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handoutMasterIdLst>
    <p:handoutMasterId r:id="rId13"/>
  </p:handoutMasterIdLst>
  <p:sldIdLst>
    <p:sldId id="268" r:id="rId5"/>
    <p:sldId id="258" r:id="rId6"/>
    <p:sldId id="259" r:id="rId7"/>
    <p:sldId id="260" r:id="rId8"/>
    <p:sldId id="261" r:id="rId9"/>
    <p:sldId id="263" r:id="rId10"/>
    <p:sldId id="262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1EF6FE-A4B8-4305-BE85-941ED5AE9543}" v="7" dt="2026-03-03T15:22:08.73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8" d="100"/>
          <a:sy n="98" d="100"/>
        </p:scale>
        <p:origin x="82" y="13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F93605-0C0C-4258-9724-5F2F9BB3BC90}" type="datetimeFigureOut">
              <a:rPr lang="en-US" smtClean="0"/>
              <a:t>3/3/2026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3FFE7F-C917-439A-8026-3D301EB5CC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279982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F31B3D-E4E3-4A80-AB70-C5564C267266}" type="datetimeFigureOut">
              <a:rPr lang="en-US" smtClean="0"/>
              <a:t>3/3/2026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C0B30D-C07A-425B-A90C-BA7BEB1910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319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4245434"/>
            <a:ext cx="8686800" cy="1464906"/>
          </a:xfrm>
        </p:spPr>
        <p:txBody>
          <a:bodyPr anchor="b">
            <a:normAutofit/>
          </a:bodyPr>
          <a:lstStyle>
            <a:lvl1pPr algn="l">
              <a:lnSpc>
                <a:spcPct val="80000"/>
              </a:lnSpc>
              <a:defRPr sz="4800">
                <a:solidFill>
                  <a:schemeClr val="bg1"/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5731795"/>
            <a:ext cx="8686800" cy="440405"/>
          </a:xfrm>
        </p:spPr>
        <p:txBody>
          <a:bodyPr/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bg1"/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8862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457518"/>
            <a:ext cx="10058400" cy="118872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3/3/2026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4441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4242816"/>
            <a:ext cx="8686800" cy="146304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799" y="5733288"/>
            <a:ext cx="8686800" cy="438912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067780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1904999"/>
            <a:ext cx="4800600" cy="427196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24600" y="1904999"/>
            <a:ext cx="4800600" cy="427196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3/3/2026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45679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1772815"/>
            <a:ext cx="4800600" cy="73712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2509937"/>
            <a:ext cx="4800600" cy="36622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24600" y="1772815"/>
            <a:ext cx="4800600" cy="73712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24600" y="2509937"/>
            <a:ext cx="4800600" cy="36622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3/3/2026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79065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3/3/2026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89767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3/3/2026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68172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760" y="3090672"/>
            <a:ext cx="4663440" cy="182880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799" y="457200"/>
            <a:ext cx="5410201" cy="57150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760" y="4983480"/>
            <a:ext cx="4663440" cy="11887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3/3/2026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73741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760" y="3093099"/>
            <a:ext cx="4663440" cy="182880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0" y="0"/>
            <a:ext cx="6096000" cy="6858000"/>
          </a:xfrm>
        </p:spPr>
        <p:txBody>
          <a:bodyPr tIns="4572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760" y="4983480"/>
            <a:ext cx="4663440" cy="11887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772497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3/3/2026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71542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6400" y="457200"/>
            <a:ext cx="1828800" cy="571976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457200"/>
            <a:ext cx="7955280" cy="571976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3/3/2026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4635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457518"/>
            <a:ext cx="10058400" cy="118872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1905001"/>
            <a:ext cx="10058400" cy="426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6800" y="6400800"/>
            <a:ext cx="109728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fld id="{37CC0096-1860-4642-9CD2-0079EA5E7CD1}" type="datetimeFigureOut">
              <a:rPr lang="en-US" smtClean="0"/>
              <a:pPr/>
              <a:t>3/3/2026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422849" y="6400800"/>
            <a:ext cx="7315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027920" y="6400800"/>
            <a:ext cx="109728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E31375A4-56A4-47D6-9801-1991572033F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3259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accent5"/>
        </a:buClr>
        <a:buSzPct val="9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90000"/>
        </a:lnSpc>
        <a:spcBef>
          <a:spcPts val="1200"/>
        </a:spcBef>
        <a:buClr>
          <a:schemeClr val="accent5"/>
        </a:buClr>
        <a:buSzPct val="9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accent5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5"/>
        </a:buClr>
        <a:buSzPct val="9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3258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5544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7830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402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stleanalysis.com/" TargetMode="External"/><Relationship Id="rId2" Type="http://schemas.openxmlformats.org/officeDocument/2006/relationships/hyperlink" Target="https://www.mindtools.com/" TargetMode="Externa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31494" y="122613"/>
            <a:ext cx="8686800" cy="1464906"/>
          </a:xfrm>
        </p:spPr>
        <p:txBody>
          <a:bodyPr/>
          <a:lstStyle/>
          <a:p>
            <a:r>
              <a:rPr lang="en-US"/>
              <a:t>Green Haven Florists:</a:t>
            </a:r>
            <a:br>
              <a:rPr lang="en-US"/>
            </a:br>
            <a:r>
              <a:rPr lang="en-US"/>
              <a:t>Problem Analysis Presentation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448FB6C-F505-A793-C635-CC58BF2DD35F}"/>
              </a:ext>
            </a:extLst>
          </p:cNvPr>
          <p:cNvSpPr/>
          <p:nvPr/>
        </p:nvSpPr>
        <p:spPr>
          <a:xfrm>
            <a:off x="753978" y="5037221"/>
            <a:ext cx="5045243" cy="169816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STUDENT NAME : RENI EMILOVA</a:t>
            </a:r>
          </a:p>
          <a:p>
            <a:pPr algn="ctr"/>
            <a:r>
              <a:rPr lang="en-GB"/>
              <a:t>MODULE NAME: PROBLEM SOLOVING AND DECISION MAKING </a:t>
            </a:r>
          </a:p>
          <a:p>
            <a:pPr algn="ctr"/>
            <a:r>
              <a:rPr lang="en-GB"/>
              <a:t>LECTURER: SAID USMAN</a:t>
            </a:r>
          </a:p>
          <a:p>
            <a:pPr algn="ctr"/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1107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err="1"/>
              <a:t>Introducation</a:t>
            </a:r>
            <a:r>
              <a:rPr lang="en-US"/>
              <a:t> &amp; Context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8765" y="1646238"/>
            <a:ext cx="11116419" cy="4754244"/>
          </a:xfrm>
        </p:spPr>
        <p:txBody>
          <a:bodyPr/>
          <a:lstStyle/>
          <a:p>
            <a:r>
              <a:rPr lang="en-US"/>
              <a:t> synopsis of Green Haven Florists. The case study's significance and</a:t>
            </a:r>
          </a:p>
          <a:p>
            <a:endParaRPr lang="en-US"/>
          </a:p>
          <a:p>
            <a:r>
              <a:rPr lang="en-US"/>
              <a:t>summary of the main points to be covered.</a:t>
            </a:r>
          </a:p>
          <a:p>
            <a:endParaRPr lang="en-US"/>
          </a:p>
          <a:p>
            <a:r>
              <a:rPr lang="en-US"/>
              <a:t>Situated in a bustling town center, Bluewave Bookshop is an independent retailer</a:t>
            </a:r>
          </a:p>
          <a:p>
            <a:endParaRPr lang="en-US"/>
          </a:p>
          <a:p>
            <a:r>
              <a:rPr lang="en-US"/>
              <a:t>Concerns regarding long-term viability are raised by the 28% decline in in-store sales over the previous year.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35369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Issues Impacting In-Store Sales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08039D-1914-A79F-06A2-5315C9D628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   </a:t>
            </a:r>
          </a:p>
          <a:p>
            <a:r>
              <a:rPr lang="en-GB"/>
              <a:t> foot traffic decline.</a:t>
            </a:r>
          </a:p>
          <a:p>
            <a:r>
              <a:rPr lang="en-GB"/>
              <a:t> Online flower delivery services are a competitor. </a:t>
            </a:r>
          </a:p>
          <a:p>
            <a:r>
              <a:rPr lang="en-GB"/>
              <a:t>Demand variations throughout the year</a:t>
            </a:r>
          </a:p>
          <a:p>
            <a:r>
              <a:rPr lang="en-GB"/>
              <a:t>Increasing rent and operating expenses as a result of inflation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7341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 5W2H Analysis of Green Haven Florists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33073" y="1977188"/>
            <a:ext cx="7555831" cy="4271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US"/>
          </a:p>
          <a:p>
            <a:r>
              <a:rPr lang="en-US"/>
              <a:t>WHO: Online channels are becoming more popular with bookshop patrons.</a:t>
            </a:r>
          </a:p>
          <a:p>
            <a:r>
              <a:rPr lang="en-US"/>
              <a:t>WHAT: Sales in-store dropped by 28%</a:t>
            </a:r>
          </a:p>
          <a:p>
            <a:r>
              <a:rPr lang="en-US"/>
              <a:t>WHERE: The actual store is located in the town center.</a:t>
            </a:r>
          </a:p>
          <a:p>
            <a:r>
              <a:rPr lang="en-US"/>
              <a:t>HOW: decreased impulse and fewer consumer visits.</a:t>
            </a:r>
          </a:p>
          <a:p>
            <a:r>
              <a:rPr lang="en-US"/>
              <a:t>WHY: decreased foot traffic due to inflation, digital reading patterns, and online competition</a:t>
            </a:r>
          </a:p>
          <a:p>
            <a:r>
              <a:rPr lang="en-US"/>
              <a:t>HOW MUCH-Decline has a major impact on profit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05082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Summary of key findings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799" y="1904999"/>
            <a:ext cx="7716254" cy="4319338"/>
          </a:xfrm>
        </p:spPr>
        <p:txBody>
          <a:bodyPr/>
          <a:lstStyle/>
          <a:p>
            <a:r>
              <a:rPr lang="en-US"/>
              <a:t>decreasing foot traffic and increasing competition from the internet</a:t>
            </a:r>
          </a:p>
          <a:p>
            <a:r>
              <a:rPr lang="en-US"/>
              <a:t> seasonal variations in demand and poor in-store promotion.</a:t>
            </a:r>
          </a:p>
          <a:p>
            <a:r>
              <a:rPr lang="en-US"/>
              <a:t>chances to enhance the in-store experience and customer engagement</a:t>
            </a:r>
          </a:p>
          <a:p>
            <a:r>
              <a:rPr lang="en-US"/>
              <a:t>important outside variables that affect the business environment.</a:t>
            </a:r>
          </a:p>
          <a:p>
            <a:r>
              <a:rPr lang="en-US"/>
              <a:t>consumer preference for digital forms and internet shopping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1EA915E-697C-91E7-4342-2D017653D9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329737" y="7327231"/>
            <a:ext cx="4800600" cy="4271963"/>
          </a:xfrm>
        </p:spPr>
        <p:txBody>
          <a:bodyPr/>
          <a:lstStyle/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1782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1556086"/>
            <a:ext cx="8702842" cy="4968892"/>
          </a:xfrm>
        </p:spPr>
        <p:txBody>
          <a:bodyPr>
            <a:normAutofit fontScale="90000"/>
          </a:bodyPr>
          <a:lstStyle/>
          <a:p>
            <a:pPr algn="l"/>
            <a:r>
              <a:rPr lang="en-US" sz="2400"/>
              <a:t>References </a:t>
            </a:r>
            <a:br>
              <a:rPr lang="en-US" sz="2400"/>
            </a:br>
            <a:br>
              <a:rPr lang="en-US" sz="2400"/>
            </a:b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Ansoff, H. I. (1987). </a:t>
            </a:r>
            <a:r>
              <a:rPr lang="en-GB" sz="2800" b="0" i="1" u="none" strike="noStrike">
                <a:solidFill>
                  <a:srgbClr val="000000"/>
                </a:solidFill>
                <a:effectLst/>
              </a:rPr>
              <a:t>Corporate strategy</a:t>
            </a: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. London: Penguin.</a:t>
            </a:r>
            <a:br>
              <a:rPr lang="en-GB" sz="2800" b="0" i="0" u="none" strike="noStrike">
                <a:solidFill>
                  <a:srgbClr val="000000"/>
                </a:solidFill>
                <a:effectLst/>
              </a:rPr>
            </a:b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Kotler, P., &amp; Keller, K. L. (2016). </a:t>
            </a:r>
            <a:r>
              <a:rPr lang="en-GB" sz="2800" b="0" i="1" u="none" strike="noStrike">
                <a:solidFill>
                  <a:srgbClr val="000000"/>
                </a:solidFill>
                <a:effectLst/>
              </a:rPr>
              <a:t>Marketing management</a:t>
            </a: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 (15th ed.). Harlow: Pearson Education.</a:t>
            </a:r>
            <a:br>
              <a:rPr lang="en-GB" sz="2800" b="0" i="0" u="none" strike="noStrike">
                <a:solidFill>
                  <a:srgbClr val="000000"/>
                </a:solidFill>
                <a:effectLst/>
              </a:rPr>
            </a:b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Mind Tools. (n.d.). </a:t>
            </a:r>
            <a:r>
              <a:rPr lang="en-GB" sz="2800" b="0" i="1" u="none" strike="noStrike">
                <a:solidFill>
                  <a:srgbClr val="000000"/>
                </a:solidFill>
                <a:effectLst/>
              </a:rPr>
              <a:t>5W2H method: Asking the right questions</a:t>
            </a: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. Available at: </a:t>
            </a:r>
            <a:r>
              <a:rPr lang="en-GB" sz="2800" b="0" i="0" u="none" strike="noStrike">
                <a:solidFill>
                  <a:srgbClr val="000000"/>
                </a:solidFill>
                <a:effectLst/>
                <a:hlinkClick r:id="rId2"/>
              </a:rPr>
              <a:t>https://www.mindtools.com</a:t>
            </a:r>
            <a:br>
              <a:rPr lang="en-GB" sz="2800" b="0" i="0" u="none" strike="noStrike">
                <a:solidFill>
                  <a:srgbClr val="000000"/>
                </a:solidFill>
                <a:effectLst/>
              </a:rPr>
            </a:b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Porter, M. E. (2008). </a:t>
            </a:r>
            <a:r>
              <a:rPr lang="en-GB" sz="2800" b="0" i="1" u="none" strike="noStrike">
                <a:solidFill>
                  <a:srgbClr val="000000"/>
                </a:solidFill>
                <a:effectLst/>
              </a:rPr>
              <a:t>The five competitive forces that shape strategy</a:t>
            </a: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. Harvard Business Review, 86(1), 78–93.</a:t>
            </a:r>
            <a:br>
              <a:rPr lang="en-GB" sz="2800" b="0" i="0" u="none" strike="noStrike">
                <a:solidFill>
                  <a:srgbClr val="000000"/>
                </a:solidFill>
                <a:effectLst/>
              </a:rPr>
            </a:b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PESTLE Analysis. (n.d.). </a:t>
            </a:r>
            <a:r>
              <a:rPr lang="en-GB" sz="2800" b="0" i="1" u="none" strike="noStrike">
                <a:solidFill>
                  <a:srgbClr val="000000"/>
                </a:solidFill>
                <a:effectLst/>
              </a:rPr>
              <a:t>PESTLE analysis explained</a:t>
            </a: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. Available at: </a:t>
            </a:r>
            <a:r>
              <a:rPr lang="en-GB" sz="2800" b="0" i="0" u="none" strike="noStrike">
                <a:solidFill>
                  <a:srgbClr val="000000"/>
                </a:solidFill>
                <a:effectLst/>
                <a:hlinkClick r:id="rId3"/>
              </a:rPr>
              <a:t>https://www.pestleanalysis.com</a:t>
            </a:r>
            <a:br>
              <a:rPr lang="en-GB" sz="2800" b="0" i="0" u="none" strike="noStrike">
                <a:solidFill>
                  <a:srgbClr val="000000"/>
                </a:solidFill>
                <a:effectLst/>
              </a:rPr>
            </a:b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Ishikawa, K. (1986). </a:t>
            </a:r>
            <a:r>
              <a:rPr lang="en-GB" sz="2800" b="0" i="1" u="none" strike="noStrike">
                <a:solidFill>
                  <a:srgbClr val="000000"/>
                </a:solidFill>
                <a:effectLst/>
              </a:rPr>
              <a:t>Guide to quality control</a:t>
            </a: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. Tokyo: Asian Productivity Organization.</a:t>
            </a:r>
            <a:br>
              <a:rPr lang="en-GB" sz="2800" b="0" i="0" u="none" strike="noStrike">
                <a:solidFill>
                  <a:srgbClr val="000000"/>
                </a:solidFill>
                <a:effectLst/>
              </a:rPr>
            </a:b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Kotler, P. (2017). </a:t>
            </a:r>
            <a:r>
              <a:rPr lang="en-GB" sz="2800" b="0" i="1" u="none" strike="noStrike">
                <a:solidFill>
                  <a:srgbClr val="000000"/>
                </a:solidFill>
                <a:effectLst/>
              </a:rPr>
              <a:t>Principles of marketing</a:t>
            </a: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 (17th ed.). Harlow: Pearson Education.</a:t>
            </a:r>
            <a:br>
              <a:rPr lang="en-GB" sz="2800" b="0" i="0" u="none" strike="noStrike">
                <a:solidFill>
                  <a:srgbClr val="000000"/>
                </a:solidFill>
                <a:effectLst/>
              </a:rPr>
            </a:b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Johnson, G., Scholes, K., &amp; Whittington, R. (2020). </a:t>
            </a:r>
            <a:r>
              <a:rPr lang="en-GB" sz="2800" b="0" i="1" u="none" strike="noStrike">
                <a:solidFill>
                  <a:srgbClr val="000000"/>
                </a:solidFill>
                <a:effectLst/>
              </a:rPr>
              <a:t>Exploring strategy</a:t>
            </a: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 (12th ed.). Harlow: Pearson.</a:t>
            </a:r>
            <a:br>
              <a:rPr lang="en-GB" sz="1200" b="0" i="0" u="none" strike="noStrike">
                <a:solidFill>
                  <a:srgbClr val="000000"/>
                </a:solidFill>
                <a:effectLst/>
              </a:rPr>
            </a:b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15432957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858" y="1235243"/>
            <a:ext cx="8686800" cy="1187115"/>
          </a:xfrm>
        </p:spPr>
        <p:txBody>
          <a:bodyPr>
            <a:normAutofit fontScale="90000"/>
          </a:bodyPr>
          <a:lstStyle/>
          <a:p>
            <a:r>
              <a:rPr lang="en-US"/>
              <a:t> Dear Teams </a:t>
            </a:r>
            <a:br>
              <a:rPr lang="en-US"/>
            </a:br>
            <a:r>
              <a:rPr lang="en-US"/>
              <a:t>Thank You for listening me</a:t>
            </a:r>
          </a:p>
        </p:txBody>
      </p:sp>
    </p:spTree>
    <p:extLst>
      <p:ext uri="{BB962C8B-B14F-4D97-AF65-F5344CB8AC3E}">
        <p14:creationId xmlns:p14="http://schemas.microsoft.com/office/powerpoint/2010/main" val="28117007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herry Blossom 16x9">
  <a:themeElements>
    <a:clrScheme name="CherryBlossom">
      <a:dk1>
        <a:srgbClr val="595959"/>
      </a:dk1>
      <a:lt1>
        <a:sysClr val="window" lastClr="FFFFFF"/>
      </a:lt1>
      <a:dk2>
        <a:srgbClr val="000000"/>
      </a:dk2>
      <a:lt2>
        <a:srgbClr val="F6F7E4"/>
      </a:lt2>
      <a:accent1>
        <a:srgbClr val="C44475"/>
      </a:accent1>
      <a:accent2>
        <a:srgbClr val="FA906A"/>
      </a:accent2>
      <a:accent3>
        <a:srgbClr val="FCB268"/>
      </a:accent3>
      <a:accent4>
        <a:srgbClr val="DB6B70"/>
      </a:accent4>
      <a:accent5>
        <a:srgbClr val="D680A5"/>
      </a:accent5>
      <a:accent6>
        <a:srgbClr val="BA7362"/>
      </a:accent6>
      <a:hlink>
        <a:srgbClr val="DB6B70"/>
      </a:hlink>
      <a:folHlink>
        <a:srgbClr val="969696"/>
      </a:folHlink>
    </a:clrScheme>
    <a:fontScheme name="Cambria">
      <a:maj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0001117.potx" id="{A8D831F9-2DA4-4700-B230-431725864604}" vid="{ED9A2A59-32A4-4461-8593-D9E87F204B18}"/>
    </a:ext>
  </a:extLst>
</a:theme>
</file>

<file path=ppt/theme/theme2.xml><?xml version="1.0" encoding="utf-8"?>
<a:theme xmlns:a="http://schemas.openxmlformats.org/drawingml/2006/main" name="Office Theme">
  <a:themeElements>
    <a:clrScheme name="CherryBlossom">
      <a:dk1>
        <a:srgbClr val="595959"/>
      </a:dk1>
      <a:lt1>
        <a:sysClr val="window" lastClr="FFFFFF"/>
      </a:lt1>
      <a:dk2>
        <a:srgbClr val="000000"/>
      </a:dk2>
      <a:lt2>
        <a:srgbClr val="F6F7E4"/>
      </a:lt2>
      <a:accent1>
        <a:srgbClr val="C44475"/>
      </a:accent1>
      <a:accent2>
        <a:srgbClr val="FA906A"/>
      </a:accent2>
      <a:accent3>
        <a:srgbClr val="FCB268"/>
      </a:accent3>
      <a:accent4>
        <a:srgbClr val="DB6B70"/>
      </a:accent4>
      <a:accent5>
        <a:srgbClr val="D680A5"/>
      </a:accent5>
      <a:accent6>
        <a:srgbClr val="BA7362"/>
      </a:accent6>
      <a:hlink>
        <a:srgbClr val="DB6B70"/>
      </a:hlink>
      <a:folHlink>
        <a:srgbClr val="969696"/>
      </a:folHlink>
    </a:clrScheme>
    <a:fontScheme name="Cambria">
      <a:maj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00000"/>
                <a:shade val="0"/>
              </a:schemeClr>
            </a:gs>
            <a:gs pos="0">
              <a:scrgbClr r="0" g="0" b="0"/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herryBlossom">
      <a:dk1>
        <a:srgbClr val="595959"/>
      </a:dk1>
      <a:lt1>
        <a:sysClr val="window" lastClr="FFFFFF"/>
      </a:lt1>
      <a:dk2>
        <a:srgbClr val="000000"/>
      </a:dk2>
      <a:lt2>
        <a:srgbClr val="F6F7E4"/>
      </a:lt2>
      <a:accent1>
        <a:srgbClr val="C44475"/>
      </a:accent1>
      <a:accent2>
        <a:srgbClr val="FA906A"/>
      </a:accent2>
      <a:accent3>
        <a:srgbClr val="FCB268"/>
      </a:accent3>
      <a:accent4>
        <a:srgbClr val="DB6B70"/>
      </a:accent4>
      <a:accent5>
        <a:srgbClr val="D680A5"/>
      </a:accent5>
      <a:accent6>
        <a:srgbClr val="BA7362"/>
      </a:accent6>
      <a:hlink>
        <a:srgbClr val="DB6B70"/>
      </a:hlink>
      <a:folHlink>
        <a:srgbClr val="969696"/>
      </a:folHlink>
    </a:clrScheme>
    <a:fontScheme name="Cambria">
      <a:maj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00000"/>
                <a:shade val="0"/>
              </a:schemeClr>
            </a:gs>
            <a:gs pos="0">
              <a:scrgbClr r="0" g="0" b="0"/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716bca3a-9bc9-4129-a185-7ea87f9d73cc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C7AA10F5A1D3A4F887C4BB63AD5C124" ma:contentTypeVersion="5" ma:contentTypeDescription="Create a new document." ma:contentTypeScope="" ma:versionID="22c6d19526d207037af5f002f3dfee80">
  <xsd:schema xmlns:xsd="http://www.w3.org/2001/XMLSchema" xmlns:xs="http://www.w3.org/2001/XMLSchema" xmlns:p="http://schemas.microsoft.com/office/2006/metadata/properties" xmlns:ns3="716bca3a-9bc9-4129-a185-7ea87f9d73cc" targetNamespace="http://schemas.microsoft.com/office/2006/metadata/properties" ma:root="true" ma:fieldsID="ab62b8b6d9267d4ab214988497c67b4c" ns3:_="">
    <xsd:import namespace="716bca3a-9bc9-4129-a185-7ea87f9d73c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6bca3a-9bc9-4129-a185-7ea87f9d73c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865B046-C232-4416-AB0F-8E1B022E506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0A1ABB0-6870-4D93-89EB-F8D5322BAE91}">
  <ds:schemaRefs>
    <ds:schemaRef ds:uri="http://schemas.microsoft.com/office/infopath/2007/PartnerControls"/>
    <ds:schemaRef ds:uri="http://purl.org/dc/elements/1.1/"/>
    <ds:schemaRef ds:uri="http://purl.org/dc/dcmitype/"/>
    <ds:schemaRef ds:uri="http://www.w3.org/XML/1998/namespace"/>
    <ds:schemaRef ds:uri="http://schemas.microsoft.com/office/2006/documentManagement/types"/>
    <ds:schemaRef ds:uri="716bca3a-9bc9-4129-a185-7ea87f9d73cc"/>
    <ds:schemaRef ds:uri="http://schemas.openxmlformats.org/package/2006/metadata/core-properties"/>
    <ds:schemaRef ds:uri="http://schemas.microsoft.com/office/2006/metadata/properties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54F6557B-C13D-4BB8-B690-E212CDD5F3D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6bca3a-9bc9-4129-a185-7ea87f9d73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Cherry blossom nature presentation (widescreen)</Template>
  <TotalTime>0</TotalTime>
  <Words>433</Words>
  <Application>Microsoft Office PowerPoint</Application>
  <PresentationFormat>Widescreen</PresentationFormat>
  <Paragraphs>34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Cambria</vt:lpstr>
      <vt:lpstr>Cherry Blossom 16x9</vt:lpstr>
      <vt:lpstr>Green Haven Florists: Problem Analysis Presentation</vt:lpstr>
      <vt:lpstr>Introducation &amp; Context</vt:lpstr>
      <vt:lpstr>Issues Impacting In-Store Sales </vt:lpstr>
      <vt:lpstr> 5W2H Analysis of Green Haven Florists</vt:lpstr>
      <vt:lpstr>Summary of key findings</vt:lpstr>
      <vt:lpstr>References   Ansoff, H. I. (1987). Corporate strategy. London: Penguin. Kotler, P., &amp; Keller, K. L. (2016). Marketing management (15th ed.). Harlow: Pearson Education. Mind Tools. (n.d.). 5W2H method: Asking the right questions. Available at: https://www.mindtools.com Porter, M. E. (2008). The five competitive forces that shape strategy. Harvard Business Review, 86(1), 78–93. PESTLE Analysis. (n.d.). PESTLE analysis explained. Available at: https://www.pestleanalysis.com Ishikawa, K. (1986). Guide to quality control. Tokyo: Asian Productivity Organization. Kotler, P. (2017). Principles of marketing (17th ed.). Harlow: Pearson Education. Johnson, G., Scholes, K., &amp; Whittington, R. (2020). Exploring strategy (12th ed.). Harlow: Pearson. </vt:lpstr>
      <vt:lpstr> Dear Teams  Thank You for listening me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Green Haven Florists: Problem Analysis Presentation</dc:title>
  <dc:creator>Reni Emilova Emilova (2508821)</dc:creator>
  <cp:lastModifiedBy>Reni Emilova Emilova (2508821)</cp:lastModifiedBy>
  <cp:revision>1</cp:revision>
  <dcterms:created xsi:type="dcterms:W3CDTF">2026-02-12T14:55:46Z</dcterms:created>
  <dcterms:modified xsi:type="dcterms:W3CDTF">2026-03-03T15:22:08Z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0x010100EC7AA10F5A1D3A4F887C4BB63AD5C124</vt:lpwstr>
  </property>
</Properties>
</file>