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
  </p:notesMasterIdLst>
  <p:sldIdLst>
    <p:sldId id="256" r:id="rId2"/>
  </p:sldIdLst>
  <p:sldSz cx="12801600" cy="9601200" type="A3"/>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24">
          <p15:clr>
            <a:srgbClr val="A4A3A4"/>
          </p15:clr>
        </p15:guide>
        <p15:guide id="2" pos="403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46"/>
  </p:normalViewPr>
  <p:slideViewPr>
    <p:cSldViewPr snapToGrid="0">
      <p:cViewPr varScale="1">
        <p:scale>
          <a:sx n="62" d="100"/>
          <a:sy n="62" d="100"/>
        </p:scale>
        <p:origin x="1696" y="76"/>
      </p:cViewPr>
      <p:guideLst>
        <p:guide orient="horz" pos="3024"/>
        <p:guide pos="4032"/>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 /><Relationship Id="rId7"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heme" Target="theme/theme1.xml" /><Relationship Id="rId5" Type="http://schemas.openxmlformats.org/officeDocument/2006/relationships/viewProps" Target="viewProps.xml" /><Relationship Id="rId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5179484" y="0"/>
            <a:ext cx="3962400" cy="344091"/>
          </a:xfrm>
          <a:prstGeom prst="rect">
            <a:avLst/>
          </a:prstGeom>
        </p:spPr>
        <p:txBody>
          <a:bodyPr vert="horz" lIns="91440" tIns="45720" rIns="91440" bIns="45720" rtlCol="0"/>
          <a:lstStyle>
            <a:lvl1pPr algn="r">
              <a:defRPr sz="1200"/>
            </a:lvl1pPr>
          </a:lstStyle>
          <a:p>
            <a:fld id="{BD28E6D5-7005-46F3-8077-D9E61AD21030}" type="datetimeFigureOut">
              <a:rPr lang="en-IN" smtClean="0"/>
              <a:pPr/>
              <a:t>04-07-2026</a:t>
            </a:fld>
            <a:endParaRPr lang="en-IN"/>
          </a:p>
        </p:txBody>
      </p:sp>
      <p:sp>
        <p:nvSpPr>
          <p:cNvPr id="4" name="Slide Image Placeholder 3"/>
          <p:cNvSpPr>
            <a:spLocks noGrp="1" noRot="1" noChangeAspect="1"/>
          </p:cNvSpPr>
          <p:nvPr>
            <p:ph type="sldImg" idx="2"/>
          </p:nvPr>
        </p:nvSpPr>
        <p:spPr>
          <a:xfrm>
            <a:off x="3028950" y="857250"/>
            <a:ext cx="3086100" cy="2314575"/>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F668A4D7-0E37-491F-B41C-DA34AB2B99E8}" type="slidenum">
              <a:rPr lang="en-IN" smtClean="0"/>
              <a:pPr/>
              <a:t>‹#›</a:t>
            </a:fld>
            <a:endParaRPr lang="en-IN"/>
          </a:p>
        </p:txBody>
      </p:sp>
    </p:spTree>
    <p:extLst>
      <p:ext uri="{BB962C8B-B14F-4D97-AF65-F5344CB8AC3E}">
        <p14:creationId xmlns:p14="http://schemas.microsoft.com/office/powerpoint/2010/main" val="1500791509"/>
      </p:ext>
    </p:extLst>
  </p:cSld>
  <p:clrMap bg1="lt1" tx1="dk1" bg2="lt2" tx2="dk2" accent1="accent1" accent2="accent2" accent3="accent3" accent4="accent4" accent5="accent5" accent6="accent6" hlink="hlink" folHlink="folHlink"/>
  <p:notesStyle>
    <a:lvl1pPr marL="0" algn="l" defTabSz="1075334" rtl="0" eaLnBrk="1" latinLnBrk="0" hangingPunct="1">
      <a:defRPr sz="1411" kern="1200">
        <a:solidFill>
          <a:schemeClr val="tx1"/>
        </a:solidFill>
        <a:latin typeface="+mn-lt"/>
        <a:ea typeface="+mn-ea"/>
        <a:cs typeface="+mn-cs"/>
      </a:defRPr>
    </a:lvl1pPr>
    <a:lvl2pPr marL="537667" algn="l" defTabSz="1075334" rtl="0" eaLnBrk="1" latinLnBrk="0" hangingPunct="1">
      <a:defRPr sz="1411" kern="1200">
        <a:solidFill>
          <a:schemeClr val="tx1"/>
        </a:solidFill>
        <a:latin typeface="+mn-lt"/>
        <a:ea typeface="+mn-ea"/>
        <a:cs typeface="+mn-cs"/>
      </a:defRPr>
    </a:lvl2pPr>
    <a:lvl3pPr marL="1075334" algn="l" defTabSz="1075334" rtl="0" eaLnBrk="1" latinLnBrk="0" hangingPunct="1">
      <a:defRPr sz="1411" kern="1200">
        <a:solidFill>
          <a:schemeClr val="tx1"/>
        </a:solidFill>
        <a:latin typeface="+mn-lt"/>
        <a:ea typeface="+mn-ea"/>
        <a:cs typeface="+mn-cs"/>
      </a:defRPr>
    </a:lvl3pPr>
    <a:lvl4pPr marL="1613002" algn="l" defTabSz="1075334" rtl="0" eaLnBrk="1" latinLnBrk="0" hangingPunct="1">
      <a:defRPr sz="1411" kern="1200">
        <a:solidFill>
          <a:schemeClr val="tx1"/>
        </a:solidFill>
        <a:latin typeface="+mn-lt"/>
        <a:ea typeface="+mn-ea"/>
        <a:cs typeface="+mn-cs"/>
      </a:defRPr>
    </a:lvl4pPr>
    <a:lvl5pPr marL="2150669" algn="l" defTabSz="1075334" rtl="0" eaLnBrk="1" latinLnBrk="0" hangingPunct="1">
      <a:defRPr sz="1411" kern="1200">
        <a:solidFill>
          <a:schemeClr val="tx1"/>
        </a:solidFill>
        <a:latin typeface="+mn-lt"/>
        <a:ea typeface="+mn-ea"/>
        <a:cs typeface="+mn-cs"/>
      </a:defRPr>
    </a:lvl5pPr>
    <a:lvl6pPr marL="2688336" algn="l" defTabSz="1075334" rtl="0" eaLnBrk="1" latinLnBrk="0" hangingPunct="1">
      <a:defRPr sz="1411" kern="1200">
        <a:solidFill>
          <a:schemeClr val="tx1"/>
        </a:solidFill>
        <a:latin typeface="+mn-lt"/>
        <a:ea typeface="+mn-ea"/>
        <a:cs typeface="+mn-cs"/>
      </a:defRPr>
    </a:lvl6pPr>
    <a:lvl7pPr marL="3226003" algn="l" defTabSz="1075334" rtl="0" eaLnBrk="1" latinLnBrk="0" hangingPunct="1">
      <a:defRPr sz="1411" kern="1200">
        <a:solidFill>
          <a:schemeClr val="tx1"/>
        </a:solidFill>
        <a:latin typeface="+mn-lt"/>
        <a:ea typeface="+mn-ea"/>
        <a:cs typeface="+mn-cs"/>
      </a:defRPr>
    </a:lvl7pPr>
    <a:lvl8pPr marL="3763670" algn="l" defTabSz="1075334" rtl="0" eaLnBrk="1" latinLnBrk="0" hangingPunct="1">
      <a:defRPr sz="1411" kern="1200">
        <a:solidFill>
          <a:schemeClr val="tx1"/>
        </a:solidFill>
        <a:latin typeface="+mn-lt"/>
        <a:ea typeface="+mn-ea"/>
        <a:cs typeface="+mn-cs"/>
      </a:defRPr>
    </a:lvl8pPr>
    <a:lvl9pPr marL="4301338" algn="l" defTabSz="1075334" rtl="0" eaLnBrk="1" latinLnBrk="0" hangingPunct="1">
      <a:defRPr sz="1411"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028950" y="857250"/>
            <a:ext cx="3086100" cy="2314575"/>
          </a:xfrm>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F668A4D7-0E37-491F-B41C-DA34AB2B99E8}" type="slidenum">
              <a:rPr lang="en-IN" smtClean="0"/>
              <a:pPr/>
              <a:t>1</a:t>
            </a:fld>
            <a:endParaRPr lang="en-IN"/>
          </a:p>
        </p:txBody>
      </p:sp>
    </p:spTree>
    <p:extLst>
      <p:ext uri="{BB962C8B-B14F-4D97-AF65-F5344CB8AC3E}">
        <p14:creationId xmlns:p14="http://schemas.microsoft.com/office/powerpoint/2010/main" val="870599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5BB96F6-7A2B-4F9C-9032-62953D132985}" type="datetimeFigureOut">
              <a:rPr lang="en-IN" smtClean="0"/>
              <a:pPr/>
              <a:t>04-07-2026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6F9FE74-2B63-4ADF-8D41-F41776202F7C}" type="slidenum">
              <a:rPr lang="en-IN" smtClean="0"/>
              <a:pPr/>
              <a:t>‹#›</a:t>
            </a:fld>
            <a:endParaRPr lang="en-IN"/>
          </a:p>
        </p:txBody>
      </p:sp>
    </p:spTree>
    <p:extLst>
      <p:ext uri="{BB962C8B-B14F-4D97-AF65-F5344CB8AC3E}">
        <p14:creationId xmlns:p14="http://schemas.microsoft.com/office/powerpoint/2010/main" val="199504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BB96F6-7A2B-4F9C-9032-62953D132985}" type="datetimeFigureOut">
              <a:rPr lang="en-IN" smtClean="0"/>
              <a:pPr/>
              <a:t>04-07-2026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6F9FE74-2B63-4ADF-8D41-F41776202F7C}" type="slidenum">
              <a:rPr lang="en-IN" smtClean="0"/>
              <a:pPr/>
              <a:t>‹#›</a:t>
            </a:fld>
            <a:endParaRPr lang="en-IN"/>
          </a:p>
        </p:txBody>
      </p:sp>
    </p:spTree>
    <p:extLst>
      <p:ext uri="{BB962C8B-B14F-4D97-AF65-F5344CB8AC3E}">
        <p14:creationId xmlns:p14="http://schemas.microsoft.com/office/powerpoint/2010/main" val="3941020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5BB96F6-7A2B-4F9C-9032-62953D132985}" type="datetimeFigureOut">
              <a:rPr lang="en-IN" smtClean="0"/>
              <a:pPr/>
              <a:t>04-07-2026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6F9FE74-2B63-4ADF-8D41-F41776202F7C}" type="slidenum">
              <a:rPr lang="en-IN" smtClean="0"/>
              <a:pPr/>
              <a:t>‹#›</a:t>
            </a:fld>
            <a:endParaRPr lang="en-IN"/>
          </a:p>
        </p:txBody>
      </p:sp>
    </p:spTree>
    <p:extLst>
      <p:ext uri="{BB962C8B-B14F-4D97-AF65-F5344CB8AC3E}">
        <p14:creationId xmlns:p14="http://schemas.microsoft.com/office/powerpoint/2010/main" val="2641507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5BB96F6-7A2B-4F9C-9032-62953D132985}" type="datetimeFigureOut">
              <a:rPr lang="en-IN" smtClean="0"/>
              <a:pPr/>
              <a:t>04-07-2026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6F9FE74-2B63-4ADF-8D41-F41776202F7C}" type="slidenum">
              <a:rPr lang="en-IN" smtClean="0"/>
              <a:pPr/>
              <a:t>‹#›</a:t>
            </a:fld>
            <a:endParaRPr lang="en-IN"/>
          </a:p>
        </p:txBody>
      </p:sp>
    </p:spTree>
    <p:extLst>
      <p:ext uri="{BB962C8B-B14F-4D97-AF65-F5344CB8AC3E}">
        <p14:creationId xmlns:p14="http://schemas.microsoft.com/office/powerpoint/2010/main" val="34476707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5BB96F6-7A2B-4F9C-9032-62953D132985}" type="datetimeFigureOut">
              <a:rPr lang="en-IN" smtClean="0"/>
              <a:pPr/>
              <a:t>04-07-2026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6F9FE74-2B63-4ADF-8D41-F41776202F7C}" type="slidenum">
              <a:rPr lang="en-IN" smtClean="0"/>
              <a:pPr/>
              <a:t>‹#›</a:t>
            </a:fld>
            <a:endParaRPr lang="en-IN"/>
          </a:p>
        </p:txBody>
      </p:sp>
    </p:spTree>
    <p:extLst>
      <p:ext uri="{BB962C8B-B14F-4D97-AF65-F5344CB8AC3E}">
        <p14:creationId xmlns:p14="http://schemas.microsoft.com/office/powerpoint/2010/main" val="307898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5BB96F6-7A2B-4F9C-9032-62953D132985}" type="datetimeFigureOut">
              <a:rPr lang="en-IN" smtClean="0"/>
              <a:pPr/>
              <a:t>04-07-2026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6F9FE74-2B63-4ADF-8D41-F41776202F7C}" type="slidenum">
              <a:rPr lang="en-IN" smtClean="0"/>
              <a:pPr/>
              <a:t>‹#›</a:t>
            </a:fld>
            <a:endParaRPr lang="en-IN"/>
          </a:p>
        </p:txBody>
      </p:sp>
    </p:spTree>
    <p:extLst>
      <p:ext uri="{BB962C8B-B14F-4D97-AF65-F5344CB8AC3E}">
        <p14:creationId xmlns:p14="http://schemas.microsoft.com/office/powerpoint/2010/main" val="19962271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5BB96F6-7A2B-4F9C-9032-62953D132985}" type="datetimeFigureOut">
              <a:rPr lang="en-IN" smtClean="0"/>
              <a:pPr/>
              <a:t>04-07-2026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86F9FE74-2B63-4ADF-8D41-F41776202F7C}" type="slidenum">
              <a:rPr lang="en-IN" smtClean="0"/>
              <a:pPr/>
              <a:t>‹#›</a:t>
            </a:fld>
            <a:endParaRPr lang="en-IN"/>
          </a:p>
        </p:txBody>
      </p:sp>
    </p:spTree>
    <p:extLst>
      <p:ext uri="{BB962C8B-B14F-4D97-AF65-F5344CB8AC3E}">
        <p14:creationId xmlns:p14="http://schemas.microsoft.com/office/powerpoint/2010/main" val="35365181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C5BB96F6-7A2B-4F9C-9032-62953D132985}" type="datetimeFigureOut">
              <a:rPr lang="en-IN" smtClean="0"/>
              <a:pPr/>
              <a:t>04-07-2026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6F9FE74-2B63-4ADF-8D41-F41776202F7C}" type="slidenum">
              <a:rPr lang="en-IN" smtClean="0"/>
              <a:pPr/>
              <a:t>‹#›</a:t>
            </a:fld>
            <a:endParaRPr lang="en-IN"/>
          </a:p>
        </p:txBody>
      </p:sp>
    </p:spTree>
    <p:extLst>
      <p:ext uri="{BB962C8B-B14F-4D97-AF65-F5344CB8AC3E}">
        <p14:creationId xmlns:p14="http://schemas.microsoft.com/office/powerpoint/2010/main" val="21737221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C5BB96F6-7A2B-4F9C-9032-62953D132985}" type="datetimeFigureOut">
              <a:rPr lang="en-IN" smtClean="0"/>
              <a:pPr/>
              <a:t>04-07-2026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6F9FE74-2B63-4ADF-8D41-F41776202F7C}" type="slidenum">
              <a:rPr lang="en-IN" smtClean="0"/>
              <a:pPr/>
              <a:t>‹#›</a:t>
            </a:fld>
            <a:endParaRPr lang="en-IN"/>
          </a:p>
        </p:txBody>
      </p:sp>
    </p:spTree>
    <p:extLst>
      <p:ext uri="{BB962C8B-B14F-4D97-AF65-F5344CB8AC3E}">
        <p14:creationId xmlns:p14="http://schemas.microsoft.com/office/powerpoint/2010/main" val="14317187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BB96F6-7A2B-4F9C-9032-62953D132985}" type="datetimeFigureOut">
              <a:rPr lang="en-IN" smtClean="0"/>
              <a:pPr/>
              <a:t>04-07-2026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6F9FE74-2B63-4ADF-8D41-F41776202F7C}" type="slidenum">
              <a:rPr lang="en-IN" smtClean="0"/>
              <a:pPr/>
              <a:t>‹#›</a:t>
            </a:fld>
            <a:endParaRPr lang="en-IN"/>
          </a:p>
        </p:txBody>
      </p:sp>
    </p:spTree>
    <p:extLst>
      <p:ext uri="{BB962C8B-B14F-4D97-AF65-F5344CB8AC3E}">
        <p14:creationId xmlns:p14="http://schemas.microsoft.com/office/powerpoint/2010/main" val="33991856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BB96F6-7A2B-4F9C-9032-62953D132985}" type="datetimeFigureOut">
              <a:rPr lang="en-IN" smtClean="0"/>
              <a:pPr/>
              <a:t>04-07-2026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6F9FE74-2B63-4ADF-8D41-F41776202F7C}" type="slidenum">
              <a:rPr lang="en-IN" smtClean="0"/>
              <a:pPr/>
              <a:t>‹#›</a:t>
            </a:fld>
            <a:endParaRPr lang="en-IN"/>
          </a:p>
        </p:txBody>
      </p:sp>
    </p:spTree>
    <p:extLst>
      <p:ext uri="{BB962C8B-B14F-4D97-AF65-F5344CB8AC3E}">
        <p14:creationId xmlns:p14="http://schemas.microsoft.com/office/powerpoint/2010/main" val="358555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C5BB96F6-7A2B-4F9C-9032-62953D132985}" type="datetimeFigureOut">
              <a:rPr lang="en-IN" smtClean="0"/>
              <a:pPr/>
              <a:t>04-07-2026</a:t>
            </a:fld>
            <a:endParaRPr lang="en-IN"/>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86F9FE74-2B63-4ADF-8D41-F41776202F7C}" type="slidenum">
              <a:rPr lang="en-IN" smtClean="0"/>
              <a:pPr/>
              <a:t>‹#›</a:t>
            </a:fld>
            <a:endParaRPr lang="en-IN"/>
          </a:p>
        </p:txBody>
      </p:sp>
    </p:spTree>
    <p:extLst>
      <p:ext uri="{BB962C8B-B14F-4D97-AF65-F5344CB8AC3E}">
        <p14:creationId xmlns:p14="http://schemas.microsoft.com/office/powerpoint/2010/main" val="225797081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image" Target="../media/image2.pn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959139-985B-BEA5-D180-9ED0875B9558}"/>
              </a:ext>
            </a:extLst>
          </p:cNvPr>
          <p:cNvSpPr txBox="1"/>
          <p:nvPr/>
        </p:nvSpPr>
        <p:spPr>
          <a:xfrm>
            <a:off x="0" y="1"/>
            <a:ext cx="12755208" cy="1015663"/>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sz="2000" b="1" dirty="0">
                <a:ln w="0"/>
                <a:solidFill>
                  <a:schemeClr val="tx1"/>
                </a:solidFill>
              </a:rPr>
              <a:t>THE IMPACT OF DIGITAL HEALTH SERVICES ON HEALTHCARE ACCESS </a:t>
            </a:r>
            <a:br>
              <a:rPr lang="en-GB" sz="2000" b="1" dirty="0">
                <a:ln w="0"/>
                <a:solidFill>
                  <a:schemeClr val="tx1"/>
                </a:solidFill>
              </a:rPr>
            </a:br>
            <a:r>
              <a:rPr lang="en-GB" sz="2000" b="1" dirty="0">
                <a:ln w="0"/>
                <a:solidFill>
                  <a:schemeClr val="tx1"/>
                </a:solidFill>
              </a:rPr>
              <a:t>FOR UK ADULTS AGED 60+ LIVING WITH DEPRESSION</a:t>
            </a:r>
          </a:p>
          <a:p>
            <a:pPr algn="ctr"/>
            <a:r>
              <a:rPr lang="nl-NL" sz="2000" b="1" dirty="0">
                <a:ln w="0"/>
                <a:solidFill>
                  <a:schemeClr val="tx1"/>
                </a:solidFill>
              </a:rPr>
              <a:t>Student Id: 2518469 | Student Name: Pinkalben Macwan </a:t>
            </a:r>
            <a:r>
              <a:rPr lang="nl-NL" sz="2000" b="1">
                <a:ln w="0"/>
                <a:solidFill>
                  <a:schemeClr val="tx1"/>
                </a:solidFill>
              </a:rPr>
              <a:t>| Lecturer Name: </a:t>
            </a:r>
            <a:r>
              <a:rPr lang="nl-NL" sz="2000" b="1" dirty="0">
                <a:ln w="0"/>
                <a:solidFill>
                  <a:schemeClr val="tx1"/>
                </a:solidFill>
              </a:rPr>
              <a:t>Diola Bijlhout</a:t>
            </a:r>
            <a:endParaRPr lang="en-IN" sz="2000" b="1" dirty="0">
              <a:ln w="0"/>
              <a:solidFill>
                <a:schemeClr val="tx1"/>
              </a:solidFill>
            </a:endParaRPr>
          </a:p>
        </p:txBody>
      </p:sp>
      <p:sp>
        <p:nvSpPr>
          <p:cNvPr id="3" name="TextBox 2">
            <a:extLst>
              <a:ext uri="{FF2B5EF4-FFF2-40B4-BE49-F238E27FC236}">
                <a16:creationId xmlns:a16="http://schemas.microsoft.com/office/drawing/2014/main" id="{DF9EF286-568D-8DF1-5E31-8749B98A0E7B}"/>
              </a:ext>
            </a:extLst>
          </p:cNvPr>
          <p:cNvSpPr txBox="1"/>
          <p:nvPr/>
        </p:nvSpPr>
        <p:spPr>
          <a:xfrm>
            <a:off x="0" y="1002656"/>
            <a:ext cx="3081867" cy="2754600"/>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GB" sz="1000" b="1" dirty="0"/>
              <a:t>PREVALENCE</a:t>
            </a:r>
            <a:endParaRPr lang="en-IN" sz="1000" b="1" dirty="0"/>
          </a:p>
          <a:p>
            <a:pPr marL="171450" indent="-171450" algn="just">
              <a:buFont typeface="Arial" panose="020B0604020202020204" pitchFamily="34" charset="0"/>
              <a:buChar char="•"/>
            </a:pPr>
            <a:r>
              <a:rPr lang="en-GB" sz="900" dirty="0"/>
              <a:t>Older adults with depression is an important and often overlooked public health issue in the UK. Evidence from Age UK and NHS England shows that depression is the most common mental health disorder in older people in the UK, with around a quarter (22%) of men and a third (28%) of women aged over 65 suffering the condition at some point in their lives (Mental Health Foundation, 2023; World Health Organization, 2023). </a:t>
            </a:r>
          </a:p>
          <a:p>
            <a:pPr marL="171450" indent="-171450" algn="just">
              <a:buFont typeface="Arial" panose="020B0604020202020204" pitchFamily="34" charset="0"/>
              <a:buChar char="•"/>
            </a:pPr>
            <a:r>
              <a:rPr lang="en-GB" sz="900" dirty="0"/>
              <a:t>This equates to millions of people nationally, and a much higher rate in facilities,  as many as 40% of the residents of care homes showed symptoms of significant depression (Mental Health Foundation, 2023). </a:t>
            </a:r>
          </a:p>
          <a:p>
            <a:pPr marL="171450" indent="-171450" algn="just">
              <a:buFont typeface="Arial" panose="020B0604020202020204" pitchFamily="34" charset="0"/>
              <a:buChar char="•"/>
            </a:pPr>
            <a:r>
              <a:rPr lang="en-GB" sz="900" dirty="0"/>
              <a:t>To compound this problem, there is a significant treatment gap as clinical audits show that approximately 85% of those older adults who do have depression have not received any formal, interventional or supportive work from the NHS (Mental Health Foundation, 2023; CDC, 2024</a:t>
            </a:r>
            <a:r>
              <a:rPr lang="en-GB" sz="1000" dirty="0"/>
              <a:t>). </a:t>
            </a:r>
            <a:endParaRPr lang="en-IN" sz="1000" dirty="0"/>
          </a:p>
        </p:txBody>
      </p:sp>
      <p:sp>
        <p:nvSpPr>
          <p:cNvPr id="5" name="TextBox 4">
            <a:extLst>
              <a:ext uri="{FF2B5EF4-FFF2-40B4-BE49-F238E27FC236}">
                <a16:creationId xmlns:a16="http://schemas.microsoft.com/office/drawing/2014/main" id="{C8E280BB-EDEB-DEEA-4193-C3587A89099A}"/>
              </a:ext>
            </a:extLst>
          </p:cNvPr>
          <p:cNvSpPr txBox="1"/>
          <p:nvPr/>
        </p:nvSpPr>
        <p:spPr>
          <a:xfrm>
            <a:off x="0" y="3776870"/>
            <a:ext cx="3164619" cy="2862322"/>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GB" sz="900" b="1" dirty="0"/>
              <a:t>RATIONALE OF YOUR RESEARCH</a:t>
            </a:r>
            <a:endParaRPr lang="en-IN" sz="900" b="1" dirty="0"/>
          </a:p>
          <a:p>
            <a:pPr marL="171450" indent="-171450" algn="just">
              <a:buFont typeface="Arial" panose="020B0604020202020204" pitchFamily="34" charset="0"/>
              <a:buChar char="•"/>
            </a:pPr>
            <a:r>
              <a:rPr lang="en-GB" sz="900" dirty="0"/>
              <a:t>The fundamental mismatch between the equity concerns of older adults living with depression and their treatment context is heightened by the rapid digitalisation of NHS primary care services (Yazdi-</a:t>
            </a:r>
            <a:r>
              <a:rPr lang="en-GB" sz="900" dirty="0" err="1"/>
              <a:t>Feyzabadi</a:t>
            </a:r>
            <a:r>
              <a:rPr lang="en-GB" sz="900" dirty="0"/>
              <a:t> et al., 2025), leading to the risk of a digital exclusion or ‘digital deserts' that compound the issues of cognitive fatigue that older adults often experience when accessing treatments for depression (Cui </a:t>
            </a:r>
            <a:r>
              <a:rPr lang="en-GB" sz="900" i="1" dirty="0"/>
              <a:t>et al.,</a:t>
            </a:r>
            <a:r>
              <a:rPr lang="en-GB" sz="900" dirty="0"/>
              <a:t> 2026). </a:t>
            </a:r>
          </a:p>
          <a:p>
            <a:pPr marL="171450" indent="-171450" algn="just">
              <a:buFont typeface="Arial" panose="020B0604020202020204" pitchFamily="34" charset="0"/>
              <a:buChar char="•"/>
            </a:pPr>
            <a:r>
              <a:rPr lang="en-GB" sz="900" dirty="0"/>
              <a:t>Though a wide variety of literature exits on barriers of technology use, this systematic review is unique in focusing on clinical depression's active role in creating challenged motivation and cognitive abilities for completing complex tasks with digital health tools (Shah </a:t>
            </a:r>
            <a:r>
              <a:rPr lang="en-GB" sz="900" i="1" dirty="0"/>
              <a:t>et al.,</a:t>
            </a:r>
            <a:r>
              <a:rPr lang="en-GB" sz="900" dirty="0"/>
              <a:t> 2022). </a:t>
            </a:r>
          </a:p>
          <a:p>
            <a:pPr marL="171450" indent="-171450" algn="just">
              <a:buFont typeface="Arial" panose="020B0604020202020204" pitchFamily="34" charset="0"/>
              <a:buChar char="•"/>
            </a:pPr>
            <a:r>
              <a:rPr lang="en-GB" sz="900" dirty="0"/>
              <a:t>Understanding this intersection is crucial to prevent exacerbation of health inequities by digital-first solutions (Husain et al., 2022). In conclusion, the results of this research provide important focused recommendations that are needed to create truly inclusive and accessible public health interventions.</a:t>
            </a:r>
            <a:endParaRPr lang="en-IN" sz="900" dirty="0"/>
          </a:p>
        </p:txBody>
      </p:sp>
      <p:sp>
        <p:nvSpPr>
          <p:cNvPr id="9" name="TextBox 8">
            <a:extLst>
              <a:ext uri="{FF2B5EF4-FFF2-40B4-BE49-F238E27FC236}">
                <a16:creationId xmlns:a16="http://schemas.microsoft.com/office/drawing/2014/main" id="{5DFC8296-3C36-9BBD-3278-EF75EA4F0FB5}"/>
              </a:ext>
            </a:extLst>
          </p:cNvPr>
          <p:cNvSpPr txBox="1"/>
          <p:nvPr/>
        </p:nvSpPr>
        <p:spPr>
          <a:xfrm>
            <a:off x="3104137" y="1042050"/>
            <a:ext cx="4751751" cy="2323713"/>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pPr algn="ctr"/>
            <a:r>
              <a:rPr lang="en-GB" sz="1000" b="1" dirty="0"/>
              <a:t>RESEARCH QUESTION, AIMS AND OBJECTIVES</a:t>
            </a:r>
            <a:endParaRPr lang="en-IN" sz="1000" b="1" dirty="0"/>
          </a:p>
          <a:p>
            <a:pPr algn="ctr"/>
            <a:r>
              <a:rPr lang="en-IN" sz="900" b="1" dirty="0"/>
              <a:t>RESEARCH </a:t>
            </a:r>
            <a:r>
              <a:rPr lang="en-GB" sz="900" b="1" dirty="0"/>
              <a:t>QUESTION</a:t>
            </a:r>
            <a:endParaRPr lang="en-IN" sz="900" b="1" dirty="0"/>
          </a:p>
          <a:p>
            <a:pPr marL="171450" lvl="0" indent="-171450" algn="just">
              <a:buFont typeface="Arial" panose="020B0604020202020204" pitchFamily="34" charset="0"/>
              <a:buChar char="•"/>
            </a:pPr>
            <a:r>
              <a:rPr lang="en-US" sz="900" dirty="0"/>
              <a:t>What types of digital health services are available and used by UK adults aged 60+ living with depression?</a:t>
            </a:r>
            <a:r>
              <a:rPr lang="en-IN" sz="900" dirty="0"/>
              <a:t>?</a:t>
            </a:r>
          </a:p>
          <a:p>
            <a:pPr algn="ctr"/>
            <a:r>
              <a:rPr lang="en-IN" sz="900" b="1" dirty="0"/>
              <a:t>AIM</a:t>
            </a:r>
          </a:p>
          <a:p>
            <a:pPr algn="just"/>
            <a:r>
              <a:rPr lang="en-IN" sz="900" dirty="0"/>
              <a:t>To systematically review and critically evaluate the impact of digital health services on access to healthcare among adults aged 60 years and above living with depression in the United Kingdom.</a:t>
            </a:r>
          </a:p>
          <a:p>
            <a:pPr algn="ctr"/>
            <a:r>
              <a:rPr lang="en-IN" sz="900" b="1" dirty="0"/>
              <a:t>OBJECTIVES</a:t>
            </a:r>
          </a:p>
          <a:p>
            <a:pPr marL="171450" lvl="0" indent="-171450" algn="just">
              <a:buFont typeface="Arial" panose="020B0604020202020204" pitchFamily="34" charset="0"/>
              <a:buChar char="•"/>
            </a:pPr>
            <a:r>
              <a:rPr lang="en-IN" sz="900" dirty="0"/>
              <a:t>To identify and critically examine the types of digital health services used by UK adults aged 60+ living with depression.</a:t>
            </a:r>
          </a:p>
          <a:p>
            <a:pPr marL="171450" lvl="0" indent="-171450" algn="just">
              <a:buFont typeface="Arial" panose="020B0604020202020204" pitchFamily="34" charset="0"/>
              <a:buChar char="•"/>
            </a:pPr>
            <a:r>
              <a:rPr lang="en-IN" sz="900" dirty="0"/>
              <a:t>To evaluate the effectiveness of digital health services in improving access to healthcare for older adults with depression in the UK.</a:t>
            </a:r>
          </a:p>
          <a:p>
            <a:pPr marL="171450" lvl="0" indent="-171450" algn="just">
              <a:buFont typeface="Arial" panose="020B0604020202020204" pitchFamily="34" charset="0"/>
              <a:buChar char="•"/>
            </a:pPr>
            <a:r>
              <a:rPr lang="en-IN" sz="900" dirty="0"/>
              <a:t>To critically analyse the barriers and challenges affecting the adoption and use of digital health services among vulnerable older adults living with depression.</a:t>
            </a:r>
          </a:p>
          <a:p>
            <a:pPr marL="171450" lvl="0" indent="-171450" algn="just">
              <a:buFont typeface="Arial" panose="020B0604020202020204" pitchFamily="34" charset="0"/>
              <a:buChar char="•"/>
            </a:pPr>
            <a:r>
              <a:rPr lang="en-IN" sz="900" dirty="0"/>
              <a:t>To assess the facilitators and potential benefits of digital health services in reducing healthcare inequalities and improving healthcare outcomes for older adults with depression in the UK.</a:t>
            </a:r>
          </a:p>
        </p:txBody>
      </p:sp>
      <p:sp>
        <p:nvSpPr>
          <p:cNvPr id="10" name="TextBox 9">
            <a:extLst>
              <a:ext uri="{FF2B5EF4-FFF2-40B4-BE49-F238E27FC236}">
                <a16:creationId xmlns:a16="http://schemas.microsoft.com/office/drawing/2014/main" id="{B6F54547-5ABA-A285-5E88-FFBA38574E09}"/>
              </a:ext>
            </a:extLst>
          </p:cNvPr>
          <p:cNvSpPr txBox="1"/>
          <p:nvPr/>
        </p:nvSpPr>
        <p:spPr>
          <a:xfrm>
            <a:off x="0" y="6725789"/>
            <a:ext cx="3474720" cy="2862322"/>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pPr algn="ctr"/>
            <a:r>
              <a:rPr lang="en-GB" sz="1000" b="1" dirty="0"/>
              <a:t>RESEARCH IMPACT</a:t>
            </a:r>
            <a:endParaRPr lang="en-IN" sz="1000" b="1" dirty="0"/>
          </a:p>
          <a:p>
            <a:pPr marL="171450" indent="-171450" algn="just">
              <a:buFont typeface="Arial" panose="020B0604020202020204" pitchFamily="34" charset="0"/>
              <a:buChar char="•"/>
            </a:pPr>
            <a:r>
              <a:rPr lang="en-GB" sz="1000" dirty="0"/>
              <a:t>This systematic review is beneficial for the UK adults aged 60 and over as it brings to the fore and breaks down the digital obstacles to access of essential mental health services (</a:t>
            </a:r>
            <a:r>
              <a:rPr lang="en-GB" sz="1000" dirty="0" err="1"/>
              <a:t>Riadi</a:t>
            </a:r>
            <a:r>
              <a:rPr lang="en-GB" sz="1000" dirty="0"/>
              <a:t> </a:t>
            </a:r>
            <a:r>
              <a:rPr lang="en-GB" sz="1000" i="1" dirty="0"/>
              <a:t>et al., </a:t>
            </a:r>
            <a:r>
              <a:rPr lang="en-GB" sz="1000" dirty="0"/>
              <a:t>2022). This study contributes comprehensive evidence on digital exclusion and late-life depression, positioned to help NHS commissioners and providers of social care better understand how to provide a more balanced hybrid care pathway that is more inclusive (Byeon, 2026; NHS England, 2023). </a:t>
            </a:r>
          </a:p>
          <a:p>
            <a:pPr marL="171450" indent="-171450" algn="just">
              <a:buFont typeface="Arial" panose="020B0604020202020204" pitchFamily="34" charset="0"/>
              <a:buChar char="•"/>
            </a:pPr>
            <a:r>
              <a:rPr lang="en-GB" sz="1000" dirty="0"/>
              <a:t>More than this, it also gives guidance to future public health policies with the call to action for enacting mandates for age-friendly, accessible design in digital health policies (</a:t>
            </a:r>
            <a:r>
              <a:rPr lang="en-GB" sz="1000" dirty="0" err="1"/>
              <a:t>Kainiemi</a:t>
            </a:r>
            <a:r>
              <a:rPr lang="en-GB" sz="1000" dirty="0"/>
              <a:t> </a:t>
            </a:r>
            <a:r>
              <a:rPr lang="en-GB" sz="1000" i="1" dirty="0"/>
              <a:t>et al.,</a:t>
            </a:r>
            <a:r>
              <a:rPr lang="en-GB" sz="1000" dirty="0"/>
              <a:t> 2023). Overall, the findings of this study facilitate efforts by those on the frontline of health and social care to more personalise clinical processes to offer timely and equitable mental health help to vulnerable older adults.</a:t>
            </a:r>
          </a:p>
          <a:p>
            <a:pPr algn="just"/>
            <a:endParaRPr lang="en-IN" sz="1000" dirty="0"/>
          </a:p>
        </p:txBody>
      </p:sp>
      <p:sp>
        <p:nvSpPr>
          <p:cNvPr id="12" name="TextBox 11">
            <a:extLst>
              <a:ext uri="{FF2B5EF4-FFF2-40B4-BE49-F238E27FC236}">
                <a16:creationId xmlns:a16="http://schemas.microsoft.com/office/drawing/2014/main" id="{37525FBC-DD02-D01E-9DF6-D3CAC1D2C547}"/>
              </a:ext>
            </a:extLst>
          </p:cNvPr>
          <p:cNvSpPr txBox="1"/>
          <p:nvPr/>
        </p:nvSpPr>
        <p:spPr>
          <a:xfrm>
            <a:off x="7975158" y="2189966"/>
            <a:ext cx="4826441" cy="1477328"/>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GB" sz="1000" b="1" dirty="0"/>
              <a:t>METHODOLOGY</a:t>
            </a:r>
            <a:endParaRPr lang="en-IN" sz="1000" b="1" dirty="0"/>
          </a:p>
          <a:p>
            <a:pPr marL="171450" indent="-171450" algn="just">
              <a:buFont typeface="Arial" panose="020B0604020202020204" pitchFamily="34" charset="0"/>
              <a:buChar char="•"/>
            </a:pPr>
            <a:r>
              <a:rPr lang="en-US" sz="1000" dirty="0"/>
              <a:t>To ensure transparency, rigor, and the reproducibility of this systematic review, guidelines outlined by Preferred Reporting Items for Systematic Reviews and Meta-Analyses (PRISMA 2020) will be rigorously followed (Ritterbusch and </a:t>
            </a:r>
            <a:r>
              <a:rPr lang="en-US" sz="1000" dirty="0" err="1"/>
              <a:t>Teichmann</a:t>
            </a:r>
            <a:r>
              <a:rPr lang="en-US" sz="1000" dirty="0"/>
              <a:t>, 2023).</a:t>
            </a:r>
            <a:endParaRPr lang="en-GB" sz="1000" dirty="0"/>
          </a:p>
          <a:p>
            <a:pPr marL="171450" indent="-171450" algn="just">
              <a:buFont typeface="Arial" panose="020B0604020202020204" pitchFamily="34" charset="0"/>
              <a:buChar char="•"/>
            </a:pPr>
            <a:r>
              <a:rPr lang="en-US" sz="1000" dirty="0"/>
              <a:t>Through rigorous database searches across PubMed, CINAHL, Scopus and PsycINFO, high quality peer-reviewed literature will be retrieved using database specific and customized </a:t>
            </a:r>
            <a:r>
              <a:rPr lang="en-US" sz="1000" dirty="0" err="1"/>
              <a:t>boolean</a:t>
            </a:r>
            <a:r>
              <a:rPr lang="en-US" sz="1000" dirty="0"/>
              <a:t> search strings including terms such as ‘digital health’ and ‘older adults’ as well as depression and United Kingdom”.</a:t>
            </a:r>
            <a:endParaRPr lang="en-IN" sz="1000" dirty="0"/>
          </a:p>
        </p:txBody>
      </p:sp>
      <p:sp>
        <p:nvSpPr>
          <p:cNvPr id="15" name="TextBox 14">
            <a:extLst>
              <a:ext uri="{FF2B5EF4-FFF2-40B4-BE49-F238E27FC236}">
                <a16:creationId xmlns:a16="http://schemas.microsoft.com/office/drawing/2014/main" id="{7A53335A-92E6-E478-FF01-00F6B41F1BE7}"/>
              </a:ext>
            </a:extLst>
          </p:cNvPr>
          <p:cNvSpPr txBox="1"/>
          <p:nvPr/>
        </p:nvSpPr>
        <p:spPr>
          <a:xfrm>
            <a:off x="8234659" y="3909633"/>
            <a:ext cx="4566941" cy="5632311"/>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just"/>
            <a:r>
              <a:rPr lang="en-GB" sz="800" b="1" dirty="0"/>
              <a:t>REFERENCES</a:t>
            </a:r>
          </a:p>
          <a:p>
            <a:pPr marL="171450" indent="-171450" algn="just">
              <a:buFont typeface="Arial" panose="020B0604020202020204" pitchFamily="34" charset="0"/>
              <a:buChar char="•"/>
            </a:pPr>
            <a:r>
              <a:rPr lang="en-IN" sz="800" dirty="0"/>
              <a:t>Byeon, H. (2026). The impact of social isolation and digital exclusion on mental and physical health in older adults: A meta-analysis. Medicine, 105(4), p.e46010. </a:t>
            </a:r>
            <a:r>
              <a:rPr lang="en-IN" sz="800" dirty="0" err="1"/>
              <a:t>doi:https</a:t>
            </a:r>
            <a:r>
              <a:rPr lang="en-IN" sz="800" dirty="0"/>
              <a:t>://</a:t>
            </a:r>
            <a:r>
              <a:rPr lang="en-IN" sz="800" dirty="0" err="1"/>
              <a:t>doi.org</a:t>
            </a:r>
            <a:r>
              <a:rPr lang="en-IN" sz="800" dirty="0"/>
              <a:t>/10.1097/md.0000000000046010. </a:t>
            </a:r>
          </a:p>
          <a:p>
            <a:pPr marL="171450" indent="-171450" algn="just">
              <a:buFont typeface="Arial" panose="020B0604020202020204" pitchFamily="34" charset="0"/>
              <a:buChar char="•"/>
            </a:pPr>
            <a:r>
              <a:rPr lang="en-IN" sz="800" dirty="0"/>
              <a:t>CDC (2024). Depression and Aging. [online] Healthy Aging. Available at: https://</a:t>
            </a:r>
            <a:r>
              <a:rPr lang="en-IN" sz="800" dirty="0" err="1"/>
              <a:t>www.cdc.gov</a:t>
            </a:r>
            <a:r>
              <a:rPr lang="en-IN" sz="800" dirty="0"/>
              <a:t>/healthy-aging/about/depression-</a:t>
            </a:r>
            <a:r>
              <a:rPr lang="en-IN" sz="800" dirty="0" err="1"/>
              <a:t>aging.html</a:t>
            </a:r>
            <a:r>
              <a:rPr lang="en-IN" sz="800" dirty="0"/>
              <a:t> [Accessed 2 Jul. 2026].</a:t>
            </a:r>
          </a:p>
          <a:p>
            <a:pPr marL="171450" indent="-171450" algn="just">
              <a:buFont typeface="Arial" panose="020B0604020202020204" pitchFamily="34" charset="0"/>
              <a:buChar char="•"/>
            </a:pPr>
            <a:r>
              <a:rPr lang="en-IN" sz="800" dirty="0"/>
              <a:t>Chen, C., Ding, S. and Wang, J. (2023). Digital health for aging populations. Nature Medicine, [online] 29(7), pp.1623–1630. </a:t>
            </a:r>
            <a:r>
              <a:rPr lang="en-IN" sz="800" dirty="0" err="1"/>
              <a:t>doi</a:t>
            </a:r>
            <a:r>
              <a:rPr lang="en-IN" sz="800" dirty="0"/>
              <a:t>: https://</a:t>
            </a:r>
            <a:r>
              <a:rPr lang="en-IN" sz="800" dirty="0" err="1"/>
              <a:t>doi.org</a:t>
            </a:r>
            <a:r>
              <a:rPr lang="en-IN" sz="800" dirty="0"/>
              <a:t>/10.1038/s41591-023-02391-8.  </a:t>
            </a:r>
          </a:p>
          <a:p>
            <a:pPr marL="171450" indent="-171450" algn="just">
              <a:buFont typeface="Arial" panose="020B0604020202020204" pitchFamily="34" charset="0"/>
              <a:buChar char="•"/>
            </a:pPr>
            <a:r>
              <a:rPr lang="en-IN" sz="800" dirty="0"/>
              <a:t>Chen, X. and Wang, N. (2025). How does digital literacy affect the health status of senior citizens? Micro-level evidence from the CFPS data. BMC Health Services Research, 25(1). </a:t>
            </a:r>
            <a:r>
              <a:rPr lang="en-IN" sz="800" dirty="0" err="1"/>
              <a:t>doi</a:t>
            </a:r>
            <a:r>
              <a:rPr lang="en-IN" sz="800" dirty="0"/>
              <a:t>: https://</a:t>
            </a:r>
            <a:r>
              <a:rPr lang="en-IN" sz="800" dirty="0" err="1"/>
              <a:t>doi.org</a:t>
            </a:r>
            <a:r>
              <a:rPr lang="en-IN" sz="800" dirty="0"/>
              <a:t>/10.1186/s12913-025-12314-7. </a:t>
            </a:r>
          </a:p>
          <a:p>
            <a:pPr marL="171450" indent="-171450" algn="just">
              <a:buFont typeface="Arial" panose="020B0604020202020204" pitchFamily="34" charset="0"/>
              <a:buChar char="•"/>
            </a:pPr>
            <a:r>
              <a:rPr lang="en-IN" sz="800" dirty="0"/>
              <a:t>Cui, Y., Bao, H., Wen, K. and Wen, H., 2026. Bridging the digital health divide: digital endowment, informal social participation, and health inequality among older adults. BMC Health Services Research, 26(1), p.99. https://link.springer.com/content/pdf/10.1186/s12913-025-13872-6.pdf </a:t>
            </a:r>
          </a:p>
          <a:p>
            <a:pPr marL="171450" indent="-171450" algn="just">
              <a:buFont typeface="Arial" panose="020B0604020202020204" pitchFamily="34" charset="0"/>
              <a:buChar char="•"/>
            </a:pPr>
            <a:r>
              <a:rPr lang="en-IN" sz="800" dirty="0"/>
              <a:t>Husain, L., Greenhalgh, T., Hughes, G., Finlay, T. and </a:t>
            </a:r>
            <a:r>
              <a:rPr lang="en-IN" sz="800" dirty="0" err="1"/>
              <a:t>Wherton</a:t>
            </a:r>
            <a:r>
              <a:rPr lang="en-IN" sz="800" dirty="0"/>
              <a:t>, J. (2022). Desperately Seeking Intersectionality in Digital Health Disparity Research: Narrative Review to Inform a Richer Theorization of Multiple Disadvantage. Journal of Medical Internet Research, 24(12), p.e42358. </a:t>
            </a:r>
            <a:r>
              <a:rPr lang="en-IN" sz="800" dirty="0" err="1"/>
              <a:t>doi:https</a:t>
            </a:r>
            <a:r>
              <a:rPr lang="en-IN" sz="800" dirty="0"/>
              <a:t>://</a:t>
            </a:r>
            <a:r>
              <a:rPr lang="en-IN" sz="800" dirty="0" err="1"/>
              <a:t>doi.org</a:t>
            </a:r>
            <a:r>
              <a:rPr lang="en-IN" sz="800" dirty="0"/>
              <a:t>/10.2196/42358. </a:t>
            </a:r>
          </a:p>
          <a:p>
            <a:pPr marL="171450" indent="-171450" algn="just">
              <a:buFont typeface="Arial" panose="020B0604020202020204" pitchFamily="34" charset="0"/>
              <a:buChar char="•"/>
            </a:pPr>
            <a:r>
              <a:rPr lang="en-IN" sz="800" dirty="0" err="1"/>
              <a:t>Kainiemi</a:t>
            </a:r>
            <a:r>
              <a:rPr lang="en-IN" sz="800" dirty="0"/>
              <a:t>, E., Saukkonen, P., Virtanen, L., </a:t>
            </a:r>
            <a:r>
              <a:rPr lang="en-IN" sz="800" dirty="0" err="1"/>
              <a:t>Vehko</a:t>
            </a:r>
            <a:r>
              <a:rPr lang="en-IN" sz="800" dirty="0"/>
              <a:t>, T., </a:t>
            </a:r>
            <a:r>
              <a:rPr lang="en-IN" sz="800" dirty="0" err="1"/>
              <a:t>Kyytsönen</a:t>
            </a:r>
            <a:r>
              <a:rPr lang="en-IN" sz="800" dirty="0"/>
              <a:t>, M., Aaltonen, M. and </a:t>
            </a:r>
            <a:r>
              <a:rPr lang="en-IN" sz="800" dirty="0" err="1"/>
              <a:t>Heponiemi</a:t>
            </a:r>
            <a:r>
              <a:rPr lang="en-IN" sz="800" dirty="0"/>
              <a:t>, T., 2023. Perceived benefits of digital health and social services among older adults: A population-based cross-sectional survey. Digital health, 9, p.20552076231173559. https://</a:t>
            </a:r>
            <a:r>
              <a:rPr lang="en-IN" sz="800" dirty="0" err="1"/>
              <a:t>journals.sagepub.com</a:t>
            </a:r>
            <a:r>
              <a:rPr lang="en-IN" sz="800" dirty="0"/>
              <a:t>/</a:t>
            </a:r>
            <a:r>
              <a:rPr lang="en-IN" sz="800" dirty="0" err="1"/>
              <a:t>doi</a:t>
            </a:r>
            <a:r>
              <a:rPr lang="en-IN" sz="800" dirty="0"/>
              <a:t>/pdf/10.1177/20552076231173559</a:t>
            </a:r>
          </a:p>
          <a:p>
            <a:pPr marL="171450" indent="-171450" algn="just">
              <a:buFont typeface="Arial" panose="020B0604020202020204" pitchFamily="34" charset="0"/>
              <a:buChar char="•"/>
            </a:pPr>
            <a:r>
              <a:rPr lang="en-IN" sz="800" dirty="0"/>
              <a:t>Lin, A., Zhang, Y., Jiang, A., Zhu, L., Mou, W., Cheng, Q., Zhang, J., Zhang, P., Tang, B. and Luo, P. (2026). Integrating digital solutions improves mental health management in cancer care. Communications Medicine, [online] 6(1). </a:t>
            </a:r>
            <a:r>
              <a:rPr lang="en-IN" sz="800" dirty="0" err="1"/>
              <a:t>doi</a:t>
            </a:r>
            <a:r>
              <a:rPr lang="en-IN" sz="800" dirty="0"/>
              <a:t>: https://</a:t>
            </a:r>
            <a:r>
              <a:rPr lang="en-IN" sz="800" dirty="0" err="1"/>
              <a:t>doi.org</a:t>
            </a:r>
            <a:r>
              <a:rPr lang="en-IN" sz="800" dirty="0"/>
              <a:t>/10.1038/s43856-026-01448-2. </a:t>
            </a:r>
          </a:p>
          <a:p>
            <a:pPr marL="171450" indent="-171450" algn="just">
              <a:buFont typeface="Arial" panose="020B0604020202020204" pitchFamily="34" charset="0"/>
              <a:buChar char="•"/>
            </a:pPr>
            <a:r>
              <a:rPr lang="en-IN" sz="800" dirty="0"/>
              <a:t>Mental Health Foundation (2023). Older people: Statistics. [online] </a:t>
            </a:r>
            <a:r>
              <a:rPr lang="en-IN" sz="800" dirty="0" err="1"/>
              <a:t>www.mentalhealth.org.uk</a:t>
            </a:r>
            <a:r>
              <a:rPr lang="en-IN" sz="800" dirty="0"/>
              <a:t>. Available at: https://</a:t>
            </a:r>
            <a:r>
              <a:rPr lang="en-IN" sz="800" dirty="0" err="1"/>
              <a:t>www.mentalhealth.org.uk</a:t>
            </a:r>
            <a:r>
              <a:rPr lang="en-IN" sz="800" dirty="0"/>
              <a:t>/explore-mental-health/statistics/older-people-statistics.</a:t>
            </a:r>
          </a:p>
          <a:p>
            <a:pPr marL="171450" indent="-171450" algn="just">
              <a:buFont typeface="Arial" panose="020B0604020202020204" pitchFamily="34" charset="0"/>
              <a:buChar char="•"/>
            </a:pPr>
            <a:r>
              <a:rPr lang="en-IN" sz="800" dirty="0"/>
              <a:t>NHS England (2023). Inclusive digital healthcare: a framework for NHS action on digital inclusion. [online] NHS England. Available at: https://</a:t>
            </a:r>
            <a:r>
              <a:rPr lang="en-IN" sz="800" dirty="0" err="1"/>
              <a:t>www.england.nhs.uk</a:t>
            </a:r>
            <a:r>
              <a:rPr lang="en-IN" sz="800" dirty="0"/>
              <a:t>/long-read/inclusive-digital-healthcare-a-framework-for-nhs-action-on-digital-inclusion/ [Accessed 2 Jul. 2026].</a:t>
            </a:r>
          </a:p>
          <a:p>
            <a:pPr marL="171450" indent="-171450" algn="just">
              <a:buFont typeface="Arial" panose="020B0604020202020204" pitchFamily="34" charset="0"/>
              <a:buChar char="•"/>
            </a:pPr>
            <a:r>
              <a:rPr lang="en-IN" sz="800" dirty="0" err="1"/>
              <a:t>Riadi</a:t>
            </a:r>
            <a:r>
              <a:rPr lang="en-IN" sz="800" dirty="0"/>
              <a:t>, I., Kervin, L., Dhillon, S., Teo, K., Churchill, R., Card, K.G., Sixsmith, A., Moreno, S., Fortuna, K.L., </a:t>
            </a:r>
            <a:r>
              <a:rPr lang="en-IN" sz="800" dirty="0" err="1"/>
              <a:t>Torous</a:t>
            </a:r>
            <a:r>
              <a:rPr lang="en-IN" sz="800" dirty="0"/>
              <a:t>, J. and Cosco, T.D., 2022. Digital interventions for depression and anxiety in older adults: a systematic review of randomised controlled trials. The Lancet Healthy Longevity, 3(8), pp.e558-e571. https://</a:t>
            </a:r>
            <a:r>
              <a:rPr lang="en-IN" sz="800" dirty="0" err="1"/>
              <a:t>www.thelancet.com</a:t>
            </a:r>
            <a:r>
              <a:rPr lang="en-IN" sz="800" dirty="0"/>
              <a:t>/pdfs/journals/</a:t>
            </a:r>
            <a:r>
              <a:rPr lang="en-IN" sz="800" dirty="0" err="1"/>
              <a:t>lanhl</a:t>
            </a:r>
            <a:r>
              <a:rPr lang="en-IN" sz="800" dirty="0"/>
              <a:t>/PIIS2666-7568(22)00121-0.pdf</a:t>
            </a:r>
          </a:p>
          <a:p>
            <a:pPr marL="171450" indent="-171450" algn="just">
              <a:buFont typeface="Arial" panose="020B0604020202020204" pitchFamily="34" charset="0"/>
              <a:buChar char="•"/>
            </a:pPr>
            <a:r>
              <a:rPr lang="en-IN" sz="800" dirty="0"/>
              <a:t>Ritterbusch, G.D. and Teichmann, M.R., 2023. Defining the metaverse: A systematic literature review. </a:t>
            </a:r>
            <a:r>
              <a:rPr lang="en-IN" sz="800" dirty="0" err="1"/>
              <a:t>Ieee</a:t>
            </a:r>
            <a:r>
              <a:rPr lang="en-IN" sz="800" dirty="0"/>
              <a:t> Access, 11, pp.12368-12377. https://</a:t>
            </a:r>
            <a:r>
              <a:rPr lang="en-IN" sz="800" dirty="0" err="1"/>
              <a:t>ieeexplore.ieee.org</a:t>
            </a:r>
            <a:r>
              <a:rPr lang="en-IN" sz="800" dirty="0"/>
              <a:t>/iel7/6287639/6514899/10035386.pdf </a:t>
            </a:r>
          </a:p>
          <a:p>
            <a:pPr marL="171450" indent="-171450" algn="just">
              <a:buFont typeface="Arial" panose="020B0604020202020204" pitchFamily="34" charset="0"/>
              <a:buChar char="•"/>
            </a:pPr>
            <a:r>
              <a:rPr lang="en-IN" sz="800" dirty="0"/>
              <a:t>Shah, A., Hussain-</a:t>
            </a:r>
            <a:r>
              <a:rPr lang="en-IN" sz="800" dirty="0" err="1"/>
              <a:t>Shamsy</a:t>
            </a:r>
            <a:r>
              <a:rPr lang="en-IN" sz="800" dirty="0"/>
              <a:t>, N., Strudwick, G., </a:t>
            </a:r>
            <a:r>
              <a:rPr lang="en-IN" sz="800" dirty="0" err="1"/>
              <a:t>Sockalingam</a:t>
            </a:r>
            <a:r>
              <a:rPr lang="en-IN" sz="800" dirty="0"/>
              <a:t>, S., Nolan, R.P. and Seto, E., 2022. Digital health interventions for depression and anxiety among people with chronic conditions: scoping review. Journal of medical Internet research, 24(9), p.e38030. https://</a:t>
            </a:r>
            <a:r>
              <a:rPr lang="en-IN" sz="800" dirty="0" err="1"/>
              <a:t>www.jmir.org</a:t>
            </a:r>
            <a:r>
              <a:rPr lang="en-IN" sz="800" dirty="0"/>
              <a:t>/2022/9/e38030/</a:t>
            </a:r>
          </a:p>
          <a:p>
            <a:pPr marL="171450" indent="-171450" algn="just">
              <a:buFont typeface="Arial" panose="020B0604020202020204" pitchFamily="34" charset="0"/>
              <a:buChar char="•"/>
            </a:pPr>
            <a:r>
              <a:rPr lang="en-IN" sz="800" dirty="0"/>
              <a:t>World Health Organization (2023). Mental health of older adults. [online] World Health Organization. Available at: https://</a:t>
            </a:r>
            <a:r>
              <a:rPr lang="en-IN" sz="800" dirty="0" err="1"/>
              <a:t>www.who.int</a:t>
            </a:r>
            <a:r>
              <a:rPr lang="en-IN" sz="800" dirty="0"/>
              <a:t>/news-room/fact-sheets/detail/mental-health-of-older-adults [Accessed 2 Jul. 2026].</a:t>
            </a:r>
          </a:p>
          <a:p>
            <a:pPr marL="171450" indent="-171450" algn="just">
              <a:buFont typeface="Arial" panose="020B0604020202020204" pitchFamily="34" charset="0"/>
              <a:buChar char="•"/>
            </a:pPr>
            <a:r>
              <a:rPr lang="en-IN" sz="800" dirty="0" err="1"/>
              <a:t>Yazdi-Feyzabadi</a:t>
            </a:r>
            <a:r>
              <a:rPr lang="en-IN" sz="800" dirty="0"/>
              <a:t>, V., </a:t>
            </a:r>
            <a:r>
              <a:rPr lang="en-IN" sz="800" dirty="0" err="1"/>
              <a:t>Sabermahani</a:t>
            </a:r>
            <a:r>
              <a:rPr lang="en-IN" sz="800" dirty="0"/>
              <a:t>, M., </a:t>
            </a:r>
            <a:r>
              <a:rPr lang="en-IN" sz="800" dirty="0" err="1"/>
              <a:t>Borhaninejad</a:t>
            </a:r>
            <a:r>
              <a:rPr lang="en-IN" sz="800" dirty="0"/>
              <a:t>, V. and </a:t>
            </a:r>
            <a:r>
              <a:rPr lang="en-IN" sz="800" dirty="0" err="1"/>
              <a:t>Iranmanesh</a:t>
            </a:r>
            <a:r>
              <a:rPr lang="en-IN" sz="800" dirty="0"/>
              <a:t>, M. (2025). Breaking barriers: challenges faced by the older adults in accessing primary healthcare in a developing country. BMC Geriatrics, [online] 25(1). </a:t>
            </a:r>
            <a:r>
              <a:rPr lang="en-IN" sz="800" dirty="0" err="1"/>
              <a:t>doi:https</a:t>
            </a:r>
            <a:r>
              <a:rPr lang="en-IN" sz="800" dirty="0"/>
              <a:t>://doi.org/10.1186/s12877-025-06712-z.</a:t>
            </a:r>
          </a:p>
        </p:txBody>
      </p:sp>
      <p:pic>
        <p:nvPicPr>
          <p:cNvPr id="4" name="Picture 3" descr="Integrating digital solutions improves mental health management in cancer  care | Communications Medicine">
            <a:extLst>
              <a:ext uri="{FF2B5EF4-FFF2-40B4-BE49-F238E27FC236}">
                <a16:creationId xmlns:a16="http://schemas.microsoft.com/office/drawing/2014/main" id="{E2C0584D-3DF0-7B2B-5481-1F8F4A4849F5}"/>
              </a:ext>
            </a:extLst>
          </p:cNvPr>
          <p:cNvPicPr>
            <a:picLocks noChangeAspect="1"/>
          </p:cNvPicPr>
          <p:nvPr/>
        </p:nvPicPr>
        <p:blipFill>
          <a:blip r:embed="rId3" cstate="print"/>
          <a:stretch>
            <a:fillRect/>
          </a:stretch>
        </p:blipFill>
        <p:spPr>
          <a:xfrm>
            <a:off x="3164619" y="3638083"/>
            <a:ext cx="4810540" cy="2460567"/>
          </a:xfrm>
          <a:prstGeom prst="rect">
            <a:avLst/>
          </a:prstGeom>
        </p:spPr>
      </p:pic>
      <p:pic>
        <p:nvPicPr>
          <p:cNvPr id="6" name="Picture 5" descr="Digital health for aging populations | Nature Medicine">
            <a:extLst>
              <a:ext uri="{FF2B5EF4-FFF2-40B4-BE49-F238E27FC236}">
                <a16:creationId xmlns:a16="http://schemas.microsoft.com/office/drawing/2014/main" id="{BEBA826E-1237-7B17-75AE-91EEACA56A43}"/>
              </a:ext>
            </a:extLst>
          </p:cNvPr>
          <p:cNvPicPr>
            <a:picLocks noChangeAspect="1"/>
          </p:cNvPicPr>
          <p:nvPr/>
        </p:nvPicPr>
        <p:blipFill>
          <a:blip r:embed="rId4"/>
          <a:stretch>
            <a:fillRect/>
          </a:stretch>
        </p:blipFill>
        <p:spPr>
          <a:xfrm>
            <a:off x="7855889" y="992107"/>
            <a:ext cx="2965837" cy="1170648"/>
          </a:xfrm>
          <a:prstGeom prst="rect">
            <a:avLst/>
          </a:prstGeom>
        </p:spPr>
      </p:pic>
      <p:sp>
        <p:nvSpPr>
          <p:cNvPr id="8" name="TextBox 7">
            <a:extLst>
              <a:ext uri="{FF2B5EF4-FFF2-40B4-BE49-F238E27FC236}">
                <a16:creationId xmlns:a16="http://schemas.microsoft.com/office/drawing/2014/main" id="{0737E4BE-8B56-0756-A8F8-C2C81CFCE3D1}"/>
              </a:ext>
            </a:extLst>
          </p:cNvPr>
          <p:cNvSpPr txBox="1"/>
          <p:nvPr/>
        </p:nvSpPr>
        <p:spPr>
          <a:xfrm>
            <a:off x="3355450" y="6057293"/>
            <a:ext cx="5025224" cy="276999"/>
          </a:xfrm>
          <a:prstGeom prst="rect">
            <a:avLst/>
          </a:prstGeom>
          <a:noFill/>
        </p:spPr>
        <p:txBody>
          <a:bodyPr wrap="square" rtlCol="0">
            <a:spAutoFit/>
          </a:bodyPr>
          <a:lstStyle/>
          <a:p>
            <a:pPr algn="ctr"/>
            <a:r>
              <a:rPr lang="en-IN" sz="600" b="1" dirty="0"/>
              <a:t>Figure: 1 Integrating digital solutions</a:t>
            </a:r>
          </a:p>
          <a:p>
            <a:pPr algn="ctr"/>
            <a:r>
              <a:rPr lang="en-IN" sz="600" b="1" dirty="0"/>
              <a:t>(Source:: Lin et al., 2026)</a:t>
            </a:r>
          </a:p>
        </p:txBody>
      </p:sp>
      <p:sp>
        <p:nvSpPr>
          <p:cNvPr id="13" name="TextBox 12">
            <a:extLst>
              <a:ext uri="{FF2B5EF4-FFF2-40B4-BE49-F238E27FC236}">
                <a16:creationId xmlns:a16="http://schemas.microsoft.com/office/drawing/2014/main" id="{3AC60ECF-23EC-79A3-C774-FF9B872FB9A8}"/>
              </a:ext>
            </a:extLst>
          </p:cNvPr>
          <p:cNvSpPr txBox="1"/>
          <p:nvPr/>
        </p:nvSpPr>
        <p:spPr>
          <a:xfrm>
            <a:off x="10933044" y="1403821"/>
            <a:ext cx="1868556" cy="276999"/>
          </a:xfrm>
          <a:prstGeom prst="rect">
            <a:avLst/>
          </a:prstGeom>
          <a:noFill/>
        </p:spPr>
        <p:txBody>
          <a:bodyPr wrap="square" rtlCol="0">
            <a:spAutoFit/>
          </a:bodyPr>
          <a:lstStyle/>
          <a:p>
            <a:pPr algn="ctr"/>
            <a:r>
              <a:rPr lang="en-IN" sz="600" b="1" dirty="0"/>
              <a:t>Figure: 2: Digital health for aging people</a:t>
            </a:r>
          </a:p>
          <a:p>
            <a:pPr algn="ctr"/>
            <a:r>
              <a:rPr lang="en-IN" sz="600" b="1" dirty="0"/>
              <a:t>(Source: (Chen, Ding and Wang, 2023)</a:t>
            </a:r>
          </a:p>
        </p:txBody>
      </p:sp>
      <p:graphicFrame>
        <p:nvGraphicFramePr>
          <p:cNvPr id="16" name="Table 15">
            <a:extLst>
              <a:ext uri="{FF2B5EF4-FFF2-40B4-BE49-F238E27FC236}">
                <a16:creationId xmlns:a16="http://schemas.microsoft.com/office/drawing/2014/main" id="{AB455B4B-424B-B5F2-D3A5-ACDE3B465E73}"/>
              </a:ext>
            </a:extLst>
          </p:cNvPr>
          <p:cNvGraphicFramePr>
            <a:graphicFrameLocks noGrp="1"/>
          </p:cNvGraphicFramePr>
          <p:nvPr>
            <p:extLst>
              <p:ext uri="{D42A27DB-BD31-4B8C-83A1-F6EECF244321}">
                <p14:modId xmlns:p14="http://schemas.microsoft.com/office/powerpoint/2010/main" val="3076338730"/>
              </p:ext>
            </p:extLst>
          </p:nvPr>
        </p:nvGraphicFramePr>
        <p:xfrm>
          <a:off x="3487730" y="6426767"/>
          <a:ext cx="4746930" cy="3174430"/>
        </p:xfrm>
        <a:graphic>
          <a:graphicData uri="http://schemas.openxmlformats.org/drawingml/2006/table">
            <a:tbl>
              <a:tblPr>
                <a:tableStyleId>{284E427A-3D55-4303-BF80-6455036E1DE7}</a:tableStyleId>
              </a:tblPr>
              <a:tblGrid>
                <a:gridCol w="1084270">
                  <a:extLst>
                    <a:ext uri="{9D8B030D-6E8A-4147-A177-3AD203B41FA5}">
                      <a16:colId xmlns:a16="http://schemas.microsoft.com/office/drawing/2014/main" val="2491525397"/>
                    </a:ext>
                  </a:extLst>
                </a:gridCol>
                <a:gridCol w="2080350">
                  <a:extLst>
                    <a:ext uri="{9D8B030D-6E8A-4147-A177-3AD203B41FA5}">
                      <a16:colId xmlns:a16="http://schemas.microsoft.com/office/drawing/2014/main" val="2405884363"/>
                    </a:ext>
                  </a:extLst>
                </a:gridCol>
                <a:gridCol w="1582310">
                  <a:extLst>
                    <a:ext uri="{9D8B030D-6E8A-4147-A177-3AD203B41FA5}">
                      <a16:colId xmlns:a16="http://schemas.microsoft.com/office/drawing/2014/main" val="2487064714"/>
                    </a:ext>
                  </a:extLst>
                </a:gridCol>
              </a:tblGrid>
              <a:tr h="307571">
                <a:tc>
                  <a:txBody>
                    <a:bodyPr/>
                    <a:lstStyle/>
                    <a:p>
                      <a:pPr>
                        <a:buNone/>
                      </a:pPr>
                      <a:r>
                        <a:rPr lang="en-IN" sz="900" b="1" dirty="0"/>
                        <a:t>PRISMA Stage</a:t>
                      </a:r>
                      <a:endParaRPr lang="en-IN" sz="900" dirty="0"/>
                    </a:p>
                  </a:txBody>
                  <a:tcPr marL="53905" marR="53905" marT="26952" marB="26952" anchor="ctr"/>
                </a:tc>
                <a:tc>
                  <a:txBody>
                    <a:bodyPr/>
                    <a:lstStyle/>
                    <a:p>
                      <a:pPr>
                        <a:buNone/>
                      </a:pPr>
                      <a:r>
                        <a:rPr lang="en-IN" sz="900" b="1" dirty="0"/>
                        <a:t>Screening Phase &amp; Step Description</a:t>
                      </a:r>
                      <a:endParaRPr lang="en-IN" sz="900" dirty="0"/>
                    </a:p>
                  </a:txBody>
                  <a:tcPr marL="53905" marR="53905" marT="26952" marB="26952" anchor="ctr"/>
                </a:tc>
                <a:tc>
                  <a:txBody>
                    <a:bodyPr/>
                    <a:lstStyle/>
                    <a:p>
                      <a:pPr>
                        <a:buNone/>
                      </a:pPr>
                      <a:r>
                        <a:rPr lang="en-IN" sz="900" b="1"/>
                        <a:t>Expected Studies (n)</a:t>
                      </a:r>
                      <a:endParaRPr lang="en-IN" sz="900"/>
                    </a:p>
                  </a:txBody>
                  <a:tcPr marL="53905" marR="53905" marT="26952" marB="26952" anchor="ctr"/>
                </a:tc>
                <a:extLst>
                  <a:ext uri="{0D108BD9-81ED-4DB2-BD59-A6C34878D82A}">
                    <a16:rowId xmlns:a16="http://schemas.microsoft.com/office/drawing/2014/main" val="2110234089"/>
                  </a:ext>
                </a:extLst>
              </a:tr>
              <a:tr h="488375">
                <a:tc>
                  <a:txBody>
                    <a:bodyPr/>
                    <a:lstStyle/>
                    <a:p>
                      <a:pPr>
                        <a:buNone/>
                      </a:pPr>
                      <a:r>
                        <a:rPr lang="en-IN" sz="900" b="1" dirty="0"/>
                        <a:t>Identification</a:t>
                      </a:r>
                      <a:endParaRPr lang="en-IN" sz="900" dirty="0"/>
                    </a:p>
                  </a:txBody>
                  <a:tcPr marL="53905" marR="53905" marT="26952" marB="26952" anchor="ctr"/>
                </a:tc>
                <a:tc>
                  <a:txBody>
                    <a:bodyPr/>
                    <a:lstStyle/>
                    <a:p>
                      <a:pPr>
                        <a:buNone/>
                      </a:pPr>
                      <a:r>
                        <a:rPr lang="en-IN" sz="900" dirty="0"/>
                        <a:t>Records identified from electronic databases (PubMed, CINAHL, Scopus, PsycINFO)</a:t>
                      </a:r>
                    </a:p>
                  </a:txBody>
                  <a:tcPr marL="53905" marR="53905" marT="26952" marB="26952" anchor="ctr"/>
                </a:tc>
                <a:tc>
                  <a:txBody>
                    <a:bodyPr/>
                    <a:lstStyle/>
                    <a:p>
                      <a:pPr>
                        <a:buNone/>
                      </a:pPr>
                      <a:r>
                        <a:rPr lang="en-IN" sz="900" b="1"/>
                        <a:t>n = 650</a:t>
                      </a:r>
                      <a:endParaRPr lang="en-IN" sz="900"/>
                    </a:p>
                  </a:txBody>
                  <a:tcPr marL="53905" marR="53905" marT="26952" marB="26952" anchor="ctr"/>
                </a:tc>
                <a:extLst>
                  <a:ext uri="{0D108BD9-81ED-4DB2-BD59-A6C34878D82A}">
                    <a16:rowId xmlns:a16="http://schemas.microsoft.com/office/drawing/2014/main" val="2734058153"/>
                  </a:ext>
                </a:extLst>
              </a:tr>
              <a:tr h="344439">
                <a:tc>
                  <a:txBody>
                    <a:bodyPr/>
                    <a:lstStyle/>
                    <a:p>
                      <a:pPr>
                        <a:buNone/>
                      </a:pPr>
                      <a:endParaRPr lang="en-IN" sz="900"/>
                    </a:p>
                  </a:txBody>
                  <a:tcPr marL="53905" marR="53905" marT="26952" marB="26952" anchor="ctr"/>
                </a:tc>
                <a:tc>
                  <a:txBody>
                    <a:bodyPr/>
                    <a:lstStyle/>
                    <a:p>
                      <a:pPr>
                        <a:buNone/>
                      </a:pPr>
                      <a:r>
                        <a:rPr lang="en-IN" sz="900" dirty="0"/>
                        <a:t>Duplicate records removed prior to screening</a:t>
                      </a:r>
                    </a:p>
                  </a:txBody>
                  <a:tcPr marL="53905" marR="53905" marT="26952" marB="26952" anchor="ctr"/>
                </a:tc>
                <a:tc>
                  <a:txBody>
                    <a:bodyPr/>
                    <a:lstStyle/>
                    <a:p>
                      <a:pPr>
                        <a:buNone/>
                      </a:pPr>
                      <a:r>
                        <a:rPr lang="en-IN" sz="900" b="1" dirty="0"/>
                        <a:t>n = 150</a:t>
                      </a:r>
                      <a:endParaRPr lang="en-IN" sz="900" dirty="0"/>
                    </a:p>
                  </a:txBody>
                  <a:tcPr marL="53905" marR="53905" marT="26952" marB="26952" anchor="ctr"/>
                </a:tc>
                <a:extLst>
                  <a:ext uri="{0D108BD9-81ED-4DB2-BD59-A6C34878D82A}">
                    <a16:rowId xmlns:a16="http://schemas.microsoft.com/office/drawing/2014/main" val="1482733890"/>
                  </a:ext>
                </a:extLst>
              </a:tr>
              <a:tr h="344439">
                <a:tc>
                  <a:txBody>
                    <a:bodyPr/>
                    <a:lstStyle/>
                    <a:p>
                      <a:pPr>
                        <a:buNone/>
                      </a:pPr>
                      <a:r>
                        <a:rPr lang="en-IN" sz="900" b="1"/>
                        <a:t>Screening</a:t>
                      </a:r>
                      <a:endParaRPr lang="en-IN" sz="900"/>
                    </a:p>
                  </a:txBody>
                  <a:tcPr marL="53905" marR="53905" marT="26952" marB="26952" anchor="ctr"/>
                </a:tc>
                <a:tc>
                  <a:txBody>
                    <a:bodyPr/>
                    <a:lstStyle/>
                    <a:p>
                      <a:pPr>
                        <a:buNone/>
                      </a:pPr>
                      <a:r>
                        <a:rPr lang="en-IN" sz="900" dirty="0"/>
                        <a:t>Unique records screened via title and abstract evaluation</a:t>
                      </a:r>
                    </a:p>
                  </a:txBody>
                  <a:tcPr marL="53905" marR="53905" marT="26952" marB="26952" anchor="ctr"/>
                </a:tc>
                <a:tc>
                  <a:txBody>
                    <a:bodyPr/>
                    <a:lstStyle/>
                    <a:p>
                      <a:pPr>
                        <a:buNone/>
                      </a:pPr>
                      <a:r>
                        <a:rPr lang="en-IN" sz="900" b="1" dirty="0"/>
                        <a:t>n = 500</a:t>
                      </a:r>
                      <a:endParaRPr lang="en-IN" sz="900" dirty="0"/>
                    </a:p>
                  </a:txBody>
                  <a:tcPr marL="53905" marR="53905" marT="26952" marB="26952" anchor="ctr"/>
                </a:tc>
                <a:extLst>
                  <a:ext uri="{0D108BD9-81ED-4DB2-BD59-A6C34878D82A}">
                    <a16:rowId xmlns:a16="http://schemas.microsoft.com/office/drawing/2014/main" val="4272899794"/>
                  </a:ext>
                </a:extLst>
              </a:tr>
              <a:tr h="436099">
                <a:tc>
                  <a:txBody>
                    <a:bodyPr/>
                    <a:lstStyle/>
                    <a:p>
                      <a:pPr>
                        <a:buNone/>
                      </a:pPr>
                      <a:endParaRPr lang="en-IN" sz="900" dirty="0"/>
                    </a:p>
                  </a:txBody>
                  <a:tcPr marL="53905" marR="53905" marT="26952" marB="26952" anchor="ctr"/>
                </a:tc>
                <a:tc>
                  <a:txBody>
                    <a:bodyPr/>
                    <a:lstStyle/>
                    <a:p>
                      <a:pPr>
                        <a:buNone/>
                      </a:pPr>
                      <a:r>
                        <a:rPr lang="en-IN" sz="900" dirty="0"/>
                        <a:t>Records excluded based on initial irrelevance to age or clinical focus</a:t>
                      </a:r>
                    </a:p>
                  </a:txBody>
                  <a:tcPr marL="53905" marR="53905" marT="26952" marB="26952" anchor="ctr"/>
                </a:tc>
                <a:tc>
                  <a:txBody>
                    <a:bodyPr/>
                    <a:lstStyle/>
                    <a:p>
                      <a:pPr>
                        <a:buNone/>
                      </a:pPr>
                      <a:r>
                        <a:rPr lang="en-IN" sz="900" b="1" dirty="0"/>
                        <a:t>n = 420</a:t>
                      </a:r>
                      <a:endParaRPr lang="en-IN" sz="900" dirty="0"/>
                    </a:p>
                  </a:txBody>
                  <a:tcPr marL="53905" marR="53905" marT="26952" marB="26952" anchor="ctr"/>
                </a:tc>
                <a:extLst>
                  <a:ext uri="{0D108BD9-81ED-4DB2-BD59-A6C34878D82A}">
                    <a16:rowId xmlns:a16="http://schemas.microsoft.com/office/drawing/2014/main" val="214740652"/>
                  </a:ext>
                </a:extLst>
              </a:tr>
              <a:tr h="344439">
                <a:tc>
                  <a:txBody>
                    <a:bodyPr/>
                    <a:lstStyle/>
                    <a:p>
                      <a:pPr>
                        <a:buNone/>
                      </a:pPr>
                      <a:r>
                        <a:rPr lang="en-IN" sz="900" b="1"/>
                        <a:t>Eligibility</a:t>
                      </a:r>
                      <a:endParaRPr lang="en-IN" sz="900"/>
                    </a:p>
                  </a:txBody>
                  <a:tcPr marL="53905" marR="53905" marT="26952" marB="26952" anchor="ctr"/>
                </a:tc>
                <a:tc>
                  <a:txBody>
                    <a:bodyPr/>
                    <a:lstStyle/>
                    <a:p>
                      <a:pPr>
                        <a:buNone/>
                      </a:pPr>
                      <a:r>
                        <a:rPr lang="en-IN" sz="900" dirty="0"/>
                        <a:t>Full-text reports sought for retrieval and detailed assessment</a:t>
                      </a:r>
                    </a:p>
                  </a:txBody>
                  <a:tcPr marL="53905" marR="53905" marT="26952" marB="26952" anchor="ctr"/>
                </a:tc>
                <a:tc>
                  <a:txBody>
                    <a:bodyPr/>
                    <a:lstStyle/>
                    <a:p>
                      <a:pPr>
                        <a:buNone/>
                      </a:pPr>
                      <a:r>
                        <a:rPr lang="en-IN" sz="900" b="1"/>
                        <a:t>n = 80</a:t>
                      </a:r>
                      <a:endParaRPr lang="en-IN" sz="900"/>
                    </a:p>
                  </a:txBody>
                  <a:tcPr marL="53905" marR="53905" marT="26952" marB="26952" anchor="ctr"/>
                </a:tc>
                <a:extLst>
                  <a:ext uri="{0D108BD9-81ED-4DB2-BD59-A6C34878D82A}">
                    <a16:rowId xmlns:a16="http://schemas.microsoft.com/office/drawing/2014/main" val="1820203812"/>
                  </a:ext>
                </a:extLst>
              </a:tr>
              <a:tr h="564629">
                <a:tc>
                  <a:txBody>
                    <a:bodyPr/>
                    <a:lstStyle/>
                    <a:p>
                      <a:pPr>
                        <a:buNone/>
                      </a:pPr>
                      <a:endParaRPr lang="en-IN" sz="900" dirty="0"/>
                    </a:p>
                  </a:txBody>
                  <a:tcPr marL="53905" marR="53905" marT="26952" marB="26952" anchor="ctr"/>
                </a:tc>
                <a:tc>
                  <a:txBody>
                    <a:bodyPr/>
                    <a:lstStyle/>
                    <a:p>
                      <a:pPr>
                        <a:buNone/>
                      </a:pPr>
                      <a:r>
                        <a:rPr lang="en-IN" sz="900" dirty="0"/>
                        <a:t>Full-text reports excluded with specific reasons (e.g., wrong population, non-UK, no digital health component)</a:t>
                      </a:r>
                    </a:p>
                  </a:txBody>
                  <a:tcPr marL="53905" marR="53905" marT="26952" marB="26952" anchor="ctr"/>
                </a:tc>
                <a:tc>
                  <a:txBody>
                    <a:bodyPr/>
                    <a:lstStyle/>
                    <a:p>
                      <a:pPr>
                        <a:buNone/>
                      </a:pPr>
                      <a:r>
                        <a:rPr lang="en-IN" sz="900" b="1"/>
                        <a:t>n = 65</a:t>
                      </a:r>
                      <a:endParaRPr lang="en-IN" sz="900"/>
                    </a:p>
                  </a:txBody>
                  <a:tcPr marL="53905" marR="53905" marT="26952" marB="26952" anchor="ctr"/>
                </a:tc>
                <a:extLst>
                  <a:ext uri="{0D108BD9-81ED-4DB2-BD59-A6C34878D82A}">
                    <a16:rowId xmlns:a16="http://schemas.microsoft.com/office/drawing/2014/main" val="433651171"/>
                  </a:ext>
                </a:extLst>
              </a:tr>
              <a:tr h="344439">
                <a:tc>
                  <a:txBody>
                    <a:bodyPr/>
                    <a:lstStyle/>
                    <a:p>
                      <a:pPr>
                        <a:buNone/>
                      </a:pPr>
                      <a:r>
                        <a:rPr lang="en-IN" sz="900" b="1" dirty="0"/>
                        <a:t>Included</a:t>
                      </a:r>
                      <a:endParaRPr lang="en-IN" sz="900" dirty="0"/>
                    </a:p>
                  </a:txBody>
                  <a:tcPr marL="53905" marR="53905" marT="26952" marB="26952" anchor="ctr"/>
                </a:tc>
                <a:tc>
                  <a:txBody>
                    <a:bodyPr/>
                    <a:lstStyle/>
                    <a:p>
                      <a:pPr>
                        <a:buNone/>
                      </a:pPr>
                      <a:r>
                        <a:rPr lang="en-IN" sz="900" dirty="0"/>
                        <a:t>Final synthesized primary studies included in the systematic review</a:t>
                      </a:r>
                    </a:p>
                  </a:txBody>
                  <a:tcPr marL="53905" marR="53905" marT="26952" marB="26952" anchor="ctr"/>
                </a:tc>
                <a:tc>
                  <a:txBody>
                    <a:bodyPr/>
                    <a:lstStyle/>
                    <a:p>
                      <a:pPr>
                        <a:buNone/>
                      </a:pPr>
                      <a:r>
                        <a:rPr lang="en-IN" sz="900" b="1" dirty="0"/>
                        <a:t>n = 15</a:t>
                      </a:r>
                      <a:endParaRPr lang="en-IN" sz="900" dirty="0"/>
                    </a:p>
                  </a:txBody>
                  <a:tcPr marL="53905" marR="53905" marT="26952" marB="26952" anchor="ctr"/>
                </a:tc>
                <a:extLst>
                  <a:ext uri="{0D108BD9-81ED-4DB2-BD59-A6C34878D82A}">
                    <a16:rowId xmlns:a16="http://schemas.microsoft.com/office/drawing/2014/main" val="3178151925"/>
                  </a:ext>
                </a:extLst>
              </a:tr>
            </a:tbl>
          </a:graphicData>
        </a:graphic>
      </p:graphicFrame>
    </p:spTree>
    <p:extLst>
      <p:ext uri="{BB962C8B-B14F-4D97-AF65-F5344CB8AC3E}">
        <p14:creationId xmlns:p14="http://schemas.microsoft.com/office/powerpoint/2010/main" val="312965887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Times New Roman"/>
        <a:ea typeface=""/>
        <a:cs typeface=""/>
      </a:majorFont>
      <a:minorFont>
        <a:latin typeface="Times New Roman"/>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114</TotalTime>
  <Words>1805</Words>
  <Application>Microsoft Office PowerPoint</Application>
  <PresentationFormat>A3 Paper (297x420 mm)</PresentationFormat>
  <Paragraphs>68</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cp:lastModifiedBy>Pinkal Macwan</cp:lastModifiedBy>
  <cp:revision>43</cp:revision>
  <dcterms:created xsi:type="dcterms:W3CDTF">2026-06-11T13:15:12Z</dcterms:created>
  <dcterms:modified xsi:type="dcterms:W3CDTF">2026-07-04T17:59:45Z</dcterms:modified>
</cp:coreProperties>
</file>