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301" r:id="rId25"/>
    <p:sldId id="302" r:id="rId26"/>
    <p:sldId id="458" r:id="rId27"/>
    <p:sldId id="759" r:id="rId28"/>
    <p:sldId id="760" r:id="rId29"/>
    <p:sldId id="761" r:id="rId30"/>
    <p:sldId id="762" r:id="rId31"/>
    <p:sldId id="763" r:id="rId32"/>
    <p:sldId id="764" r:id="rId33"/>
    <p:sldId id="765" r:id="rId34"/>
    <p:sldId id="766" r:id="rId35"/>
    <p:sldId id="767" r:id="rId36"/>
    <p:sldId id="768" r:id="rId37"/>
    <p:sldId id="72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81" y="147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90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079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761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08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07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317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957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676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752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08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8350DFD-4015-41D5-8351-62F1C1C1C84C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5340-F809-492E-9429-2A0A730AFFEE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BA4418-8448-4D22-AA29-4B9758261E1D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92F31D3-6C2A-4449-B47A-1049CE7A32E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3A84C-7499-4F6B-AAE5-5AE249EC7295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80AE78-D6B8-41B7-AE31-C93EA35F15DF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9E518C-66FF-4D64-8AC2-B39C54FF1003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5A0FFC-5754-4373-8837-84F9E0D00951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7984-B06D-4707-AE7D-178CE8C0E9C5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25AF0FA-D5F7-47B9-B5DF-BF80887CF10D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E6F9385-0499-4976-8635-534FB059FC83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D118DD-A8C9-4369-B707-DAD5E9100B82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49B3-9094-4815-9BF8-A397C2F23725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ABAE399-068E-4F25-B8AD-33F90228E005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E7A0D-ED47-494D-A861-1EB3C563D383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A555A0-A495-4EAF-B85B-1570D76CA121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4B732-804B-42B3-B135-07C324F472FC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8DAA5A-7C7D-4AF1-B068-973E00B719C2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4D2230-44C1-4D3A-81B8-89E66F27AE00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A59B3A-8F72-4696-92AC-23C3A48CC7E5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B6C1F-E614-414E-A2FD-DA12757A1CD4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7A1BD01-CD93-4CF2-A79D-E7CA9B3B8767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1F0E1B0-882A-4B64-9AA6-188E59B58CDE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34349C-7CCA-4728-9DDA-C14517361D1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5BE0A-7F52-4E8D-AB77-0E889BC28196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439A961-D10A-4838-88EF-9FDE48223EEA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878151-9109-4399-A1CC-3C37AA938A3F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72FBDD2-77B3-4508-B9F3-2B9D900EE877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ABAEF-E850-4D15-8CE7-8EB9B688137F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D33EBE5-1237-4E76-8B0E-5F1DB8AB249F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21DC6B-0B45-47E0-A3C8-E4BFF29E5471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BE1279A-167D-418A-BE68-FC337D9EEC4E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69659-DFE9-4A37-B013-783A9B644C0A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C838AF0-7496-4683-9B15-D3E4AF4322DA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D796113-371B-46EF-92E2-7A44E9C7AFCA}" type="datetime1">
              <a:rPr lang="en-GB" noProof="0" smtClean="0"/>
              <a:t>02/03/2023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40F418-8644-4BD8-BC11-A79E11F38859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4BEF1-19C0-4107-AC6C-51D0156EF762}" type="datetime1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599E90-C061-40E7-B569-A8F99B9073FB}" type="datetime1">
              <a:rPr lang="en-GB" smtClean="0"/>
              <a:t>02/03/2023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169061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Polar Co-ordinates</a:t>
            </a:r>
          </a:p>
          <a:p>
            <a:pPr marL="536575" indent="-536575" algn="just"/>
            <a:r>
              <a:rPr lang="en-IN" sz="3200" b="1" dirty="0"/>
              <a:t>Rectangular Co-</a:t>
            </a:r>
            <a:r>
              <a:rPr lang="en-IN" sz="3200" b="1" dirty="0" err="1"/>
              <a:t>ordiantes</a:t>
            </a:r>
            <a:endParaRPr lang="en-IN" sz="3200" b="1" dirty="0"/>
          </a:p>
          <a:p>
            <a:pPr marL="536575" indent="-536575" algn="just"/>
            <a:r>
              <a:rPr lang="en-IN" sz="3200" b="1" dirty="0"/>
              <a:t>Polar to Rectangular Coordinates.</a:t>
            </a:r>
          </a:p>
          <a:p>
            <a:pPr marL="536575" indent="-536575" algn="just"/>
            <a:r>
              <a:rPr lang="en-IN" sz="3200" b="1" dirty="0"/>
              <a:t>Rectangular to Polar Coordinates</a:t>
            </a:r>
          </a:p>
          <a:p>
            <a:pPr marL="536575" indent="-536575" algn="just"/>
            <a:r>
              <a:rPr lang="en-IN" sz="3200" b="1" dirty="0"/>
              <a:t>Addition and Subtraction of Alternating Quantities</a:t>
            </a:r>
          </a:p>
          <a:p>
            <a:pPr marL="536575" indent="-536575" algn="just"/>
            <a:r>
              <a:rPr lang="en-IN" sz="3200" b="1" dirty="0"/>
              <a:t>Multiplication and division of Alternating Quantities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apply Complex numbers in </a:t>
            </a:r>
            <a:r>
              <a:rPr lang="en-IN" sz="4000"/>
              <a:t>Alternating Quantities</a:t>
            </a:r>
            <a:endParaRPr lang="en-IN" sz="4000" dirty="0"/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10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Mathematical Representation of Phasor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Any Phasor can be represented mathematically in two ways</a:t>
            </a:r>
          </a:p>
          <a:p>
            <a:pPr marL="514350" indent="-514350">
              <a:buAutoNum type="arabicParenR"/>
            </a:pPr>
            <a:r>
              <a:rPr lang="en-IN" dirty="0"/>
              <a:t>Polar Co-ordinate system</a:t>
            </a:r>
          </a:p>
          <a:p>
            <a:pPr marL="514350" indent="-514350">
              <a:buAutoNum type="arabicParenR"/>
            </a:pPr>
            <a:r>
              <a:rPr lang="en-IN" dirty="0"/>
              <a:t>Rectangular Co-ordinate system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6668" y="-4863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98544" y="1532695"/>
                <a:ext cx="11194912" cy="4454533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IN" dirty="0"/>
                  <a:t>Consider an alternating Current </a:t>
                </a:r>
                <a:r>
                  <a:rPr lang="en-IN" b="1" dirty="0"/>
                  <a:t>,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IN" b="1" i="0" smtClean="0">
                            <a:latin typeface="Cambria Math" panose="02040503050406030204" pitchFamily="18" charset="0"/>
                          </a:rPr>
                          <m:t>𝐬𝐢𝐧</m:t>
                        </m:r>
                      </m:fName>
                      <m:e>
                        <m:d>
                          <m:d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𝒕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l-GR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𝝓</m:t>
                            </m:r>
                          </m:e>
                        </m:d>
                      </m:e>
                    </m:func>
                  </m:oMath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The </a:t>
                </a:r>
                <a:r>
                  <a:rPr lang="en-IN" b="1" dirty="0"/>
                  <a:t>Maximum value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and the </a:t>
                </a:r>
                <a:r>
                  <a:rPr lang="en-IN" b="1" dirty="0"/>
                  <a:t>Phase is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endParaRPr lang="en-IN" b="1" dirty="0"/>
              </a:p>
              <a:p>
                <a:r>
                  <a:rPr lang="en-IN" dirty="0"/>
                  <a:t>The phase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always measured with respect to positive </a:t>
                </a:r>
                <a:r>
                  <a:rPr lang="en-IN" b="1" dirty="0"/>
                  <a:t>X- axis direction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While representing the </a:t>
                </a:r>
                <a:r>
                  <a:rPr lang="en-IN" b="1" dirty="0"/>
                  <a:t>phasor by polar system</a:t>
                </a:r>
                <a:r>
                  <a:rPr lang="en-IN" dirty="0"/>
                  <a:t>, it is represented as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b="1" dirty="0"/>
                  <a:t>.</a:t>
                </a:r>
              </a:p>
              <a:p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</m:oMath>
                </a14:m>
                <a:r>
                  <a:rPr lang="en-IN" b="1" dirty="0"/>
                  <a:t>  </a:t>
                </a:r>
                <a:r>
                  <a:rPr lang="en-IN" dirty="0"/>
                  <a:t>and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the </a:t>
                </a:r>
                <a:r>
                  <a:rPr lang="en-IN" b="1" dirty="0"/>
                  <a:t>angle with respect to positive X-axis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draw a line at an angle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measured with respect to </a:t>
                </a:r>
                <a:r>
                  <a:rPr lang="en-IN" b="1" dirty="0"/>
                  <a:t>positive X-axis </a:t>
                </a:r>
                <a:r>
                  <a:rPr lang="en-IN" dirty="0"/>
                  <a:t>from the </a:t>
                </a:r>
                <a:r>
                  <a:rPr lang="en-IN" b="1" dirty="0"/>
                  <a:t>origin and measure a distance </a:t>
                </a:r>
                <a:r>
                  <a:rPr lang="en-IN" dirty="0"/>
                  <a:t>equal to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angle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The  </a:t>
                </a:r>
                <a:r>
                  <a:rPr lang="en-IN" b="1" dirty="0"/>
                  <a:t>positive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anticlockwise direction </a:t>
                </a:r>
                <a:r>
                  <a:rPr lang="en-IN" dirty="0"/>
                  <a:t>while the </a:t>
                </a:r>
                <a:r>
                  <a:rPr lang="en-IN" b="1" dirty="0"/>
                  <a:t>negative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clockwise direction</a:t>
                </a:r>
                <a:r>
                  <a:rPr lang="en-IN" dirty="0"/>
                  <a:t>.</a:t>
                </a:r>
              </a:p>
              <a:p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8544" y="1532695"/>
                <a:ext cx="11194912" cy="4454533"/>
              </a:xfrm>
              <a:blipFill>
                <a:blip r:embed="rId3"/>
                <a:stretch>
                  <a:fillRect l="-871" t="-27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29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0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</a:t>
                </a:r>
                <a:r>
                  <a:rPr lang="en-IN" b="1" dirty="0"/>
                  <a:t>Length r</a:t>
                </a:r>
                <a:r>
                  <a:rPr lang="en-IN" dirty="0"/>
                  <a:t> is always </a:t>
                </a:r>
                <a:r>
                  <a:rPr lang="en-IN" b="1" dirty="0"/>
                  <a:t>positive</a:t>
                </a:r>
                <a:r>
                  <a:rPr lang="en-IN" dirty="0"/>
                  <a:t> and called </a:t>
                </a:r>
                <a:r>
                  <a:rPr lang="en-IN" b="1" dirty="0"/>
                  <a:t>magnitude of the phasor.</a:t>
                </a:r>
                <a:r>
                  <a:rPr lang="en-IN" dirty="0"/>
                  <a:t> </a:t>
                </a:r>
              </a:p>
              <a:p>
                <a:r>
                  <a:rPr lang="en-IN" dirty="0"/>
                  <a:t>The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l-GR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 is called the phase of the phasor.</a:t>
                </a:r>
              </a:p>
              <a:p>
                <a:r>
                  <a:rPr lang="en-IN" dirty="0"/>
                  <a:t>The polar representation =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∠±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r>
                  <a:rPr lang="en-IN" b="1" dirty="0"/>
                  <a:t>Practically instead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</a:t>
                </a:r>
                <a:r>
                  <a:rPr lang="en-IN" dirty="0" err="1"/>
                  <a:t>r.m.s</a:t>
                </a:r>
                <a:r>
                  <a:rPr lang="en-IN" dirty="0"/>
                  <a:t> value is used as the magnitude.</a:t>
                </a:r>
              </a:p>
              <a:p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±</m:t>
                            </m:r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ϕ</m:t>
                            </m:r>
                          </m:e>
                        </m:d>
                      </m:e>
                    </m:func>
                  </m:oMath>
                </a14:m>
                <a:r>
                  <a:rPr lang="en-IN" dirty="0"/>
                  <a:t> then the polar form is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∠±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IN" dirty="0"/>
                  <a:t>, Where V is the RMS value =</a:t>
                </a:r>
                <a:r>
                  <a:rPr lang="en-IN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𝑽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𝒎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e>
                        </m:rad>
                      </m:den>
                    </m:f>
                  </m:oMath>
                </a14:m>
                <a:endParaRPr lang="en-IN" dirty="0"/>
              </a:p>
              <a:p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4CE1C4-91C1-6F72-2247-37BB1C192A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0542" y="3326612"/>
            <a:ext cx="2713308" cy="2577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57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b="1" dirty="0"/>
                  <a:t>Alternating quantity </a:t>
                </a:r>
                <a:r>
                  <a:rPr lang="en-IN" dirty="0"/>
                  <a:t>can be divided into two components </a:t>
                </a:r>
                <a:r>
                  <a:rPr lang="en-IN" b="1" dirty="0"/>
                  <a:t>X- Component and Y- Component.</a:t>
                </a:r>
              </a:p>
              <a:p>
                <a:r>
                  <a:rPr lang="en-IN" dirty="0"/>
                  <a:t>If an Alternating Current is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d>
                          <m:d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𝒕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l-GR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𝝓</m:t>
                            </m:r>
                          </m:e>
                        </m:d>
                      </m:e>
                    </m:func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X-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𝐜𝐨𝐬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and Y-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𝐒𝐢𝐧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dirty="0"/>
                  <a:t> </a:t>
                </a:r>
                <a:endParaRPr lang="en-GB" b="1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Thus the phasor travel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𝐜𝐨𝐬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 in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direction </a:t>
                </a:r>
              </a:p>
              <a:p>
                <a:r>
                  <a:rPr lang="en-IN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in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𝒀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direction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49AF12-1231-88F3-2D3D-DBA0A9D995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0019" y="4203753"/>
            <a:ext cx="6213432" cy="247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99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X and Y component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To indicate that </a:t>
                </a:r>
                <a:r>
                  <a:rPr lang="en-IN" b="1" dirty="0"/>
                  <a:t>X and Y components</a:t>
                </a:r>
                <a:r>
                  <a:rPr lang="en-IN" dirty="0"/>
                  <a:t> are </a:t>
                </a:r>
                <a:r>
                  <a:rPr lang="en-IN" b="1" dirty="0"/>
                  <a:t>perpendicular</a:t>
                </a:r>
                <a:r>
                  <a:rPr lang="en-IN" dirty="0"/>
                  <a:t> to each other, the operator ‘</a:t>
                </a:r>
                <a:r>
                  <a:rPr lang="en-IN" b="1" dirty="0"/>
                  <a:t>j’ is used.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e>
                    </m:rad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In phasor representation, </a:t>
                </a:r>
                <a:r>
                  <a:rPr lang="en-IN" b="1" dirty="0"/>
                  <a:t>j indicates rotation through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endParaRPr lang="en-IN" b="1" dirty="0"/>
              </a:p>
              <a:p>
                <a:r>
                  <a:rPr lang="en-IN" dirty="0"/>
                  <a:t>The rectangular representation of phasor is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±</m:t>
                    </m:r>
                    <m:r>
                      <a:rPr lang="en-IN" b="1" i="1" dirty="0" err="1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 r="-19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74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to 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i="1" dirty="0"/>
                  <a:t>X</a:t>
                </a:r>
                <a:r>
                  <a:rPr lang="en-IN" dirty="0"/>
                  <a:t> component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</a:t>
                </a:r>
                <a:r>
                  <a:rPr lang="en-IN" dirty="0"/>
                  <a:t>and  </a:t>
                </a:r>
                <a:r>
                  <a:rPr lang="en-IN" i="1" dirty="0"/>
                  <a:t>Y</a:t>
                </a:r>
                <a:r>
                  <a:rPr lang="en-IN" dirty="0"/>
                  <a:t> component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Rectangular representation 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+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5C8786-3D5D-BFD0-1A7F-838510C672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7024" y="3183921"/>
            <a:ext cx="3417951" cy="280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6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to 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Let a phasor is represented in a rectangular form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i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r>
                      <a:rPr lang="en-GB" b="1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Polar Representation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den>
                    </m:f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If the polar form of the instantaneous equation , express the given equation in sine form instead of cosine form.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±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IN" dirty="0"/>
                  <a:t> then express it as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𝐬𝐢𝐧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  <m:r>
                      <a:rPr lang="en-GB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ϕ)</a:t>
                </a:r>
                <a:endParaRPr lang="en-GB" b="1" i="0" dirty="0">
                  <a:latin typeface="+mj-lt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+mj-lt"/>
                    <a:ea typeface="Cambria Math" panose="02040503050406030204" pitchFamily="18" charset="0"/>
                  </a:rPr>
                  <a:t>Phase of alternating  quantity is </a:t>
                </a:r>
                <a:r>
                  <a:rPr lang="en-GB" b="1" dirty="0">
                    <a:latin typeface="+mj-lt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</a:t>
                </a: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 b="-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709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Addition and Subtraction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addition and subtraction of phasors is called Vector addition or vector subtraction.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Adding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Subtracting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While adding or subtracting, use </a:t>
                </a:r>
                <a:r>
                  <a:rPr lang="en-IN" b="1" dirty="0"/>
                  <a:t>rectangular form of representation of phasor.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 r="-8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997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Multiplication and division of phasors is performed using polar form of representation.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Multiplication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IN" dirty="0"/>
                  <a:t>Magnitudes will be multiplied and angles will be added.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157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i="1" dirty="0">
                    <a:latin typeface="Cambria Math" panose="02040503050406030204" pitchFamily="18" charset="0"/>
                  </a:rPr>
                  <a:t>Division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∠</m:t>
                            </m:r>
                            <m:sSub>
                              <m:sSubPr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l-GR" b="1" i="1">
                                    <a:latin typeface="Cambria Math" panose="02040503050406030204" pitchFamily="18" charset="0"/>
                                  </a:rPr>
                                  <m:t>𝝓</m:t>
                                </m:r>
                              </m:e>
                              <m:sub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∠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l-GR" b="1" i="1">
                                <a:latin typeface="Cambria Math" panose="02040503050406030204" pitchFamily="18" charset="0"/>
                              </a:rPr>
                              <m:t>𝝓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IN" dirty="0"/>
                  <a:t>Magnitudes will be divided and angles will be subtracted.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4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529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Another Way of Representing Complex numbers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Complex Number can be expressed as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r>
                  <a:rPr lang="en-IN" b="1" dirty="0"/>
                  <a:t> =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922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10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838</Words>
  <Application>Microsoft Office PowerPoint</Application>
  <PresentationFormat>Widescreen</PresentationFormat>
  <Paragraphs>126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9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Mathematical Representation of Phasor</vt:lpstr>
      <vt:lpstr>Polar Co-ordinates</vt:lpstr>
      <vt:lpstr>Polar Co-ordinates</vt:lpstr>
      <vt:lpstr>Rectangular Co-ordinates</vt:lpstr>
      <vt:lpstr>Rectangular Co-ordinates</vt:lpstr>
      <vt:lpstr>Polar to Rectangular Co-ordinates</vt:lpstr>
      <vt:lpstr>Rectangular to Polar Co-ordinates</vt:lpstr>
      <vt:lpstr>Addition and Subtraction of Alternating  Quantities</vt:lpstr>
      <vt:lpstr>Multiplication and Division of Alternating  Quantities</vt:lpstr>
      <vt:lpstr>Multiplication and Division of Alternating  Quantities</vt:lpstr>
      <vt:lpstr>Another Way of Representing Complex numbers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2023-03-04T00:01:17Z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