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64" r:id="rId3"/>
    <p:sldId id="266" r:id="rId4"/>
    <p:sldId id="257" r:id="rId5"/>
    <p:sldId id="258" r:id="rId6"/>
    <p:sldId id="268" r:id="rId7"/>
    <p:sldId id="259" r:id="rId8"/>
    <p:sldId id="260" r:id="rId9"/>
    <p:sldId id="261" r:id="rId10"/>
    <p:sldId id="262" r:id="rId11"/>
    <p:sldId id="263" r:id="rId12"/>
    <p:sldId id="265" r:id="rId13"/>
    <p:sldId id="267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BACC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8"/>
    <p:restoredTop sz="94689"/>
  </p:normalViewPr>
  <p:slideViewPr>
    <p:cSldViewPr snapToGrid="0" showGuides="1">
      <p:cViewPr varScale="1">
        <p:scale>
          <a:sx n="65" d="100"/>
          <a:sy n="65" d="100"/>
        </p:scale>
        <p:origin x="700" y="6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AF4569-0659-2321-1132-62978A92A75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356D0D-2478-47FE-8DAB-B92005DC1F0F}" type="datetime1">
              <a:rPr lang="en-GB" altLang="en-US"/>
              <a:pPr>
                <a:defRPr/>
              </a:pPr>
              <a:t>15/07/2026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57CDB6-9683-923D-F4D6-A16690F87D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0B911E-47D2-A792-94A7-10C09A82D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346AB5-70ED-450A-9530-2033B8E8E0D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3525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551927-1F9D-988A-F05E-7708C60A55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226994-B490-4403-8CE4-43D4FD570BBD}" type="datetime1">
              <a:rPr lang="en-GB" altLang="en-US"/>
              <a:pPr>
                <a:defRPr/>
              </a:pPr>
              <a:t>15/07/2026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2EE8AB-0893-1027-952A-74CFAC50E8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CCC9B7-A74F-F725-6C2C-9C3690A8F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B928A-D6AD-4F2A-B2DD-923741E906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6895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389BC9-DFAC-C707-387C-8A0EB4C4A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1DCA91-53F4-49BC-9425-BD4ED78DF6F3}" type="datetime1">
              <a:rPr lang="en-GB" altLang="en-US"/>
              <a:pPr>
                <a:defRPr/>
              </a:pPr>
              <a:t>15/07/2026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B90EAC4-913A-CF25-D1C2-ACB4ABCB088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86B909-6953-454E-922A-05FE74F3E9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01641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59FE73A-7CFF-F58B-4EBE-F036E86E0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2C5CC8-B2EB-4FCA-9C2F-BDABBC953608}" type="datetime1">
              <a:rPr lang="en-GB" altLang="en-US"/>
              <a:pPr>
                <a:defRPr/>
              </a:pPr>
              <a:t>15/07/2026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A105AE-8232-B6DA-5203-EE356F1E314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A9162A-D4C6-4BE6-80AC-343E718106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76104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22C9F61-1987-C7A1-9600-3B1069708D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2482D0-6B59-43EB-A2E6-BEADFA88CF98}" type="datetime1">
              <a:rPr lang="en-GB" altLang="en-US"/>
              <a:pPr>
                <a:defRPr/>
              </a:pPr>
              <a:t>15/07/2026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F234557-D565-AC27-1CDE-3870D5D7D04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F3B91C-6529-43C7-B4BA-62549480CC9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88720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110769A-89FC-6C0C-1042-AD6A20A3C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39EDA-6186-42E4-AD19-8C038518D62B}" type="datetime1">
              <a:rPr lang="en-GB" altLang="en-US"/>
              <a:pPr>
                <a:defRPr/>
              </a:pPr>
              <a:t>15/07/2026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61236328-BA85-38B0-4F47-FBEDDDAA6FF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35B565-CEE5-45AB-B707-06E43140C8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27372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F78643B6-9009-D2EC-E03D-7B89D42F4E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3D760-A5D6-4408-9293-3816AB405458}" type="datetime1">
              <a:rPr lang="en-GB" altLang="en-US"/>
              <a:pPr>
                <a:defRPr/>
              </a:pPr>
              <a:t>15/07/2026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10E17C46-3D3B-A498-50D1-09335F4622E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7DB7A-9E6D-4CCE-BDBB-D06183803CC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516462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0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326A2FA-02CC-0B62-C5E1-6C1624ECA4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5CC12-B3B9-474E-933E-043F12DE8238}" type="datetime1">
              <a:rPr lang="en-GB" altLang="en-US"/>
              <a:pPr>
                <a:defRPr/>
              </a:pPr>
              <a:t>15/07/2026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37F502-3C1D-7A8D-52F3-CAED73093E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450803-9B60-429C-BEAC-5774A5E11D5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16181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A919774-B368-632C-B58C-668A1F406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FA25EF-011C-4B5E-B678-5C09381164A5}" type="datetime1">
              <a:rPr lang="en-GB" altLang="en-US"/>
              <a:pPr>
                <a:defRPr/>
              </a:pPr>
              <a:t>15/07/2026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9CBBFB-191C-419E-CAC2-F4A171A6D75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223C29-2C36-480D-8620-E075431042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30064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7D906F-2A1B-B326-EDE7-9006B53F2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943883-E3DA-4D48-9F4D-6A70BAD0FEF1}" type="datetime1">
              <a:rPr lang="en-GB" altLang="en-US"/>
              <a:pPr>
                <a:defRPr/>
              </a:pPr>
              <a:t>15/07/2026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A0D2712-9F7C-5A2D-8E35-C57EA177B8A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8D0294-2879-4E90-A38D-0837A1E4FE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88409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872CCD-82B6-F46F-3435-E64EB1DE3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BB2BA-946C-474B-8A44-50EB5173BE02}" type="datetime1">
              <a:rPr lang="en-GB" altLang="en-US"/>
              <a:pPr>
                <a:defRPr/>
              </a:pPr>
              <a:t>15/07/2026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21B22D7-7745-AF27-3210-8041648B214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445F48-3446-4FB0-88BE-B3679A1B7DE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11402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59DACF01-0473-AA8C-6930-ACE95BE3F6B4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5CAA5FE-6BF8-C8AD-E251-1AB4861E89C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F3770B-3B78-153B-118A-14573672F2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4021392-CAC7-450A-8667-583C0A183C4A}" type="datetime1">
              <a:rPr lang="en-GB" altLang="en-US"/>
              <a:pPr>
                <a:defRPr/>
              </a:pPr>
              <a:t>15/07/2026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0E714D-EC5F-579C-07E6-4DC1C80FD0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B2DCD1C-9E31-48E8-81D6-875A32184C3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51948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F67AF13-42BF-DB36-389D-E6E5CFCBBB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86" y="1132115"/>
            <a:ext cx="11929476" cy="214448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D36FF72-D7C1-85E9-6F95-5CC723330709}"/>
              </a:ext>
            </a:extLst>
          </p:cNvPr>
          <p:cNvSpPr txBox="1"/>
          <p:nvPr/>
        </p:nvSpPr>
        <p:spPr>
          <a:xfrm>
            <a:off x="0" y="348343"/>
            <a:ext cx="11789229" cy="4247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936115" algn="ctr">
              <a:lnSpc>
                <a:spcPct val="90000"/>
              </a:lnSpc>
              <a:spcAft>
                <a:spcPts val="905"/>
              </a:spcAft>
              <a:buNone/>
            </a:pPr>
            <a:r>
              <a:rPr lang="en-GB" sz="2400" b="1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Segoe UI" panose="020B0502040204020203" pitchFamily="34" charset="0"/>
                <a:cs typeface="Arial" panose="020B0604020202020204" pitchFamily="34" charset="0"/>
              </a:rPr>
              <a:t>Professional Career Development within Health &amp; Social Care</a:t>
            </a:r>
            <a:endParaRPr lang="en-GB" sz="2400" kern="100" dirty="0"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270C81A-941D-118B-C356-2BDB643A724B}"/>
              </a:ext>
            </a:extLst>
          </p:cNvPr>
          <p:cNvSpPr txBox="1"/>
          <p:nvPr/>
        </p:nvSpPr>
        <p:spPr>
          <a:xfrm>
            <a:off x="2427422" y="2971800"/>
            <a:ext cx="7173778" cy="25237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/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          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Module Number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: LCHS 4009 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	 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Student Name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: Katherine Elizabeth Montero Coello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Student ID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: 2512506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Lecturer’s Name: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Tola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Odugbesan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489105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A88D2B-D132-37F9-4B54-8175E12389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846591"/>
          </a:xfrm>
        </p:spPr>
        <p:txBody>
          <a:bodyPr/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Agenda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B82681-1F56-1EF3-077E-63CCAE5D29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121229"/>
            <a:ext cx="10972800" cy="4396004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Slide 3- Acknowledge use of AI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Slide 4- Introduction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Slide 5- Key Principles of Critical Thinking 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Slide 6- How I develop Critical Thinking 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Slide 7- Importance in Health and Social Care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Slide 8- Gibbs’ Reflective Cycle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Slide 9- Applying Critical Thinking in Practice 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Slide 10- Future Career Development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Slide 11-Conclusion 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Slide 12- Reference List </a:t>
            </a:r>
          </a:p>
        </p:txBody>
      </p:sp>
    </p:spTree>
    <p:extLst>
      <p:ext uri="{BB962C8B-B14F-4D97-AF65-F5344CB8AC3E}">
        <p14:creationId xmlns:p14="http://schemas.microsoft.com/office/powerpoint/2010/main" val="26598610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7503ED8-1591-29D6-2791-A199C4CBB50A}"/>
              </a:ext>
            </a:extLst>
          </p:cNvPr>
          <p:cNvSpPr txBox="1"/>
          <p:nvPr/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pPr marL="557530" marR="10795" indent="-635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100" b="1">
              <a:effectLst/>
              <a:latin typeface="+mj-lt"/>
              <a:ea typeface="+mj-ea"/>
              <a:cs typeface="+mj-cs"/>
            </a:endParaRPr>
          </a:p>
          <a:p>
            <a:pPr marL="557530" marR="10795" indent="-635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100" b="1">
              <a:latin typeface="+mj-lt"/>
              <a:ea typeface="+mj-ea"/>
              <a:cs typeface="+mj-cs"/>
            </a:endParaRPr>
          </a:p>
          <a:p>
            <a:pPr marL="557530" marR="10795" indent="-635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100" b="1">
                <a:effectLst/>
                <a:latin typeface="+mj-lt"/>
                <a:ea typeface="+mj-ea"/>
                <a:cs typeface="+mj-cs"/>
              </a:rPr>
              <a:t>Acknowledge use of AI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6D34D45-FE03-A511-07D2-FF1B8971CEE1}"/>
              </a:ext>
            </a:extLst>
          </p:cNvPr>
          <p:cNvSpPr txBox="1"/>
          <p:nvPr/>
        </p:nvSpPr>
        <p:spPr bwMode="auto">
          <a:xfrm>
            <a:off x="609600" y="1600201"/>
            <a:ext cx="5384800" cy="398904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342900" indent="-3429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2800" b="1">
                <a:effectLst/>
              </a:rPr>
              <a:t>I </a:t>
            </a:r>
            <a:r>
              <a:rPr lang="en-US" sz="2800" b="1"/>
              <a:t>d</a:t>
            </a:r>
            <a:r>
              <a:rPr lang="en-US" sz="2800" b="1">
                <a:effectLst/>
              </a:rPr>
              <a:t>eclare that I have used Grammarly Pro to proofread and improve the written content.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2F369A2-169B-E36B-5042-57EC5221121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9893" b="-2"/>
          <a:stretch>
            <a:fillRect/>
          </a:stretch>
        </p:blipFill>
        <p:spPr>
          <a:xfrm>
            <a:off x="6197600" y="1600201"/>
            <a:ext cx="5384800" cy="3989040"/>
          </a:xfrm>
          <a:prstGeom prst="rect">
            <a:avLst/>
          </a:prstGeom>
          <a:noFill/>
        </p:spPr>
      </p:pic>
      <p:sp>
        <p:nvSpPr>
          <p:cNvPr id="10" name="Date Placeholder 4">
            <a:extLst>
              <a:ext uri="{FF2B5EF4-FFF2-40B4-BE49-F238E27FC236}">
                <a16:creationId xmlns:a16="http://schemas.microsoft.com/office/drawing/2014/main" id="{3346DBCE-34D3-AF41-72DF-02629140E56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742C5CC8-B2EB-4FCA-9C2F-BDABBC953608}" type="datetime1">
              <a:rPr lang="en-GB" altLang="en-US" sz="900" kern="1200">
                <a:latin typeface="+mn-lt"/>
                <a:ea typeface="+mn-ea"/>
                <a:cs typeface="+mn-cs"/>
              </a:rPr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15/07/2026</a:t>
            </a:fld>
            <a:endParaRPr lang="en-GB" altLang="en-US" sz="900" kern="1200">
              <a:latin typeface="+mn-lt"/>
              <a:ea typeface="+mn-ea"/>
              <a:cs typeface="+mn-cs"/>
            </a:endParaRP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4BDF331A-AFCF-53A8-1E23-9AA4C71CB1D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>
              <a:spcAft>
                <a:spcPts val="600"/>
              </a:spcAft>
              <a:defRPr/>
            </a:pPr>
            <a:fld id="{3DA9162A-D4C6-4BE6-80AC-343E718106D9}" type="slidenum">
              <a:rPr lang="en-GB" altLang="en-US" kern="1200">
                <a:latin typeface="Myriad Pro"/>
                <a:ea typeface="+mn-ea"/>
                <a:cs typeface="+mn-cs"/>
              </a:rPr>
              <a:pPr>
                <a:spcAft>
                  <a:spcPts val="600"/>
                </a:spcAft>
                <a:defRPr/>
              </a:pPr>
              <a:t>3</a:t>
            </a:fld>
            <a:endParaRPr lang="en-GB" altLang="en-US" kern="1200"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883867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2">
            <a:extLst>
              <a:ext uri="{FF2B5EF4-FFF2-40B4-BE49-F238E27FC236}">
                <a16:creationId xmlns:a16="http://schemas.microsoft.com/office/drawing/2014/main" id="{8E64CE31-EC0C-1963-D1CB-2DE3F7186404}"/>
              </a:ext>
            </a:extLst>
          </p:cNvPr>
          <p:cNvSpPr txBox="1"/>
          <p:nvPr/>
        </p:nvSpPr>
        <p:spPr>
          <a:xfrm>
            <a:off x="0" y="794657"/>
            <a:ext cx="4368768" cy="4855030"/>
          </a:xfrm>
          <a:prstGeom prst="rect">
            <a:avLst/>
          </a:prstGeom>
          <a:gradFill rotWithShape="1">
            <a:gsLst>
              <a:gs pos="0">
                <a:srgbClr val="0F9ED5">
                  <a:lumMod val="110000"/>
                  <a:satMod val="105000"/>
                  <a:tint val="67000"/>
                </a:srgbClr>
              </a:gs>
              <a:gs pos="50000">
                <a:srgbClr val="0F9ED5">
                  <a:lumMod val="105000"/>
                  <a:satMod val="103000"/>
                  <a:tint val="73000"/>
                </a:srgbClr>
              </a:gs>
              <a:gs pos="100000">
                <a:srgbClr val="0F9ED5">
                  <a:lumMod val="105000"/>
                  <a:satMod val="109000"/>
                  <a:tint val="81000"/>
                </a:srgbClr>
              </a:gs>
            </a:gsLst>
            <a:lin ang="5400000" scaled="0"/>
          </a:gradFill>
          <a:ln w="12700" cap="flat" cmpd="sng" algn="ctr">
            <a:solidFill>
              <a:srgbClr val="0F9ED5"/>
            </a:solidFill>
            <a:prstDash val="solid"/>
            <a:miter lim="800000"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defTabSz="91440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About me</a:t>
            </a:r>
            <a:endParaRPr kumimoji="0" lang="en-GB" sz="1100" b="0" i="0" u="none" strike="noStrike" kern="1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+mn-cs"/>
            </a:endParaRPr>
          </a:p>
          <a:p>
            <a:pPr marL="342900" marR="0" lvl="0" indent="-342900" defTabSz="91440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"/>
              <a:tabLst/>
              <a:defRPr/>
            </a:pPr>
            <a:r>
              <a:rPr kumimoji="0" lang="en-GB" sz="1800" b="0" i="0" u="none" strike="noStrike" kern="1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Health and Social Care student.</a:t>
            </a:r>
            <a:endParaRPr kumimoji="0" lang="en-GB" sz="1100" b="0" i="0" u="none" strike="noStrike" kern="1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+mn-cs"/>
            </a:endParaRPr>
          </a:p>
          <a:p>
            <a:pPr marL="318770" marR="0" lvl="0" indent="0" defTabSz="91440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 </a:t>
            </a:r>
            <a:endParaRPr kumimoji="0" lang="en-GB" sz="1100" b="0" i="0" u="none" strike="noStrike" kern="1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+mn-cs"/>
            </a:endParaRPr>
          </a:p>
          <a:p>
            <a:pPr marL="342900" marR="0" lvl="0" indent="-342900" defTabSz="91440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"/>
              <a:tabLst/>
              <a:defRPr/>
            </a:pPr>
            <a:r>
              <a:rPr kumimoji="0" lang="en-GB" sz="1800" b="0" i="0" u="none" strike="noStrike" kern="1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Committed to delivering high-quality.</a:t>
            </a:r>
            <a:endParaRPr kumimoji="0" lang="en-GB" sz="1100" b="0" i="0" u="none" strike="noStrike" kern="1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+mn-cs"/>
            </a:endParaRPr>
          </a:p>
          <a:p>
            <a:pPr marL="318770" marR="0" lvl="0" indent="0" defTabSz="91440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 </a:t>
            </a:r>
            <a:endParaRPr kumimoji="0" lang="en-GB" sz="1100" b="0" i="0" u="none" strike="noStrike" kern="1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+mn-cs"/>
            </a:endParaRPr>
          </a:p>
          <a:p>
            <a:pPr marL="342900" marR="0" lvl="0" indent="-342900" defTabSz="91440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"/>
              <a:tabLst/>
              <a:defRPr/>
            </a:pPr>
            <a:r>
              <a:rPr kumimoji="0" lang="en-GB" sz="1800" b="0" i="0" u="none" strike="noStrike" kern="1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Passionate about supporting individuals’ health and wellbeing.</a:t>
            </a:r>
            <a:endParaRPr kumimoji="0" lang="en-GB" sz="1100" b="0" i="0" u="none" strike="noStrike" kern="1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+mn-cs"/>
            </a:endParaRPr>
          </a:p>
          <a:p>
            <a:pPr marL="318770" marR="0" lvl="0" indent="0" defTabSz="91440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 </a:t>
            </a:r>
            <a:endParaRPr kumimoji="0" lang="en-GB" sz="1100" b="0" i="0" u="none" strike="noStrike" kern="1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+mn-cs"/>
            </a:endParaRPr>
          </a:p>
          <a:p>
            <a:pPr marL="342900" marR="0" lvl="0" indent="-342900" defTabSz="91440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"/>
              <a:tabLst/>
              <a:defRPr/>
            </a:pPr>
            <a:r>
              <a:rPr kumimoji="0" lang="en-GB" sz="1800" b="0" i="0" u="none" strike="noStrike" kern="1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Dedicated to reflective learning and continuous improvement.</a:t>
            </a:r>
            <a:endParaRPr kumimoji="0" lang="en-GB" sz="1100" b="0" i="0" u="none" strike="noStrike" kern="1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+mn-cs"/>
            </a:endParaRPr>
          </a:p>
          <a:p>
            <a:pPr marL="318770" marR="0" lvl="0" indent="0" defTabSz="91440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 </a:t>
            </a:r>
            <a:endParaRPr kumimoji="0" lang="en-GB" sz="1100" b="0" i="0" u="none" strike="noStrike" kern="1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+mn-cs"/>
            </a:endParaRPr>
          </a:p>
          <a:p>
            <a:pPr marL="342900" marR="0" lvl="0" indent="-342900" defTabSz="91440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 typeface="Wingdings" panose="05000000000000000000" pitchFamily="2" charset="2"/>
              <a:buChar char=""/>
              <a:tabLst/>
              <a:defRPr/>
            </a:pPr>
            <a:r>
              <a:rPr kumimoji="0" lang="en-GB" sz="1800" b="0" i="0" u="none" strike="noStrike" kern="1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Calibri" panose="020F0502020204030204" pitchFamily="34" charset="0"/>
                <a:cs typeface="+mn-cs"/>
              </a:rPr>
              <a:t>Motivated to provide safe, effective and compassionate care.</a:t>
            </a:r>
            <a:endParaRPr kumimoji="0" lang="en-GB" sz="1100" b="0" i="0" u="none" strike="noStrike" kern="1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+mn-cs"/>
            </a:endParaRPr>
          </a:p>
          <a:p>
            <a:pPr marL="0" marR="0" lvl="0" indent="0" defTabSz="91440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+mn-cs"/>
              </a:rPr>
              <a:t> </a:t>
            </a:r>
          </a:p>
        </p:txBody>
      </p:sp>
      <p:sp>
        <p:nvSpPr>
          <p:cNvPr id="3" name="Text Box 2">
            <a:extLst>
              <a:ext uri="{FF2B5EF4-FFF2-40B4-BE49-F238E27FC236}">
                <a16:creationId xmlns:a16="http://schemas.microsoft.com/office/drawing/2014/main" id="{7905F7EB-DA32-581F-0C5E-4AA62D55D78A}"/>
              </a:ext>
            </a:extLst>
          </p:cNvPr>
          <p:cNvSpPr txBox="1"/>
          <p:nvPr/>
        </p:nvSpPr>
        <p:spPr>
          <a:xfrm>
            <a:off x="7940707" y="794657"/>
            <a:ext cx="4175093" cy="4855030"/>
          </a:xfrm>
          <a:prstGeom prst="rect">
            <a:avLst/>
          </a:prstGeom>
          <a:gradFill rotWithShape="1">
            <a:gsLst>
              <a:gs pos="0">
                <a:srgbClr val="0F9ED5">
                  <a:lumMod val="110000"/>
                  <a:satMod val="105000"/>
                  <a:tint val="67000"/>
                </a:srgbClr>
              </a:gs>
              <a:gs pos="50000">
                <a:srgbClr val="0F9ED5">
                  <a:lumMod val="105000"/>
                  <a:satMod val="103000"/>
                  <a:tint val="73000"/>
                </a:srgbClr>
              </a:gs>
              <a:gs pos="100000">
                <a:srgbClr val="0F9ED5">
                  <a:lumMod val="105000"/>
                  <a:satMod val="109000"/>
                  <a:tint val="81000"/>
                </a:srgbClr>
              </a:gs>
            </a:gsLst>
            <a:lin ang="5400000" scaled="0"/>
          </a:gradFill>
          <a:ln w="12700" cap="flat" cmpd="sng" algn="ctr">
            <a:solidFill>
              <a:srgbClr val="0F9ED5"/>
            </a:solidFill>
            <a:prstDash val="solid"/>
            <a:miter lim="800000"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b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The objective</a:t>
            </a:r>
            <a:endParaRPr lang="en-GB" sz="1100" kern="1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342900" lvl="0" indent="-342900">
              <a:lnSpc>
                <a:spcPct val="107000"/>
              </a:lnSpc>
              <a:buFont typeface="Wingdings" panose="05000000000000000000" pitchFamily="2" charset="2"/>
              <a:buChar char=""/>
            </a:pPr>
            <a:r>
              <a:rPr lang="en-GB" sz="1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Define critical thinking and its key principles.</a:t>
            </a:r>
            <a:endParaRPr lang="en-GB" sz="1100" kern="1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457200">
              <a:lnSpc>
                <a:spcPct val="107000"/>
              </a:lnSpc>
              <a:buNone/>
            </a:pPr>
            <a:r>
              <a:rPr lang="en-GB" sz="1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100" kern="1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"/>
            </a:pPr>
            <a:r>
              <a:rPr lang="en-GB" sz="1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Explain its importance in health and social care.</a:t>
            </a:r>
            <a:endParaRPr lang="en-GB" sz="1100" kern="1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endParaRPr lang="en-GB" sz="1100" kern="1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"/>
            </a:pPr>
            <a:r>
              <a:rPr lang="en-GB" sz="1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Explore a model linked to critical thinking.</a:t>
            </a:r>
            <a:endParaRPr lang="en-GB" sz="1100" kern="1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"/>
            </a:pPr>
            <a:r>
              <a:rPr lang="en-GB" sz="1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Apply critical thinking to a real-life care scenario.</a:t>
            </a:r>
          </a:p>
          <a:p>
            <a:pPr lvl="0">
              <a:lnSpc>
                <a:spcPct val="107000"/>
              </a:lnSpc>
              <a:spcAft>
                <a:spcPts val="800"/>
              </a:spcAft>
            </a:pPr>
            <a:endParaRPr lang="en-GB" sz="1100" kern="1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"/>
            </a:pPr>
            <a:r>
              <a:rPr lang="en-GB" sz="1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Reflect on its value for my future career development.</a:t>
            </a:r>
            <a:endParaRPr lang="en-GB" sz="1100" kern="1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400" b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 </a:t>
            </a:r>
            <a:endParaRPr lang="en-GB" sz="1100" kern="1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400" b="1" kern="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 </a:t>
            </a:r>
            <a:endParaRPr lang="en-GB" sz="1100" kern="1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  <p:pic>
        <p:nvPicPr>
          <p:cNvPr id="4" name="Picture 3" descr="Addition info for: Critical thinking in healthcare and education | The BMJ">
            <a:extLst>
              <a:ext uri="{FF2B5EF4-FFF2-40B4-BE49-F238E27FC236}">
                <a16:creationId xmlns:a16="http://schemas.microsoft.com/office/drawing/2014/main" id="{5780A460-A15E-1335-3461-682F6ED137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622" y="870857"/>
            <a:ext cx="3454231" cy="296921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" name="Picture 4" descr="Health And Social Care: Understanding ...">
            <a:extLst>
              <a:ext uri="{FF2B5EF4-FFF2-40B4-BE49-F238E27FC236}">
                <a16:creationId xmlns:a16="http://schemas.microsoft.com/office/drawing/2014/main" id="{895BF5D7-24F9-5F4E-9FEB-AA300245C01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622" y="3950209"/>
            <a:ext cx="3454231" cy="169947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6" name="Text Box 2">
            <a:extLst>
              <a:ext uri="{FF2B5EF4-FFF2-40B4-BE49-F238E27FC236}">
                <a16:creationId xmlns:a16="http://schemas.microsoft.com/office/drawing/2014/main" id="{79F20537-36AF-76EA-4918-953ED4157FE6}"/>
              </a:ext>
            </a:extLst>
          </p:cNvPr>
          <p:cNvSpPr txBox="1"/>
          <p:nvPr/>
        </p:nvSpPr>
        <p:spPr>
          <a:xfrm>
            <a:off x="5078337" y="185058"/>
            <a:ext cx="2407285" cy="43542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/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200" b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Introduction</a:t>
            </a:r>
            <a:endParaRPr lang="en-GB" sz="1100" kern="1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627155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2">
            <a:extLst>
              <a:ext uri="{FF2B5EF4-FFF2-40B4-BE49-F238E27FC236}">
                <a16:creationId xmlns:a16="http://schemas.microsoft.com/office/drawing/2014/main" id="{ADC7BBB9-A175-4BA3-6181-7F4D881E3C68}"/>
              </a:ext>
            </a:extLst>
          </p:cNvPr>
          <p:cNvSpPr txBox="1"/>
          <p:nvPr/>
        </p:nvSpPr>
        <p:spPr>
          <a:xfrm>
            <a:off x="3233058" y="107165"/>
            <a:ext cx="5393966" cy="438683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Key Principles of </a:t>
            </a:r>
            <a:r>
              <a:rPr lang="en-GB" sz="2400" b="1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Critical Thinking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  <a:buNone/>
            </a:pPr>
            <a:endParaRPr lang="en-GB" sz="1100" kern="1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30E40246-D779-2FE2-B5DA-B90F012A172D}"/>
              </a:ext>
            </a:extLst>
          </p:cNvPr>
          <p:cNvSpPr/>
          <p:nvPr/>
        </p:nvSpPr>
        <p:spPr>
          <a:xfrm>
            <a:off x="1" y="783770"/>
            <a:ext cx="3886199" cy="4411971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Critical Thinking</a:t>
            </a:r>
          </a:p>
          <a:p>
            <a:pPr marL="285750" marR="0" lvl="0" indent="-28575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 ability to analyse information objectively.</a:t>
            </a:r>
          </a:p>
          <a:p>
            <a:pPr marR="0" lvl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285750" marR="0" lvl="0" indent="-28575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Weigh evidence carefully and reach well-reasoned decisions rather than relying on assumptions (Dwyer, 2017).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A5A1F75-3A36-EEA5-EBEB-6D800AD1287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668" t="4344"/>
          <a:stretch>
            <a:fillRect/>
          </a:stretch>
        </p:blipFill>
        <p:spPr>
          <a:xfrm>
            <a:off x="3984171" y="1003408"/>
            <a:ext cx="3690257" cy="3797192"/>
          </a:xfrm>
          <a:prstGeom prst="rect">
            <a:avLst/>
          </a:prstGeom>
        </p:spPr>
      </p:pic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82704B04-2D02-A962-03F8-E85F2071FEE9}"/>
              </a:ext>
            </a:extLst>
          </p:cNvPr>
          <p:cNvSpPr/>
          <p:nvPr/>
        </p:nvSpPr>
        <p:spPr>
          <a:xfrm>
            <a:off x="7772399" y="783770"/>
            <a:ext cx="3984172" cy="4411971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16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does it involve in everyday practice?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Questioning assumptions.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Assessing evidence.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Making informed decisions.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Reflecting on actions and outcomes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(Mulnix, 2012).</a:t>
            </a:r>
            <a:endParaRPr lang="en-GB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298092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3398D8D-BB78-CDC6-5AFE-D1479A3494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E23D760-A5D6-4408-9293-3816AB405458}" type="datetime1">
              <a:rPr lang="en-GB" altLang="en-US" smtClean="0"/>
              <a:pPr>
                <a:defRPr/>
              </a:pPr>
              <a:t>15/07/2026</a:t>
            </a:fld>
            <a:endParaRPr lang="en-GB" altLang="en-US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8C02462-A433-1ED3-A260-55578B0691E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1627DB7A-9E6D-4CCE-BDBB-D06183803CCF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D89CB083-2E9F-D1A2-4264-E68BD59478BD}"/>
              </a:ext>
            </a:extLst>
          </p:cNvPr>
          <p:cNvSpPr/>
          <p:nvPr/>
        </p:nvSpPr>
        <p:spPr>
          <a:xfrm>
            <a:off x="6226631" y="136525"/>
            <a:ext cx="5965369" cy="5502276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b="1" dirty="0">
              <a:solidFill>
                <a:schemeClr val="tx1"/>
              </a:solidFill>
              <a:latin typeface="Arial" panose="020B0604020202020204" pitchFamily="34" charset="0"/>
              <a:ea typeface="Segoe UI" panose="020B0502040204020203" pitchFamily="34" charset="0"/>
              <a:cs typeface="Arial" panose="020B0604020202020204" pitchFamily="34" charset="0"/>
            </a:endParaRPr>
          </a:p>
          <a:p>
            <a:pPr algn="ctr"/>
            <a:endParaRPr lang="en-GB" sz="1600" b="1" dirty="0">
              <a:solidFill>
                <a:schemeClr val="tx1"/>
              </a:solidFill>
              <a:latin typeface="Arial" panose="020B0604020202020204" pitchFamily="34" charset="0"/>
              <a:ea typeface="Segoe UI" panose="020B0502040204020203" pitchFamily="34" charset="0"/>
              <a:cs typeface="Arial" panose="020B0604020202020204" pitchFamily="34" charset="0"/>
            </a:endParaRPr>
          </a:p>
          <a:p>
            <a:pPr algn="ctr"/>
            <a:endParaRPr lang="en-GB" sz="1600" b="1" dirty="0">
              <a:solidFill>
                <a:schemeClr val="tx1"/>
              </a:solidFill>
              <a:latin typeface="Arial" panose="020B0604020202020204" pitchFamily="34" charset="0"/>
              <a:ea typeface="Segoe UI" panose="020B0502040204020203" pitchFamily="34" charset="0"/>
              <a:cs typeface="Arial" panose="020B0604020202020204" pitchFamily="34" charset="0"/>
            </a:endParaRPr>
          </a:p>
          <a:p>
            <a:pPr algn="ctr"/>
            <a:endParaRPr lang="en-GB" sz="1600" b="1" dirty="0">
              <a:solidFill>
                <a:schemeClr val="tx1"/>
              </a:solidFill>
              <a:latin typeface="Arial" panose="020B0604020202020204" pitchFamily="34" charset="0"/>
              <a:ea typeface="Segoe UI" panose="020B0502040204020203" pitchFamily="34" charset="0"/>
              <a:cs typeface="Arial" panose="020B0604020202020204" pitchFamily="34" charset="0"/>
            </a:endParaRPr>
          </a:p>
          <a:p>
            <a:pPr algn="ctr"/>
            <a:endParaRPr lang="en-GB" sz="1600" b="1" dirty="0">
              <a:solidFill>
                <a:schemeClr val="tx1"/>
              </a:solidFill>
              <a:latin typeface="Arial" panose="020B0604020202020204" pitchFamily="34" charset="0"/>
              <a:ea typeface="Segoe UI" panose="020B0502040204020203" pitchFamily="34" charset="0"/>
              <a:cs typeface="Arial" panose="020B0604020202020204" pitchFamily="34" charset="0"/>
            </a:endParaRPr>
          </a:p>
          <a:p>
            <a:pPr algn="ctr"/>
            <a:endParaRPr lang="en-GB" sz="1600" b="1" dirty="0">
              <a:solidFill>
                <a:schemeClr val="tx1"/>
              </a:solidFill>
              <a:latin typeface="Arial" panose="020B0604020202020204" pitchFamily="34" charset="0"/>
              <a:ea typeface="Segoe UI" panose="020B0502040204020203" pitchFamily="34" charset="0"/>
              <a:cs typeface="Arial" panose="020B0604020202020204" pitchFamily="34" charset="0"/>
            </a:endParaRPr>
          </a:p>
          <a:p>
            <a:pPr algn="ctr"/>
            <a:endParaRPr lang="en-GB" sz="1600" b="1" dirty="0">
              <a:solidFill>
                <a:schemeClr val="tx1"/>
              </a:solidFill>
              <a:latin typeface="Arial" panose="020B0604020202020204" pitchFamily="34" charset="0"/>
              <a:ea typeface="Segoe UI" panose="020B0502040204020203" pitchFamily="34" charset="0"/>
              <a:cs typeface="Arial" panose="020B0604020202020204" pitchFamily="34" charset="0"/>
            </a:endParaRPr>
          </a:p>
          <a:p>
            <a:pPr algn="ctr"/>
            <a:endParaRPr lang="en-GB" sz="1600" b="1" dirty="0">
              <a:solidFill>
                <a:schemeClr val="tx1"/>
              </a:solidFill>
              <a:latin typeface="Arial" panose="020B0604020202020204" pitchFamily="34" charset="0"/>
              <a:ea typeface="Segoe UI" panose="020B0502040204020203" pitchFamily="34" charset="0"/>
              <a:cs typeface="Arial" panose="020B0604020202020204" pitchFamily="34" charset="0"/>
            </a:endParaRPr>
          </a:p>
          <a:p>
            <a:pPr algn="ctr"/>
            <a:endParaRPr lang="en-GB" sz="1600" b="1" dirty="0">
              <a:solidFill>
                <a:schemeClr val="tx1"/>
              </a:solidFill>
              <a:latin typeface="Arial" panose="020B0604020202020204" pitchFamily="34" charset="0"/>
              <a:ea typeface="Segoe UI" panose="020B0502040204020203" pitchFamily="34" charset="0"/>
              <a:cs typeface="Arial" panose="020B0604020202020204" pitchFamily="34" charset="0"/>
            </a:endParaRPr>
          </a:p>
          <a:p>
            <a:pPr algn="ctr"/>
            <a:endParaRPr lang="en-GB" sz="1600" b="1" dirty="0">
              <a:solidFill>
                <a:schemeClr val="tx1"/>
              </a:solidFill>
              <a:latin typeface="Arial" panose="020B0604020202020204" pitchFamily="34" charset="0"/>
              <a:ea typeface="Segoe UI" panose="020B0502040204020203" pitchFamily="34" charset="0"/>
              <a:cs typeface="Arial" panose="020B0604020202020204" pitchFamily="34" charset="0"/>
            </a:endParaRPr>
          </a:p>
          <a:p>
            <a:pPr algn="ctr"/>
            <a:endParaRPr lang="en-GB" sz="1600" b="1" dirty="0">
              <a:solidFill>
                <a:schemeClr val="tx1"/>
              </a:solidFill>
              <a:latin typeface="Arial" panose="020B0604020202020204" pitchFamily="34" charset="0"/>
              <a:ea typeface="Segoe UI" panose="020B0502040204020203" pitchFamily="34" charset="0"/>
              <a:cs typeface="Arial" panose="020B0604020202020204" pitchFamily="34" charset="0"/>
            </a:endParaRPr>
          </a:p>
          <a:p>
            <a:pPr algn="ctr"/>
            <a:endParaRPr lang="en-GB" sz="1600" b="1" dirty="0">
              <a:solidFill>
                <a:schemeClr val="tx1"/>
              </a:solidFill>
              <a:latin typeface="Arial" panose="020B0604020202020204" pitchFamily="34" charset="0"/>
              <a:ea typeface="Segoe UI" panose="020B0502040204020203" pitchFamily="34" charset="0"/>
              <a:cs typeface="Arial" panose="020B0604020202020204" pitchFamily="34" charset="0"/>
            </a:endParaRPr>
          </a:p>
          <a:p>
            <a:pPr algn="ctr"/>
            <a:endParaRPr lang="en-GB" sz="1600" b="1" dirty="0">
              <a:solidFill>
                <a:schemeClr val="tx1"/>
              </a:solidFill>
              <a:latin typeface="Arial" panose="020B0604020202020204" pitchFamily="34" charset="0"/>
              <a:ea typeface="Segoe UI" panose="020B0502040204020203" pitchFamily="34" charset="0"/>
              <a:cs typeface="Arial" panose="020B0604020202020204" pitchFamily="34" charset="0"/>
            </a:endParaRPr>
          </a:p>
          <a:p>
            <a:pPr algn="ctr"/>
            <a:endParaRPr lang="en-GB" sz="1600" b="1" dirty="0">
              <a:solidFill>
                <a:schemeClr val="tx1"/>
              </a:solidFill>
              <a:latin typeface="Arial" panose="020B0604020202020204" pitchFamily="34" charset="0"/>
              <a:ea typeface="Segoe UI" panose="020B0502040204020203" pitchFamily="34" charset="0"/>
              <a:cs typeface="Arial" panose="020B0604020202020204" pitchFamily="34" charset="0"/>
            </a:endParaRPr>
          </a:p>
          <a:p>
            <a:pPr algn="ctr"/>
            <a:endParaRPr lang="en-GB" sz="1600" b="1" dirty="0">
              <a:solidFill>
                <a:schemeClr val="tx1"/>
              </a:solidFill>
              <a:latin typeface="Arial" panose="020B0604020202020204" pitchFamily="34" charset="0"/>
              <a:ea typeface="Segoe UI" panose="020B0502040204020203" pitchFamily="34" charset="0"/>
              <a:cs typeface="Arial" panose="020B0604020202020204" pitchFamily="34" charset="0"/>
            </a:endParaRPr>
          </a:p>
          <a:p>
            <a:pPr algn="ctr"/>
            <a:endParaRPr lang="en-GB" sz="1600" b="1" dirty="0">
              <a:solidFill>
                <a:schemeClr val="tx1"/>
              </a:solidFill>
              <a:latin typeface="Arial" panose="020B0604020202020204" pitchFamily="34" charset="0"/>
              <a:ea typeface="Segoe UI" panose="020B0502040204020203" pitchFamily="34" charset="0"/>
              <a:cs typeface="Arial" panose="020B0604020202020204" pitchFamily="34" charset="0"/>
            </a:endParaRPr>
          </a:p>
          <a:p>
            <a:pPr algn="ctr"/>
            <a:endParaRPr lang="en-GB" sz="1600" b="1" dirty="0">
              <a:solidFill>
                <a:schemeClr val="tx1"/>
              </a:solidFill>
              <a:latin typeface="Arial" panose="020B0604020202020204" pitchFamily="34" charset="0"/>
              <a:ea typeface="Segoe UI" panose="020B0502040204020203" pitchFamily="34" charset="0"/>
              <a:cs typeface="Arial" panose="020B0604020202020204" pitchFamily="34" charset="0"/>
            </a:endParaRPr>
          </a:p>
          <a:p>
            <a:pPr algn="just"/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ea typeface="Segoe UI" panose="020B0502040204020203" pitchFamily="34" charset="0"/>
                <a:cs typeface="Arial" panose="020B0604020202020204" pitchFamily="34" charset="0"/>
              </a:rPr>
              <a:t>  </a:t>
            </a:r>
            <a:endParaRPr lang="en-GB" sz="2000" b="1" dirty="0">
              <a:solidFill>
                <a:schemeClr val="tx1"/>
              </a:solidFill>
              <a:latin typeface="Arial" panose="020B0604020202020204" pitchFamily="34" charset="0"/>
              <a:ea typeface="Segoe UI" panose="020B0502040204020203" pitchFamily="34" charset="0"/>
              <a:cs typeface="Arial" panose="020B0604020202020204" pitchFamily="34" charset="0"/>
            </a:endParaRPr>
          </a:p>
          <a:p>
            <a:pPr algn="just"/>
            <a:endParaRPr lang="en-GB" b="1" dirty="0">
              <a:solidFill>
                <a:schemeClr val="tx1"/>
              </a:solidFill>
              <a:effectLst/>
              <a:latin typeface="Arial" panose="020B0604020202020204" pitchFamily="34" charset="0"/>
              <a:ea typeface="Segoe UI" panose="020B0502040204020203" pitchFamily="34" charset="0"/>
              <a:cs typeface="Arial" panose="020B0604020202020204" pitchFamily="34" charset="0"/>
            </a:endParaRPr>
          </a:p>
          <a:p>
            <a:pPr algn="just">
              <a:buNone/>
            </a:pPr>
            <a:r>
              <a:rPr lang="en-GB" sz="2000" b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Through Education</a:t>
            </a:r>
          </a:p>
          <a:p>
            <a:pPr algn="just">
              <a:buNone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GB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tudying case studies and judging solutions for the same kind of issue.</a:t>
            </a:r>
          </a:p>
          <a:p>
            <a:pPr algn="just">
              <a:buNone/>
            </a:pPr>
            <a:endParaRPr lang="en-GB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None/>
            </a:pPr>
            <a:r>
              <a:rPr lang="en-GB" sz="2000" b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Group Discussions</a:t>
            </a:r>
          </a:p>
          <a:p>
            <a:pPr algn="just">
              <a:buNone/>
            </a:pPr>
            <a:r>
              <a:rPr lang="en-GB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Hearing 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different</a:t>
            </a:r>
            <a:r>
              <a:rPr lang="en-GB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viewpoints before forming my own opinion.</a:t>
            </a:r>
          </a:p>
          <a:p>
            <a:pPr algn="just">
              <a:buNone/>
            </a:pPr>
            <a:endParaRPr lang="en-GB" b="1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None/>
            </a:pPr>
            <a:r>
              <a:rPr lang="en-GB" sz="2000" b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Workplace Experiences</a:t>
            </a:r>
          </a:p>
          <a:p>
            <a:pPr algn="just">
              <a:buNone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Handling </a:t>
            </a:r>
            <a:r>
              <a:rPr lang="en-GB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customer problems by checking the situation and choosing the best response.</a:t>
            </a:r>
          </a:p>
          <a:p>
            <a:pPr algn="just">
              <a:buNone/>
            </a:pPr>
            <a:endParaRPr lang="en-GB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None/>
            </a:pPr>
            <a:r>
              <a:rPr lang="en-GB" sz="2000" b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Reflective Practice</a:t>
            </a:r>
          </a:p>
          <a:p>
            <a:pPr algn="just">
              <a:buNone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Reviewing</a:t>
            </a:r>
            <a:r>
              <a:rPr lang="en-GB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each task, spotting areas to improve, and then adjusting my approach.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6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6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b="1" dirty="0">
              <a:solidFill>
                <a:schemeClr val="tx1"/>
              </a:solidFill>
              <a:latin typeface="Segoe UI" panose="020B0502040204020203" pitchFamily="34" charset="0"/>
            </a:endParaRPr>
          </a:p>
          <a:p>
            <a:pPr algn="ctr"/>
            <a:endParaRPr lang="en-GB" b="1" dirty="0">
              <a:solidFill>
                <a:schemeClr val="tx1"/>
              </a:solidFill>
              <a:latin typeface="Segoe UI" panose="020B0502040204020203" pitchFamily="34" charset="0"/>
            </a:endParaRPr>
          </a:p>
          <a:p>
            <a:pPr algn="ctr"/>
            <a:endParaRPr lang="en-GB" b="1" dirty="0">
              <a:solidFill>
                <a:schemeClr val="tx1"/>
              </a:solidFill>
              <a:latin typeface="Segoe UI" panose="020B0502040204020203" pitchFamily="34" charset="0"/>
            </a:endParaRPr>
          </a:p>
          <a:p>
            <a:pPr algn="ctr"/>
            <a:endParaRPr lang="en-GB" b="1" dirty="0">
              <a:solidFill>
                <a:srgbClr val="000000"/>
              </a:solidFill>
              <a:latin typeface="Segoe UI" panose="020B0502040204020203" pitchFamily="34" charset="0"/>
            </a:endParaRPr>
          </a:p>
          <a:p>
            <a:pPr algn="ctr"/>
            <a:endParaRPr lang="en-GB" b="1" dirty="0">
              <a:solidFill>
                <a:srgbClr val="000000"/>
              </a:solidFill>
              <a:latin typeface="Segoe UI" panose="020B0502040204020203" pitchFamily="34" charset="0"/>
            </a:endParaRPr>
          </a:p>
          <a:p>
            <a:pPr algn="ctr"/>
            <a:endParaRPr lang="en-GB" b="1" dirty="0">
              <a:solidFill>
                <a:srgbClr val="000000"/>
              </a:solidFill>
              <a:latin typeface="Segoe UI" panose="020B0502040204020203" pitchFamily="34" charset="0"/>
            </a:endParaRPr>
          </a:p>
          <a:p>
            <a:pPr algn="ctr"/>
            <a:endParaRPr lang="en-GB" b="1" dirty="0">
              <a:solidFill>
                <a:srgbClr val="000000"/>
              </a:solidFill>
              <a:latin typeface="Segoe UI" panose="020B0502040204020203" pitchFamily="34" charset="0"/>
            </a:endParaRPr>
          </a:p>
          <a:p>
            <a:pPr algn="ctr"/>
            <a:endParaRPr lang="en-GB" b="1" dirty="0">
              <a:solidFill>
                <a:srgbClr val="000000"/>
              </a:solidFill>
              <a:latin typeface="Segoe UI" panose="020B0502040204020203" pitchFamily="34" charset="0"/>
            </a:endParaRPr>
          </a:p>
          <a:p>
            <a:pPr algn="ctr"/>
            <a:endParaRPr lang="en-GB" b="1" dirty="0">
              <a:solidFill>
                <a:srgbClr val="000000"/>
              </a:solidFill>
              <a:latin typeface="Segoe UI" panose="020B0502040204020203" pitchFamily="34" charset="0"/>
            </a:endParaRPr>
          </a:p>
          <a:p>
            <a:pPr algn="ctr"/>
            <a:endParaRPr lang="en-GB" b="1" dirty="0">
              <a:solidFill>
                <a:srgbClr val="000000"/>
              </a:solidFill>
              <a:latin typeface="Segoe UI" panose="020B0502040204020203" pitchFamily="34" charset="0"/>
            </a:endParaRPr>
          </a:p>
          <a:p>
            <a:pPr algn="ctr"/>
            <a:endParaRPr lang="en-GB" b="1" dirty="0">
              <a:solidFill>
                <a:srgbClr val="000000"/>
              </a:solidFill>
              <a:latin typeface="Segoe UI" panose="020B0502040204020203" pitchFamily="34" charset="0"/>
            </a:endParaRPr>
          </a:p>
          <a:p>
            <a:pPr algn="ctr"/>
            <a:endParaRPr lang="en-GB" b="1" dirty="0">
              <a:solidFill>
                <a:srgbClr val="000000"/>
              </a:solidFill>
              <a:latin typeface="Segoe UI" panose="020B0502040204020203" pitchFamily="34" charset="0"/>
            </a:endParaRPr>
          </a:p>
          <a:p>
            <a:pPr algn="ctr"/>
            <a:endParaRPr lang="en-GB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80533C5-A0F7-42A3-0A92-6D95BB92A2BA}"/>
              </a:ext>
            </a:extLst>
          </p:cNvPr>
          <p:cNvSpPr/>
          <p:nvPr/>
        </p:nvSpPr>
        <p:spPr>
          <a:xfrm>
            <a:off x="1055914" y="136524"/>
            <a:ext cx="4909457" cy="1093561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How do I develop critical thinking? 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5CB0A28-36B4-DE7A-6E34-167B5FA60F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7430" y="1600200"/>
            <a:ext cx="4256314" cy="34398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00056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D8D1E4B-7F8A-D7CE-AD59-7DDD947E5ED0}"/>
              </a:ext>
            </a:extLst>
          </p:cNvPr>
          <p:cNvSpPr/>
          <p:nvPr/>
        </p:nvSpPr>
        <p:spPr>
          <a:xfrm>
            <a:off x="3178629" y="0"/>
            <a:ext cx="5606142" cy="40669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Importance of Critical Thinking</a:t>
            </a:r>
            <a:r>
              <a:rPr lang="en-GB" sz="2000" b="1" kern="100" dirty="0">
                <a:solidFill>
                  <a:srgbClr val="000000"/>
                </a:solidFill>
                <a:latin typeface="Arial" panose="020B0604020202020204" pitchFamily="34" charset="0"/>
                <a:ea typeface="Segoe UI" panose="020B0502040204020203" pitchFamily="34" charset="0"/>
                <a:cs typeface="Arial" panose="020B0604020202020204" pitchFamily="34" charset="0"/>
              </a:rPr>
              <a:t> In </a:t>
            </a:r>
            <a:r>
              <a:rPr lang="en-GB" sz="2000" b="1" i="1" kern="100" dirty="0">
                <a:solidFill>
                  <a:srgbClr val="000000"/>
                </a:solidFill>
                <a:latin typeface="Arial" panose="020B0604020202020204" pitchFamily="34" charset="0"/>
                <a:ea typeface="Segoe UI" panose="020B0502040204020203" pitchFamily="34" charset="0"/>
                <a:cs typeface="Arial" panose="020B0604020202020204" pitchFamily="34" charset="0"/>
              </a:rPr>
              <a:t>H&amp;SC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8ACA090C-6F33-216D-13BF-D3DDA152DBD3}"/>
              </a:ext>
            </a:extLst>
          </p:cNvPr>
          <p:cNvSpPr/>
          <p:nvPr/>
        </p:nvSpPr>
        <p:spPr>
          <a:xfrm>
            <a:off x="76200" y="493776"/>
            <a:ext cx="5077968" cy="3348881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How does it support?</a:t>
            </a:r>
          </a:p>
          <a:p>
            <a:pPr algn="just"/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Safe and Effective Care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Sustains evidence-based decisions.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Lowers the risk of errors.</a:t>
            </a: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Good Quality Outcomes for Service Users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Enhances assessment of individual needs.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Improves patient wellbeing and satisfaction (Aveyard and Waite, 2024).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D9CC8925-BC92-BBFF-5A2E-F7AF033FF5CE}"/>
              </a:ext>
            </a:extLst>
          </p:cNvPr>
          <p:cNvSpPr/>
          <p:nvPr/>
        </p:nvSpPr>
        <p:spPr>
          <a:xfrm>
            <a:off x="6057900" y="493777"/>
            <a:ext cx="6057901" cy="3838737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Impact of Critical Thinking in H&amp;SC</a:t>
            </a:r>
          </a:p>
          <a:p>
            <a:pPr algn="just"/>
            <a:endParaRPr lang="en-GB" sz="20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Service users/patients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Improved health and well-being outcomes.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Reduced</a:t>
            </a:r>
            <a:r>
              <a:rPr lang="en-GB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risk of errors and poor practice.</a:t>
            </a:r>
          </a:p>
          <a:p>
            <a:pPr algn="just"/>
            <a:endPara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Staff and colleagues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Better problem-solving abilities.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Improved teamwork and collaboration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organisation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Quality of care and service delivery.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Promotes efficiency and professional standards.</a:t>
            </a:r>
            <a:endPara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8B2FFD7E-51F2-5317-4DAA-FF7B0ECDE9E3}"/>
              </a:ext>
            </a:extLst>
          </p:cNvPr>
          <p:cNvSpPr/>
          <p:nvPr/>
        </p:nvSpPr>
        <p:spPr>
          <a:xfrm>
            <a:off x="6433457" y="4419600"/>
            <a:ext cx="5587854" cy="1217035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>
              <a:buNone/>
            </a:pPr>
            <a:r>
              <a:rPr lang="en-GB" sz="2000" b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If Not Used Effectively</a:t>
            </a:r>
            <a:endParaRPr lang="en-GB" sz="20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buNone/>
            </a:pPr>
            <a:endParaRPr lang="en-GB" b="1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Inadequate decisions may be made.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Compromise Patient safety.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C918E5B-C823-1F5F-F1B7-B9F7F67474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48656" y="1019451"/>
            <a:ext cx="809244" cy="240954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CCEE246-9571-D910-184E-BF55B495D62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115" y="3929743"/>
            <a:ext cx="3526972" cy="18070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25183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C116FCE-314D-B0BA-DB02-0C1395C8690D}"/>
              </a:ext>
            </a:extLst>
          </p:cNvPr>
          <p:cNvSpPr txBox="1"/>
          <p:nvPr/>
        </p:nvSpPr>
        <p:spPr>
          <a:xfrm>
            <a:off x="555171" y="93503"/>
            <a:ext cx="3973286" cy="40011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Gibbs' Reflective Cycle (1988)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C1433CD-212E-A951-0916-EC89642B366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061" t="2365" r="2474"/>
          <a:stretch>
            <a:fillRect/>
          </a:stretch>
        </p:blipFill>
        <p:spPr>
          <a:xfrm>
            <a:off x="76200" y="1016839"/>
            <a:ext cx="5214257" cy="458930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4631451E-BBDB-8F7F-A701-ED2597297ED9}"/>
              </a:ext>
            </a:extLst>
          </p:cNvPr>
          <p:cNvSpPr/>
          <p:nvPr/>
        </p:nvSpPr>
        <p:spPr>
          <a:xfrm>
            <a:off x="5384979" y="0"/>
            <a:ext cx="6807021" cy="5714999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just"/>
            <a:r>
              <a:rPr lang="en-GB" sz="20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What is the model?</a:t>
            </a:r>
          </a:p>
          <a:p>
            <a:pPr algn="just"/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 reflective framework.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Developed by Graham Gibbs in 1988.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framework h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elps individuals learn from their experiences.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Identify areas for improvement.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Create actionable plans for future scenarios (Gibbs, 1988).</a:t>
            </a:r>
          </a:p>
          <a:p>
            <a:pPr algn="just">
              <a:buNone/>
            </a:pPr>
            <a:endParaRPr lang="en-GB" b="1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None/>
            </a:pPr>
            <a:r>
              <a:rPr lang="en-GB" sz="20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does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Gibbs Reflective Cycle</a:t>
            </a:r>
            <a:r>
              <a:rPr lang="en-GB" sz="20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support Critical Thinking?</a:t>
            </a:r>
          </a:p>
          <a:p>
            <a:pPr algn="just">
              <a:buNone/>
            </a:pPr>
            <a:endParaRPr lang="en-GB" sz="2000" b="1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Boosts reflection on practice.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Permits analysis of situations objectively.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Determines strengths and weaknesses.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Sustains more profitable future decisions.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None/>
            </a:pPr>
            <a:r>
              <a:rPr lang="en-GB" sz="20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Example in Health and Social Care</a:t>
            </a:r>
          </a:p>
          <a:p>
            <a:pPr algn="just">
              <a:buNone/>
            </a:pPr>
            <a:endParaRPr lang="en-GB" b="1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Reflecting on a patient care situation.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Specifying what went well and what could be improved.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D03CEBF-5AEA-1C23-FAB8-49A0E8C8EA19}"/>
              </a:ext>
            </a:extLst>
          </p:cNvPr>
          <p:cNvSpPr txBox="1"/>
          <p:nvPr/>
        </p:nvSpPr>
        <p:spPr>
          <a:xfrm>
            <a:off x="1839686" y="555171"/>
            <a:ext cx="1698171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Key Stages</a:t>
            </a:r>
          </a:p>
        </p:txBody>
      </p:sp>
    </p:spTree>
    <p:extLst>
      <p:ext uri="{BB962C8B-B14F-4D97-AF65-F5344CB8AC3E}">
        <p14:creationId xmlns:p14="http://schemas.microsoft.com/office/powerpoint/2010/main" val="28459859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5A51AB8-5309-D04A-EA79-76AF8206F231}"/>
              </a:ext>
            </a:extLst>
          </p:cNvPr>
          <p:cNvSpPr txBox="1"/>
          <p:nvPr/>
        </p:nvSpPr>
        <p:spPr>
          <a:xfrm>
            <a:off x="4773168" y="2144249"/>
            <a:ext cx="4142232" cy="2031325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txBody>
          <a:bodyPr wrap="square" rtlCol="0">
            <a:spAutoFit/>
          </a:bodyPr>
          <a:lstStyle/>
          <a:p>
            <a:pPr algn="just"/>
            <a:r>
              <a:rPr lang="en-GB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Applying Critical Thinking</a:t>
            </a:r>
          </a:p>
          <a:p>
            <a:pPr algn="just"/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Examine the symptoms.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Examine the medical history.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Consider possible causes.</a:t>
            </a:r>
            <a:endParaRPr lang="en-GB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Inform the nurse of any concerns.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Monitor the resident (Arai, 2023).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7C861DC-B165-2667-289E-5EEC479C0636}"/>
              </a:ext>
            </a:extLst>
          </p:cNvPr>
          <p:cNvSpPr txBox="1"/>
          <p:nvPr/>
        </p:nvSpPr>
        <p:spPr>
          <a:xfrm>
            <a:off x="8997426" y="3831772"/>
            <a:ext cx="3130142" cy="1754326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txBody>
          <a:bodyPr wrap="square" rtlCol="0">
            <a:spAutoFit/>
          </a:bodyPr>
          <a:lstStyle/>
          <a:p>
            <a:pPr algn="l"/>
            <a:r>
              <a:rPr lang="en-GB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Impact on Healthcare</a:t>
            </a:r>
          </a:p>
          <a:p>
            <a:pPr algn="l"/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l">
              <a:buFont typeface="Wingdings" panose="05000000000000000000" pitchFamily="2" charset="2"/>
              <a:buChar char="Ø"/>
            </a:pP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Quicker action.</a:t>
            </a:r>
          </a:p>
          <a:p>
            <a:pPr marL="285750" indent="-285750" algn="l">
              <a:buFont typeface="Wingdings" panose="05000000000000000000" pitchFamily="2" charset="2"/>
              <a:buChar char="Ø"/>
            </a:pP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Enhanced security for patients.</a:t>
            </a:r>
          </a:p>
          <a:p>
            <a:pPr marL="285750" indent="-285750" algn="l">
              <a:buFont typeface="Wingdings" panose="05000000000000000000" pitchFamily="2" charset="2"/>
              <a:buChar char="Ø"/>
            </a:pP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Improved health results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C681F25-4809-1215-494D-139D27730A97}"/>
              </a:ext>
            </a:extLst>
          </p:cNvPr>
          <p:cNvSpPr/>
          <p:nvPr/>
        </p:nvSpPr>
        <p:spPr>
          <a:xfrm>
            <a:off x="64433" y="668068"/>
            <a:ext cx="5019196" cy="1169876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Job Role: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care home's healthcare assistant</a:t>
            </a:r>
          </a:p>
          <a:p>
            <a:b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Situation: 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 elderly resident suddenly becomes confused and dizzy.</a:t>
            </a:r>
          </a:p>
          <a:p>
            <a:endParaRPr lang="en-GB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F509638-2BC9-999B-89A0-6BC92EDDAED1}"/>
              </a:ext>
            </a:extLst>
          </p:cNvPr>
          <p:cNvSpPr/>
          <p:nvPr/>
        </p:nvSpPr>
        <p:spPr>
          <a:xfrm>
            <a:off x="3364992" y="137160"/>
            <a:ext cx="4882896" cy="393192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Applying Critical Thinking in Practice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6BBC50C-3D14-0D87-D169-D4E7C68B17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97426" y="639136"/>
            <a:ext cx="3130142" cy="306200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F395D8A-609A-C522-D64D-B6F358F201F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432" y="1915886"/>
            <a:ext cx="4608152" cy="375557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518131DA-24C2-221E-B2A6-2076D54BD73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06440" y="4194130"/>
            <a:ext cx="1949245" cy="147732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3551BA74-4A73-E411-732F-C872E1404A7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79571" y="639135"/>
            <a:ext cx="2808515" cy="13673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46955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27B71993-E445-1ADA-DE7E-5E15244A54F5}"/>
              </a:ext>
            </a:extLst>
          </p:cNvPr>
          <p:cNvSpPr/>
          <p:nvPr/>
        </p:nvSpPr>
        <p:spPr>
          <a:xfrm>
            <a:off x="119742" y="529180"/>
            <a:ext cx="6117772" cy="3073992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en-GB" sz="2000" b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Employability</a:t>
            </a:r>
            <a:endParaRPr lang="en-GB" sz="20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Improved decision-making.</a:t>
            </a:r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Enhanced self-assurance.</a:t>
            </a:r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Accountability in the workplace.</a:t>
            </a:r>
            <a:br>
              <a:rPr lang="en-GB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000" b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Future Position in Social Services and Health</a:t>
            </a:r>
            <a:endParaRPr lang="en-GB" sz="20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Encourages the use of evidence-based practice.</a:t>
            </a:r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Enhances outcomes for patients.</a:t>
            </a:r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Improves professional judgement</a:t>
            </a:r>
            <a:br>
              <a:rPr lang="en-GB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Introspection (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Grimwood, 2023)</a:t>
            </a:r>
            <a:endParaRPr lang="en-GB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E3435C07-519D-C2D4-E3D2-E28A5D7C3AC2}"/>
              </a:ext>
            </a:extLst>
          </p:cNvPr>
          <p:cNvSpPr/>
          <p:nvPr/>
        </p:nvSpPr>
        <p:spPr>
          <a:xfrm>
            <a:off x="6553200" y="3859664"/>
            <a:ext cx="5285728" cy="1800908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None/>
            </a:pPr>
            <a:r>
              <a:rPr lang="en-GB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Strength</a:t>
            </a:r>
            <a:r>
              <a:rPr lang="en-GB" sz="2000" b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br>
              <a:rPr lang="en-GB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 carefully consider the situation before acting.</a:t>
            </a:r>
          </a:p>
          <a:p>
            <a:pPr>
              <a:buNone/>
            </a:pPr>
            <a:r>
              <a:rPr lang="en-GB" sz="2000" b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Developmental Area:</a:t>
            </a:r>
            <a:br>
              <a:rPr lang="en-GB" b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 want to gain more self-assurance when making choices under pressure.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D0380E-303B-9453-27E6-E443F9D3514D}"/>
              </a:ext>
            </a:extLst>
          </p:cNvPr>
          <p:cNvSpPr txBox="1"/>
          <p:nvPr/>
        </p:nvSpPr>
        <p:spPr>
          <a:xfrm>
            <a:off x="2827782" y="68520"/>
            <a:ext cx="693801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How Does Critical Thinking Support My Future Career?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3E1D0A9-B366-549A-1DCE-6A713FFB42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53200" y="589728"/>
            <a:ext cx="5285728" cy="326993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39065EB-318E-BD16-4494-A702E2A3B1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072" y="3663722"/>
            <a:ext cx="5742928" cy="199684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30424776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DB5560DD-A103-E4BD-F910-379ECA058126}"/>
              </a:ext>
            </a:extLst>
          </p:cNvPr>
          <p:cNvSpPr/>
          <p:nvPr/>
        </p:nvSpPr>
        <p:spPr>
          <a:xfrm>
            <a:off x="6885432" y="96012"/>
            <a:ext cx="2340864" cy="491818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Conclusion</a:t>
            </a:r>
          </a:p>
        </p:txBody>
      </p:sp>
      <p:pic>
        <p:nvPicPr>
          <p:cNvPr id="14" name="Picture 13" descr="Blue arrows pointing at a red button">
            <a:extLst>
              <a:ext uri="{FF2B5EF4-FFF2-40B4-BE49-F238E27FC236}">
                <a16:creationId xmlns:a16="http://schemas.microsoft.com/office/drawing/2014/main" id="{E74E3D0A-09E6-D35E-3A62-7B22736C9E6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520" r="16146" b="-1"/>
          <a:stretch>
            <a:fillRect/>
          </a:stretch>
        </p:blipFill>
        <p:spPr>
          <a:xfrm>
            <a:off x="355010" y="373597"/>
            <a:ext cx="5322679" cy="526401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D8F8CE9-4371-5EBD-577C-558E2BAA06E9}"/>
              </a:ext>
            </a:extLst>
          </p:cNvPr>
          <p:cNvSpPr txBox="1"/>
          <p:nvPr/>
        </p:nvSpPr>
        <p:spPr>
          <a:xfrm>
            <a:off x="5791199" y="717296"/>
            <a:ext cx="6215743" cy="526401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marL="285750" indent="-285750" algn="just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US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 the fields of health and social care, critical thinking is crucial.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v"/>
            </a:pPr>
            <a:endParaRPr lang="en-US" sz="20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US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It promotes person-</a:t>
            </a:r>
            <a:r>
              <a:rPr lang="en-US" sz="20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safe, and efficient care.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v"/>
            </a:pPr>
            <a:endParaRPr lang="en-US" sz="20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US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It enhances the ability to make decisions and solve problems.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v"/>
            </a:pPr>
            <a:endParaRPr lang="en-US" sz="20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US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Critical thinking is fostered by reflective models like Gibbs' Reflective Cycle.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90000"/>
              </a:lnSpc>
              <a:spcAft>
                <a:spcPts val="600"/>
              </a:spcAft>
            </a:pPr>
            <a:endParaRPr lang="en-US" sz="20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US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Gaining proficiency in this area will help me advance professionally in the future.</a:t>
            </a:r>
          </a:p>
        </p:txBody>
      </p:sp>
    </p:spTree>
    <p:extLst>
      <p:ext uri="{BB962C8B-B14F-4D97-AF65-F5344CB8AC3E}">
        <p14:creationId xmlns:p14="http://schemas.microsoft.com/office/powerpoint/2010/main" val="41799627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409720D-B5BA-7F34-E66B-5F43527B5AA9}"/>
              </a:ext>
            </a:extLst>
          </p:cNvPr>
          <p:cNvSpPr txBox="1"/>
          <p:nvPr/>
        </p:nvSpPr>
        <p:spPr>
          <a:xfrm>
            <a:off x="4974336" y="173736"/>
            <a:ext cx="2359152" cy="400110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D7627EE-A4E4-12C0-2475-DD490A6AA30A}"/>
              </a:ext>
            </a:extLst>
          </p:cNvPr>
          <p:cNvSpPr txBox="1"/>
          <p:nvPr/>
        </p:nvSpPr>
        <p:spPr>
          <a:xfrm>
            <a:off x="152401" y="573846"/>
            <a:ext cx="11963400" cy="50783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Arai, L., 2023. Essential study skills for health and social care students. In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Foundations for 21st-Century Health and Social Care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(pp. 11-31). Routledge.</a:t>
            </a:r>
          </a:p>
          <a:p>
            <a:endParaRPr lang="en-GB" b="0" i="0" dirty="0">
              <a:solidFill>
                <a:srgbClr val="22222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Aveyard, H. and Waite, M., 2024.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 Beginner's Guide to Critical Thinking and Writing in Health and Social Care, 3e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McGraw-Hill Education (UK).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Dwyer, C.P., 2017. 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Critical thinking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Cambridge University Press.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Gibbs, G. (1988)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Learning by Doing: A Guide to Teaching and Learning Methods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Oxford: Oxford Polytechnic.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Grimwood, T., 2023.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Against critical thinking in health, social care and social work: Reframing philosophy for professional practice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Routledge.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Mulnix, J.W., 2012. Thinking critically about critical thinking. 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Educational Philosophy and theory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44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(5), pp.464-479.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Rolfe, G., Freshwater, D. and Jasper, M., 2025.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Critical Reflection in Practice: A Guide for Health and Social Care Professionals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Bloomsbury Publishing.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86552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09EBDE91-F99F-599A-FF64-D338447CE55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18" b="10241"/>
          <a:stretch>
            <a:fillRect/>
          </a:stretch>
        </p:blipFill>
        <p:spPr>
          <a:xfrm>
            <a:off x="20" y="10"/>
            <a:ext cx="12191980" cy="68662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864811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362</TotalTime>
  <Words>957</Words>
  <Application>Microsoft Office PowerPoint</Application>
  <PresentationFormat>Widescreen</PresentationFormat>
  <Paragraphs>217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Calibri</vt:lpstr>
      <vt:lpstr>Myriad Pro</vt:lpstr>
      <vt:lpstr>Segoe UI</vt:lpstr>
      <vt:lpstr>Wingdings</vt:lpstr>
      <vt:lpstr>20140311PresentationUWTSDTemplate</vt:lpstr>
      <vt:lpstr>PowerPoint Presentation</vt:lpstr>
      <vt:lpstr>Agenda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Farah Wiita</dc:creator>
  <cp:lastModifiedBy>Katherine Montero</cp:lastModifiedBy>
  <cp:revision>32</cp:revision>
  <dcterms:created xsi:type="dcterms:W3CDTF">2025-02-21T18:28:54Z</dcterms:created>
  <dcterms:modified xsi:type="dcterms:W3CDTF">2026-07-15T13:29:09Z</dcterms:modified>
</cp:coreProperties>
</file>