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handoutMasterIdLst>
    <p:handoutMasterId r:id="rId18"/>
  </p:handoutMasterIdLst>
  <p:sldIdLst>
    <p:sldId id="256" r:id="rId2"/>
    <p:sldId id="348" r:id="rId3"/>
    <p:sldId id="312" r:id="rId4"/>
    <p:sldId id="279" r:id="rId5"/>
    <p:sldId id="339" r:id="rId6"/>
    <p:sldId id="296" r:id="rId7"/>
    <p:sldId id="314" r:id="rId8"/>
    <p:sldId id="349" r:id="rId9"/>
    <p:sldId id="343" r:id="rId10"/>
    <p:sldId id="338" r:id="rId11"/>
    <p:sldId id="344" r:id="rId12"/>
    <p:sldId id="340" r:id="rId13"/>
    <p:sldId id="321" r:id="rId14"/>
    <p:sldId id="345" r:id="rId15"/>
    <p:sldId id="311" r:id="rId16"/>
  </p:sldIdLst>
  <p:sldSz cx="9144000" cy="6858000" type="screen4x3"/>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348"/>
            <p14:sldId id="312"/>
            <p14:sldId id="279"/>
            <p14:sldId id="339"/>
            <p14:sldId id="296"/>
            <p14:sldId id="314"/>
            <p14:sldId id="349"/>
            <p14:sldId id="343"/>
            <p14:sldId id="338"/>
            <p14:sldId id="344"/>
            <p14:sldId id="340"/>
            <p14:sldId id="321"/>
            <p14:sldId id="345"/>
            <p14:sldId id="31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0031CA-A9D0-4415-80FA-475E4899261D}" v="5" dt="2025-11-04T18:59:06.5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varScale="1">
        <p:scale>
          <a:sx n="55" d="100"/>
          <a:sy n="55" d="100"/>
        </p:scale>
        <p:origin x="96" y="9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Evans" userId="56955619-e034-4739-9841-118fea7e6c06" providerId="ADAL" clId="{7ED641EA-294D-4EEA-BEAC-1066375AD88D}"/>
    <pc:docChg chg="custSel addSld delSld modSld modSection">
      <pc:chgData name="Gareth Evans" userId="56955619-e034-4739-9841-118fea7e6c06" providerId="ADAL" clId="{7ED641EA-294D-4EEA-BEAC-1066375AD88D}" dt="2025-11-04T20:01:11.825" v="131" actId="47"/>
      <pc:docMkLst>
        <pc:docMk/>
      </pc:docMkLst>
      <pc:sldChg chg="modSp del mod">
        <pc:chgData name="Gareth Evans" userId="56955619-e034-4739-9841-118fea7e6c06" providerId="ADAL" clId="{7ED641EA-294D-4EEA-BEAC-1066375AD88D}" dt="2025-11-04T20:01:08.180" v="129" actId="47"/>
        <pc:sldMkLst>
          <pc:docMk/>
          <pc:sldMk cId="990551145" sldId="281"/>
        </pc:sldMkLst>
        <pc:spChg chg="mod">
          <ac:chgData name="Gareth Evans" userId="56955619-e034-4739-9841-118fea7e6c06" providerId="ADAL" clId="{7ED641EA-294D-4EEA-BEAC-1066375AD88D}" dt="2025-11-04T19:55:26.682" v="126" actId="20577"/>
          <ac:spMkLst>
            <pc:docMk/>
            <pc:sldMk cId="990551145" sldId="281"/>
            <ac:spMk id="2" creationId="{00000000-0000-0000-0000-000000000000}"/>
          </ac:spMkLst>
        </pc:spChg>
      </pc:sldChg>
      <pc:sldChg chg="del">
        <pc:chgData name="Gareth Evans" userId="56955619-e034-4739-9841-118fea7e6c06" providerId="ADAL" clId="{7ED641EA-294D-4EEA-BEAC-1066375AD88D}" dt="2025-11-04T20:00:57.379" v="127" actId="47"/>
        <pc:sldMkLst>
          <pc:docMk/>
          <pc:sldMk cId="1751576391" sldId="284"/>
        </pc:sldMkLst>
      </pc:sldChg>
      <pc:sldChg chg="del">
        <pc:chgData name="Gareth Evans" userId="56955619-e034-4739-9841-118fea7e6c06" providerId="ADAL" clId="{7ED641EA-294D-4EEA-BEAC-1066375AD88D}" dt="2025-11-04T19:21:23.036" v="100" actId="47"/>
        <pc:sldMkLst>
          <pc:docMk/>
          <pc:sldMk cId="459883370" sldId="298"/>
        </pc:sldMkLst>
      </pc:sldChg>
      <pc:sldChg chg="modSp mod">
        <pc:chgData name="Gareth Evans" userId="56955619-e034-4739-9841-118fea7e6c06" providerId="ADAL" clId="{7ED641EA-294D-4EEA-BEAC-1066375AD88D}" dt="2025-11-04T18:55:03.009" v="1" actId="20577"/>
        <pc:sldMkLst>
          <pc:docMk/>
          <pc:sldMk cId="3477579161" sldId="311"/>
        </pc:sldMkLst>
        <pc:spChg chg="mod">
          <ac:chgData name="Gareth Evans" userId="56955619-e034-4739-9841-118fea7e6c06" providerId="ADAL" clId="{7ED641EA-294D-4EEA-BEAC-1066375AD88D}" dt="2025-11-04T18:55:03.009" v="1" actId="20577"/>
          <ac:spMkLst>
            <pc:docMk/>
            <pc:sldMk cId="3477579161" sldId="311"/>
            <ac:spMk id="3" creationId="{00000000-0000-0000-0000-000000000000}"/>
          </ac:spMkLst>
        </pc:spChg>
      </pc:sldChg>
      <pc:sldChg chg="del">
        <pc:chgData name="Gareth Evans" userId="56955619-e034-4739-9841-118fea7e6c06" providerId="ADAL" clId="{7ED641EA-294D-4EEA-BEAC-1066375AD88D}" dt="2025-11-04T20:01:11.825" v="131" actId="47"/>
        <pc:sldMkLst>
          <pc:docMk/>
          <pc:sldMk cId="1838956039" sldId="336"/>
        </pc:sldMkLst>
      </pc:sldChg>
      <pc:sldChg chg="del">
        <pc:chgData name="Gareth Evans" userId="56955619-e034-4739-9841-118fea7e6c06" providerId="ADAL" clId="{7ED641EA-294D-4EEA-BEAC-1066375AD88D}" dt="2025-11-04T20:01:09.435" v="130" actId="47"/>
        <pc:sldMkLst>
          <pc:docMk/>
          <pc:sldMk cId="2084663862" sldId="337"/>
        </pc:sldMkLst>
      </pc:sldChg>
      <pc:sldChg chg="del">
        <pc:chgData name="Gareth Evans" userId="56955619-e034-4739-9841-118fea7e6c06" providerId="ADAL" clId="{7ED641EA-294D-4EEA-BEAC-1066375AD88D}" dt="2025-11-04T18:55:20.664" v="2" actId="47"/>
        <pc:sldMkLst>
          <pc:docMk/>
          <pc:sldMk cId="4211954984" sldId="342"/>
        </pc:sldMkLst>
      </pc:sldChg>
      <pc:sldChg chg="modSp mod">
        <pc:chgData name="Gareth Evans" userId="56955619-e034-4739-9841-118fea7e6c06" providerId="ADAL" clId="{7ED641EA-294D-4EEA-BEAC-1066375AD88D}" dt="2025-11-04T19:08:49.270" v="94" actId="1076"/>
        <pc:sldMkLst>
          <pc:docMk/>
          <pc:sldMk cId="720231282" sldId="345"/>
        </pc:sldMkLst>
        <pc:spChg chg="mod">
          <ac:chgData name="Gareth Evans" userId="56955619-e034-4739-9841-118fea7e6c06" providerId="ADAL" clId="{7ED641EA-294D-4EEA-BEAC-1066375AD88D}" dt="2025-11-04T19:08:49.270" v="94" actId="1076"/>
          <ac:spMkLst>
            <pc:docMk/>
            <pc:sldMk cId="720231282" sldId="345"/>
            <ac:spMk id="2" creationId="{C9358C74-83D1-4601-851A-92401ECB6739}"/>
          </ac:spMkLst>
        </pc:spChg>
      </pc:sldChg>
      <pc:sldChg chg="del">
        <pc:chgData name="Gareth Evans" userId="56955619-e034-4739-9841-118fea7e6c06" providerId="ADAL" clId="{7ED641EA-294D-4EEA-BEAC-1066375AD88D}" dt="2025-11-04T20:01:04.231" v="128" actId="47"/>
        <pc:sldMkLst>
          <pc:docMk/>
          <pc:sldMk cId="3514499354" sldId="347"/>
        </pc:sldMkLst>
      </pc:sldChg>
      <pc:sldChg chg="addSp modSp new mod">
        <pc:chgData name="Gareth Evans" userId="56955619-e034-4739-9841-118fea7e6c06" providerId="ADAL" clId="{7ED641EA-294D-4EEA-BEAC-1066375AD88D}" dt="2025-11-04T18:57:14.435" v="27" actId="1076"/>
        <pc:sldMkLst>
          <pc:docMk/>
          <pc:sldMk cId="4281248877" sldId="348"/>
        </pc:sldMkLst>
        <pc:spChg chg="add mod">
          <ac:chgData name="Gareth Evans" userId="56955619-e034-4739-9841-118fea7e6c06" providerId="ADAL" clId="{7ED641EA-294D-4EEA-BEAC-1066375AD88D}" dt="2025-11-04T18:57:14.435" v="27" actId="1076"/>
          <ac:spMkLst>
            <pc:docMk/>
            <pc:sldMk cId="4281248877" sldId="348"/>
            <ac:spMk id="3" creationId="{39691C24-7E08-C0D1-F414-42D310185D8F}"/>
          </ac:spMkLst>
        </pc:spChg>
        <pc:picChg chg="add mod">
          <ac:chgData name="Gareth Evans" userId="56955619-e034-4739-9841-118fea7e6c06" providerId="ADAL" clId="{7ED641EA-294D-4EEA-BEAC-1066375AD88D}" dt="2025-11-04T18:57:11.452" v="26" actId="1076"/>
          <ac:picMkLst>
            <pc:docMk/>
            <pc:sldMk cId="4281248877" sldId="348"/>
            <ac:picMk id="1026" creationId="{94073BD4-4219-B71F-956C-B708AD169BE5}"/>
          </ac:picMkLst>
        </pc:picChg>
      </pc:sldChg>
      <pc:sldChg chg="addSp modSp new mod">
        <pc:chgData name="Gareth Evans" userId="56955619-e034-4739-9841-118fea7e6c06" providerId="ADAL" clId="{7ED641EA-294D-4EEA-BEAC-1066375AD88D}" dt="2025-11-04T18:59:32.895" v="52" actId="1076"/>
        <pc:sldMkLst>
          <pc:docMk/>
          <pc:sldMk cId="2187094091" sldId="349"/>
        </pc:sldMkLst>
        <pc:spChg chg="add mod">
          <ac:chgData name="Gareth Evans" userId="56955619-e034-4739-9841-118fea7e6c06" providerId="ADAL" clId="{7ED641EA-294D-4EEA-BEAC-1066375AD88D}" dt="2025-11-04T18:59:32.895" v="52" actId="1076"/>
          <ac:spMkLst>
            <pc:docMk/>
            <pc:sldMk cId="2187094091" sldId="349"/>
            <ac:spMk id="4" creationId="{F74CE310-7C87-A2D1-82A5-DF84C9818CE2}"/>
          </ac:spMkLst>
        </pc:spChg>
        <pc:picChg chg="add mod">
          <ac:chgData name="Gareth Evans" userId="56955619-e034-4739-9841-118fea7e6c06" providerId="ADAL" clId="{7ED641EA-294D-4EEA-BEAC-1066375AD88D}" dt="2025-11-04T18:58:56.966" v="31" actId="1076"/>
          <ac:picMkLst>
            <pc:docMk/>
            <pc:sldMk cId="2187094091" sldId="349"/>
            <ac:picMk id="3" creationId="{D66FC34C-510E-CC88-4710-700EFEB72198}"/>
          </ac:picMkLst>
        </pc:picChg>
      </pc:sldChg>
      <pc:sldChg chg="addSp modSp new del mod">
        <pc:chgData name="Gareth Evans" userId="56955619-e034-4739-9841-118fea7e6c06" providerId="ADAL" clId="{7ED641EA-294D-4EEA-BEAC-1066375AD88D}" dt="2025-11-04T19:23:50.345" v="122" actId="2696"/>
        <pc:sldMkLst>
          <pc:docMk/>
          <pc:sldMk cId="3258923856" sldId="350"/>
        </pc:sldMkLst>
        <pc:spChg chg="add mod">
          <ac:chgData name="Gareth Evans" userId="56955619-e034-4739-9841-118fea7e6c06" providerId="ADAL" clId="{7ED641EA-294D-4EEA-BEAC-1066375AD88D}" dt="2025-11-04T19:23:17.686" v="121" actId="20577"/>
          <ac:spMkLst>
            <pc:docMk/>
            <pc:sldMk cId="3258923856" sldId="350"/>
            <ac:spMk id="3" creationId="{147FEBFA-AC8C-50AD-AE21-6A787271921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42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95428"/>
          </a:xfrm>
          <a:prstGeom prst="rect">
            <a:avLst/>
          </a:prstGeom>
        </p:spPr>
        <p:txBody>
          <a:bodyPr vert="horz" lIns="91440" tIns="45720" rIns="91440" bIns="45720" rtlCol="0"/>
          <a:lstStyle>
            <a:lvl1pPr algn="r">
              <a:defRPr sz="1200"/>
            </a:lvl1pPr>
          </a:lstStyle>
          <a:p>
            <a:fld id="{CE5630A8-1102-4940-AEE5-3E34984DD810}" type="datetimeFigureOut">
              <a:rPr lang="en-US" smtClean="0"/>
              <a:t>11/4/2025</a:t>
            </a:fld>
            <a:endParaRPr lang="en-US"/>
          </a:p>
        </p:txBody>
      </p:sp>
      <p:sp>
        <p:nvSpPr>
          <p:cNvPr id="4" name="Footer Placeholder 3"/>
          <p:cNvSpPr>
            <a:spLocks noGrp="1"/>
          </p:cNvSpPr>
          <p:nvPr>
            <p:ph type="ftr" sz="quarter" idx="2"/>
          </p:nvPr>
        </p:nvSpPr>
        <p:spPr>
          <a:xfrm>
            <a:off x="0" y="9378825"/>
            <a:ext cx="2971800" cy="49542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9378825"/>
            <a:ext cx="2971800" cy="495427"/>
          </a:xfrm>
          <a:prstGeom prst="rect">
            <a:avLst/>
          </a:prstGeom>
        </p:spPr>
        <p:txBody>
          <a:bodyPr vert="horz" lIns="91440" tIns="45720" rIns="91440" bIns="45720" rtlCol="0" anchor="b"/>
          <a:lstStyle>
            <a:lvl1pPr algn="r">
              <a:defRPr sz="1200"/>
            </a:lvl1pPr>
          </a:lstStyle>
          <a:p>
            <a:fld id="{980AAE6D-F674-4FD7-A15A-25A5DF5611AA}" type="slidenum">
              <a:rPr lang="en-US" smtClean="0"/>
              <a:t>‹#›</a:t>
            </a:fld>
            <a:endParaRPr lang="en-US"/>
          </a:p>
        </p:txBody>
      </p:sp>
    </p:spTree>
    <p:extLst>
      <p:ext uri="{BB962C8B-B14F-4D97-AF65-F5344CB8AC3E}">
        <p14:creationId xmlns:p14="http://schemas.microsoft.com/office/powerpoint/2010/main" val="17943878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42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95428"/>
          </a:xfrm>
          <a:prstGeom prst="rect">
            <a:avLst/>
          </a:prstGeom>
        </p:spPr>
        <p:txBody>
          <a:bodyPr vert="horz" lIns="91440" tIns="45720" rIns="91440" bIns="45720" rtlCol="0"/>
          <a:lstStyle>
            <a:lvl1pPr algn="r">
              <a:defRPr sz="1200"/>
            </a:lvl1pPr>
          </a:lstStyle>
          <a:p>
            <a:fld id="{256E285A-1626-4BB0-A458-3E5589E2C09B}" type="datetimeFigureOut">
              <a:rPr lang="en-US" smtClean="0"/>
              <a:t>11/4/2025</a:t>
            </a:fld>
            <a:endParaRPr lang="en-US" dirty="0"/>
          </a:p>
        </p:txBody>
      </p:sp>
      <p:sp>
        <p:nvSpPr>
          <p:cNvPr id="4" name="Slide Image Placeholder 3"/>
          <p:cNvSpPr>
            <a:spLocks noGrp="1" noRot="1" noChangeAspect="1"/>
          </p:cNvSpPr>
          <p:nvPr>
            <p:ph type="sldImg" idx="2"/>
          </p:nvPr>
        </p:nvSpPr>
        <p:spPr>
          <a:xfrm>
            <a:off x="1208088" y="1233488"/>
            <a:ext cx="4441825" cy="3332162"/>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51983"/>
            <a:ext cx="5486400" cy="388798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378825"/>
            <a:ext cx="2971800" cy="49542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378825"/>
            <a:ext cx="2971800" cy="49542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11/4/2025</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12.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35719" y="4462093"/>
            <a:ext cx="5252484" cy="830997"/>
          </a:xfrm>
          <a:prstGeom prst="rect">
            <a:avLst/>
          </a:prstGeom>
          <a:noFill/>
        </p:spPr>
        <p:txBody>
          <a:bodyPr wrap="square" rtlCol="0">
            <a:spAutoFit/>
          </a:bodyPr>
          <a:lstStyle/>
          <a:p>
            <a:pPr algn="ctr"/>
            <a:r>
              <a:rPr lang="en-GB" sz="2400" dirty="0">
                <a:solidFill>
                  <a:schemeClr val="bg1"/>
                </a:solidFill>
              </a:rPr>
              <a:t>Gareth Evans</a:t>
            </a:r>
          </a:p>
          <a:p>
            <a:pPr algn="ctr"/>
            <a:r>
              <a:rPr lang="en-GB" sz="2400" dirty="0">
                <a:solidFill>
                  <a:schemeClr val="bg1"/>
                </a:solidFill>
              </a:rPr>
              <a:t>Director of Education Policy</a:t>
            </a:r>
            <a:endParaRPr lang="en-US" sz="2400" dirty="0">
              <a:solidFill>
                <a:schemeClr val="bg1"/>
              </a:solidFill>
            </a:endParaRPr>
          </a:p>
        </p:txBody>
      </p:sp>
      <p:sp>
        <p:nvSpPr>
          <p:cNvPr id="4" name="TextBox 3"/>
          <p:cNvSpPr txBox="1"/>
          <p:nvPr/>
        </p:nvSpPr>
        <p:spPr>
          <a:xfrm>
            <a:off x="1997385" y="1172866"/>
            <a:ext cx="5329152" cy="830997"/>
          </a:xfrm>
          <a:prstGeom prst="rect">
            <a:avLst/>
          </a:prstGeom>
          <a:noFill/>
        </p:spPr>
        <p:txBody>
          <a:bodyPr wrap="square" rtlCol="0">
            <a:spAutoFit/>
          </a:bodyPr>
          <a:lstStyle/>
          <a:p>
            <a:pPr algn="ctr"/>
            <a:r>
              <a:rPr lang="en-GB" sz="2400" dirty="0">
                <a:solidFill>
                  <a:schemeClr val="bg1"/>
                </a:solidFill>
              </a:rPr>
              <a:t>Ed D: Module 1</a:t>
            </a:r>
          </a:p>
          <a:p>
            <a:pPr algn="ctr"/>
            <a:r>
              <a:rPr lang="en-GB" sz="2400" dirty="0">
                <a:solidFill>
                  <a:schemeClr val="bg1"/>
                </a:solidFill>
              </a:rPr>
              <a:t>Webinar 2: Successful Futures?</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691C24-7E08-C0D1-F414-42D310185D8F}"/>
              </a:ext>
            </a:extLst>
          </p:cNvPr>
          <p:cNvSpPr txBox="1"/>
          <p:nvPr/>
        </p:nvSpPr>
        <p:spPr>
          <a:xfrm>
            <a:off x="1540275" y="538863"/>
            <a:ext cx="4572000" cy="523220"/>
          </a:xfrm>
          <a:prstGeom prst="rect">
            <a:avLst/>
          </a:prstGeom>
          <a:noFill/>
        </p:spPr>
        <p:txBody>
          <a:bodyPr wrap="square">
            <a:spAutoFit/>
          </a:bodyPr>
          <a:lstStyle/>
          <a:p>
            <a:r>
              <a:rPr lang="en-GB" sz="2800" b="1" dirty="0">
                <a:solidFill>
                  <a:srgbClr val="0070C0"/>
                </a:solidFill>
              </a:rPr>
              <a:t>Paper review!</a:t>
            </a:r>
          </a:p>
        </p:txBody>
      </p:sp>
      <p:pic>
        <p:nvPicPr>
          <p:cNvPr id="1026" name="Picture 2" descr="Newspapers: (some) reasons to be cheerful - Martin Tripp Associates">
            <a:extLst>
              <a:ext uri="{FF2B5EF4-FFF2-40B4-BE49-F238E27FC236}">
                <a16:creationId xmlns:a16="http://schemas.microsoft.com/office/drawing/2014/main" id="{94073BD4-4219-B71F-956C-B708AD169B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3521" y="1221881"/>
            <a:ext cx="6256958" cy="3994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1248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57331" y="1222742"/>
            <a:ext cx="4784650" cy="4154984"/>
          </a:xfrm>
          <a:prstGeom prst="rect">
            <a:avLst/>
          </a:prstGeom>
          <a:noFill/>
        </p:spPr>
        <p:txBody>
          <a:bodyPr wrap="square" rtlCol="0">
            <a:spAutoFit/>
          </a:bodyPr>
          <a:lstStyle/>
          <a:p>
            <a:pPr algn="just"/>
            <a:r>
              <a:rPr lang="en-GB" sz="2200" dirty="0"/>
              <a:t>‘Educational standardization has dumbed down our curriculum and burdened our schools with bigger government and overbearing bureaucracy, and has not enabled us to adapt flexibly to the future. These old ways of educational change in the 20</a:t>
            </a:r>
            <a:r>
              <a:rPr lang="en-GB" sz="2200" baseline="30000" dirty="0"/>
              <a:t>th</a:t>
            </a:r>
            <a:r>
              <a:rPr lang="en-GB" sz="2200" dirty="0"/>
              <a:t> Century are ill suited to the fast, flexible and vulnerable new world of the 21</a:t>
            </a:r>
            <a:r>
              <a:rPr lang="en-GB" sz="2200" baseline="30000" dirty="0"/>
              <a:t>st</a:t>
            </a:r>
            <a:r>
              <a:rPr lang="en-GB" sz="2200" dirty="0"/>
              <a:t> Century.’</a:t>
            </a:r>
          </a:p>
          <a:p>
            <a:pPr algn="just"/>
            <a:r>
              <a:rPr lang="en-GB" sz="2200" dirty="0"/>
              <a:t>				(Hargreaves and Shirley, 2009)</a:t>
            </a:r>
            <a:endParaRPr lang="en-US" sz="2200" dirty="0"/>
          </a:p>
        </p:txBody>
      </p:sp>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977" y="1329070"/>
            <a:ext cx="3572540" cy="2392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2451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factory-model-education.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575" y="160338"/>
            <a:ext cx="5343430" cy="3106645"/>
          </a:xfrm>
          <a:prstGeom prst="rect">
            <a:avLst/>
          </a:prstGeom>
        </p:spPr>
      </p:pic>
      <p:pic>
        <p:nvPicPr>
          <p:cNvPr id="2" name="Picture 2" descr="The Education System: “Now Climb That Tree” | The Marquette Educator">
            <a:extLst>
              <a:ext uri="{FF2B5EF4-FFF2-40B4-BE49-F238E27FC236}">
                <a16:creationId xmlns:a16="http://schemas.microsoft.com/office/drawing/2014/main" id="{25BAED71-05E8-2524-34F6-0F46B89818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0979" y="2555497"/>
            <a:ext cx="4339615" cy="3029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320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78952" y="282663"/>
            <a:ext cx="7326610" cy="4934995"/>
          </a:xfrm>
          <a:prstGeom prst="rect">
            <a:avLst/>
          </a:prstGeom>
        </p:spPr>
      </p:pic>
      <p:sp>
        <p:nvSpPr>
          <p:cNvPr id="3" name="TextBox 2"/>
          <p:cNvSpPr txBox="1"/>
          <p:nvPr/>
        </p:nvSpPr>
        <p:spPr>
          <a:xfrm>
            <a:off x="7374340" y="4995081"/>
            <a:ext cx="1405720" cy="369332"/>
          </a:xfrm>
          <a:prstGeom prst="rect">
            <a:avLst/>
          </a:prstGeom>
          <a:noFill/>
        </p:spPr>
        <p:txBody>
          <a:bodyPr wrap="square" rtlCol="0">
            <a:spAutoFit/>
          </a:bodyPr>
          <a:lstStyle/>
          <a:p>
            <a:r>
              <a:rPr lang="en-GB" dirty="0"/>
              <a:t>(Pont, 2018)</a:t>
            </a:r>
          </a:p>
        </p:txBody>
      </p:sp>
    </p:spTree>
    <p:extLst>
      <p:ext uri="{BB962C8B-B14F-4D97-AF65-F5344CB8AC3E}">
        <p14:creationId xmlns:p14="http://schemas.microsoft.com/office/powerpoint/2010/main" val="2930542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1628" y="1309992"/>
            <a:ext cx="8431619" cy="3785652"/>
          </a:xfrm>
          <a:prstGeom prst="rect">
            <a:avLst/>
          </a:prstGeom>
        </p:spPr>
        <p:txBody>
          <a:bodyPr wrap="square">
            <a:spAutoFit/>
          </a:bodyPr>
          <a:lstStyle/>
          <a:p>
            <a:r>
              <a:rPr lang="en-US" sz="2400" dirty="0"/>
              <a:t>‘The curriculum has often taken the form of a framework of subjects to be taught over a defined period such as particular stages of primary or secondary education. That framework might be very general or more specific and might include, for example, time allocations for each subject together with descriptions of what content should be covered at different stages… It is also generally based on a belief that subject knowledge has stood the test of time and remains the best path to a sound and relevant education.’</a:t>
            </a:r>
          </a:p>
          <a:p>
            <a:r>
              <a:rPr lang="en-GB" sz="2400" dirty="0"/>
              <a:t>						(Donaldson, 2015)</a:t>
            </a:r>
            <a:endParaRPr lang="en-US" sz="2400" dirty="0"/>
          </a:p>
        </p:txBody>
      </p:sp>
      <p:sp>
        <p:nvSpPr>
          <p:cNvPr id="3" name="TextBox 2"/>
          <p:cNvSpPr txBox="1"/>
          <p:nvPr/>
        </p:nvSpPr>
        <p:spPr>
          <a:xfrm>
            <a:off x="531628" y="272562"/>
            <a:ext cx="4312934" cy="646331"/>
          </a:xfrm>
          <a:prstGeom prst="rect">
            <a:avLst/>
          </a:prstGeom>
          <a:noFill/>
        </p:spPr>
        <p:txBody>
          <a:bodyPr wrap="square" rtlCol="0">
            <a:spAutoFit/>
          </a:bodyPr>
          <a:lstStyle/>
          <a:p>
            <a:r>
              <a:rPr lang="en-GB" sz="3600" b="1" dirty="0">
                <a:solidFill>
                  <a:srgbClr val="0070C0"/>
                </a:solidFill>
              </a:rPr>
              <a:t>Out with the old…</a:t>
            </a:r>
          </a:p>
        </p:txBody>
      </p:sp>
    </p:spTree>
    <p:extLst>
      <p:ext uri="{BB962C8B-B14F-4D97-AF65-F5344CB8AC3E}">
        <p14:creationId xmlns:p14="http://schemas.microsoft.com/office/powerpoint/2010/main" val="1432598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8746" y="1318846"/>
            <a:ext cx="8335108" cy="4124206"/>
          </a:xfrm>
          <a:prstGeom prst="rect">
            <a:avLst/>
          </a:prstGeom>
        </p:spPr>
        <p:txBody>
          <a:bodyPr wrap="square">
            <a:spAutoFit/>
          </a:bodyPr>
          <a:lstStyle/>
          <a:p>
            <a:r>
              <a:rPr lang="en-US" sz="2400" dirty="0"/>
              <a:t>‘An alternative approach, increasingly common internationally, focuses more directly on the expected outcomes of learning. Its proponents argue that learning is shaped by much more than individual subjects and syllabuses, and that fulfillment of the purposes of the curriculum requires approaches which are more directly relevant to emerging personal, social and economic needs. In this approach, the curriculum is often framed in terms of the key skills, capacities or competences that will be developed in children and young people.’</a:t>
            </a:r>
          </a:p>
          <a:p>
            <a:r>
              <a:rPr lang="en-GB" sz="2800" dirty="0"/>
              <a:t>						</a:t>
            </a:r>
            <a:r>
              <a:rPr lang="en-GB" sz="2400" dirty="0"/>
              <a:t>(Donaldson, 2015)</a:t>
            </a:r>
            <a:endParaRPr lang="en-US" sz="2400" dirty="0"/>
          </a:p>
          <a:p>
            <a:endParaRPr lang="en-US" dirty="0"/>
          </a:p>
        </p:txBody>
      </p:sp>
      <p:sp>
        <p:nvSpPr>
          <p:cNvPr id="3" name="TextBox 2"/>
          <p:cNvSpPr txBox="1"/>
          <p:nvPr/>
        </p:nvSpPr>
        <p:spPr>
          <a:xfrm>
            <a:off x="531628" y="272562"/>
            <a:ext cx="4312934" cy="646331"/>
          </a:xfrm>
          <a:prstGeom prst="rect">
            <a:avLst/>
          </a:prstGeom>
          <a:noFill/>
        </p:spPr>
        <p:txBody>
          <a:bodyPr wrap="square" rtlCol="0">
            <a:spAutoFit/>
          </a:bodyPr>
          <a:lstStyle/>
          <a:p>
            <a:r>
              <a:rPr lang="en-GB" sz="3600" b="1" dirty="0">
                <a:solidFill>
                  <a:srgbClr val="0070C0"/>
                </a:solidFill>
              </a:rPr>
              <a:t>In with the new…</a:t>
            </a:r>
          </a:p>
        </p:txBody>
      </p:sp>
    </p:spTree>
    <p:extLst>
      <p:ext uri="{BB962C8B-B14F-4D97-AF65-F5344CB8AC3E}">
        <p14:creationId xmlns:p14="http://schemas.microsoft.com/office/powerpoint/2010/main" val="2330651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6FC34C-510E-CC88-4710-700EFEB72198}"/>
              </a:ext>
            </a:extLst>
          </p:cNvPr>
          <p:cNvPicPr>
            <a:picLocks noChangeAspect="1"/>
          </p:cNvPicPr>
          <p:nvPr/>
        </p:nvPicPr>
        <p:blipFill>
          <a:blip r:embed="rId2"/>
          <a:stretch>
            <a:fillRect/>
          </a:stretch>
        </p:blipFill>
        <p:spPr>
          <a:xfrm>
            <a:off x="941467" y="1748902"/>
            <a:ext cx="7261065" cy="2072704"/>
          </a:xfrm>
          <a:prstGeom prst="rect">
            <a:avLst/>
          </a:prstGeom>
        </p:spPr>
      </p:pic>
      <p:sp>
        <p:nvSpPr>
          <p:cNvPr id="4" name="TextBox 3">
            <a:extLst>
              <a:ext uri="{FF2B5EF4-FFF2-40B4-BE49-F238E27FC236}">
                <a16:creationId xmlns:a16="http://schemas.microsoft.com/office/drawing/2014/main" id="{F74CE310-7C87-A2D1-82A5-DF84C9818CE2}"/>
              </a:ext>
            </a:extLst>
          </p:cNvPr>
          <p:cNvSpPr txBox="1"/>
          <p:nvPr/>
        </p:nvSpPr>
        <p:spPr>
          <a:xfrm>
            <a:off x="5433056" y="3948991"/>
            <a:ext cx="2769476" cy="369332"/>
          </a:xfrm>
          <a:prstGeom prst="rect">
            <a:avLst/>
          </a:prstGeom>
          <a:noFill/>
        </p:spPr>
        <p:txBody>
          <a:bodyPr wrap="square" rtlCol="0">
            <a:spAutoFit/>
          </a:bodyPr>
          <a:lstStyle/>
          <a:p>
            <a:r>
              <a:rPr lang="en-GB" dirty="0"/>
              <a:t>(Wood and Hughson, 2025)</a:t>
            </a:r>
            <a:endParaRPr lang="en-US" dirty="0"/>
          </a:p>
        </p:txBody>
      </p:sp>
    </p:spTree>
    <p:extLst>
      <p:ext uri="{BB962C8B-B14F-4D97-AF65-F5344CB8AC3E}">
        <p14:creationId xmlns:p14="http://schemas.microsoft.com/office/powerpoint/2010/main" val="2187094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617BC82-CB94-4B72-8A0C-CCD0A4026DC6}"/>
              </a:ext>
            </a:extLst>
          </p:cNvPr>
          <p:cNvGraphicFramePr>
            <a:graphicFrameLocks noGrp="1"/>
          </p:cNvGraphicFramePr>
          <p:nvPr>
            <p:extLst>
              <p:ext uri="{D42A27DB-BD31-4B8C-83A1-F6EECF244321}">
                <p14:modId xmlns:p14="http://schemas.microsoft.com/office/powerpoint/2010/main" val="780899321"/>
              </p:ext>
            </p:extLst>
          </p:nvPr>
        </p:nvGraphicFramePr>
        <p:xfrm>
          <a:off x="1368668" y="1581638"/>
          <a:ext cx="6406664" cy="2752968"/>
        </p:xfrm>
        <a:graphic>
          <a:graphicData uri="http://schemas.openxmlformats.org/drawingml/2006/table">
            <a:tbl>
              <a:tblPr firstRow="1" bandRow="1">
                <a:tableStyleId>{5C22544A-7EE6-4342-B048-85BDC9FD1C3A}</a:tableStyleId>
              </a:tblPr>
              <a:tblGrid>
                <a:gridCol w="3203332">
                  <a:extLst>
                    <a:ext uri="{9D8B030D-6E8A-4147-A177-3AD203B41FA5}">
                      <a16:colId xmlns:a16="http://schemas.microsoft.com/office/drawing/2014/main" val="3242049196"/>
                    </a:ext>
                  </a:extLst>
                </a:gridCol>
                <a:gridCol w="3203332">
                  <a:extLst>
                    <a:ext uri="{9D8B030D-6E8A-4147-A177-3AD203B41FA5}">
                      <a16:colId xmlns:a16="http://schemas.microsoft.com/office/drawing/2014/main" val="1582319685"/>
                    </a:ext>
                  </a:extLst>
                </a:gridCol>
              </a:tblGrid>
              <a:tr h="458828">
                <a:tc>
                  <a:txBody>
                    <a:bodyPr/>
                    <a:lstStyle/>
                    <a:p>
                      <a:r>
                        <a:rPr lang="en-GB" dirty="0"/>
                        <a:t>Old</a:t>
                      </a:r>
                    </a:p>
                  </a:txBody>
                  <a:tcPr/>
                </a:tc>
                <a:tc>
                  <a:txBody>
                    <a:bodyPr/>
                    <a:lstStyle/>
                    <a:p>
                      <a:r>
                        <a:rPr lang="en-GB" dirty="0"/>
                        <a:t>New</a:t>
                      </a:r>
                    </a:p>
                  </a:txBody>
                  <a:tcPr/>
                </a:tc>
                <a:extLst>
                  <a:ext uri="{0D108BD9-81ED-4DB2-BD59-A6C34878D82A}">
                    <a16:rowId xmlns:a16="http://schemas.microsoft.com/office/drawing/2014/main" val="2258665020"/>
                  </a:ext>
                </a:extLst>
              </a:tr>
              <a:tr h="458828">
                <a:tc>
                  <a:txBody>
                    <a:bodyPr/>
                    <a:lstStyle/>
                    <a:p>
                      <a:r>
                        <a:rPr lang="en-GB" dirty="0"/>
                        <a:t>Knowledge-led </a:t>
                      </a:r>
                    </a:p>
                  </a:txBody>
                  <a:tcPr/>
                </a:tc>
                <a:tc>
                  <a:txBody>
                    <a:bodyPr/>
                    <a:lstStyle/>
                    <a:p>
                      <a:r>
                        <a:rPr lang="en-GB" dirty="0"/>
                        <a:t>Concept-based</a:t>
                      </a:r>
                    </a:p>
                  </a:txBody>
                  <a:tcPr/>
                </a:tc>
                <a:extLst>
                  <a:ext uri="{0D108BD9-81ED-4DB2-BD59-A6C34878D82A}">
                    <a16:rowId xmlns:a16="http://schemas.microsoft.com/office/drawing/2014/main" val="915781530"/>
                  </a:ext>
                </a:extLst>
              </a:tr>
              <a:tr h="458828">
                <a:tc>
                  <a:txBody>
                    <a:bodyPr/>
                    <a:lstStyle/>
                    <a:p>
                      <a:r>
                        <a:rPr lang="en-GB" dirty="0"/>
                        <a:t>Outcome-based</a:t>
                      </a:r>
                    </a:p>
                  </a:txBody>
                  <a:tcPr/>
                </a:tc>
                <a:tc>
                  <a:txBody>
                    <a:bodyPr/>
                    <a:lstStyle/>
                    <a:p>
                      <a:r>
                        <a:rPr lang="en-GB" dirty="0"/>
                        <a:t>Aims-based</a:t>
                      </a:r>
                    </a:p>
                  </a:txBody>
                  <a:tcPr/>
                </a:tc>
                <a:extLst>
                  <a:ext uri="{0D108BD9-81ED-4DB2-BD59-A6C34878D82A}">
                    <a16:rowId xmlns:a16="http://schemas.microsoft.com/office/drawing/2014/main" val="2474458801"/>
                  </a:ext>
                </a:extLst>
              </a:tr>
              <a:tr h="458828">
                <a:tc>
                  <a:txBody>
                    <a:bodyPr/>
                    <a:lstStyle/>
                    <a:p>
                      <a:r>
                        <a:rPr lang="en-GB" dirty="0"/>
                        <a:t>Subject-based</a:t>
                      </a:r>
                    </a:p>
                  </a:txBody>
                  <a:tcPr/>
                </a:tc>
                <a:tc>
                  <a:txBody>
                    <a:bodyPr/>
                    <a:lstStyle/>
                    <a:p>
                      <a:r>
                        <a:rPr lang="en-GB" dirty="0"/>
                        <a:t>Purpose-based</a:t>
                      </a:r>
                    </a:p>
                  </a:txBody>
                  <a:tcPr/>
                </a:tc>
                <a:extLst>
                  <a:ext uri="{0D108BD9-81ED-4DB2-BD59-A6C34878D82A}">
                    <a16:rowId xmlns:a16="http://schemas.microsoft.com/office/drawing/2014/main" val="925004483"/>
                  </a:ext>
                </a:extLst>
              </a:tr>
              <a:tr h="458828">
                <a:tc>
                  <a:txBody>
                    <a:bodyPr/>
                    <a:lstStyle/>
                    <a:p>
                      <a:r>
                        <a:rPr lang="en-GB" dirty="0"/>
                        <a:t>Standards-based</a:t>
                      </a:r>
                    </a:p>
                  </a:txBody>
                  <a:tcPr/>
                </a:tc>
                <a:tc>
                  <a:txBody>
                    <a:bodyPr/>
                    <a:lstStyle/>
                    <a:p>
                      <a:r>
                        <a:rPr lang="en-GB" dirty="0"/>
                        <a:t>Competence-based</a:t>
                      </a:r>
                    </a:p>
                  </a:txBody>
                  <a:tcPr/>
                </a:tc>
                <a:extLst>
                  <a:ext uri="{0D108BD9-81ED-4DB2-BD59-A6C34878D82A}">
                    <a16:rowId xmlns:a16="http://schemas.microsoft.com/office/drawing/2014/main" val="2388022559"/>
                  </a:ext>
                </a:extLst>
              </a:tr>
              <a:tr h="458828">
                <a:tc>
                  <a:txBody>
                    <a:bodyPr/>
                    <a:lstStyle/>
                    <a:p>
                      <a:r>
                        <a:rPr lang="en-GB" dirty="0"/>
                        <a:t>State-based</a:t>
                      </a:r>
                    </a:p>
                  </a:txBody>
                  <a:tcPr/>
                </a:tc>
                <a:tc>
                  <a:txBody>
                    <a:bodyPr/>
                    <a:lstStyle/>
                    <a:p>
                      <a:r>
                        <a:rPr lang="en-GB" dirty="0"/>
                        <a:t>School-based</a:t>
                      </a:r>
                    </a:p>
                  </a:txBody>
                  <a:tcPr/>
                </a:tc>
                <a:extLst>
                  <a:ext uri="{0D108BD9-81ED-4DB2-BD59-A6C34878D82A}">
                    <a16:rowId xmlns:a16="http://schemas.microsoft.com/office/drawing/2014/main" val="1976904907"/>
                  </a:ext>
                </a:extLst>
              </a:tr>
            </a:tbl>
          </a:graphicData>
        </a:graphic>
      </p:graphicFrame>
      <p:sp>
        <p:nvSpPr>
          <p:cNvPr id="5" name="TextBox 4">
            <a:extLst>
              <a:ext uri="{FF2B5EF4-FFF2-40B4-BE49-F238E27FC236}">
                <a16:creationId xmlns:a16="http://schemas.microsoft.com/office/drawing/2014/main" id="{3D8EE441-FCAB-4679-AFFD-51C26ED8D275}"/>
              </a:ext>
            </a:extLst>
          </p:cNvPr>
          <p:cNvSpPr txBox="1"/>
          <p:nvPr/>
        </p:nvSpPr>
        <p:spPr>
          <a:xfrm>
            <a:off x="2734408" y="360485"/>
            <a:ext cx="4422530" cy="523220"/>
          </a:xfrm>
          <a:prstGeom prst="rect">
            <a:avLst/>
          </a:prstGeom>
          <a:noFill/>
        </p:spPr>
        <p:txBody>
          <a:bodyPr wrap="square" rtlCol="0">
            <a:spAutoFit/>
          </a:bodyPr>
          <a:lstStyle/>
          <a:p>
            <a:r>
              <a:rPr lang="en-GB" sz="2800" b="1" dirty="0"/>
              <a:t>A change in language…</a:t>
            </a:r>
          </a:p>
        </p:txBody>
      </p:sp>
    </p:spTree>
    <p:extLst>
      <p:ext uri="{BB962C8B-B14F-4D97-AF65-F5344CB8AC3E}">
        <p14:creationId xmlns:p14="http://schemas.microsoft.com/office/powerpoint/2010/main" val="1561746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630158" y="175744"/>
            <a:ext cx="5068318" cy="4855780"/>
          </a:xfrm>
          <a:prstGeom prst="rect">
            <a:avLst/>
          </a:prstGeom>
        </p:spPr>
      </p:pic>
      <p:sp>
        <p:nvSpPr>
          <p:cNvPr id="3" name="TextBox 2"/>
          <p:cNvSpPr txBox="1"/>
          <p:nvPr/>
        </p:nvSpPr>
        <p:spPr>
          <a:xfrm>
            <a:off x="6164317" y="5154589"/>
            <a:ext cx="2769476" cy="369332"/>
          </a:xfrm>
          <a:prstGeom prst="rect">
            <a:avLst/>
          </a:prstGeom>
          <a:noFill/>
        </p:spPr>
        <p:txBody>
          <a:bodyPr wrap="square" rtlCol="0">
            <a:spAutoFit/>
          </a:bodyPr>
          <a:lstStyle/>
          <a:p>
            <a:r>
              <a:rPr lang="en-GB" dirty="0"/>
              <a:t>(Donaldson, 2015)</a:t>
            </a:r>
            <a:endParaRPr lang="en-US" dirty="0"/>
          </a:p>
        </p:txBody>
      </p:sp>
      <p:pic>
        <p:nvPicPr>
          <p:cNvPr id="2052" name="Picture 4" descr="Small Welsh Flag On A Stick B4 | HGL | TOBAR">
            <a:extLst>
              <a:ext uri="{FF2B5EF4-FFF2-40B4-BE49-F238E27FC236}">
                <a16:creationId xmlns:a16="http://schemas.microsoft.com/office/drawing/2014/main" id="{369D3F89-6B94-4AAB-9B7E-7233FFF390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233399">
            <a:off x="215853" y="3835797"/>
            <a:ext cx="1565031" cy="156503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8EBC0F6-9B4E-491E-9A72-63CE938891DE}"/>
              </a:ext>
            </a:extLst>
          </p:cNvPr>
          <p:cNvSpPr txBox="1"/>
          <p:nvPr/>
        </p:nvSpPr>
        <p:spPr>
          <a:xfrm>
            <a:off x="445524" y="594139"/>
            <a:ext cx="2834007" cy="3139321"/>
          </a:xfrm>
          <a:prstGeom prst="rect">
            <a:avLst/>
          </a:prstGeom>
          <a:noFill/>
        </p:spPr>
        <p:txBody>
          <a:bodyPr wrap="square">
            <a:spAutoFit/>
          </a:bodyPr>
          <a:lstStyle/>
          <a:p>
            <a:pPr algn="l"/>
            <a:r>
              <a:rPr lang="en-GB" i="0" dirty="0">
                <a:solidFill>
                  <a:srgbClr val="202124"/>
                </a:solidFill>
                <a:effectLst/>
              </a:rPr>
              <a:t>Areas of Learning and </a:t>
            </a:r>
            <a:r>
              <a:rPr lang="en-GB" dirty="0">
                <a:solidFill>
                  <a:srgbClr val="202124"/>
                </a:solidFill>
              </a:rPr>
              <a:t>E</a:t>
            </a:r>
            <a:r>
              <a:rPr lang="en-GB" i="0" dirty="0">
                <a:solidFill>
                  <a:srgbClr val="202124"/>
                </a:solidFill>
                <a:effectLst/>
              </a:rPr>
              <a:t>xperience:</a:t>
            </a:r>
          </a:p>
          <a:p>
            <a:pPr algn="l"/>
            <a:endParaRPr lang="en-GB" b="0" i="0" dirty="0">
              <a:solidFill>
                <a:srgbClr val="202124"/>
              </a:solidFill>
              <a:effectLst/>
            </a:endParaRPr>
          </a:p>
          <a:p>
            <a:pPr algn="l">
              <a:buFont typeface="Arial" panose="020B0604020202020204" pitchFamily="34" charset="0"/>
              <a:buChar char="•"/>
            </a:pPr>
            <a:r>
              <a:rPr lang="en-GB" b="0" i="0" dirty="0">
                <a:solidFill>
                  <a:srgbClr val="202124"/>
                </a:solidFill>
                <a:effectLst/>
              </a:rPr>
              <a:t> Expressive Arts</a:t>
            </a:r>
          </a:p>
          <a:p>
            <a:pPr algn="l">
              <a:buFont typeface="Arial" panose="020B0604020202020204" pitchFamily="34" charset="0"/>
              <a:buChar char="•"/>
            </a:pPr>
            <a:r>
              <a:rPr lang="en-GB" b="0" i="0" dirty="0">
                <a:solidFill>
                  <a:srgbClr val="202124"/>
                </a:solidFill>
                <a:effectLst/>
              </a:rPr>
              <a:t> Health and Wellbeing</a:t>
            </a:r>
          </a:p>
          <a:p>
            <a:pPr algn="l">
              <a:buFont typeface="Arial" panose="020B0604020202020204" pitchFamily="34" charset="0"/>
              <a:buChar char="•"/>
            </a:pPr>
            <a:r>
              <a:rPr lang="en-GB" b="0" i="0" dirty="0">
                <a:solidFill>
                  <a:srgbClr val="202124"/>
                </a:solidFill>
                <a:effectLst/>
              </a:rPr>
              <a:t> Humanities</a:t>
            </a:r>
          </a:p>
          <a:p>
            <a:pPr algn="l">
              <a:buFont typeface="Arial" panose="020B0604020202020204" pitchFamily="34" charset="0"/>
              <a:buChar char="•"/>
            </a:pPr>
            <a:r>
              <a:rPr lang="en-GB" b="0" i="0" dirty="0">
                <a:solidFill>
                  <a:srgbClr val="202124"/>
                </a:solidFill>
                <a:effectLst/>
              </a:rPr>
              <a:t> Languages, Literacy and Communication</a:t>
            </a:r>
          </a:p>
          <a:p>
            <a:pPr algn="l">
              <a:buFont typeface="Arial" panose="020B0604020202020204" pitchFamily="34" charset="0"/>
              <a:buChar char="•"/>
            </a:pPr>
            <a:r>
              <a:rPr lang="en-GB" b="0" i="0" dirty="0">
                <a:solidFill>
                  <a:srgbClr val="202124"/>
                </a:solidFill>
                <a:effectLst/>
              </a:rPr>
              <a:t> Mathematics and Numeracy</a:t>
            </a:r>
          </a:p>
          <a:p>
            <a:pPr algn="l">
              <a:buFont typeface="Arial" panose="020B0604020202020204" pitchFamily="34" charset="0"/>
              <a:buChar char="•"/>
            </a:pPr>
            <a:r>
              <a:rPr lang="en-GB" b="0" i="0" dirty="0">
                <a:solidFill>
                  <a:srgbClr val="202124"/>
                </a:solidFill>
                <a:effectLst/>
              </a:rPr>
              <a:t> Science and Technology</a:t>
            </a:r>
          </a:p>
        </p:txBody>
      </p:sp>
    </p:spTree>
    <p:extLst>
      <p:ext uri="{BB962C8B-B14F-4D97-AF65-F5344CB8AC3E}">
        <p14:creationId xmlns:p14="http://schemas.microsoft.com/office/powerpoint/2010/main" val="2272242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6966EF-153A-4ADC-B2EE-A898079A8DA9}"/>
              </a:ext>
            </a:extLst>
          </p:cNvPr>
          <p:cNvPicPr>
            <a:picLocks noChangeAspect="1"/>
          </p:cNvPicPr>
          <p:nvPr/>
        </p:nvPicPr>
        <p:blipFill>
          <a:blip r:embed="rId2"/>
          <a:stretch>
            <a:fillRect/>
          </a:stretch>
        </p:blipFill>
        <p:spPr>
          <a:xfrm>
            <a:off x="4287716" y="866458"/>
            <a:ext cx="4460631" cy="3887982"/>
          </a:xfrm>
          <a:prstGeom prst="rect">
            <a:avLst/>
          </a:prstGeom>
        </p:spPr>
      </p:pic>
      <p:sp>
        <p:nvSpPr>
          <p:cNvPr id="5" name="TextBox 4">
            <a:extLst>
              <a:ext uri="{FF2B5EF4-FFF2-40B4-BE49-F238E27FC236}">
                <a16:creationId xmlns:a16="http://schemas.microsoft.com/office/drawing/2014/main" id="{926F0800-D9DB-48A5-A929-44863F13D01C}"/>
              </a:ext>
            </a:extLst>
          </p:cNvPr>
          <p:cNvSpPr txBox="1"/>
          <p:nvPr/>
        </p:nvSpPr>
        <p:spPr>
          <a:xfrm>
            <a:off x="395653" y="995433"/>
            <a:ext cx="4572000" cy="2862322"/>
          </a:xfrm>
          <a:prstGeom prst="rect">
            <a:avLst/>
          </a:prstGeom>
          <a:noFill/>
        </p:spPr>
        <p:txBody>
          <a:bodyPr wrap="square">
            <a:spAutoFit/>
          </a:bodyPr>
          <a:lstStyle/>
          <a:p>
            <a:pPr algn="l"/>
            <a:r>
              <a:rPr lang="en-GB" b="0" i="0" dirty="0">
                <a:effectLst/>
              </a:rPr>
              <a:t>Eight curriculum areas:</a:t>
            </a:r>
          </a:p>
          <a:p>
            <a:pPr algn="l"/>
            <a:endParaRPr lang="en-GB" b="0" i="0" dirty="0">
              <a:effectLst/>
            </a:endParaRPr>
          </a:p>
          <a:p>
            <a:pPr algn="l">
              <a:buFont typeface="Arial" panose="020B0604020202020204" pitchFamily="34" charset="0"/>
              <a:buChar char="•"/>
            </a:pPr>
            <a:r>
              <a:rPr lang="en-GB" b="0" i="0" dirty="0">
                <a:effectLst/>
              </a:rPr>
              <a:t> Expressive arts</a:t>
            </a:r>
          </a:p>
          <a:p>
            <a:pPr algn="l">
              <a:buFont typeface="Arial" panose="020B0604020202020204" pitchFamily="34" charset="0"/>
              <a:buChar char="•"/>
            </a:pPr>
            <a:r>
              <a:rPr lang="en-GB" b="0" i="0" dirty="0">
                <a:effectLst/>
              </a:rPr>
              <a:t> Health and wellbeing</a:t>
            </a:r>
          </a:p>
          <a:p>
            <a:pPr algn="l">
              <a:buFont typeface="Arial" panose="020B0604020202020204" pitchFamily="34" charset="0"/>
              <a:buChar char="•"/>
            </a:pPr>
            <a:r>
              <a:rPr lang="en-GB" b="0" i="0" dirty="0">
                <a:effectLst/>
              </a:rPr>
              <a:t> Languages </a:t>
            </a:r>
          </a:p>
          <a:p>
            <a:pPr algn="l">
              <a:buFont typeface="Arial" panose="020B0604020202020204" pitchFamily="34" charset="0"/>
              <a:buChar char="•"/>
            </a:pPr>
            <a:r>
              <a:rPr lang="en-GB" dirty="0"/>
              <a:t> </a:t>
            </a:r>
            <a:r>
              <a:rPr lang="en-GB" b="0" i="0" dirty="0">
                <a:effectLst/>
              </a:rPr>
              <a:t>Mathematics</a:t>
            </a:r>
          </a:p>
          <a:p>
            <a:pPr algn="l">
              <a:buFont typeface="Arial" panose="020B0604020202020204" pitchFamily="34" charset="0"/>
              <a:buChar char="•"/>
            </a:pPr>
            <a:r>
              <a:rPr lang="en-GB" b="0" i="0" dirty="0">
                <a:effectLst/>
              </a:rPr>
              <a:t> Religious and moral education </a:t>
            </a:r>
          </a:p>
          <a:p>
            <a:pPr algn="l">
              <a:buFont typeface="Arial" panose="020B0604020202020204" pitchFamily="34" charset="0"/>
              <a:buChar char="•"/>
            </a:pPr>
            <a:r>
              <a:rPr lang="en-GB" dirty="0"/>
              <a:t> </a:t>
            </a:r>
            <a:r>
              <a:rPr lang="en-GB" b="0" i="0" dirty="0">
                <a:effectLst/>
              </a:rPr>
              <a:t>Sciences</a:t>
            </a:r>
          </a:p>
          <a:p>
            <a:pPr algn="l">
              <a:buFont typeface="Arial" panose="020B0604020202020204" pitchFamily="34" charset="0"/>
              <a:buChar char="•"/>
            </a:pPr>
            <a:r>
              <a:rPr lang="en-GB" b="0" i="0" dirty="0">
                <a:effectLst/>
              </a:rPr>
              <a:t> Social studies</a:t>
            </a:r>
          </a:p>
          <a:p>
            <a:pPr algn="l">
              <a:buFont typeface="Arial" panose="020B0604020202020204" pitchFamily="34" charset="0"/>
              <a:buChar char="•"/>
            </a:pPr>
            <a:r>
              <a:rPr lang="en-GB" b="0" i="0" dirty="0">
                <a:effectLst/>
              </a:rPr>
              <a:t> Technologies</a:t>
            </a:r>
          </a:p>
        </p:txBody>
      </p:sp>
      <p:sp>
        <p:nvSpPr>
          <p:cNvPr id="6" name="TextBox 5">
            <a:extLst>
              <a:ext uri="{FF2B5EF4-FFF2-40B4-BE49-F238E27FC236}">
                <a16:creationId xmlns:a16="http://schemas.microsoft.com/office/drawing/2014/main" id="{D40B9AFC-3B64-4BFA-A855-57257CF31A7D}"/>
              </a:ext>
            </a:extLst>
          </p:cNvPr>
          <p:cNvSpPr txBox="1"/>
          <p:nvPr/>
        </p:nvSpPr>
        <p:spPr>
          <a:xfrm>
            <a:off x="6164317" y="5154589"/>
            <a:ext cx="2769476" cy="369332"/>
          </a:xfrm>
          <a:prstGeom prst="rect">
            <a:avLst/>
          </a:prstGeom>
          <a:noFill/>
        </p:spPr>
        <p:txBody>
          <a:bodyPr wrap="square" rtlCol="0">
            <a:spAutoFit/>
          </a:bodyPr>
          <a:lstStyle/>
          <a:p>
            <a:r>
              <a:rPr lang="en-GB" dirty="0"/>
              <a:t>(Education Scotland, 2021)</a:t>
            </a:r>
            <a:endParaRPr lang="en-US" dirty="0"/>
          </a:p>
        </p:txBody>
      </p:sp>
      <p:pic>
        <p:nvPicPr>
          <p:cNvPr id="1026" name="Picture 2" descr="Scotland Navy Blue St Andrew s Cross Small Hand Waving Flag">
            <a:extLst>
              <a:ext uri="{FF2B5EF4-FFF2-40B4-BE49-F238E27FC236}">
                <a16:creationId xmlns:a16="http://schemas.microsoft.com/office/drawing/2014/main" id="{8A39692B-02FC-46FD-A0BC-FA9993FC6F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109013">
            <a:off x="1869041" y="3857756"/>
            <a:ext cx="1071319" cy="1554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0510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25170" y="314634"/>
            <a:ext cx="6176605" cy="5350905"/>
          </a:xfrm>
          <a:prstGeom prst="rect">
            <a:avLst/>
          </a:prstGeom>
        </p:spPr>
      </p:pic>
      <p:sp>
        <p:nvSpPr>
          <p:cNvPr id="3" name="Rectangle 2"/>
          <p:cNvSpPr/>
          <p:nvPr/>
        </p:nvSpPr>
        <p:spPr>
          <a:xfrm>
            <a:off x="385855" y="637108"/>
            <a:ext cx="2927445" cy="3416320"/>
          </a:xfrm>
          <a:prstGeom prst="rect">
            <a:avLst/>
          </a:prstGeom>
        </p:spPr>
        <p:txBody>
          <a:bodyPr wrap="square">
            <a:spAutoFit/>
          </a:bodyPr>
          <a:lstStyle/>
          <a:p>
            <a:r>
              <a:rPr lang="en-GB" dirty="0">
                <a:solidFill>
                  <a:srgbClr val="222222"/>
                </a:solidFill>
              </a:rPr>
              <a:t>Eight learning areas: </a:t>
            </a:r>
          </a:p>
          <a:p>
            <a:endParaRPr lang="en-GB" dirty="0">
              <a:solidFill>
                <a:srgbClr val="222222"/>
              </a:solidFill>
            </a:endParaRPr>
          </a:p>
          <a:p>
            <a:pPr marL="285750" indent="-285750">
              <a:buFont typeface="Arial" panose="020B0604020202020204" pitchFamily="34" charset="0"/>
              <a:buChar char="•"/>
            </a:pPr>
            <a:r>
              <a:rPr lang="en-GB" dirty="0">
                <a:solidFill>
                  <a:srgbClr val="222222"/>
                </a:solidFill>
              </a:rPr>
              <a:t>English</a:t>
            </a:r>
          </a:p>
          <a:p>
            <a:pPr marL="285750" indent="-285750">
              <a:buFont typeface="Arial" panose="020B0604020202020204" pitchFamily="34" charset="0"/>
              <a:buChar char="•"/>
            </a:pPr>
            <a:r>
              <a:rPr lang="en-GB" dirty="0">
                <a:solidFill>
                  <a:srgbClr val="222222"/>
                </a:solidFill>
              </a:rPr>
              <a:t>Mathematics</a:t>
            </a:r>
          </a:p>
          <a:p>
            <a:pPr marL="285750" indent="-285750">
              <a:buFont typeface="Arial" panose="020B0604020202020204" pitchFamily="34" charset="0"/>
              <a:buChar char="•"/>
            </a:pPr>
            <a:r>
              <a:rPr lang="en-GB" dirty="0">
                <a:solidFill>
                  <a:srgbClr val="222222"/>
                </a:solidFill>
              </a:rPr>
              <a:t>Science</a:t>
            </a:r>
          </a:p>
          <a:p>
            <a:pPr marL="285750" indent="-285750">
              <a:buFont typeface="Arial" panose="020B0604020202020204" pitchFamily="34" charset="0"/>
              <a:buChar char="•"/>
            </a:pPr>
            <a:r>
              <a:rPr lang="en-GB" dirty="0">
                <a:solidFill>
                  <a:srgbClr val="222222"/>
                </a:solidFill>
              </a:rPr>
              <a:t>Health and Physical Education</a:t>
            </a:r>
          </a:p>
          <a:p>
            <a:pPr marL="285750" indent="-285750">
              <a:buFont typeface="Arial" panose="020B0604020202020204" pitchFamily="34" charset="0"/>
              <a:buChar char="•"/>
            </a:pPr>
            <a:r>
              <a:rPr lang="en-GB" dirty="0">
                <a:solidFill>
                  <a:srgbClr val="222222"/>
                </a:solidFill>
              </a:rPr>
              <a:t>Humanities and Social Sciences</a:t>
            </a:r>
          </a:p>
          <a:p>
            <a:pPr marL="285750" indent="-285750">
              <a:buFont typeface="Arial" panose="020B0604020202020204" pitchFamily="34" charset="0"/>
              <a:buChar char="•"/>
            </a:pPr>
            <a:r>
              <a:rPr lang="en-GB" dirty="0">
                <a:solidFill>
                  <a:srgbClr val="222222"/>
                </a:solidFill>
              </a:rPr>
              <a:t>The Arts</a:t>
            </a:r>
          </a:p>
          <a:p>
            <a:pPr marL="285750" indent="-285750">
              <a:buFont typeface="Arial" panose="020B0604020202020204" pitchFamily="34" charset="0"/>
              <a:buChar char="•"/>
            </a:pPr>
            <a:r>
              <a:rPr lang="en-GB" dirty="0">
                <a:solidFill>
                  <a:srgbClr val="222222"/>
                </a:solidFill>
              </a:rPr>
              <a:t>Technologies</a:t>
            </a:r>
          </a:p>
          <a:p>
            <a:pPr marL="285750" indent="-285750">
              <a:buFont typeface="Arial" panose="020B0604020202020204" pitchFamily="34" charset="0"/>
              <a:buChar char="•"/>
            </a:pPr>
            <a:r>
              <a:rPr lang="en-GB" dirty="0">
                <a:solidFill>
                  <a:srgbClr val="222222"/>
                </a:solidFill>
              </a:rPr>
              <a:t>Languages</a:t>
            </a:r>
            <a:endParaRPr lang="en-GB" dirty="0"/>
          </a:p>
        </p:txBody>
      </p:sp>
      <p:sp>
        <p:nvSpPr>
          <p:cNvPr id="4" name="TextBox 3"/>
          <p:cNvSpPr txBox="1"/>
          <p:nvPr/>
        </p:nvSpPr>
        <p:spPr>
          <a:xfrm>
            <a:off x="2565779" y="5190699"/>
            <a:ext cx="1965277" cy="369332"/>
          </a:xfrm>
          <a:prstGeom prst="rect">
            <a:avLst/>
          </a:prstGeom>
          <a:noFill/>
        </p:spPr>
        <p:txBody>
          <a:bodyPr wrap="square" rtlCol="0">
            <a:spAutoFit/>
          </a:bodyPr>
          <a:lstStyle/>
          <a:p>
            <a:r>
              <a:rPr lang="en-GB" dirty="0"/>
              <a:t>(ACARA, 2014)</a:t>
            </a:r>
          </a:p>
        </p:txBody>
      </p:sp>
      <p:pic>
        <p:nvPicPr>
          <p:cNvPr id="1026" name="Picture 2" descr="Image result for australia fla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492" y="4153140"/>
            <a:ext cx="1406891" cy="1406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5227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5778" y="1104692"/>
            <a:ext cx="7152291" cy="3908762"/>
          </a:xfrm>
          <a:prstGeom prst="rect">
            <a:avLst/>
          </a:prstGeom>
          <a:noFill/>
        </p:spPr>
        <p:txBody>
          <a:bodyPr wrap="square" rtlCol="0">
            <a:spAutoFit/>
          </a:bodyPr>
          <a:lstStyle/>
          <a:p>
            <a:r>
              <a:rPr lang="en-GB" sz="2400" dirty="0"/>
              <a:t>‘Success in education is no longer about reproducing content knowledge, but about extrapolating from what we know and applying that knowledge creatively in novel situations; it is also about thinking across the boundaries of disciplines. Everyone can search for – and usually find – information on the Internet; the rewards now accrue to those who know what to do with that knowledge.’</a:t>
            </a:r>
          </a:p>
          <a:p>
            <a:endParaRPr lang="en-GB" sz="2800" dirty="0"/>
          </a:p>
          <a:p>
            <a:r>
              <a:rPr lang="en-GB" sz="2800" dirty="0"/>
              <a:t>					</a:t>
            </a:r>
            <a:r>
              <a:rPr lang="en-GB" sz="2000" dirty="0"/>
              <a:t>(</a:t>
            </a:r>
            <a:r>
              <a:rPr lang="en-GB" sz="2000" dirty="0" err="1"/>
              <a:t>Schleicher</a:t>
            </a:r>
            <a:r>
              <a:rPr lang="en-GB" sz="2000" dirty="0"/>
              <a:t>, 2018)</a:t>
            </a:r>
            <a:endParaRPr lang="en-US" sz="2000" dirty="0"/>
          </a:p>
        </p:txBody>
      </p:sp>
    </p:spTree>
    <p:extLst>
      <p:ext uri="{BB962C8B-B14F-4D97-AF65-F5344CB8AC3E}">
        <p14:creationId xmlns:p14="http://schemas.microsoft.com/office/powerpoint/2010/main" val="2929880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58C74-83D1-4601-851A-92401ECB6739}"/>
              </a:ext>
            </a:extLst>
          </p:cNvPr>
          <p:cNvSpPr>
            <a:spLocks noGrp="1"/>
          </p:cNvSpPr>
          <p:nvPr>
            <p:ph type="title"/>
          </p:nvPr>
        </p:nvSpPr>
        <p:spPr>
          <a:xfrm>
            <a:off x="762000" y="346563"/>
            <a:ext cx="7886700" cy="1325563"/>
          </a:xfrm>
        </p:spPr>
        <p:txBody>
          <a:bodyPr>
            <a:normAutofit/>
          </a:bodyPr>
          <a:lstStyle/>
          <a:p>
            <a:r>
              <a:rPr lang="en-GB" sz="3600" b="1" dirty="0">
                <a:latin typeface="+mn-lt"/>
              </a:rPr>
              <a:t>What ‘progressive’ curriculum reform means for…</a:t>
            </a:r>
          </a:p>
        </p:txBody>
      </p:sp>
      <p:sp>
        <p:nvSpPr>
          <p:cNvPr id="3" name="Content Placeholder 2">
            <a:extLst>
              <a:ext uri="{FF2B5EF4-FFF2-40B4-BE49-F238E27FC236}">
                <a16:creationId xmlns:a16="http://schemas.microsoft.com/office/drawing/2014/main" id="{52048BDD-5FBE-41E4-AC69-BBEC41CFEDD0}"/>
              </a:ext>
            </a:extLst>
          </p:cNvPr>
          <p:cNvSpPr>
            <a:spLocks noGrp="1"/>
          </p:cNvSpPr>
          <p:nvPr>
            <p:ph idx="1"/>
          </p:nvPr>
        </p:nvSpPr>
        <p:spPr>
          <a:xfrm>
            <a:off x="628650" y="2036641"/>
            <a:ext cx="7886700" cy="4351338"/>
          </a:xfrm>
        </p:spPr>
        <p:txBody>
          <a:bodyPr/>
          <a:lstStyle/>
          <a:p>
            <a:r>
              <a:rPr lang="en-GB" dirty="0"/>
              <a:t>Pupil perspective</a:t>
            </a:r>
          </a:p>
          <a:p>
            <a:endParaRPr lang="en-GB" dirty="0"/>
          </a:p>
          <a:p>
            <a:r>
              <a:rPr lang="en-GB" dirty="0"/>
              <a:t>Teacher perspective</a:t>
            </a:r>
          </a:p>
          <a:p>
            <a:endParaRPr lang="en-GB" dirty="0"/>
          </a:p>
          <a:p>
            <a:r>
              <a:rPr lang="en-GB" dirty="0"/>
              <a:t>Parent perspective</a:t>
            </a:r>
          </a:p>
        </p:txBody>
      </p:sp>
      <p:pic>
        <p:nvPicPr>
          <p:cNvPr id="3076" name="Picture 4" descr="clip art picture of child - Clip Art Library">
            <a:extLst>
              <a:ext uri="{FF2B5EF4-FFF2-40B4-BE49-F238E27FC236}">
                <a16:creationId xmlns:a16="http://schemas.microsoft.com/office/drawing/2014/main" id="{8B61539A-F4C7-458B-9723-A90A461B09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8785" y="1793631"/>
            <a:ext cx="992043" cy="100232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Blackboard Teachers Teacher Cartoon Free Photo Png - Teacher Clipart,  Transparent Png - kindpng">
            <a:extLst>
              <a:ext uri="{FF2B5EF4-FFF2-40B4-BE49-F238E27FC236}">
                <a16:creationId xmlns:a16="http://schemas.microsoft.com/office/drawing/2014/main" id="{C2D8B255-C776-4BB3-A672-2077B6E7FF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3187" y="2828070"/>
            <a:ext cx="1113056" cy="1128468"/>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Parents Clipart Family Insurance - Parent Cartoon Png, Transparent Png ,  Transparent Png Image - PNGitem">
            <a:extLst>
              <a:ext uri="{FF2B5EF4-FFF2-40B4-BE49-F238E27FC236}">
                <a16:creationId xmlns:a16="http://schemas.microsoft.com/office/drawing/2014/main" id="{0F654D3B-4E3E-4B06-BD6B-B91CFB4053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58785" y="3902154"/>
            <a:ext cx="1034196" cy="880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231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570246" y="2888974"/>
            <a:ext cx="5284194" cy="2609889"/>
          </a:xfrm>
          <a:prstGeom prst="rect">
            <a:avLst/>
          </a:prstGeom>
          <a:solidFill>
            <a:schemeClr val="tx1">
              <a:alpha val="0"/>
            </a:schemeClr>
          </a:solidFill>
          <a:ln>
            <a:solidFill>
              <a:srgbClr val="000000"/>
            </a:solidFill>
          </a:ln>
        </p:spPr>
      </p:pic>
      <p:sp>
        <p:nvSpPr>
          <p:cNvPr id="3" name="Rectangle 2"/>
          <p:cNvSpPr/>
          <p:nvPr/>
        </p:nvSpPr>
        <p:spPr>
          <a:xfrm>
            <a:off x="821635" y="290715"/>
            <a:ext cx="7865165" cy="2492990"/>
          </a:xfrm>
          <a:prstGeom prst="rect">
            <a:avLst/>
          </a:prstGeom>
        </p:spPr>
        <p:txBody>
          <a:bodyPr wrap="square">
            <a:spAutoFit/>
          </a:bodyPr>
          <a:lstStyle/>
          <a:p>
            <a:r>
              <a:rPr lang="en-GB" sz="2800" b="1" dirty="0">
                <a:solidFill>
                  <a:srgbClr val="FF0000"/>
                </a:solidFill>
              </a:rPr>
              <a:t>Tuesday, Nov 11 @ 7.30pm </a:t>
            </a:r>
            <a:r>
              <a:rPr lang="en-GB" sz="2800" dirty="0">
                <a:solidFill>
                  <a:srgbClr val="FF0000"/>
                </a:solidFill>
              </a:rPr>
              <a:t>–</a:t>
            </a:r>
            <a:r>
              <a:rPr lang="en-GB" sz="2800" b="1" dirty="0">
                <a:solidFill>
                  <a:srgbClr val="FF0000"/>
                </a:solidFill>
              </a:rPr>
              <a:t> </a:t>
            </a:r>
            <a:r>
              <a:rPr lang="en-GB" sz="2800" dirty="0">
                <a:solidFill>
                  <a:srgbClr val="FF0000"/>
                </a:solidFill>
              </a:rPr>
              <a:t>Webinar 3: Squaring the circle of accountability</a:t>
            </a:r>
          </a:p>
          <a:p>
            <a:endParaRPr lang="en-GB" sz="2800" dirty="0"/>
          </a:p>
          <a:p>
            <a:pPr marL="457200" indent="-457200">
              <a:buFont typeface="Arial" panose="020B0604020202020204" pitchFamily="34" charset="0"/>
              <a:buChar char="•"/>
            </a:pPr>
            <a:r>
              <a:rPr lang="en-GB" sz="2400" dirty="0"/>
              <a:t>Microsoft Teams</a:t>
            </a:r>
          </a:p>
          <a:p>
            <a:pPr marL="457200" indent="-457200">
              <a:buFont typeface="Arial" panose="020B0604020202020204" pitchFamily="34" charset="0"/>
              <a:buChar char="•"/>
            </a:pPr>
            <a:r>
              <a:rPr lang="en-GB" sz="2400" dirty="0"/>
              <a:t>Invite via email – accept meeting</a:t>
            </a:r>
          </a:p>
          <a:p>
            <a:pPr marL="457200" indent="-457200">
              <a:buFont typeface="Arial" panose="020B0604020202020204" pitchFamily="34" charset="0"/>
              <a:buChar char="•"/>
            </a:pPr>
            <a:r>
              <a:rPr lang="en-GB" sz="2400" dirty="0"/>
              <a:t>Arrive few mins early</a:t>
            </a:r>
          </a:p>
        </p:txBody>
      </p:sp>
    </p:spTree>
    <p:extLst>
      <p:ext uri="{BB962C8B-B14F-4D97-AF65-F5344CB8AC3E}">
        <p14:creationId xmlns:p14="http://schemas.microsoft.com/office/powerpoint/2010/main" val="34775791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2424</TotalTime>
  <Words>544</Words>
  <Application>Microsoft Office PowerPoint</Application>
  <PresentationFormat>On-screen Show (4:3)</PresentationFormat>
  <Paragraphs>74</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‘progressive’ curriculum reform means for…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126</cp:revision>
  <cp:lastPrinted>2025-11-04T19:24:39Z</cp:lastPrinted>
  <dcterms:created xsi:type="dcterms:W3CDTF">2017-02-08T11:33:06Z</dcterms:created>
  <dcterms:modified xsi:type="dcterms:W3CDTF">2025-11-04T20:01:15Z</dcterms:modified>
</cp:coreProperties>
</file>