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16"/>
  </p:notesMasterIdLst>
  <p:sldIdLst>
    <p:sldId id="382" r:id="rId3"/>
    <p:sldId id="383" r:id="rId4"/>
    <p:sldId id="257" r:id="rId5"/>
    <p:sldId id="384" r:id="rId6"/>
    <p:sldId id="385" r:id="rId7"/>
    <p:sldId id="421" r:id="rId8"/>
    <p:sldId id="274" r:id="rId9"/>
    <p:sldId id="441" r:id="rId10"/>
    <p:sldId id="443" r:id="rId11"/>
    <p:sldId id="444" r:id="rId12"/>
    <p:sldId id="386" r:id="rId13"/>
    <p:sldId id="446" r:id="rId14"/>
    <p:sldId id="44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6C5F9C-9152-43C7-BA4A-99627764CFD7}" v="7" dt="2024-11-26T15:39:56.4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034" autoAdjust="0"/>
  </p:normalViewPr>
  <p:slideViewPr>
    <p:cSldViewPr snapToGrid="0">
      <p:cViewPr varScale="1">
        <p:scale>
          <a:sx n="79" d="100"/>
          <a:sy n="79" d="100"/>
        </p:scale>
        <p:origin x="183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C96C5F9C-9152-43C7-BA4A-99627764CFD7}"/>
    <pc:docChg chg="custSel addSld delSld modSld sldOrd">
      <pc:chgData name="Julie Thomas" userId="2af13b6d24d29b42" providerId="LiveId" clId="{C96C5F9C-9152-43C7-BA4A-99627764CFD7}" dt="2024-11-26T15:39:56.453" v="3051" actId="313"/>
      <pc:docMkLst>
        <pc:docMk/>
      </pc:docMkLst>
      <pc:sldChg chg="addSp delSp modSp mod modClrScheme chgLayout">
        <pc:chgData name="Julie Thomas" userId="2af13b6d24d29b42" providerId="LiveId" clId="{C96C5F9C-9152-43C7-BA4A-99627764CFD7}" dt="2024-11-14T15:15:56.293" v="51" actId="26606"/>
        <pc:sldMkLst>
          <pc:docMk/>
          <pc:sldMk cId="1149714870" sldId="257"/>
        </pc:sldMkLst>
        <pc:spChg chg="mod">
          <ac:chgData name="Julie Thomas" userId="2af13b6d24d29b42" providerId="LiveId" clId="{C96C5F9C-9152-43C7-BA4A-99627764CFD7}" dt="2024-11-14T15:14:03.543" v="48" actId="26606"/>
          <ac:spMkLst>
            <pc:docMk/>
            <pc:sldMk cId="1149714870" sldId="257"/>
            <ac:spMk id="2" creationId="{9E6DB5CF-5BE8-7E2E-7E25-B61047AD0F65}"/>
          </ac:spMkLst>
        </pc:spChg>
        <pc:spChg chg="mod ord">
          <ac:chgData name="Julie Thomas" userId="2af13b6d24d29b42" providerId="LiveId" clId="{C96C5F9C-9152-43C7-BA4A-99627764CFD7}" dt="2024-11-14T15:15:56.293" v="51" actId="26606"/>
          <ac:spMkLst>
            <pc:docMk/>
            <pc:sldMk cId="1149714870" sldId="257"/>
            <ac:spMk id="3" creationId="{60F938B2-2EC9-479A-5205-69407409BAFF}"/>
          </ac:spMkLst>
        </pc:spChg>
        <pc:spChg chg="add del mod">
          <ac:chgData name="Julie Thomas" userId="2af13b6d24d29b42" providerId="LiveId" clId="{C96C5F9C-9152-43C7-BA4A-99627764CFD7}" dt="2024-11-14T15:15:52.970" v="50" actId="931"/>
          <ac:spMkLst>
            <pc:docMk/>
            <pc:sldMk cId="1149714870" sldId="257"/>
            <ac:spMk id="8" creationId="{3437273C-4299-626A-2CAE-0CDF97D49FBE}"/>
          </ac:spMkLst>
        </pc:spChg>
        <pc:picChg chg="add mod">
          <ac:chgData name="Julie Thomas" userId="2af13b6d24d29b42" providerId="LiveId" clId="{C96C5F9C-9152-43C7-BA4A-99627764CFD7}" dt="2024-11-14T15:15:56.293" v="51" actId="26606"/>
          <ac:picMkLst>
            <pc:docMk/>
            <pc:sldMk cId="1149714870" sldId="257"/>
            <ac:picMk id="5" creationId="{DDE41556-AD7C-0E67-A9D2-32032A4AFCE5}"/>
          </ac:picMkLst>
        </pc:picChg>
      </pc:sldChg>
      <pc:sldChg chg="add">
        <pc:chgData name="Julie Thomas" userId="2af13b6d24d29b42" providerId="LiveId" clId="{C96C5F9C-9152-43C7-BA4A-99627764CFD7}" dt="2024-11-14T15:37:02.491" v="1624"/>
        <pc:sldMkLst>
          <pc:docMk/>
          <pc:sldMk cId="1358671244" sldId="274"/>
        </pc:sldMkLst>
      </pc:sldChg>
      <pc:sldChg chg="modSp mod">
        <pc:chgData name="Julie Thomas" userId="2af13b6d24d29b42" providerId="LiveId" clId="{C96C5F9C-9152-43C7-BA4A-99627764CFD7}" dt="2024-11-14T15:12:54.693" v="1" actId="20577"/>
        <pc:sldMkLst>
          <pc:docMk/>
          <pc:sldMk cId="1437583494" sldId="382"/>
        </pc:sldMkLst>
        <pc:spChg chg="mod">
          <ac:chgData name="Julie Thomas" userId="2af13b6d24d29b42" providerId="LiveId" clId="{C96C5F9C-9152-43C7-BA4A-99627764CFD7}" dt="2024-11-14T15:12:54.693" v="1" actId="20577"/>
          <ac:spMkLst>
            <pc:docMk/>
            <pc:sldMk cId="1437583494" sldId="382"/>
            <ac:spMk id="5" creationId="{00000000-0000-0000-0000-000000000000}"/>
          </ac:spMkLst>
        </pc:spChg>
      </pc:sldChg>
      <pc:sldChg chg="modSp new mod ord">
        <pc:chgData name="Julie Thomas" userId="2af13b6d24d29b42" providerId="LiveId" clId="{C96C5F9C-9152-43C7-BA4A-99627764CFD7}" dt="2024-11-14T15:18:50.644" v="468" actId="20577"/>
        <pc:sldMkLst>
          <pc:docMk/>
          <pc:sldMk cId="766649298" sldId="383"/>
        </pc:sldMkLst>
        <pc:spChg chg="mod">
          <ac:chgData name="Julie Thomas" userId="2af13b6d24d29b42" providerId="LiveId" clId="{C96C5F9C-9152-43C7-BA4A-99627764CFD7}" dt="2024-11-14T15:16:27.917" v="72" actId="113"/>
          <ac:spMkLst>
            <pc:docMk/>
            <pc:sldMk cId="766649298" sldId="383"/>
            <ac:spMk id="2" creationId="{EB380C77-00CE-BF75-3F6C-9D14DAF04A08}"/>
          </ac:spMkLst>
        </pc:spChg>
        <pc:spChg chg="mod">
          <ac:chgData name="Julie Thomas" userId="2af13b6d24d29b42" providerId="LiveId" clId="{C96C5F9C-9152-43C7-BA4A-99627764CFD7}" dt="2024-11-14T15:18:50.644" v="468" actId="20577"/>
          <ac:spMkLst>
            <pc:docMk/>
            <pc:sldMk cId="766649298" sldId="383"/>
            <ac:spMk id="3" creationId="{0C5678FD-9099-6D5E-E4D9-6AFB5AC01F6C}"/>
          </ac:spMkLst>
        </pc:spChg>
      </pc:sldChg>
      <pc:sldChg chg="modSp new mod">
        <pc:chgData name="Julie Thomas" userId="2af13b6d24d29b42" providerId="LiveId" clId="{C96C5F9C-9152-43C7-BA4A-99627764CFD7}" dt="2024-11-14T15:21:04.859" v="615" actId="1076"/>
        <pc:sldMkLst>
          <pc:docMk/>
          <pc:sldMk cId="3739532895" sldId="384"/>
        </pc:sldMkLst>
        <pc:spChg chg="mod">
          <ac:chgData name="Julie Thomas" userId="2af13b6d24d29b42" providerId="LiveId" clId="{C96C5F9C-9152-43C7-BA4A-99627764CFD7}" dt="2024-11-14T15:19:20.758" v="480" actId="27636"/>
          <ac:spMkLst>
            <pc:docMk/>
            <pc:sldMk cId="3739532895" sldId="384"/>
            <ac:spMk id="2" creationId="{B1498F63-4D10-5C4C-4AE8-8A02FB8E6350}"/>
          </ac:spMkLst>
        </pc:spChg>
        <pc:spChg chg="mod">
          <ac:chgData name="Julie Thomas" userId="2af13b6d24d29b42" providerId="LiveId" clId="{C96C5F9C-9152-43C7-BA4A-99627764CFD7}" dt="2024-11-14T15:21:04.859" v="615" actId="1076"/>
          <ac:spMkLst>
            <pc:docMk/>
            <pc:sldMk cId="3739532895" sldId="384"/>
            <ac:spMk id="3" creationId="{768EAE52-4DD2-B2AD-02B9-E7C84D9FD2A7}"/>
          </ac:spMkLst>
        </pc:spChg>
      </pc:sldChg>
      <pc:sldChg chg="modSp new mod">
        <pc:chgData name="Julie Thomas" userId="2af13b6d24d29b42" providerId="LiveId" clId="{C96C5F9C-9152-43C7-BA4A-99627764CFD7}" dt="2024-11-14T16:34:43.587" v="2258" actId="14100"/>
        <pc:sldMkLst>
          <pc:docMk/>
          <pc:sldMk cId="1947667714" sldId="385"/>
        </pc:sldMkLst>
        <pc:spChg chg="mod">
          <ac:chgData name="Julie Thomas" userId="2af13b6d24d29b42" providerId="LiveId" clId="{C96C5F9C-9152-43C7-BA4A-99627764CFD7}" dt="2024-11-14T16:34:40.712" v="2257" actId="14100"/>
          <ac:spMkLst>
            <pc:docMk/>
            <pc:sldMk cId="1947667714" sldId="385"/>
            <ac:spMk id="2" creationId="{A4ED03D1-1806-DB07-A4A6-364381A8A022}"/>
          </ac:spMkLst>
        </pc:spChg>
        <pc:spChg chg="mod">
          <ac:chgData name="Julie Thomas" userId="2af13b6d24d29b42" providerId="LiveId" clId="{C96C5F9C-9152-43C7-BA4A-99627764CFD7}" dt="2024-11-14T16:34:43.587" v="2258" actId="14100"/>
          <ac:spMkLst>
            <pc:docMk/>
            <pc:sldMk cId="1947667714" sldId="385"/>
            <ac:spMk id="3" creationId="{CE68EE02-E006-186A-8728-C8F781C47DA9}"/>
          </ac:spMkLst>
        </pc:spChg>
      </pc:sldChg>
      <pc:sldChg chg="modSp new mod">
        <pc:chgData name="Julie Thomas" userId="2af13b6d24d29b42" providerId="LiveId" clId="{C96C5F9C-9152-43C7-BA4A-99627764CFD7}" dt="2024-11-14T15:34:00.299" v="1620" actId="20577"/>
        <pc:sldMkLst>
          <pc:docMk/>
          <pc:sldMk cId="3372174925" sldId="386"/>
        </pc:sldMkLst>
        <pc:spChg chg="mod">
          <ac:chgData name="Julie Thomas" userId="2af13b6d24d29b42" providerId="LiveId" clId="{C96C5F9C-9152-43C7-BA4A-99627764CFD7}" dt="2024-11-14T15:32:36.415" v="1407" actId="27636"/>
          <ac:spMkLst>
            <pc:docMk/>
            <pc:sldMk cId="3372174925" sldId="386"/>
            <ac:spMk id="2" creationId="{D68B68A5-CE5B-73D6-8B13-6B391B371612}"/>
          </ac:spMkLst>
        </pc:spChg>
        <pc:spChg chg="mod">
          <ac:chgData name="Julie Thomas" userId="2af13b6d24d29b42" providerId="LiveId" clId="{C96C5F9C-9152-43C7-BA4A-99627764CFD7}" dt="2024-11-14T15:34:00.299" v="1620" actId="20577"/>
          <ac:spMkLst>
            <pc:docMk/>
            <pc:sldMk cId="3372174925" sldId="386"/>
            <ac:spMk id="3" creationId="{37078F23-B416-9F6A-3B8E-76EA228232BC}"/>
          </ac:spMkLst>
        </pc:spChg>
      </pc:sldChg>
      <pc:sldChg chg="add ord">
        <pc:chgData name="Julie Thomas" userId="2af13b6d24d29b42" providerId="LiveId" clId="{C96C5F9C-9152-43C7-BA4A-99627764CFD7}" dt="2024-11-14T15:35:44.189" v="1623"/>
        <pc:sldMkLst>
          <pc:docMk/>
          <pc:sldMk cId="985050059" sldId="421"/>
        </pc:sldMkLst>
      </pc:sldChg>
      <pc:sldChg chg="modSp add">
        <pc:chgData name="Julie Thomas" userId="2af13b6d24d29b42" providerId="LiveId" clId="{C96C5F9C-9152-43C7-BA4A-99627764CFD7}" dt="2024-11-26T15:39:56.453" v="3051" actId="313"/>
        <pc:sldMkLst>
          <pc:docMk/>
          <pc:sldMk cId="1776317040" sldId="441"/>
        </pc:sldMkLst>
        <pc:spChg chg="mod">
          <ac:chgData name="Julie Thomas" userId="2af13b6d24d29b42" providerId="LiveId" clId="{C96C5F9C-9152-43C7-BA4A-99627764CFD7}" dt="2024-11-26T15:39:56.453" v="3051" actId="313"/>
          <ac:spMkLst>
            <pc:docMk/>
            <pc:sldMk cId="1776317040" sldId="441"/>
            <ac:spMk id="3" creationId="{8837C0E6-EB38-404B-A5E6-063CA0D86C1F}"/>
          </ac:spMkLst>
        </pc:spChg>
      </pc:sldChg>
      <pc:sldChg chg="add del">
        <pc:chgData name="Julie Thomas" userId="2af13b6d24d29b42" providerId="LiveId" clId="{C96C5F9C-9152-43C7-BA4A-99627764CFD7}" dt="2024-11-14T16:15:58.033" v="1656" actId="2696"/>
        <pc:sldMkLst>
          <pc:docMk/>
          <pc:sldMk cId="1311792714" sldId="442"/>
        </pc:sldMkLst>
      </pc:sldChg>
      <pc:sldChg chg="modSp new mod modNotesTx">
        <pc:chgData name="Julie Thomas" userId="2af13b6d24d29b42" providerId="LiveId" clId="{C96C5F9C-9152-43C7-BA4A-99627764CFD7}" dt="2024-11-14T16:37:09.688" v="2273" actId="20577"/>
        <pc:sldMkLst>
          <pc:docMk/>
          <pc:sldMk cId="1702763584" sldId="443"/>
        </pc:sldMkLst>
        <pc:spChg chg="mod">
          <ac:chgData name="Julie Thomas" userId="2af13b6d24d29b42" providerId="LiveId" clId="{C96C5F9C-9152-43C7-BA4A-99627764CFD7}" dt="2024-11-14T16:37:09.688" v="2273" actId="20577"/>
          <ac:spMkLst>
            <pc:docMk/>
            <pc:sldMk cId="1702763584" sldId="443"/>
            <ac:spMk id="2" creationId="{05234B79-ADB3-4BDD-AC5E-881587CD6627}"/>
          </ac:spMkLst>
        </pc:spChg>
        <pc:spChg chg="mod">
          <ac:chgData name="Julie Thomas" userId="2af13b6d24d29b42" providerId="LiveId" clId="{C96C5F9C-9152-43C7-BA4A-99627764CFD7}" dt="2024-11-14T16:36:45.791" v="2259" actId="2711"/>
          <ac:spMkLst>
            <pc:docMk/>
            <pc:sldMk cId="1702763584" sldId="443"/>
            <ac:spMk id="3" creationId="{E5B07975-88B4-9D28-DF88-10CEBCE9DDDC}"/>
          </ac:spMkLst>
        </pc:spChg>
        <pc:spChg chg="mod">
          <ac:chgData name="Julie Thomas" userId="2af13b6d24d29b42" providerId="LiveId" clId="{C96C5F9C-9152-43C7-BA4A-99627764CFD7}" dt="2024-11-14T16:36:55.410" v="2260" actId="2711"/>
          <ac:spMkLst>
            <pc:docMk/>
            <pc:sldMk cId="1702763584" sldId="443"/>
            <ac:spMk id="4" creationId="{9F11CA12-92B8-9BD7-B346-BA4CB8EE4C37}"/>
          </ac:spMkLst>
        </pc:spChg>
      </pc:sldChg>
      <pc:sldChg chg="modSp new mod ord">
        <pc:chgData name="Julie Thomas" userId="2af13b6d24d29b42" providerId="LiveId" clId="{C96C5F9C-9152-43C7-BA4A-99627764CFD7}" dt="2024-11-14T16:38:39.734" v="2405"/>
        <pc:sldMkLst>
          <pc:docMk/>
          <pc:sldMk cId="3480221000" sldId="444"/>
        </pc:sldMkLst>
        <pc:spChg chg="mod">
          <ac:chgData name="Julie Thomas" userId="2af13b6d24d29b42" providerId="LiveId" clId="{C96C5F9C-9152-43C7-BA4A-99627764CFD7}" dt="2024-11-14T16:38:27.955" v="2403" actId="1076"/>
          <ac:spMkLst>
            <pc:docMk/>
            <pc:sldMk cId="3480221000" sldId="444"/>
            <ac:spMk id="2" creationId="{75E6159D-AC31-A12A-0A04-83CFB54E886F}"/>
          </ac:spMkLst>
        </pc:spChg>
      </pc:sldChg>
      <pc:sldChg chg="modSp new mod">
        <pc:chgData name="Julie Thomas" userId="2af13b6d24d29b42" providerId="LiveId" clId="{C96C5F9C-9152-43C7-BA4A-99627764CFD7}" dt="2024-11-14T16:40:37.123" v="2714" actId="20577"/>
        <pc:sldMkLst>
          <pc:docMk/>
          <pc:sldMk cId="1924830868" sldId="445"/>
        </pc:sldMkLst>
        <pc:spChg chg="mod">
          <ac:chgData name="Julie Thomas" userId="2af13b6d24d29b42" providerId="LiveId" clId="{C96C5F9C-9152-43C7-BA4A-99627764CFD7}" dt="2024-11-14T16:39:13.790" v="2418" actId="113"/>
          <ac:spMkLst>
            <pc:docMk/>
            <pc:sldMk cId="1924830868" sldId="445"/>
            <ac:spMk id="2" creationId="{1AAA6F36-39E4-E92D-7277-A0F87EA0AC18}"/>
          </ac:spMkLst>
        </pc:spChg>
        <pc:spChg chg="mod">
          <ac:chgData name="Julie Thomas" userId="2af13b6d24d29b42" providerId="LiveId" clId="{C96C5F9C-9152-43C7-BA4A-99627764CFD7}" dt="2024-11-14T16:40:37.123" v="2714" actId="20577"/>
          <ac:spMkLst>
            <pc:docMk/>
            <pc:sldMk cId="1924830868" sldId="445"/>
            <ac:spMk id="3" creationId="{7C051B6A-B7B6-9EC8-26AC-5F35F92F73CE}"/>
          </ac:spMkLst>
        </pc:spChg>
      </pc:sldChg>
      <pc:sldChg chg="modSp new mod">
        <pc:chgData name="Julie Thomas" userId="2af13b6d24d29b42" providerId="LiveId" clId="{C96C5F9C-9152-43C7-BA4A-99627764CFD7}" dt="2024-11-14T17:02:00.435" v="3049" actId="5793"/>
        <pc:sldMkLst>
          <pc:docMk/>
          <pc:sldMk cId="3491072042" sldId="446"/>
        </pc:sldMkLst>
        <pc:spChg chg="mod">
          <ac:chgData name="Julie Thomas" userId="2af13b6d24d29b42" providerId="LiveId" clId="{C96C5F9C-9152-43C7-BA4A-99627764CFD7}" dt="2024-11-14T16:41:40.272" v="2725" actId="14100"/>
          <ac:spMkLst>
            <pc:docMk/>
            <pc:sldMk cId="3491072042" sldId="446"/>
            <ac:spMk id="2" creationId="{5B55AF90-B04A-72D5-E5C7-54B13936A5DA}"/>
          </ac:spMkLst>
        </pc:spChg>
        <pc:spChg chg="mod">
          <ac:chgData name="Julie Thomas" userId="2af13b6d24d29b42" providerId="LiveId" clId="{C96C5F9C-9152-43C7-BA4A-99627764CFD7}" dt="2024-11-14T17:02:00.435" v="3049" actId="5793"/>
          <ac:spMkLst>
            <pc:docMk/>
            <pc:sldMk cId="3491072042" sldId="446"/>
            <ac:spMk id="3" creationId="{EA035489-3394-6973-ED7F-95EC54AEB70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C5B4B3-19E7-4874-9D10-BC154BFDF079}" type="datetimeFigureOut">
              <a:rPr lang="en-GB" smtClean="0"/>
              <a:t>26/11/2024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CB41B6-1AB0-46B7-A750-7A7DC54E868B}" type="slidenum">
              <a:rPr lang="en-GB" smtClean="0"/>
              <a:t>‹#›</a:t>
            </a:fld>
            <a:endParaRPr lang="en-GB"/>
          </a:p>
        </p:txBody>
      </p:sp>
    </p:spTree>
    <p:extLst>
      <p:ext uri="{BB962C8B-B14F-4D97-AF65-F5344CB8AC3E}">
        <p14:creationId xmlns:p14="http://schemas.microsoft.com/office/powerpoint/2010/main" val="2261901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B41B6-1AB0-46B7-A750-7A7DC54E868B}" type="slidenum">
              <a:rPr lang="en-GB" smtClean="0"/>
              <a:t>5</a:t>
            </a:fld>
            <a:endParaRPr lang="en-GB"/>
          </a:p>
        </p:txBody>
      </p:sp>
    </p:spTree>
    <p:extLst>
      <p:ext uri="{BB962C8B-B14F-4D97-AF65-F5344CB8AC3E}">
        <p14:creationId xmlns:p14="http://schemas.microsoft.com/office/powerpoint/2010/main" val="715988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Change is constant </a:t>
            </a:r>
            <a:r>
              <a:rPr lang="en-GB" dirty="0"/>
              <a:t>(especially now): Need for agile business processes and agile workforce for long-term sustainability – </a:t>
            </a:r>
            <a:r>
              <a:rPr lang="en-GB" i="1" dirty="0"/>
              <a:t>Agile = able to move quickly and easily. </a:t>
            </a:r>
            <a:r>
              <a:rPr lang="en-GB" dirty="0"/>
              <a:t>The global pandemic has forced many businesses to think of ways to become more agile very quickly. E.G.: Slater Gordon and Lloyds law firms in London were very quick to announce they will be closing their offices permanently as they have discovered that employees can work effectively from home.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Coaching culture: </a:t>
            </a:r>
            <a:r>
              <a:rPr lang="en-GB" dirty="0"/>
              <a:t>Build resilience and change capabilities. Resilience linked to emotional intelligence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Innovation</a:t>
            </a:r>
            <a:r>
              <a:rPr lang="en-GB" b="0" i="0" dirty="0"/>
              <a:t>: T</a:t>
            </a:r>
            <a:r>
              <a:rPr lang="en-GB" sz="1200" b="0" i="0" kern="1200" dirty="0">
                <a:solidFill>
                  <a:schemeClr val="tx1"/>
                </a:solidFill>
                <a:effectLst/>
                <a:latin typeface="+mn-lt"/>
                <a:ea typeface="+mn-ea"/>
                <a:cs typeface="+mn-cs"/>
              </a:rPr>
              <a:t>he creation, development and implementation of a new product, process or service, with the aim of improving efficiency, effectiveness or competitive advantage.</a:t>
            </a:r>
          </a:p>
          <a:p>
            <a:endParaRPr lang="en-GB" sz="1200" b="0" i="1"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Essential part of business growth.</a:t>
            </a:r>
            <a:endParaRPr lang="en-GB" b="1" i="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5913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Coaching is non-directive, so </a:t>
            </a:r>
            <a:r>
              <a:rPr lang="en-GB" dirty="0" err="1"/>
              <a:t>coachee</a:t>
            </a:r>
            <a:r>
              <a:rPr lang="en-GB" dirty="0"/>
              <a:t> should be doing the talking. Coaching helps those who fear change, more than the usual, to get to the root of why this is the case how they can overcome/embrace this.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dirty="0"/>
          </a:p>
          <a:p>
            <a:pPr marL="228600" indent="-228600">
              <a:buFont typeface="+mj-lt"/>
              <a:buAutoNum type="arabicPeriod"/>
            </a:pPr>
            <a:r>
              <a:rPr lang="en-GB" dirty="0"/>
              <a:t>Familiar with idea of organisational trust (WPC mod Level 5). Fairness and EE are a part of this. Engaged workforce more willing and able to adapt to change</a:t>
            </a:r>
          </a:p>
          <a:p>
            <a:pPr marL="228600" indent="-228600">
              <a:buFont typeface="+mj-lt"/>
              <a:buAutoNum type="arabicPeriod"/>
            </a:pPr>
            <a:endParaRPr lang="en-GB" dirty="0"/>
          </a:p>
          <a:p>
            <a:pPr marL="228600" indent="-228600">
              <a:buFont typeface="+mj-lt"/>
              <a:buAutoNum type="arabicPeriod"/>
            </a:pPr>
            <a:r>
              <a:rPr lang="en-GB" dirty="0"/>
              <a:t>Employee voice and participation – will talk more about this later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1269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https://journals.sagepub.com/doi/pdf/10.1177/070674371105600504</a:t>
            </a:r>
          </a:p>
          <a:p>
            <a:endParaRPr lang="en-GB" dirty="0"/>
          </a:p>
          <a:p>
            <a:r>
              <a:rPr lang="en-GB" dirty="0"/>
              <a:t>Fundamentally, resilience refers to positive adaptation, or the ability to maintain or regain mental health, </a:t>
            </a:r>
            <a:r>
              <a:rPr lang="en-GB" b="1" dirty="0"/>
              <a:t>despite experiencing adversity.</a:t>
            </a:r>
          </a:p>
          <a:p>
            <a:endParaRPr lang="en-GB" dirty="0"/>
          </a:p>
          <a:p>
            <a:r>
              <a:rPr lang="en-GB" dirty="0"/>
              <a:t>Definitions have evolved as scientific knowledge has increased. Resilience is studied by researchers from diverse disciplines, including psychology, psychiatry, sociology, and more recently, biological disciplines. However, no consensus on an operational definition exists. The central question of resilience is how some people withstand adversity without developing negative physical or mental health outcomes.</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C7ECD4-B04E-4968-A1A2-EAC065EB671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1889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454545"/>
                </a:solidFill>
                <a:effectLst/>
                <a:uLnTx/>
                <a:uFillTx/>
                <a:latin typeface="Ubuntu"/>
                <a:ea typeface="+mn-ea"/>
                <a:cs typeface="+mn-cs"/>
              </a:rPr>
              <a:t>Coaching creates resilient leaders. It keeps small companies nimble. It builds a collaborative culture. It puts focus on people. It links individual goals with organisational goals. It is an investment to be used with people who are valued. </a:t>
            </a:r>
            <a:r>
              <a:rPr kumimoji="0" lang="en-GB" sz="1200" b="0" i="0" u="none" strike="noStrike" kern="1200" cap="none" spc="0" normalizeH="0" baseline="0" noProof="0" dirty="0">
                <a:ln>
                  <a:noFill/>
                </a:ln>
                <a:solidFill>
                  <a:srgbClr val="2A2A2A"/>
                </a:solidFill>
                <a:effectLst/>
                <a:uLnTx/>
                <a:uFillTx/>
                <a:latin typeface="lora"/>
                <a:ea typeface="+mn-ea"/>
                <a:cs typeface="+mn-cs"/>
              </a:rPr>
              <a:t>Resilience coaching focuses on building someone’s personal assets</a:t>
            </a:r>
            <a:r>
              <a:rPr kumimoji="0" lang="en-GB" sz="1200" b="0" i="0" u="none" strike="noStrike" kern="1200" cap="none" spc="0" normalizeH="0" baseline="0" noProof="0" dirty="0">
                <a:ln>
                  <a:noFill/>
                </a:ln>
                <a:solidFill>
                  <a:srgbClr val="454545"/>
                </a:solidFill>
                <a:effectLst/>
                <a:uLnTx/>
                <a:uFillTx/>
                <a:latin typeface="Ubuntu"/>
                <a:ea typeface="+mn-ea"/>
                <a:cs typeface="+mn-cs"/>
              </a:rPr>
              <a:t>. </a:t>
            </a:r>
            <a:r>
              <a:rPr kumimoji="0" lang="en-GB" sz="1200" b="0" i="0" u="none" strike="noStrike" kern="1200" cap="none" spc="0" normalizeH="0" baseline="0" noProof="0" dirty="0">
                <a:ln>
                  <a:noFill/>
                </a:ln>
                <a:solidFill>
                  <a:srgbClr val="2A2A2A"/>
                </a:solidFill>
                <a:effectLst/>
                <a:uLnTx/>
                <a:uFillTx/>
                <a:latin typeface="lora"/>
                <a:ea typeface="+mn-ea"/>
                <a:cs typeface="+mn-cs"/>
              </a:rPr>
              <a:t>By helping a client focus on the process that they previously used to overcome adversity, you can help them better understand the skills that already exist within them. This type of focus builds confidence and readiness for the inevitable adversities that they will likely face in their lifetime. In a coaching setting, a growth mindset is crucial. Clients will be encouraged to notice what has worked for them in the past. Then, if the coaching conversation allows, a client can plan for ways to utilise their personal assets to build their resilience. Finding subjective growth in connection to these protective factors is highly recommended:</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Optimism – expecting change to have positive outcomes, as long as you look for them</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Self-assuredness – a strong, realistic view of their own capabilities to manage new or difficult situations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Focus – being able to establish and work to clear priorities, even in the midst of uncertainty</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Openness to ideas – they look for and are positive about applying new thinking</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Willing to ask for support – they are not afraid to ask for help when they need it</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Structured – they step back from problems or changes and envision flexible plans to address them (for example, with alternative scenarios)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Being proactive – they prefer to initiate change rather than be overtaken by it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2A2A2A"/>
              </a:solidFill>
              <a:effectLst/>
              <a:uLnTx/>
              <a:uFillTx/>
              <a:latin typeface="lor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Developing optimism</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requires a shift in attention, from noticing all the problems and barriers around them to noticing more of the pleasures and opportunities. Keeping a “joy diary” – a daily record of things you are grateful for – is one practical method. Also helpful is choosing to associate with people who are optimistic – pessimists tend to attract pessimists and repel optimists. Seeking out situations and surrounding oneself with things that amuse also promotes optimism – environments with laughter tend to be more optimistic and more creative.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Self-assuredness</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comes from a justified self-belief. Regularly recording accomplishments and learning can help here, though seeking praise from others can have the opposite effect. One simple technique is to establish at the beginning of each day, each week and each month one small but meaningful thing you will accomplish that will make you respect and/or like yourself more and to invest effort in making that happen. Another is to ensure that you do at least one act of kindness every day.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Being focused</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can be difficult when you are under stress. It helps here to step away from the stress-causing environment (preferably literally by, for example, taking a walk) and having quiet contemplative time to work out what is really important and why. Meditation works in a similar way for some people. And of course, the coaching or mentoring conversation is a safe and protected environment where this kind of constructive, purposeful thinking can take place.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Being open to new ideas</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requires yet another mind shift that can be helped by simple tools, such as the three layers of learning. Most intentional learning tends to happen by focusing on knowledge or skills needs directly related to the job role a person has. But there is also great benefit to be derived from acquiring peripheral learning that widens understanding of things that impact the core role; and ad hoc learning that has no immediate connection to the core role. The most significant new ideas and insights come from these two latter areas. To access these, we can widen the network of people we interact with and the range of topics that we read about. A useful coaching question here is: </a:t>
            </a:r>
            <a:r>
              <a:rPr kumimoji="0" lang="en-GB" sz="1200" b="0" i="1" u="none" strike="noStrike" kern="1200" cap="none" spc="0" normalizeH="0" baseline="0" noProof="0" dirty="0">
                <a:ln>
                  <a:noFill/>
                </a:ln>
                <a:solidFill>
                  <a:srgbClr val="111111"/>
                </a:solidFill>
                <a:effectLst/>
                <a:uLnTx/>
                <a:uFillTx/>
                <a:latin typeface="Roboto" panose="02000000000000000000" pitchFamily="2" charset="0"/>
                <a:ea typeface="+mn-ea"/>
                <a:cs typeface="+mn-cs"/>
              </a:rPr>
              <a:t>How many conversations have you had this week that have given you significant new insights?</a:t>
            </a:r>
            <a:endPar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Willingness to ask for support</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is often a matter of confidence. If we are afraid to be vulnerable, or to look stupid, we often try to struggle on, on our own. The secret here is to start by giving support to others, which makes it much easier to ask people to reciprocate. It’s like building a bank of helpfulness – the more in credit you are, the easier it is to get a loan when you need it. The coach or mentor can help the </a:t>
            </a:r>
            <a:r>
              <a:rPr kumimoji="0" lang="en-GB" sz="1200" b="0" i="0" u="none" strike="noStrike" kern="1200" cap="none" spc="0" normalizeH="0" baseline="0" noProof="0" dirty="0" err="1">
                <a:ln>
                  <a:noFill/>
                </a:ln>
                <a:solidFill>
                  <a:srgbClr val="111111"/>
                </a:solidFill>
                <a:effectLst/>
                <a:uLnTx/>
                <a:uFillTx/>
                <a:latin typeface="Roboto" panose="02000000000000000000" pitchFamily="2" charset="0"/>
                <a:ea typeface="+mn-ea"/>
                <a:cs typeface="+mn-cs"/>
              </a:rPr>
              <a:t>coachee</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or mentee recognise the real or potential support networks they have, then to plan how to both expand and strengthen these.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Structured thinking and planning</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For most people, careers are a series of unmanaged and unconsidered changes. Careers happen to them, rather than happen as a result of their imagination and intentional action. The coach or mentor can help the </a:t>
            </a:r>
            <a:r>
              <a:rPr kumimoji="0" lang="en-GB" sz="1200" b="0" i="0" u="none" strike="noStrike" kern="1200" cap="none" spc="0" normalizeH="0" baseline="0" noProof="0" dirty="0" err="1">
                <a:ln>
                  <a:noFill/>
                </a:ln>
                <a:solidFill>
                  <a:srgbClr val="111111"/>
                </a:solidFill>
                <a:effectLst/>
                <a:uLnTx/>
                <a:uFillTx/>
                <a:latin typeface="Roboto" panose="02000000000000000000" pitchFamily="2" charset="0"/>
                <a:ea typeface="+mn-ea"/>
                <a:cs typeface="+mn-cs"/>
              </a:rPr>
              <a:t>coachee</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or mentee create and work with a flexible plan of strategic opportunism, reviewing it frequently against the </a:t>
            </a:r>
            <a:r>
              <a:rPr kumimoji="0" lang="en-GB" sz="1200" b="0" i="0" u="none" strike="noStrike" kern="1200" cap="none" spc="0" normalizeH="0" baseline="0" noProof="0" dirty="0" err="1">
                <a:ln>
                  <a:noFill/>
                </a:ln>
                <a:solidFill>
                  <a:srgbClr val="111111"/>
                </a:solidFill>
                <a:effectLst/>
                <a:uLnTx/>
                <a:uFillTx/>
                <a:latin typeface="Roboto" panose="02000000000000000000" pitchFamily="2" charset="0"/>
                <a:ea typeface="+mn-ea"/>
                <a:cs typeface="+mn-cs"/>
              </a:rPr>
              <a:t>coachee</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or mentee’s personal development and evolving opportunities in the world around them. Knowing that you have a fall-back plan (or several) increases confidence in the face of threatening change – you simply start to invest more energy into paths that you have already mapped out.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Being proactive. </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Coaches and mentors can’t easily teach </a:t>
            </a:r>
            <a:r>
              <a:rPr kumimoji="0" lang="en-GB" sz="1200" b="0" i="0" u="none" strike="noStrike" kern="1200" cap="none" spc="0" normalizeH="0" baseline="0" noProof="0" dirty="0" err="1">
                <a:ln>
                  <a:noFill/>
                </a:ln>
                <a:solidFill>
                  <a:srgbClr val="111111"/>
                </a:solidFill>
                <a:effectLst/>
                <a:uLnTx/>
                <a:uFillTx/>
                <a:latin typeface="Roboto" panose="02000000000000000000" pitchFamily="2" charset="0"/>
                <a:ea typeface="+mn-ea"/>
                <a:cs typeface="+mn-cs"/>
              </a:rPr>
              <a:t>coachees</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or mentees to become more proactive – that stems from a deep internal motivation. But they can help the </a:t>
            </a:r>
            <a:r>
              <a:rPr kumimoji="0" lang="en-GB" sz="1200" b="0" i="0" u="none" strike="noStrike" kern="1200" cap="none" spc="0" normalizeH="0" baseline="0" noProof="0" dirty="0" err="1">
                <a:ln>
                  <a:noFill/>
                </a:ln>
                <a:solidFill>
                  <a:srgbClr val="111111"/>
                </a:solidFill>
                <a:effectLst/>
                <a:uLnTx/>
                <a:uFillTx/>
                <a:latin typeface="Roboto" panose="02000000000000000000" pitchFamily="2" charset="0"/>
                <a:ea typeface="+mn-ea"/>
                <a:cs typeface="+mn-cs"/>
              </a:rPr>
              <a:t>coachee</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 or mentee develop the habit of anticipating change and looking for ways to meet it with innovative changes of their own that give them more sense of control over what is happening. Simple tools, such as a personal SWOT</a:t>
            </a:r>
            <a:r>
              <a:rPr kumimoji="0" lang="en-GB" sz="1200" b="0" i="0" u="none" strike="noStrike" kern="1200" cap="none" spc="0" normalizeH="0" baseline="0" noProof="0" dirty="0">
                <a:ln>
                  <a:noFill/>
                </a:ln>
                <a:solidFill>
                  <a:srgbClr val="0073AA"/>
                </a:solidFill>
                <a:effectLst/>
                <a:uLnTx/>
                <a:uFillTx/>
                <a:latin typeface="Roboto" panose="02000000000000000000" pitchFamily="2" charset="0"/>
                <a:ea typeface="+mn-ea"/>
                <a:cs typeface="+mn-cs"/>
              </a:rPr>
              <a:t> </a:t>
            </a:r>
            <a:r>
              <a:rPr kumimoji="0" lang="en-GB" sz="12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rPr>
              <a:t>analysis, start the thinking process, and lay the ground for imagining different futures, which in turn can create a stimulus for proactivity.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2A2A2A"/>
              </a:solidFill>
              <a:effectLst/>
              <a:uLnTx/>
              <a:uFillTx/>
              <a:latin typeface="lor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srgbClr val="454545"/>
                </a:solidFill>
                <a:effectLst/>
                <a:uLnTx/>
                <a:uFillTx/>
                <a:latin typeface="Ubuntu"/>
                <a:ea typeface="+mn-ea"/>
                <a:cs typeface="+mn-cs"/>
              </a:rPr>
              <a:t>https://positivepsychology.com/resilience-coaching-counseling-tools-techniques/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srgbClr val="454545"/>
                </a:solidFill>
                <a:effectLst/>
                <a:uLnTx/>
                <a:uFillTx/>
                <a:latin typeface="Ubuntu"/>
                <a:ea typeface="+mn-ea"/>
                <a:cs typeface="+mn-cs"/>
              </a:rPr>
              <a:t>https://artofmentoring.net/helping-coachee-mentee-develop-resilience/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454545"/>
              </a:solidFill>
              <a:effectLst/>
              <a:uLnTx/>
              <a:uFillTx/>
              <a:latin typeface="Ubuntu"/>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454545"/>
                </a:solidFill>
                <a:effectLst/>
                <a:uLnTx/>
                <a:uFillTx/>
                <a:latin typeface="Ubuntu"/>
                <a:ea typeface="+mn-ea"/>
                <a:cs typeface="+mn-cs"/>
              </a:rPr>
              <a:t>Mentoring has been reported to help new employees acclimate more quickly to the organisation, reduce turnover, prepare mid-level managers and executives to move successfully into senior-level positions, help minority workers advance, and enhance women’s development to the senior level.</a:t>
            </a:r>
            <a:r>
              <a:rPr kumimoji="0" lang="en-GB" sz="1200" b="0" i="0" u="none" strike="noStrike" kern="1200" cap="none" spc="0" normalizeH="0" baseline="0" noProof="0" dirty="0">
                <a:ln>
                  <a:noFill/>
                </a:ln>
                <a:solidFill>
                  <a:srgbClr val="3C4858"/>
                </a:solidFill>
                <a:effectLst/>
                <a:uLnTx/>
                <a:uFillTx/>
                <a:latin typeface="Roboto" panose="02000000000000000000" pitchFamily="2" charset="0"/>
                <a:ea typeface="+mn-ea"/>
                <a:cs typeface="+mn-cs"/>
              </a:rPr>
              <a:t> If we talk about building resilience as a </a:t>
            </a:r>
            <a:r>
              <a:rPr kumimoji="0" lang="en-GB" sz="1200" b="0" i="1" u="none" strike="noStrike" kern="1200" cap="none" spc="0" normalizeH="0" baseline="0" noProof="0" dirty="0">
                <a:ln>
                  <a:noFill/>
                </a:ln>
                <a:solidFill>
                  <a:srgbClr val="3C4858"/>
                </a:solidFill>
                <a:effectLst/>
                <a:uLnTx/>
                <a:uFillTx/>
                <a:latin typeface="Roboto" panose="02000000000000000000" pitchFamily="2" charset="0"/>
                <a:ea typeface="+mn-ea"/>
                <a:cs typeface="+mn-cs"/>
              </a:rPr>
              <a:t>process</a:t>
            </a:r>
            <a:r>
              <a:rPr kumimoji="0" lang="en-GB" sz="1200" b="0" i="0" u="none" strike="noStrike" kern="1200" cap="none" spc="0" normalizeH="0" baseline="0" noProof="0" dirty="0">
                <a:ln>
                  <a:noFill/>
                </a:ln>
                <a:solidFill>
                  <a:srgbClr val="3C4858"/>
                </a:solidFill>
                <a:effectLst/>
                <a:uLnTx/>
                <a:uFillTx/>
                <a:latin typeface="Roboto" panose="02000000000000000000" pitchFamily="2" charset="0"/>
                <a:ea typeface="+mn-ea"/>
                <a:cs typeface="+mn-cs"/>
              </a:rPr>
              <a:t>, we can envisage how mentoring can be a mechanism for assisting someone in this area. Work with your mentee to identify strategies that can help them build resilience and successfully navigate their way through a stressful situation or event. Encourage the mentee to decide which strategies they think they can use and will best help them manage stress and help them build resilience.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3C4858"/>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3C4858"/>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3C4858"/>
              </a:solidFill>
              <a:effectLst/>
              <a:uLnTx/>
              <a:uFillTx/>
              <a:latin typeface="Roboto" panose="02000000000000000000"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https://petersen.consulting/building-resilience-through-mentoring/</a:t>
            </a:r>
            <a:r>
              <a:rPr kumimoji="0" lang="en-GB" sz="1200" b="0" i="0" u="none" strike="noStrike" kern="1200" cap="none" spc="0" normalizeH="0" baseline="0" noProof="0" dirty="0">
                <a:ln>
                  <a:noFill/>
                </a:ln>
                <a:solidFill>
                  <a:srgbClr val="3C4858"/>
                </a:solidFill>
                <a:effectLst/>
                <a:uLnTx/>
                <a:uFillTx/>
                <a:latin typeface="Roboto" panose="02000000000000000000" pitchFamily="2" charset="0"/>
                <a:ea typeface="+mn-ea"/>
                <a:cs typeface="+mn-cs"/>
              </a:rPr>
              <a:t> </a:t>
            </a: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AFCB41B6-1AB0-46B7-A750-7A7DC54E868B}" type="slidenum">
              <a:rPr lang="en-GB" smtClean="0"/>
              <a:t>9</a:t>
            </a:fld>
            <a:endParaRPr lang="en-GB"/>
          </a:p>
        </p:txBody>
      </p:sp>
    </p:spTree>
    <p:extLst>
      <p:ext uri="{BB962C8B-B14F-4D97-AF65-F5344CB8AC3E}">
        <p14:creationId xmlns:p14="http://schemas.microsoft.com/office/powerpoint/2010/main" val="3079660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CB41B6-1AB0-46B7-A750-7A7DC54E868B}" type="slidenum">
              <a:rPr lang="en-GB" smtClean="0"/>
              <a:t>12</a:t>
            </a:fld>
            <a:endParaRPr lang="en-GB"/>
          </a:p>
        </p:txBody>
      </p:sp>
    </p:spTree>
    <p:extLst>
      <p:ext uri="{BB962C8B-B14F-4D97-AF65-F5344CB8AC3E}">
        <p14:creationId xmlns:p14="http://schemas.microsoft.com/office/powerpoint/2010/main" val="23786089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 Id="rId4" Type="http://schemas.openxmlformats.org/officeDocument/2006/relationships/image" Target="../media/image7.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26/11/2024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54763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04839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0503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26/11/2024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0423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26/11/2024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09820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26/11/2024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974113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3536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2802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5066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17011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26820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961587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DA8A81B-615B-4AA8-BAC8-0DD43F35D4F4}" type="datetimeFigureOut">
              <a:rPr lang="en-GB" smtClean="0"/>
              <a:t>26/11/2024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744316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26/11/2024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044263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A8A81B-615B-4AA8-BAC8-0DD43F35D4F4}" type="datetimeFigureOut">
              <a:rPr lang="en-GB" smtClean="0"/>
              <a:t>26/11/2024</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970064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A8A81B-615B-4AA8-BAC8-0DD43F35D4F4}" type="datetimeFigureOut">
              <a:rPr lang="en-GB" smtClean="0"/>
              <a:t>26/11/2024</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789342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A8A81B-615B-4AA8-BAC8-0DD43F35D4F4}" type="datetimeFigureOut">
              <a:rPr lang="en-GB" smtClean="0"/>
              <a:t>26/11/2024</a:t>
            </a:fld>
            <a:endParaRPr lang="en-GB"/>
          </a:p>
        </p:txBody>
      </p:sp>
      <p:sp>
        <p:nvSpPr>
          <p:cNvPr id="9" name="Slide Number Placeholder 8"/>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2519943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A8A81B-615B-4AA8-BAC8-0DD43F35D4F4}" type="datetimeFigureOut">
              <a:rPr lang="en-GB" smtClean="0"/>
              <a:t>26/11/2024</a:t>
            </a:fld>
            <a:endParaRPr lang="en-GB"/>
          </a:p>
        </p:txBody>
      </p:sp>
      <p:sp>
        <p:nvSpPr>
          <p:cNvPr id="5" name="Slide Number Placeholder 4"/>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3782637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A81B-615B-4AA8-BAC8-0DD43F35D4F4}" type="datetimeFigureOut">
              <a:rPr lang="en-GB" smtClean="0"/>
              <a:t>26/11/2024</a:t>
            </a:fld>
            <a:endParaRPr lang="en-GB"/>
          </a:p>
        </p:txBody>
      </p:sp>
      <p:sp>
        <p:nvSpPr>
          <p:cNvPr id="4" name="Slide Number Placeholder 3"/>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3090573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26/11/2024</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857868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26/11/2024</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6701161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26/11/2024</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6027080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26/11/2024</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3380637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7689337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3054271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2931085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DA8A81B-615B-4AA8-BAC8-0DD43F35D4F4}" type="datetimeFigureOut">
              <a:rPr lang="en-GB" smtClean="0"/>
              <a:t>26/11/2024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49293065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instituteofcoaching.org/blogs/predicted-trends-coaching-2024-and-beyond"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38400" y="3764634"/>
            <a:ext cx="7772400" cy="1470025"/>
          </a:xfrm>
        </p:spPr>
        <p:txBody>
          <a:bodyPr>
            <a:normAutofit/>
          </a:bodyPr>
          <a:lstStyle/>
          <a:p>
            <a:r>
              <a:rPr lang="en-GB" dirty="0">
                <a:solidFill>
                  <a:schemeClr val="bg1"/>
                </a:solidFill>
              </a:rPr>
              <a:t>Julie Thomas</a:t>
            </a:r>
          </a:p>
        </p:txBody>
      </p:sp>
      <p:sp>
        <p:nvSpPr>
          <p:cNvPr id="5" name="Subtitle 4"/>
          <p:cNvSpPr>
            <a:spLocks noGrp="1"/>
          </p:cNvSpPr>
          <p:nvPr>
            <p:ph type="subTitle" idx="1"/>
          </p:nvPr>
        </p:nvSpPr>
        <p:spPr>
          <a:xfrm>
            <a:off x="3068419" y="1340768"/>
            <a:ext cx="6400800" cy="1752600"/>
          </a:xfrm>
        </p:spPr>
        <p:txBody>
          <a:bodyPr>
            <a:noAutofit/>
          </a:bodyPr>
          <a:lstStyle/>
          <a:p>
            <a:r>
              <a:rPr lang="en-GB" sz="4000" b="1" dirty="0">
                <a:solidFill>
                  <a:schemeClr val="bg1"/>
                </a:solidFill>
              </a:rPr>
              <a:t>BMSW6007 </a:t>
            </a:r>
          </a:p>
          <a:p>
            <a:r>
              <a:rPr lang="en-GB" sz="4000" b="1" dirty="0">
                <a:solidFill>
                  <a:schemeClr val="bg1"/>
                </a:solidFill>
              </a:rPr>
              <a:t>Coaching and Mentoring</a:t>
            </a:r>
          </a:p>
          <a:p>
            <a:endParaRPr lang="en-GB" sz="4000" b="1" dirty="0">
              <a:solidFill>
                <a:schemeClr val="bg1"/>
              </a:solidFill>
            </a:endParaRPr>
          </a:p>
          <a:p>
            <a:r>
              <a:rPr lang="en-GB" sz="4000" b="1" dirty="0">
                <a:solidFill>
                  <a:schemeClr val="bg1"/>
                </a:solidFill>
              </a:rPr>
              <a:t>Week 9</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1437583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80C77-00CE-BF75-3F6C-9D14DAF04A08}"/>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0C5678FD-9099-6D5E-E4D9-6AFB5AC01F6C}"/>
              </a:ext>
            </a:extLst>
          </p:cNvPr>
          <p:cNvSpPr>
            <a:spLocks noGrp="1"/>
          </p:cNvSpPr>
          <p:nvPr>
            <p:ph idx="1"/>
          </p:nvPr>
        </p:nvSpPr>
        <p:spPr/>
        <p:txBody>
          <a:bodyPr/>
          <a:lstStyle/>
          <a:p>
            <a:r>
              <a:rPr lang="en-GB" dirty="0"/>
              <a:t>To understand importance of coaching in post-Covid workplaces</a:t>
            </a:r>
          </a:p>
          <a:p>
            <a:r>
              <a:rPr lang="en-GB" dirty="0"/>
              <a:t>To understand role of coaching in building resilience and coping with change</a:t>
            </a:r>
          </a:p>
          <a:p>
            <a:r>
              <a:rPr lang="en-GB" dirty="0"/>
              <a:t>To answer any questions on reflection</a:t>
            </a:r>
          </a:p>
          <a:p>
            <a:r>
              <a:rPr lang="en-GB" dirty="0"/>
              <a:t>To give draft feedback</a:t>
            </a:r>
          </a:p>
        </p:txBody>
      </p:sp>
    </p:spTree>
    <p:extLst>
      <p:ext uri="{BB962C8B-B14F-4D97-AF65-F5344CB8AC3E}">
        <p14:creationId xmlns:p14="http://schemas.microsoft.com/office/powerpoint/2010/main" val="766649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DB5CF-5BE8-7E2E-7E25-B61047AD0F65}"/>
              </a:ext>
            </a:extLst>
          </p:cNvPr>
          <p:cNvSpPr>
            <a:spLocks noGrp="1"/>
          </p:cNvSpPr>
          <p:nvPr>
            <p:ph type="title"/>
          </p:nvPr>
        </p:nvSpPr>
        <p:spPr>
          <a:xfrm>
            <a:off x="609600" y="274638"/>
            <a:ext cx="10972800" cy="1143000"/>
          </a:xfrm>
        </p:spPr>
        <p:txBody>
          <a:bodyPr anchor="ctr">
            <a:normAutofit/>
          </a:bodyPr>
          <a:lstStyle/>
          <a:p>
            <a:r>
              <a:rPr lang="en-GB" b="1" dirty="0"/>
              <a:t>Assignment</a:t>
            </a:r>
          </a:p>
        </p:txBody>
      </p:sp>
      <p:pic>
        <p:nvPicPr>
          <p:cNvPr id="5" name="Content Placeholder 4" descr="Two women, one in glasses and blazer, talking in business office">
            <a:extLst>
              <a:ext uri="{FF2B5EF4-FFF2-40B4-BE49-F238E27FC236}">
                <a16:creationId xmlns:a16="http://schemas.microsoft.com/office/drawing/2014/main" id="{DDE41556-AD7C-0E67-A9D2-32032A4AFCE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t="2091" b="18891"/>
          <a:stretch/>
        </p:blipFill>
        <p:spPr>
          <a:xfrm>
            <a:off x="609600" y="1600201"/>
            <a:ext cx="5384800" cy="3989040"/>
          </a:xfrm>
          <a:noFill/>
        </p:spPr>
      </p:pic>
      <p:sp>
        <p:nvSpPr>
          <p:cNvPr id="3" name="Content Placeholder 2">
            <a:extLst>
              <a:ext uri="{FF2B5EF4-FFF2-40B4-BE49-F238E27FC236}">
                <a16:creationId xmlns:a16="http://schemas.microsoft.com/office/drawing/2014/main" id="{60F938B2-2EC9-479A-5205-69407409BAFF}"/>
              </a:ext>
            </a:extLst>
          </p:cNvPr>
          <p:cNvSpPr>
            <a:spLocks noGrp="1"/>
          </p:cNvSpPr>
          <p:nvPr>
            <p:ph sz="half" idx="2"/>
          </p:nvPr>
        </p:nvSpPr>
        <p:spPr>
          <a:xfrm>
            <a:off x="6197600" y="1600201"/>
            <a:ext cx="5384800" cy="3989040"/>
          </a:xfrm>
        </p:spPr>
        <p:txBody>
          <a:bodyPr>
            <a:normAutofit/>
          </a:bodyPr>
          <a:lstStyle/>
          <a:p>
            <a:pPr marL="0" indent="0">
              <a:lnSpc>
                <a:spcPct val="90000"/>
              </a:lnSpc>
              <a:buNone/>
            </a:pPr>
            <a:r>
              <a:rPr kumimoji="0" lang="en-GB" sz="2600" b="0" i="0" u="none" strike="noStrike" kern="1200" cap="none" spc="0" normalizeH="0" baseline="0" noProof="0">
                <a:ln>
                  <a:noFill/>
                </a:ln>
                <a:effectLst/>
                <a:uLnTx/>
                <a:uFillTx/>
              </a:rPr>
              <a:t>Need to incorporate - the importance of coaching, </a:t>
            </a:r>
            <a:r>
              <a:rPr kumimoji="0" lang="en-GB" sz="2600" b="0" i="0" u="none" strike="noStrike" kern="1200" cap="none" spc="0" normalizeH="0" baseline="0" noProof="0">
                <a:ln>
                  <a:noFill/>
                </a:ln>
                <a:effectLst/>
                <a:highlight>
                  <a:srgbClr val="FFFF00"/>
                </a:highlight>
                <a:uLnTx/>
                <a:uFillTx/>
              </a:rPr>
              <a:t>relative to other forms of learning interventions, including mentoring, in post-Covid workplaces</a:t>
            </a:r>
            <a:r>
              <a:rPr kumimoji="0" lang="en-GB" sz="2600" b="0" i="0" u="none" strike="noStrike" kern="1200" cap="none" spc="0" normalizeH="0" baseline="0" noProof="0">
                <a:ln>
                  <a:noFill/>
                </a:ln>
                <a:effectLst/>
                <a:uLnTx/>
                <a:uFillTx/>
              </a:rPr>
              <a:t>. You should mention </a:t>
            </a:r>
            <a:r>
              <a:rPr kumimoji="0" lang="en-GB" sz="2600" b="0" i="0" u="none" strike="noStrike" kern="1200" cap="none" spc="0" normalizeH="0" baseline="0" noProof="0">
                <a:ln>
                  <a:noFill/>
                </a:ln>
                <a:effectLst/>
                <a:highlight>
                  <a:srgbClr val="FFFF00"/>
                </a:highlight>
                <a:uLnTx/>
                <a:uFillTx/>
              </a:rPr>
              <a:t>your own workplace</a:t>
            </a:r>
            <a:r>
              <a:rPr kumimoji="0" lang="en-GB" sz="2600" b="0" i="0" u="none" strike="noStrike" kern="1200" cap="none" spc="0" normalizeH="0" baseline="0" noProof="0">
                <a:ln>
                  <a:noFill/>
                </a:ln>
                <a:effectLst/>
                <a:uLnTx/>
                <a:uFillTx/>
              </a:rPr>
              <a:t>, including how your employer currently uses coaching, or should use coaching, to develop its workforce.</a:t>
            </a:r>
          </a:p>
          <a:p>
            <a:pPr>
              <a:lnSpc>
                <a:spcPct val="90000"/>
              </a:lnSpc>
            </a:pPr>
            <a:endParaRPr kumimoji="0" lang="en-GB" sz="2600" b="0" i="0" u="none" strike="noStrike" kern="1200" cap="none" spc="0" normalizeH="0" baseline="0" noProof="0">
              <a:ln>
                <a:noFill/>
              </a:ln>
              <a:effectLst/>
              <a:uLnTx/>
              <a:uFillTx/>
            </a:endParaRPr>
          </a:p>
          <a:p>
            <a:pPr>
              <a:lnSpc>
                <a:spcPct val="90000"/>
              </a:lnSpc>
            </a:pPr>
            <a:endParaRPr lang="en-GB" sz="2600"/>
          </a:p>
        </p:txBody>
      </p:sp>
    </p:spTree>
    <p:extLst>
      <p:ext uri="{BB962C8B-B14F-4D97-AF65-F5344CB8AC3E}">
        <p14:creationId xmlns:p14="http://schemas.microsoft.com/office/powerpoint/2010/main" val="1149714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98F63-4D10-5C4C-4AE8-8A02FB8E6350}"/>
              </a:ext>
            </a:extLst>
          </p:cNvPr>
          <p:cNvSpPr>
            <a:spLocks noGrp="1"/>
          </p:cNvSpPr>
          <p:nvPr>
            <p:ph type="title"/>
          </p:nvPr>
        </p:nvSpPr>
        <p:spPr>
          <a:xfrm>
            <a:off x="609600" y="274638"/>
            <a:ext cx="10972800" cy="612330"/>
          </a:xfrm>
        </p:spPr>
        <p:txBody>
          <a:bodyPr>
            <a:normAutofit fontScale="90000"/>
          </a:bodyPr>
          <a:lstStyle/>
          <a:p>
            <a:r>
              <a:rPr lang="en-GB" b="1" dirty="0"/>
              <a:t>Activity</a:t>
            </a:r>
          </a:p>
        </p:txBody>
      </p:sp>
      <p:sp>
        <p:nvSpPr>
          <p:cNvPr id="3" name="Content Placeholder 2">
            <a:extLst>
              <a:ext uri="{FF2B5EF4-FFF2-40B4-BE49-F238E27FC236}">
                <a16:creationId xmlns:a16="http://schemas.microsoft.com/office/drawing/2014/main" id="{768EAE52-4DD2-B2AD-02B9-E7C84D9FD2A7}"/>
              </a:ext>
            </a:extLst>
          </p:cNvPr>
          <p:cNvSpPr>
            <a:spLocks noGrp="1"/>
          </p:cNvSpPr>
          <p:nvPr>
            <p:ph idx="1"/>
          </p:nvPr>
        </p:nvSpPr>
        <p:spPr>
          <a:xfrm>
            <a:off x="609600" y="1837945"/>
            <a:ext cx="10972800" cy="3917032"/>
          </a:xfrm>
        </p:spPr>
        <p:txBody>
          <a:bodyPr>
            <a:normAutofit/>
          </a:bodyPr>
          <a:lstStyle/>
          <a:p>
            <a:pPr marL="0" indent="0" algn="ctr">
              <a:buNone/>
            </a:pPr>
            <a:r>
              <a:rPr lang="en-GB" sz="4400" dirty="0"/>
              <a:t>Why do you think coaching might be more important now than before Covid?</a:t>
            </a:r>
          </a:p>
        </p:txBody>
      </p:sp>
    </p:spTree>
    <p:extLst>
      <p:ext uri="{BB962C8B-B14F-4D97-AF65-F5344CB8AC3E}">
        <p14:creationId xmlns:p14="http://schemas.microsoft.com/office/powerpoint/2010/main" val="3739532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D03D1-1806-DB07-A4A6-364381A8A022}"/>
              </a:ext>
            </a:extLst>
          </p:cNvPr>
          <p:cNvSpPr>
            <a:spLocks noGrp="1"/>
          </p:cNvSpPr>
          <p:nvPr>
            <p:ph type="title"/>
          </p:nvPr>
        </p:nvSpPr>
        <p:spPr>
          <a:xfrm>
            <a:off x="609600" y="210469"/>
            <a:ext cx="10972800" cy="463299"/>
          </a:xfrm>
        </p:spPr>
        <p:txBody>
          <a:bodyPr>
            <a:normAutofit fontScale="90000"/>
          </a:bodyPr>
          <a:lstStyle/>
          <a:p>
            <a:r>
              <a:rPr lang="en-GB" b="1" dirty="0"/>
              <a:t>Importance of Coaching Post Covid</a:t>
            </a:r>
          </a:p>
        </p:txBody>
      </p:sp>
      <p:sp>
        <p:nvSpPr>
          <p:cNvPr id="3" name="Content Placeholder 2">
            <a:extLst>
              <a:ext uri="{FF2B5EF4-FFF2-40B4-BE49-F238E27FC236}">
                <a16:creationId xmlns:a16="http://schemas.microsoft.com/office/drawing/2014/main" id="{CE68EE02-E006-186A-8728-C8F781C47DA9}"/>
              </a:ext>
            </a:extLst>
          </p:cNvPr>
          <p:cNvSpPr>
            <a:spLocks noGrp="1"/>
          </p:cNvSpPr>
          <p:nvPr>
            <p:ph idx="1"/>
          </p:nvPr>
        </p:nvSpPr>
        <p:spPr>
          <a:xfrm>
            <a:off x="609600" y="866275"/>
            <a:ext cx="10972800" cy="4940968"/>
          </a:xfrm>
        </p:spPr>
        <p:txBody>
          <a:bodyPr>
            <a:normAutofit fontScale="77500" lnSpcReduction="20000"/>
          </a:bodyPr>
          <a:lstStyle/>
          <a:p>
            <a:r>
              <a:rPr lang="en-GB" dirty="0"/>
              <a:t>It can be more cost effective than training when budgets are tight</a:t>
            </a:r>
          </a:p>
          <a:p>
            <a:r>
              <a:rPr lang="en-GB" dirty="0"/>
              <a:t>It can be individualised, potentially resulting in better outcomes</a:t>
            </a:r>
          </a:p>
          <a:p>
            <a:r>
              <a:rPr lang="en-GB" dirty="0"/>
              <a:t>It can provide emotional support</a:t>
            </a:r>
          </a:p>
          <a:p>
            <a:r>
              <a:rPr lang="en-GB" dirty="0"/>
              <a:t>It can help build resilience and improve wellbeing</a:t>
            </a:r>
          </a:p>
          <a:p>
            <a:r>
              <a:rPr lang="en-GB" dirty="0"/>
              <a:t>Covid prompted some individuals to re-evaluate their careers – coaching can support career development</a:t>
            </a:r>
          </a:p>
          <a:p>
            <a:r>
              <a:rPr lang="en-GB" dirty="0"/>
              <a:t>It can help leaders navigate constant change </a:t>
            </a:r>
          </a:p>
          <a:p>
            <a:r>
              <a:rPr lang="en-GB" dirty="0"/>
              <a:t>It can support a change ready culture by changing people’s perspectives on change and supporting skills development</a:t>
            </a:r>
          </a:p>
          <a:p>
            <a:r>
              <a:rPr lang="en-GB" dirty="0"/>
              <a:t>Regular feedback can lead to continuous improvement</a:t>
            </a:r>
          </a:p>
          <a:p>
            <a:r>
              <a:rPr lang="en-GB" dirty="0"/>
              <a:t>It can support goal setting and scenario planning (useful in times of uncertainty)</a:t>
            </a:r>
          </a:p>
          <a:p>
            <a:r>
              <a:rPr lang="en-GB" dirty="0"/>
              <a:t>It can encourage accountability and improve outcomes</a:t>
            </a:r>
          </a:p>
          <a:p>
            <a:endParaRPr lang="en-GB" dirty="0"/>
          </a:p>
        </p:txBody>
      </p:sp>
    </p:spTree>
    <p:extLst>
      <p:ext uri="{BB962C8B-B14F-4D97-AF65-F5344CB8AC3E}">
        <p14:creationId xmlns:p14="http://schemas.microsoft.com/office/powerpoint/2010/main" val="1947667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a:xfrm>
            <a:off x="609600" y="400050"/>
            <a:ext cx="10972800" cy="1455067"/>
          </a:xfrm>
        </p:spPr>
        <p:txBody>
          <a:bodyPr>
            <a:normAutofit/>
          </a:bodyPr>
          <a:lstStyle/>
          <a:p>
            <a:r>
              <a:rPr lang="en-GB" b="1" dirty="0"/>
              <a:t>Role of coaching and mentoring:</a:t>
            </a:r>
            <a:br>
              <a:rPr lang="en-GB" b="1" dirty="0"/>
            </a:br>
            <a:r>
              <a:rPr lang="en-GB" b="1"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a:xfrm>
            <a:off x="609600" y="2114551"/>
            <a:ext cx="10972800" cy="3917032"/>
          </a:xfrm>
        </p:spPr>
        <p:txBody>
          <a:bodyPr/>
          <a:lstStyle/>
          <a:p>
            <a:r>
              <a:rPr lang="en-GB" dirty="0"/>
              <a:t>Change is constant</a:t>
            </a:r>
          </a:p>
          <a:p>
            <a:r>
              <a:rPr lang="en-GB" dirty="0"/>
              <a:t>A coaching culture can promote a change-ready culture</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4257-6AC7-4985-96C3-D0848B86AB43}"/>
              </a:ext>
            </a:extLst>
          </p:cNvPr>
          <p:cNvSpPr>
            <a:spLocks noGrp="1"/>
          </p:cNvSpPr>
          <p:nvPr>
            <p:ph type="title"/>
          </p:nvPr>
        </p:nvSpPr>
        <p:spPr>
          <a:xfrm>
            <a:off x="609600" y="388267"/>
            <a:ext cx="10972800" cy="1143000"/>
          </a:xfrm>
        </p:spPr>
        <p:txBody>
          <a:bodyPr>
            <a:normAutofit fontScale="90000"/>
          </a:bodyPr>
          <a:lstStyle/>
          <a:p>
            <a:r>
              <a:rPr lang="en-GB" b="1" dirty="0"/>
              <a:t>Coaching and mentoring play a key role in managing change</a:t>
            </a:r>
          </a:p>
        </p:txBody>
      </p:sp>
      <p:sp>
        <p:nvSpPr>
          <p:cNvPr id="3" name="Content Placeholder 2">
            <a:extLst>
              <a:ext uri="{FF2B5EF4-FFF2-40B4-BE49-F238E27FC236}">
                <a16:creationId xmlns:a16="http://schemas.microsoft.com/office/drawing/2014/main" id="{0A0C0AF9-491B-42FD-8CB0-F501498ACBB4}"/>
              </a:ext>
            </a:extLst>
          </p:cNvPr>
          <p:cNvSpPr>
            <a:spLocks noGrp="1"/>
          </p:cNvSpPr>
          <p:nvPr>
            <p:ph idx="1"/>
          </p:nvPr>
        </p:nvSpPr>
        <p:spPr>
          <a:xfrm>
            <a:off x="609600" y="1728008"/>
            <a:ext cx="10972800" cy="4303575"/>
          </a:xfrm>
        </p:spPr>
        <p:txBody>
          <a:bodyPr>
            <a:normAutofit/>
          </a:bodyPr>
          <a:lstStyle/>
          <a:p>
            <a:pPr algn="just"/>
            <a:r>
              <a:rPr lang="en-GB" sz="2800" dirty="0"/>
              <a:t>Coaching can be an invaluable tool to open up dialogue about change, work through any fears or resistance to change and help people to transition</a:t>
            </a:r>
          </a:p>
          <a:p>
            <a:pPr algn="just"/>
            <a:r>
              <a:rPr lang="en-GB" sz="2800" dirty="0"/>
              <a:t>Researchers have demonstrated that fostering trust, perceptions of fairness and early employee engagement will improve employees’ responses to change</a:t>
            </a:r>
          </a:p>
          <a:p>
            <a:pPr algn="just"/>
            <a:r>
              <a:rPr lang="en-GB" sz="2800" dirty="0"/>
              <a:t>More importantly – employees can help shape change through their own ideas and contributions.</a:t>
            </a:r>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135867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A8E0-A63E-4A08-9577-406AABA595B7}"/>
              </a:ext>
            </a:extLst>
          </p:cNvPr>
          <p:cNvSpPr>
            <a:spLocks noGrp="1"/>
          </p:cNvSpPr>
          <p:nvPr>
            <p:ph type="title"/>
          </p:nvPr>
        </p:nvSpPr>
        <p:spPr/>
        <p:txBody>
          <a:bodyPr/>
          <a:lstStyle/>
          <a:p>
            <a:r>
              <a:rPr lang="en-GB" b="1" dirty="0"/>
              <a:t>What is resilience?</a:t>
            </a:r>
          </a:p>
        </p:txBody>
      </p:sp>
      <p:sp>
        <p:nvSpPr>
          <p:cNvPr id="3" name="Content Placeholder 2">
            <a:extLst>
              <a:ext uri="{FF2B5EF4-FFF2-40B4-BE49-F238E27FC236}">
                <a16:creationId xmlns:a16="http://schemas.microsoft.com/office/drawing/2014/main" id="{8837C0E6-EB38-404B-A5E6-063CA0D86C1F}"/>
              </a:ext>
            </a:extLst>
          </p:cNvPr>
          <p:cNvSpPr>
            <a:spLocks noGrp="1"/>
          </p:cNvSpPr>
          <p:nvPr>
            <p:ph idx="1"/>
          </p:nvPr>
        </p:nvSpPr>
        <p:spPr/>
        <p:txBody>
          <a:bodyPr/>
          <a:lstStyle/>
          <a:p>
            <a:r>
              <a:rPr lang="en-GB" dirty="0"/>
              <a:t>Positive adaptation</a:t>
            </a:r>
          </a:p>
          <a:p>
            <a:r>
              <a:rPr lang="en-GB" dirty="0"/>
              <a:t>Ability to maintain or regain mental health</a:t>
            </a:r>
          </a:p>
          <a:p>
            <a:r>
              <a:rPr lang="en-GB" dirty="0"/>
              <a:t>No absolute consensus</a:t>
            </a:r>
          </a:p>
          <a:p>
            <a:r>
              <a:rPr lang="en-GB" sz="3200"/>
              <a:t>‘Bounce-</a:t>
            </a:r>
            <a:r>
              <a:rPr lang="en-GB" sz="3200" dirty="0" err="1"/>
              <a:t>backability</a:t>
            </a:r>
            <a:r>
              <a:rPr lang="en-GB" sz="3200" dirty="0"/>
              <a:t>’</a:t>
            </a:r>
          </a:p>
          <a:p>
            <a:r>
              <a:rPr lang="en-GB" sz="3200" dirty="0"/>
              <a:t>Ability to recover quickly from set-backs, manage stress</a:t>
            </a:r>
          </a:p>
          <a:p>
            <a:r>
              <a:rPr lang="en-GB" dirty="0"/>
              <a:t>Resilience links to wellbeing</a:t>
            </a:r>
            <a:endParaRPr lang="en-GB" sz="3200" dirty="0"/>
          </a:p>
          <a:p>
            <a:endParaRPr lang="en-GB" dirty="0"/>
          </a:p>
        </p:txBody>
      </p:sp>
    </p:spTree>
    <p:extLst>
      <p:ext uri="{BB962C8B-B14F-4D97-AF65-F5344CB8AC3E}">
        <p14:creationId xmlns:p14="http://schemas.microsoft.com/office/powerpoint/2010/main" val="17763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34B79-ADB3-4BDD-AC5E-881587CD6627}"/>
              </a:ext>
            </a:extLst>
          </p:cNvPr>
          <p:cNvSpPr>
            <a:spLocks noGrp="1"/>
          </p:cNvSpPr>
          <p:nvPr>
            <p:ph type="title"/>
          </p:nvPr>
        </p:nvSpPr>
        <p:spPr>
          <a:xfrm>
            <a:off x="259491" y="274638"/>
            <a:ext cx="11714205" cy="812757"/>
          </a:xfrm>
        </p:spPr>
        <p:txBody>
          <a:bodyPr>
            <a:normAutofit/>
          </a:bodyPr>
          <a:lstStyle/>
          <a:p>
            <a:r>
              <a:rPr kumimoji="0" lang="en-GB" sz="3600" b="1" i="0" u="none" strike="noStrike" kern="1200" cap="none" spc="0" normalizeH="0" baseline="0" noProof="0" dirty="0">
                <a:ln>
                  <a:noFill/>
                </a:ln>
                <a:solidFill>
                  <a:prstClr val="black"/>
                </a:solidFill>
                <a:effectLst/>
                <a:uLnTx/>
                <a:uFillTx/>
                <a:latin typeface="Myriad Pro"/>
                <a:ea typeface="+mj-ea"/>
                <a:cs typeface="+mj-cs"/>
              </a:rPr>
              <a:t>Coaching can be used to </a:t>
            </a:r>
            <a:r>
              <a:rPr lang="en-GB" sz="3600" b="1" dirty="0">
                <a:solidFill>
                  <a:prstClr val="black"/>
                </a:solidFill>
                <a:latin typeface="Myriad Pro"/>
              </a:rPr>
              <a:t>build resilience</a:t>
            </a:r>
            <a:endParaRPr lang="en-GB" dirty="0"/>
          </a:p>
        </p:txBody>
      </p:sp>
      <p:sp>
        <p:nvSpPr>
          <p:cNvPr id="3" name="Content Placeholder 2">
            <a:extLst>
              <a:ext uri="{FF2B5EF4-FFF2-40B4-BE49-F238E27FC236}">
                <a16:creationId xmlns:a16="http://schemas.microsoft.com/office/drawing/2014/main" id="{E5B07975-88B4-9D28-DF88-10CEBCE9DDDC}"/>
              </a:ext>
            </a:extLst>
          </p:cNvPr>
          <p:cNvSpPr>
            <a:spLocks noGrp="1"/>
          </p:cNvSpPr>
          <p:nvPr>
            <p:ph sz="half" idx="1"/>
          </p:nvPr>
        </p:nvSpPr>
        <p:spPr>
          <a:xfrm>
            <a:off x="259491" y="1458097"/>
            <a:ext cx="5734909" cy="4131144"/>
          </a:xfrm>
        </p:spPr>
        <p:txBody>
          <a:bodyPr>
            <a:normAutofit fontScale="92500" lnSpcReduction="20000"/>
          </a:bodyPr>
          <a:lstStyle/>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rgbClr val="111111"/>
                </a:solidFill>
                <a:effectLst/>
                <a:uLnTx/>
                <a:uFillTx/>
                <a:ea typeface="+mn-ea"/>
                <a:cs typeface="+mn-cs"/>
              </a:rPr>
              <a:t>Enabling the </a:t>
            </a:r>
            <a:r>
              <a:rPr kumimoji="0" lang="en-GB" sz="2400" b="0" i="0" u="none" strike="noStrike" kern="1200" cap="none" spc="0" normalizeH="0" baseline="0" noProof="0" dirty="0" err="1">
                <a:ln>
                  <a:noFill/>
                </a:ln>
                <a:solidFill>
                  <a:srgbClr val="111111"/>
                </a:solidFill>
                <a:effectLst/>
                <a:uLnTx/>
                <a:uFillTx/>
                <a:ea typeface="+mn-ea"/>
                <a:cs typeface="+mn-cs"/>
              </a:rPr>
              <a:t>coachee</a:t>
            </a:r>
            <a:r>
              <a:rPr kumimoji="0" lang="en-GB" sz="2400" b="0" i="0" u="none" strike="noStrike" kern="1200" cap="none" spc="0" normalizeH="0" baseline="0" noProof="0" dirty="0">
                <a:ln>
                  <a:noFill/>
                </a:ln>
                <a:solidFill>
                  <a:srgbClr val="111111"/>
                </a:solidFill>
                <a:effectLst/>
                <a:uLnTx/>
                <a:uFillTx/>
                <a:ea typeface="+mn-ea"/>
                <a:cs typeface="+mn-cs"/>
              </a:rPr>
              <a:t> or mentee to cope with current situations (resilience in the moment)</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rgbClr val="111111"/>
                </a:solidFill>
                <a:effectLst/>
                <a:uLnTx/>
                <a:uFillTx/>
                <a:ea typeface="+mn-ea"/>
                <a:cs typeface="+mn-cs"/>
              </a:rPr>
              <a:t>Building their overall level of resilience (resilience capacity)</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rgbClr val="111111"/>
                </a:solidFill>
                <a:effectLst/>
                <a:uLnTx/>
                <a:uFillTx/>
                <a:ea typeface="+mn-ea"/>
                <a:cs typeface="+mn-cs"/>
              </a:rPr>
              <a:t>Optimism – expecting change to have positive outcomes</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rgbClr val="111111"/>
                </a:solidFill>
                <a:effectLst/>
                <a:uLnTx/>
                <a:uFillTx/>
                <a:ea typeface="+mn-ea"/>
                <a:cs typeface="+mn-cs"/>
              </a:rPr>
              <a:t>Self-assuredness – a strong, realistic view of their own capabilities to manage new or difficult situations</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srgbClr val="111111"/>
                </a:solidFill>
                <a:effectLst/>
                <a:uLnTx/>
                <a:uFillTx/>
                <a:ea typeface="+mn-ea"/>
                <a:cs typeface="+mn-cs"/>
              </a:rPr>
              <a:t>Focus – being able to establish and work to clear priorities, even in the midst of   uncertainty</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400" b="0" i="0" u="none" strike="noStrike" kern="1200" cap="none" spc="0" normalizeH="0" baseline="0" noProof="0" dirty="0">
              <a:ln>
                <a:noFill/>
              </a:ln>
              <a:solidFill>
                <a:srgbClr val="111111"/>
              </a:solidFill>
              <a:effectLst/>
              <a:uLnTx/>
              <a:uFillTx/>
              <a:latin typeface="Roboto" panose="02000000000000000000" pitchFamily="2" charset="0"/>
              <a:ea typeface="+mn-ea"/>
              <a:cs typeface="+mn-cs"/>
            </a:endParaRPr>
          </a:p>
          <a:p>
            <a:endParaRPr lang="en-GB" dirty="0"/>
          </a:p>
        </p:txBody>
      </p:sp>
      <p:sp>
        <p:nvSpPr>
          <p:cNvPr id="4" name="Content Placeholder 3">
            <a:extLst>
              <a:ext uri="{FF2B5EF4-FFF2-40B4-BE49-F238E27FC236}">
                <a16:creationId xmlns:a16="http://schemas.microsoft.com/office/drawing/2014/main" id="{9F11CA12-92B8-9BD7-B346-BA4CB8EE4C37}"/>
              </a:ext>
            </a:extLst>
          </p:cNvPr>
          <p:cNvSpPr>
            <a:spLocks noGrp="1"/>
          </p:cNvSpPr>
          <p:nvPr>
            <p:ph sz="half" idx="2"/>
          </p:nvPr>
        </p:nvSpPr>
        <p:spPr>
          <a:xfrm>
            <a:off x="6197600" y="1458097"/>
            <a:ext cx="5776096" cy="4131144"/>
          </a:xfrm>
        </p:spPr>
        <p:txBody>
          <a:bodyPr>
            <a:normAutofit fontScale="92500" lnSpcReduction="20000"/>
          </a:bodyPr>
          <a:lstStyle/>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111111"/>
                </a:solidFill>
                <a:effectLst/>
                <a:uLnTx/>
                <a:uFillTx/>
                <a:ea typeface="+mn-ea"/>
                <a:cs typeface="+mn-cs"/>
              </a:rPr>
              <a:t>Openness to ideas – they look for and are positive about applying new thinking</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111111"/>
                </a:solidFill>
                <a:effectLst/>
                <a:uLnTx/>
                <a:uFillTx/>
                <a:ea typeface="+mn-ea"/>
                <a:cs typeface="+mn-cs"/>
              </a:rPr>
              <a:t>Willing to ask for support </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111111"/>
                </a:solidFill>
                <a:effectLst/>
                <a:uLnTx/>
                <a:uFillTx/>
                <a:ea typeface="+mn-ea"/>
                <a:cs typeface="+mn-cs"/>
              </a:rPr>
              <a:t>Structured – they step back from problems or changes and envision flexible plans to address them</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111111"/>
                </a:solidFill>
                <a:effectLst/>
                <a:uLnTx/>
                <a:uFillTx/>
                <a:ea typeface="+mn-ea"/>
                <a:cs typeface="+mn-cs"/>
              </a:rPr>
              <a:t>Being proactive – they prefer to initiate change rather than be overtaken by it</a:t>
            </a:r>
          </a:p>
          <a:p>
            <a:endParaRPr lang="en-GB" dirty="0"/>
          </a:p>
        </p:txBody>
      </p:sp>
    </p:spTree>
    <p:extLst>
      <p:ext uri="{BB962C8B-B14F-4D97-AF65-F5344CB8AC3E}">
        <p14:creationId xmlns:p14="http://schemas.microsoft.com/office/powerpoint/2010/main" val="1702763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159D-AC31-A12A-0A04-83CFB54E886F}"/>
              </a:ext>
            </a:extLst>
          </p:cNvPr>
          <p:cNvSpPr>
            <a:spLocks noGrp="1"/>
          </p:cNvSpPr>
          <p:nvPr>
            <p:ph type="title"/>
          </p:nvPr>
        </p:nvSpPr>
        <p:spPr>
          <a:xfrm>
            <a:off x="609600" y="1993710"/>
            <a:ext cx="10972800" cy="1143000"/>
          </a:xfrm>
        </p:spPr>
        <p:txBody>
          <a:bodyPr>
            <a:normAutofit fontScale="90000"/>
          </a:bodyPr>
          <a:lstStyle/>
          <a:p>
            <a:r>
              <a:rPr lang="en-GB" b="1" dirty="0"/>
              <a:t>Remember to compare coaching to other learning interventions – training, mentoring, e-learning etc. </a:t>
            </a:r>
          </a:p>
        </p:txBody>
      </p:sp>
    </p:spTree>
    <p:extLst>
      <p:ext uri="{BB962C8B-B14F-4D97-AF65-F5344CB8AC3E}">
        <p14:creationId xmlns:p14="http://schemas.microsoft.com/office/powerpoint/2010/main" val="3480221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B68A5-CE5B-73D6-8B13-6B391B371612}"/>
              </a:ext>
            </a:extLst>
          </p:cNvPr>
          <p:cNvSpPr>
            <a:spLocks noGrp="1"/>
          </p:cNvSpPr>
          <p:nvPr>
            <p:ph type="title"/>
          </p:nvPr>
        </p:nvSpPr>
        <p:spPr/>
        <p:txBody>
          <a:bodyPr>
            <a:normAutofit fontScale="90000"/>
          </a:bodyPr>
          <a:lstStyle/>
          <a:p>
            <a:r>
              <a:rPr lang="en-GB" b="1" dirty="0"/>
              <a:t>How do your Organisations use Coaching?</a:t>
            </a:r>
          </a:p>
        </p:txBody>
      </p:sp>
      <p:sp>
        <p:nvSpPr>
          <p:cNvPr id="3" name="Content Placeholder 2">
            <a:extLst>
              <a:ext uri="{FF2B5EF4-FFF2-40B4-BE49-F238E27FC236}">
                <a16:creationId xmlns:a16="http://schemas.microsoft.com/office/drawing/2014/main" id="{37078F23-B416-9F6A-3B8E-76EA228232BC}"/>
              </a:ext>
            </a:extLst>
          </p:cNvPr>
          <p:cNvSpPr>
            <a:spLocks noGrp="1"/>
          </p:cNvSpPr>
          <p:nvPr>
            <p:ph idx="1"/>
          </p:nvPr>
        </p:nvSpPr>
        <p:spPr/>
        <p:txBody>
          <a:bodyPr/>
          <a:lstStyle/>
          <a:p>
            <a:r>
              <a:rPr lang="en-GB" dirty="0"/>
              <a:t>Do they have a coaching policy? </a:t>
            </a:r>
          </a:p>
          <a:p>
            <a:r>
              <a:rPr lang="en-GB" dirty="0"/>
              <a:t>Is it a part of their Learning strategy?</a:t>
            </a:r>
          </a:p>
          <a:p>
            <a:r>
              <a:rPr lang="en-GB" dirty="0"/>
              <a:t>Are there internal or external coaches?</a:t>
            </a:r>
          </a:p>
          <a:p>
            <a:r>
              <a:rPr lang="en-GB" dirty="0"/>
              <a:t>What do coaches do?</a:t>
            </a:r>
          </a:p>
          <a:p>
            <a:r>
              <a:rPr lang="en-GB" dirty="0"/>
              <a:t>Is coaching only given to executives?</a:t>
            </a:r>
          </a:p>
        </p:txBody>
      </p:sp>
    </p:spTree>
    <p:extLst>
      <p:ext uri="{BB962C8B-B14F-4D97-AF65-F5344CB8AC3E}">
        <p14:creationId xmlns:p14="http://schemas.microsoft.com/office/powerpoint/2010/main" val="3372174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5AF90-B04A-72D5-E5C7-54B13936A5DA}"/>
              </a:ext>
            </a:extLst>
          </p:cNvPr>
          <p:cNvSpPr>
            <a:spLocks noGrp="1"/>
          </p:cNvSpPr>
          <p:nvPr>
            <p:ph type="title"/>
          </p:nvPr>
        </p:nvSpPr>
        <p:spPr>
          <a:xfrm>
            <a:off x="609600" y="274638"/>
            <a:ext cx="10972800" cy="822642"/>
          </a:xfrm>
        </p:spPr>
        <p:txBody>
          <a:bodyPr/>
          <a:lstStyle/>
          <a:p>
            <a:r>
              <a:rPr lang="en-GB" b="1" dirty="0"/>
              <a:t>Activity</a:t>
            </a:r>
          </a:p>
        </p:txBody>
      </p:sp>
      <p:sp>
        <p:nvSpPr>
          <p:cNvPr id="3" name="Content Placeholder 2">
            <a:extLst>
              <a:ext uri="{FF2B5EF4-FFF2-40B4-BE49-F238E27FC236}">
                <a16:creationId xmlns:a16="http://schemas.microsoft.com/office/drawing/2014/main" id="{EA035489-3394-6973-ED7F-95EC54AEB702}"/>
              </a:ext>
            </a:extLst>
          </p:cNvPr>
          <p:cNvSpPr>
            <a:spLocks noGrp="1"/>
          </p:cNvSpPr>
          <p:nvPr>
            <p:ph idx="1"/>
          </p:nvPr>
        </p:nvSpPr>
        <p:spPr>
          <a:xfrm>
            <a:off x="609600" y="1365504"/>
            <a:ext cx="10972800" cy="4151729"/>
          </a:xfrm>
        </p:spPr>
        <p:txBody>
          <a:bodyPr>
            <a:normAutofit lnSpcReduction="10000"/>
          </a:bodyPr>
          <a:lstStyle/>
          <a:p>
            <a:r>
              <a:rPr lang="en-GB" dirty="0"/>
              <a:t>Find newspaper or magazine articles that report on how organisations are currently utilising coaching in the workplace.</a:t>
            </a:r>
          </a:p>
          <a:p>
            <a:r>
              <a:rPr lang="en-GB" dirty="0"/>
              <a:t>Try Library catalogue; HR Zone, CIPD, People Management, BBC etc.</a:t>
            </a:r>
          </a:p>
          <a:p>
            <a:endParaRPr lang="en-GB" dirty="0"/>
          </a:p>
          <a:p>
            <a:pPr marL="0" indent="0">
              <a:buNone/>
            </a:pPr>
            <a:r>
              <a:rPr lang="en-GB" dirty="0"/>
              <a:t>Useful source for future of coaching: </a:t>
            </a:r>
            <a:r>
              <a:rPr lang="en-GB" dirty="0">
                <a:hlinkClick r:id="rId3"/>
              </a:rPr>
              <a:t>Predicted Trends for Coaching in 2024 and Beyond | Institute of Coaching</a:t>
            </a:r>
            <a:endParaRPr lang="en-GB" dirty="0"/>
          </a:p>
        </p:txBody>
      </p:sp>
    </p:spTree>
    <p:extLst>
      <p:ext uri="{BB962C8B-B14F-4D97-AF65-F5344CB8AC3E}">
        <p14:creationId xmlns:p14="http://schemas.microsoft.com/office/powerpoint/2010/main" val="3491072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A6F36-39E4-E92D-7277-A0F87EA0AC18}"/>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7C051B6A-B7B6-9EC8-26AC-5F35F92F73CE}"/>
              </a:ext>
            </a:extLst>
          </p:cNvPr>
          <p:cNvSpPr>
            <a:spLocks noGrp="1"/>
          </p:cNvSpPr>
          <p:nvPr>
            <p:ph idx="1"/>
          </p:nvPr>
        </p:nvSpPr>
        <p:spPr/>
        <p:txBody>
          <a:bodyPr/>
          <a:lstStyle/>
          <a:p>
            <a:r>
              <a:rPr lang="en-GB" dirty="0"/>
              <a:t>It can be argued that coaching has increased in its importance post-Covid, compared to other learning interventions</a:t>
            </a:r>
          </a:p>
          <a:p>
            <a:r>
              <a:rPr lang="en-GB" dirty="0"/>
              <a:t>It has an important role in supporting a change ready culture and improving resilience</a:t>
            </a:r>
          </a:p>
        </p:txBody>
      </p:sp>
    </p:spTree>
    <p:extLst>
      <p:ext uri="{BB962C8B-B14F-4D97-AF65-F5344CB8AC3E}">
        <p14:creationId xmlns:p14="http://schemas.microsoft.com/office/powerpoint/2010/main" val="19248308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110</TotalTime>
  <Words>2112</Words>
  <Application>Microsoft Office PowerPoint</Application>
  <PresentationFormat>Widescreen</PresentationFormat>
  <Paragraphs>115</Paragraphs>
  <Slides>13</Slides>
  <Notes>7</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13</vt:i4>
      </vt:variant>
    </vt:vector>
  </HeadingPairs>
  <TitlesOfParts>
    <vt:vector size="23" baseType="lpstr">
      <vt:lpstr>Aptos</vt:lpstr>
      <vt:lpstr>Arial</vt:lpstr>
      <vt:lpstr>Calibri</vt:lpstr>
      <vt:lpstr>lora</vt:lpstr>
      <vt:lpstr>Myriad Pro</vt:lpstr>
      <vt:lpstr>Roboto</vt:lpstr>
      <vt:lpstr>Tahoma</vt:lpstr>
      <vt:lpstr>Ubuntu</vt:lpstr>
      <vt:lpstr>20140311PresentationUWTSDTemplate</vt:lpstr>
      <vt:lpstr>UWTSD</vt:lpstr>
      <vt:lpstr>Julie Thomas</vt:lpstr>
      <vt:lpstr>Learning Outcomes</vt:lpstr>
      <vt:lpstr>Assignment</vt:lpstr>
      <vt:lpstr>Activity</vt:lpstr>
      <vt:lpstr>Importance of Coaching Post Covid</vt:lpstr>
      <vt:lpstr>Role of coaching and mentoring: Need for agility</vt:lpstr>
      <vt:lpstr>Coaching and mentoring play a key role in managing change</vt:lpstr>
      <vt:lpstr>What is resilience?</vt:lpstr>
      <vt:lpstr>Coaching can be used to build resilience</vt:lpstr>
      <vt:lpstr>Remember to compare coaching to other learning interventions – training, mentoring, e-learning etc. </vt:lpstr>
      <vt:lpstr>How do your Organisations use Coaching?</vt:lpstr>
      <vt:lpstr>Activity</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2024-11-14T15:11:37Z</dcterms:created>
  <dcterms:modified xsi:type="dcterms:W3CDTF">2024-11-26T15:40:05Z</dcterms:modified>
</cp:coreProperties>
</file>