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 id="2147483696" r:id="rId2"/>
    <p:sldMasterId id="2147483660" r:id="rId3"/>
  </p:sldMasterIdLst>
  <p:notesMasterIdLst>
    <p:notesMasterId r:id="rId19"/>
  </p:notesMasterIdLst>
  <p:sldIdLst>
    <p:sldId id="256" r:id="rId4"/>
    <p:sldId id="260" r:id="rId5"/>
    <p:sldId id="257" r:id="rId6"/>
    <p:sldId id="258" r:id="rId7"/>
    <p:sldId id="261" r:id="rId8"/>
    <p:sldId id="262" r:id="rId9"/>
    <p:sldId id="263" r:id="rId10"/>
    <p:sldId id="264" r:id="rId11"/>
    <p:sldId id="266" r:id="rId12"/>
    <p:sldId id="267" r:id="rId13"/>
    <p:sldId id="268" r:id="rId14"/>
    <p:sldId id="269" r:id="rId15"/>
    <p:sldId id="270" r:id="rId16"/>
    <p:sldId id="259"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135" autoAdjust="0"/>
  </p:normalViewPr>
  <p:slideViewPr>
    <p:cSldViewPr snapToGrid="0">
      <p:cViewPr varScale="1">
        <p:scale>
          <a:sx n="77" d="100"/>
          <a:sy n="77" d="100"/>
        </p:scale>
        <p:origin x="8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D96ED9-9C02-4343-AEDF-91B4D589C1E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4D8855-00FD-4DB3-9AAB-6DECDBE4FFD2}">
      <dgm:prSet/>
      <dgm:spPr/>
      <dgm:t>
        <a:bodyPr/>
        <a:lstStyle/>
        <a:p>
          <a:r>
            <a:rPr lang="en-GB" b="0" i="0"/>
            <a:t>When it came to “most influential” brands, Apple was put ahead of “Coca-Cola, Microsoft, and IBM” in 2011 (Krithikaa, 2016). </a:t>
          </a:r>
          <a:endParaRPr lang="en-US"/>
        </a:p>
      </dgm:t>
    </dgm:pt>
    <dgm:pt modelId="{C4B7FC9D-A26B-452B-B118-AC6AEDA0E825}" type="parTrans" cxnId="{7FBF15BF-0AD7-4AA4-9D66-E4D98A71B114}">
      <dgm:prSet/>
      <dgm:spPr/>
      <dgm:t>
        <a:bodyPr/>
        <a:lstStyle/>
        <a:p>
          <a:endParaRPr lang="en-US"/>
        </a:p>
      </dgm:t>
    </dgm:pt>
    <dgm:pt modelId="{8EBFF7A2-B8AC-44AB-97A8-B30D1AF9E3CF}" type="sibTrans" cxnId="{7FBF15BF-0AD7-4AA4-9D66-E4D98A71B114}">
      <dgm:prSet/>
      <dgm:spPr/>
      <dgm:t>
        <a:bodyPr/>
        <a:lstStyle/>
        <a:p>
          <a:endParaRPr lang="en-US"/>
        </a:p>
      </dgm:t>
    </dgm:pt>
    <dgm:pt modelId="{0051596A-6994-44FE-A7F8-A8493CA9C92D}">
      <dgm:prSet/>
      <dgm:spPr/>
      <dgm:t>
        <a:bodyPr/>
        <a:lstStyle/>
        <a:p>
          <a:r>
            <a:rPr lang="en-GB" b="0" i="0"/>
            <a:t>In 2011, Apple became the world’s most valuable brand.</a:t>
          </a:r>
          <a:endParaRPr lang="en-US"/>
        </a:p>
      </dgm:t>
    </dgm:pt>
    <dgm:pt modelId="{B3BBE76F-2C7F-4D7E-98B7-7A32A59D34B5}" type="parTrans" cxnId="{EFDC88EE-FACA-412E-9AF5-D12E09DB45D9}">
      <dgm:prSet/>
      <dgm:spPr/>
      <dgm:t>
        <a:bodyPr/>
        <a:lstStyle/>
        <a:p>
          <a:endParaRPr lang="en-US"/>
        </a:p>
      </dgm:t>
    </dgm:pt>
    <dgm:pt modelId="{BC6506A3-CD09-49C8-90A5-6F32A54DAB31}" type="sibTrans" cxnId="{EFDC88EE-FACA-412E-9AF5-D12E09DB45D9}">
      <dgm:prSet/>
      <dgm:spPr/>
      <dgm:t>
        <a:bodyPr/>
        <a:lstStyle/>
        <a:p>
          <a:endParaRPr lang="en-US"/>
        </a:p>
      </dgm:t>
    </dgm:pt>
    <dgm:pt modelId="{D688C261-615F-4754-8BF4-63601B56934C}">
      <dgm:prSet/>
      <dgm:spPr/>
      <dgm:t>
        <a:bodyPr/>
        <a:lstStyle/>
        <a:p>
          <a:r>
            <a:rPr lang="en-GB" b="0" i="0"/>
            <a:t>Apple’s first revolutionary new product under Cook was the Apple Watch, which was introduced on April 24, 2015 (Soniya and Mohanraj, 2018). </a:t>
          </a:r>
          <a:endParaRPr lang="en-US"/>
        </a:p>
      </dgm:t>
    </dgm:pt>
    <dgm:pt modelId="{C572C1AD-C515-4B68-BC59-6756F0C6CCF6}" type="parTrans" cxnId="{05245F3F-D4A3-4C8B-9FEC-FEFE47DD9724}">
      <dgm:prSet/>
      <dgm:spPr/>
      <dgm:t>
        <a:bodyPr/>
        <a:lstStyle/>
        <a:p>
          <a:endParaRPr lang="en-US"/>
        </a:p>
      </dgm:t>
    </dgm:pt>
    <dgm:pt modelId="{5B65A1F3-2399-4C5C-A377-F25FB8C157F5}" type="sibTrans" cxnId="{05245F3F-D4A3-4C8B-9FEC-FEFE47DD9724}">
      <dgm:prSet/>
      <dgm:spPr/>
      <dgm:t>
        <a:bodyPr/>
        <a:lstStyle/>
        <a:p>
          <a:endParaRPr lang="en-US"/>
        </a:p>
      </dgm:t>
    </dgm:pt>
    <dgm:pt modelId="{2AB60E2C-99CE-4866-9913-09613EC3A067}">
      <dgm:prSet/>
      <dgm:spPr/>
      <dgm:t>
        <a:bodyPr/>
        <a:lstStyle/>
        <a:p>
          <a:r>
            <a:rPr lang="en-GB" b="0" i="0"/>
            <a:t>Since then, every year a new generation of Apple Watch has been released.</a:t>
          </a:r>
          <a:endParaRPr lang="en-US"/>
        </a:p>
      </dgm:t>
    </dgm:pt>
    <dgm:pt modelId="{6DABFF9F-960B-4BF5-8B76-49DFC081A0D6}" type="parTrans" cxnId="{018613A6-7ED5-4BD9-875F-76B47DB64D69}">
      <dgm:prSet/>
      <dgm:spPr/>
      <dgm:t>
        <a:bodyPr/>
        <a:lstStyle/>
        <a:p>
          <a:endParaRPr lang="en-US"/>
        </a:p>
      </dgm:t>
    </dgm:pt>
    <dgm:pt modelId="{327D3BFC-C716-419B-9A7B-F5E167D9772D}" type="sibTrans" cxnId="{018613A6-7ED5-4BD9-875F-76B47DB64D69}">
      <dgm:prSet/>
      <dgm:spPr/>
      <dgm:t>
        <a:bodyPr/>
        <a:lstStyle/>
        <a:p>
          <a:endParaRPr lang="en-US"/>
        </a:p>
      </dgm:t>
    </dgm:pt>
    <dgm:pt modelId="{0FA27609-27FA-46FB-B746-01A4EBDA1C8A}">
      <dgm:prSet/>
      <dgm:spPr/>
      <dgm:t>
        <a:bodyPr/>
        <a:lstStyle/>
        <a:p>
          <a:r>
            <a:rPr lang="en-GB" b="0" i="0"/>
            <a:t>The popularity of the iPhone and iPad.</a:t>
          </a:r>
          <a:endParaRPr lang="en-US"/>
        </a:p>
      </dgm:t>
    </dgm:pt>
    <dgm:pt modelId="{6F58D6AD-A731-4ADB-9D0C-3E6EDC36EA1F}" type="parTrans" cxnId="{859B6D84-81A6-4A91-ADAD-D30F55519E69}">
      <dgm:prSet/>
      <dgm:spPr/>
      <dgm:t>
        <a:bodyPr/>
        <a:lstStyle/>
        <a:p>
          <a:endParaRPr lang="en-US"/>
        </a:p>
      </dgm:t>
    </dgm:pt>
    <dgm:pt modelId="{6E21B7EA-9F40-40D2-9527-CDC4C0792EE1}" type="sibTrans" cxnId="{859B6D84-81A6-4A91-ADAD-D30F55519E69}">
      <dgm:prSet/>
      <dgm:spPr/>
      <dgm:t>
        <a:bodyPr/>
        <a:lstStyle/>
        <a:p>
          <a:endParaRPr lang="en-US"/>
        </a:p>
      </dgm:t>
    </dgm:pt>
    <dgm:pt modelId="{50CC462C-A129-4259-A782-B2314BF2D97B}">
      <dgm:prSet/>
      <dgm:spPr/>
      <dgm:t>
        <a:bodyPr/>
        <a:lstStyle/>
        <a:p>
          <a:r>
            <a:rPr lang="en-GB" b="0" i="0"/>
            <a:t>Apple has created a large segment of services (Walker, 2007).</a:t>
          </a:r>
          <a:endParaRPr lang="en-US"/>
        </a:p>
      </dgm:t>
    </dgm:pt>
    <dgm:pt modelId="{94DE818C-862C-4FAB-831D-15999A43180B}" type="parTrans" cxnId="{E8F85240-355B-4E87-96A4-660AABB7360C}">
      <dgm:prSet/>
      <dgm:spPr/>
      <dgm:t>
        <a:bodyPr/>
        <a:lstStyle/>
        <a:p>
          <a:endParaRPr lang="en-US"/>
        </a:p>
      </dgm:t>
    </dgm:pt>
    <dgm:pt modelId="{366E54A7-3950-470A-87BC-328F10CB955A}" type="sibTrans" cxnId="{E8F85240-355B-4E87-96A4-660AABB7360C}">
      <dgm:prSet/>
      <dgm:spPr/>
      <dgm:t>
        <a:bodyPr/>
        <a:lstStyle/>
        <a:p>
          <a:endParaRPr lang="en-US"/>
        </a:p>
      </dgm:t>
    </dgm:pt>
    <dgm:pt modelId="{0A5D9E5C-C038-4421-B494-0D663394E590}" type="pres">
      <dgm:prSet presAssocID="{A7D96ED9-9C02-4343-AEDF-91B4D589C1E5}" presName="linear" presStyleCnt="0">
        <dgm:presLayoutVars>
          <dgm:animLvl val="lvl"/>
          <dgm:resizeHandles val="exact"/>
        </dgm:presLayoutVars>
      </dgm:prSet>
      <dgm:spPr/>
    </dgm:pt>
    <dgm:pt modelId="{711B7191-F1CA-4235-A9D3-820595FAA24E}" type="pres">
      <dgm:prSet presAssocID="{D24D8855-00FD-4DB3-9AAB-6DECDBE4FFD2}" presName="parentText" presStyleLbl="node1" presStyleIdx="0" presStyleCnt="6">
        <dgm:presLayoutVars>
          <dgm:chMax val="0"/>
          <dgm:bulletEnabled val="1"/>
        </dgm:presLayoutVars>
      </dgm:prSet>
      <dgm:spPr/>
    </dgm:pt>
    <dgm:pt modelId="{BD391454-4BF5-420C-A81E-75770021CB89}" type="pres">
      <dgm:prSet presAssocID="{8EBFF7A2-B8AC-44AB-97A8-B30D1AF9E3CF}" presName="spacer" presStyleCnt="0"/>
      <dgm:spPr/>
    </dgm:pt>
    <dgm:pt modelId="{68399576-E70E-4038-84D5-C148E7855D91}" type="pres">
      <dgm:prSet presAssocID="{0051596A-6994-44FE-A7F8-A8493CA9C92D}" presName="parentText" presStyleLbl="node1" presStyleIdx="1" presStyleCnt="6">
        <dgm:presLayoutVars>
          <dgm:chMax val="0"/>
          <dgm:bulletEnabled val="1"/>
        </dgm:presLayoutVars>
      </dgm:prSet>
      <dgm:spPr/>
    </dgm:pt>
    <dgm:pt modelId="{C43769F3-7F26-4DBB-9EF7-606DF6733B7D}" type="pres">
      <dgm:prSet presAssocID="{BC6506A3-CD09-49C8-90A5-6F32A54DAB31}" presName="spacer" presStyleCnt="0"/>
      <dgm:spPr/>
    </dgm:pt>
    <dgm:pt modelId="{16A156DA-5C4A-4CAA-B1BC-3FA44904E029}" type="pres">
      <dgm:prSet presAssocID="{D688C261-615F-4754-8BF4-63601B56934C}" presName="parentText" presStyleLbl="node1" presStyleIdx="2" presStyleCnt="6">
        <dgm:presLayoutVars>
          <dgm:chMax val="0"/>
          <dgm:bulletEnabled val="1"/>
        </dgm:presLayoutVars>
      </dgm:prSet>
      <dgm:spPr/>
    </dgm:pt>
    <dgm:pt modelId="{6FB687DE-F475-4C26-968F-EDAFBCA1AAE9}" type="pres">
      <dgm:prSet presAssocID="{5B65A1F3-2399-4C5C-A377-F25FB8C157F5}" presName="spacer" presStyleCnt="0"/>
      <dgm:spPr/>
    </dgm:pt>
    <dgm:pt modelId="{C7B71C47-3D8A-4327-AE91-628721479C3B}" type="pres">
      <dgm:prSet presAssocID="{2AB60E2C-99CE-4866-9913-09613EC3A067}" presName="parentText" presStyleLbl="node1" presStyleIdx="3" presStyleCnt="6">
        <dgm:presLayoutVars>
          <dgm:chMax val="0"/>
          <dgm:bulletEnabled val="1"/>
        </dgm:presLayoutVars>
      </dgm:prSet>
      <dgm:spPr/>
    </dgm:pt>
    <dgm:pt modelId="{64510C3E-DCA0-4B9B-8864-89A30165DE92}" type="pres">
      <dgm:prSet presAssocID="{327D3BFC-C716-419B-9A7B-F5E167D9772D}" presName="spacer" presStyleCnt="0"/>
      <dgm:spPr/>
    </dgm:pt>
    <dgm:pt modelId="{7F017037-E80B-47A6-9148-4A0E1DC2F821}" type="pres">
      <dgm:prSet presAssocID="{0FA27609-27FA-46FB-B746-01A4EBDA1C8A}" presName="parentText" presStyleLbl="node1" presStyleIdx="4" presStyleCnt="6">
        <dgm:presLayoutVars>
          <dgm:chMax val="0"/>
          <dgm:bulletEnabled val="1"/>
        </dgm:presLayoutVars>
      </dgm:prSet>
      <dgm:spPr/>
    </dgm:pt>
    <dgm:pt modelId="{C55231F2-51F0-4397-B64D-381DF0349F41}" type="pres">
      <dgm:prSet presAssocID="{6E21B7EA-9F40-40D2-9527-CDC4C0792EE1}" presName="spacer" presStyleCnt="0"/>
      <dgm:spPr/>
    </dgm:pt>
    <dgm:pt modelId="{A853A385-1EF4-41BE-8DFA-B2E261A5B463}" type="pres">
      <dgm:prSet presAssocID="{50CC462C-A129-4259-A782-B2314BF2D97B}" presName="parentText" presStyleLbl="node1" presStyleIdx="5" presStyleCnt="6">
        <dgm:presLayoutVars>
          <dgm:chMax val="0"/>
          <dgm:bulletEnabled val="1"/>
        </dgm:presLayoutVars>
      </dgm:prSet>
      <dgm:spPr/>
    </dgm:pt>
  </dgm:ptLst>
  <dgm:cxnLst>
    <dgm:cxn modelId="{05245F3F-D4A3-4C8B-9FEC-FEFE47DD9724}" srcId="{A7D96ED9-9C02-4343-AEDF-91B4D589C1E5}" destId="{D688C261-615F-4754-8BF4-63601B56934C}" srcOrd="2" destOrd="0" parTransId="{C572C1AD-C515-4B68-BC59-6756F0C6CCF6}" sibTransId="{5B65A1F3-2399-4C5C-A377-F25FB8C157F5}"/>
    <dgm:cxn modelId="{E8F85240-355B-4E87-96A4-660AABB7360C}" srcId="{A7D96ED9-9C02-4343-AEDF-91B4D589C1E5}" destId="{50CC462C-A129-4259-A782-B2314BF2D97B}" srcOrd="5" destOrd="0" parTransId="{94DE818C-862C-4FAB-831D-15999A43180B}" sibTransId="{366E54A7-3950-470A-87BC-328F10CB955A}"/>
    <dgm:cxn modelId="{AC6C3B44-825D-4AC5-B513-BA32F5E4073B}" type="presOf" srcId="{50CC462C-A129-4259-A782-B2314BF2D97B}" destId="{A853A385-1EF4-41BE-8DFA-B2E261A5B463}" srcOrd="0" destOrd="0" presId="urn:microsoft.com/office/officeart/2005/8/layout/vList2"/>
    <dgm:cxn modelId="{10DB3A6A-CD3C-4D5E-9BB5-4BD624E8E7A2}" type="presOf" srcId="{D688C261-615F-4754-8BF4-63601B56934C}" destId="{16A156DA-5C4A-4CAA-B1BC-3FA44904E029}" srcOrd="0" destOrd="0" presId="urn:microsoft.com/office/officeart/2005/8/layout/vList2"/>
    <dgm:cxn modelId="{AAD43477-4FE1-4A78-A942-8DE6A96353DD}" type="presOf" srcId="{A7D96ED9-9C02-4343-AEDF-91B4D589C1E5}" destId="{0A5D9E5C-C038-4421-B494-0D663394E590}" srcOrd="0" destOrd="0" presId="urn:microsoft.com/office/officeart/2005/8/layout/vList2"/>
    <dgm:cxn modelId="{859B6D84-81A6-4A91-ADAD-D30F55519E69}" srcId="{A7D96ED9-9C02-4343-AEDF-91B4D589C1E5}" destId="{0FA27609-27FA-46FB-B746-01A4EBDA1C8A}" srcOrd="4" destOrd="0" parTransId="{6F58D6AD-A731-4ADB-9D0C-3E6EDC36EA1F}" sibTransId="{6E21B7EA-9F40-40D2-9527-CDC4C0792EE1}"/>
    <dgm:cxn modelId="{E5B429A5-0BD5-4F15-868A-D9488405A127}" type="presOf" srcId="{2AB60E2C-99CE-4866-9913-09613EC3A067}" destId="{C7B71C47-3D8A-4327-AE91-628721479C3B}" srcOrd="0" destOrd="0" presId="urn:microsoft.com/office/officeart/2005/8/layout/vList2"/>
    <dgm:cxn modelId="{018613A6-7ED5-4BD9-875F-76B47DB64D69}" srcId="{A7D96ED9-9C02-4343-AEDF-91B4D589C1E5}" destId="{2AB60E2C-99CE-4866-9913-09613EC3A067}" srcOrd="3" destOrd="0" parTransId="{6DABFF9F-960B-4BF5-8B76-49DFC081A0D6}" sibTransId="{327D3BFC-C716-419B-9A7B-F5E167D9772D}"/>
    <dgm:cxn modelId="{0CEB82B1-DC26-4CB1-A059-96A5CCF03289}" type="presOf" srcId="{0051596A-6994-44FE-A7F8-A8493CA9C92D}" destId="{68399576-E70E-4038-84D5-C148E7855D91}" srcOrd="0" destOrd="0" presId="urn:microsoft.com/office/officeart/2005/8/layout/vList2"/>
    <dgm:cxn modelId="{7FBF15BF-0AD7-4AA4-9D66-E4D98A71B114}" srcId="{A7D96ED9-9C02-4343-AEDF-91B4D589C1E5}" destId="{D24D8855-00FD-4DB3-9AAB-6DECDBE4FFD2}" srcOrd="0" destOrd="0" parTransId="{C4B7FC9D-A26B-452B-B118-AC6AEDA0E825}" sibTransId="{8EBFF7A2-B8AC-44AB-97A8-B30D1AF9E3CF}"/>
    <dgm:cxn modelId="{E4B8EFD4-C4F9-47B5-A7CC-86718036A3DB}" type="presOf" srcId="{0FA27609-27FA-46FB-B746-01A4EBDA1C8A}" destId="{7F017037-E80B-47A6-9148-4A0E1DC2F821}" srcOrd="0" destOrd="0" presId="urn:microsoft.com/office/officeart/2005/8/layout/vList2"/>
    <dgm:cxn modelId="{EFDC88EE-FACA-412E-9AF5-D12E09DB45D9}" srcId="{A7D96ED9-9C02-4343-AEDF-91B4D589C1E5}" destId="{0051596A-6994-44FE-A7F8-A8493CA9C92D}" srcOrd="1" destOrd="0" parTransId="{B3BBE76F-2C7F-4D7E-98B7-7A32A59D34B5}" sibTransId="{BC6506A3-CD09-49C8-90A5-6F32A54DAB31}"/>
    <dgm:cxn modelId="{3BFB62FD-4B62-4EFB-9FDE-693632E5C331}" type="presOf" srcId="{D24D8855-00FD-4DB3-9AAB-6DECDBE4FFD2}" destId="{711B7191-F1CA-4235-A9D3-820595FAA24E}" srcOrd="0" destOrd="0" presId="urn:microsoft.com/office/officeart/2005/8/layout/vList2"/>
    <dgm:cxn modelId="{4E2C922A-5AD1-4BDF-B041-53F6C22A535F}" type="presParOf" srcId="{0A5D9E5C-C038-4421-B494-0D663394E590}" destId="{711B7191-F1CA-4235-A9D3-820595FAA24E}" srcOrd="0" destOrd="0" presId="urn:microsoft.com/office/officeart/2005/8/layout/vList2"/>
    <dgm:cxn modelId="{B18AE17B-32C1-49F6-BE71-5A55F73DA50E}" type="presParOf" srcId="{0A5D9E5C-C038-4421-B494-0D663394E590}" destId="{BD391454-4BF5-420C-A81E-75770021CB89}" srcOrd="1" destOrd="0" presId="urn:microsoft.com/office/officeart/2005/8/layout/vList2"/>
    <dgm:cxn modelId="{AC0523D4-53AB-41E7-8CBB-6B08052313D2}" type="presParOf" srcId="{0A5D9E5C-C038-4421-B494-0D663394E590}" destId="{68399576-E70E-4038-84D5-C148E7855D91}" srcOrd="2" destOrd="0" presId="urn:microsoft.com/office/officeart/2005/8/layout/vList2"/>
    <dgm:cxn modelId="{8EE1134A-F304-44F3-ACF8-0B30F20FD4D9}" type="presParOf" srcId="{0A5D9E5C-C038-4421-B494-0D663394E590}" destId="{C43769F3-7F26-4DBB-9EF7-606DF6733B7D}" srcOrd="3" destOrd="0" presId="urn:microsoft.com/office/officeart/2005/8/layout/vList2"/>
    <dgm:cxn modelId="{5D408A28-F435-4B9D-BFF0-3C0A6A757CE1}" type="presParOf" srcId="{0A5D9E5C-C038-4421-B494-0D663394E590}" destId="{16A156DA-5C4A-4CAA-B1BC-3FA44904E029}" srcOrd="4" destOrd="0" presId="urn:microsoft.com/office/officeart/2005/8/layout/vList2"/>
    <dgm:cxn modelId="{92CB3AA7-CAB7-485C-A032-007CD81BE34E}" type="presParOf" srcId="{0A5D9E5C-C038-4421-B494-0D663394E590}" destId="{6FB687DE-F475-4C26-968F-EDAFBCA1AAE9}" srcOrd="5" destOrd="0" presId="urn:microsoft.com/office/officeart/2005/8/layout/vList2"/>
    <dgm:cxn modelId="{17063FFA-48D5-41FC-A37E-56C211F632E5}" type="presParOf" srcId="{0A5D9E5C-C038-4421-B494-0D663394E590}" destId="{C7B71C47-3D8A-4327-AE91-628721479C3B}" srcOrd="6" destOrd="0" presId="urn:microsoft.com/office/officeart/2005/8/layout/vList2"/>
    <dgm:cxn modelId="{4CE40F5D-F642-4F26-8F5D-489F323BE942}" type="presParOf" srcId="{0A5D9E5C-C038-4421-B494-0D663394E590}" destId="{64510C3E-DCA0-4B9B-8864-89A30165DE92}" srcOrd="7" destOrd="0" presId="urn:microsoft.com/office/officeart/2005/8/layout/vList2"/>
    <dgm:cxn modelId="{1A6E673E-EDB5-4119-9B28-4F58EB418885}" type="presParOf" srcId="{0A5D9E5C-C038-4421-B494-0D663394E590}" destId="{7F017037-E80B-47A6-9148-4A0E1DC2F821}" srcOrd="8" destOrd="0" presId="urn:microsoft.com/office/officeart/2005/8/layout/vList2"/>
    <dgm:cxn modelId="{6AD29D40-EA85-415F-8E04-E492D90C1E1A}" type="presParOf" srcId="{0A5D9E5C-C038-4421-B494-0D663394E590}" destId="{C55231F2-51F0-4397-B64D-381DF0349F41}" srcOrd="9" destOrd="0" presId="urn:microsoft.com/office/officeart/2005/8/layout/vList2"/>
    <dgm:cxn modelId="{2C46DF70-ED57-4D26-B62D-67B66DEC9F58}" type="presParOf" srcId="{0A5D9E5C-C038-4421-B494-0D663394E590}" destId="{A853A385-1EF4-41BE-8DFA-B2E261A5B463}"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DB173E-1EC3-4673-94FE-927800832D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186A1FE-E800-49CF-97BC-DDBD3B4D0DB6}">
      <dgm:prSet/>
      <dgm:spPr/>
      <dgm:t>
        <a:bodyPr/>
        <a:lstStyle/>
        <a:p>
          <a:r>
            <a:rPr lang="en-GB"/>
            <a:t>Apple is increasingly interested in the health care market, for this the company has a whole division (Lordkipanidze, 2019). </a:t>
          </a:r>
          <a:endParaRPr lang="en-US"/>
        </a:p>
      </dgm:t>
    </dgm:pt>
    <dgm:pt modelId="{F0210C9B-68CC-4D91-92AD-F05547D29061}" type="parTrans" cxnId="{98925587-AF8F-4F1E-B7A5-782C9DF69F2A}">
      <dgm:prSet/>
      <dgm:spPr/>
      <dgm:t>
        <a:bodyPr/>
        <a:lstStyle/>
        <a:p>
          <a:endParaRPr lang="en-US"/>
        </a:p>
      </dgm:t>
    </dgm:pt>
    <dgm:pt modelId="{AC757395-EC14-4AA9-BC43-1194DEF2073A}" type="sibTrans" cxnId="{98925587-AF8F-4F1E-B7A5-782C9DF69F2A}">
      <dgm:prSet/>
      <dgm:spPr/>
      <dgm:t>
        <a:bodyPr/>
        <a:lstStyle/>
        <a:p>
          <a:endParaRPr lang="en-US"/>
        </a:p>
      </dgm:t>
    </dgm:pt>
    <dgm:pt modelId="{18E881E7-D121-4BAA-9858-7E9FD21CCCE7}">
      <dgm:prSet/>
      <dgm:spPr/>
      <dgm:t>
        <a:bodyPr/>
        <a:lstStyle/>
        <a:p>
          <a:r>
            <a:rPr lang="en-GB"/>
            <a:t>Amongst the areas of his work is research and development in the field of sensors for obtaining information about human health.</a:t>
          </a:r>
          <a:endParaRPr lang="en-US"/>
        </a:p>
      </dgm:t>
    </dgm:pt>
    <dgm:pt modelId="{E5DDA640-F549-44CE-AAD0-98D6B89A3C12}" type="parTrans" cxnId="{9E043668-F83A-4056-A4FA-0178EEFE216D}">
      <dgm:prSet/>
      <dgm:spPr/>
      <dgm:t>
        <a:bodyPr/>
        <a:lstStyle/>
        <a:p>
          <a:endParaRPr lang="en-US"/>
        </a:p>
      </dgm:t>
    </dgm:pt>
    <dgm:pt modelId="{1F100750-1F7D-4425-B416-DF22A1A91ACC}" type="sibTrans" cxnId="{9E043668-F83A-4056-A4FA-0178EEFE216D}">
      <dgm:prSet/>
      <dgm:spPr/>
      <dgm:t>
        <a:bodyPr/>
        <a:lstStyle/>
        <a:p>
          <a:endParaRPr lang="en-US"/>
        </a:p>
      </dgm:t>
    </dgm:pt>
    <dgm:pt modelId="{3903BBD7-C374-41B3-AFF4-5A2D8076BA4E}">
      <dgm:prSet/>
      <dgm:spPr/>
      <dgm:t>
        <a:bodyPr/>
        <a:lstStyle/>
        <a:p>
          <a:r>
            <a:rPr lang="en-GB"/>
            <a:t>Currently, Apple is building health tracking technology in the iPhone and Apple Watch. </a:t>
          </a:r>
          <a:endParaRPr lang="en-US"/>
        </a:p>
      </dgm:t>
    </dgm:pt>
    <dgm:pt modelId="{DE4D5BA4-80F0-4F66-9F1C-2FBFD05C2F9E}" type="parTrans" cxnId="{6E993FD1-E5BE-4BB5-9AA9-D3536452D944}">
      <dgm:prSet/>
      <dgm:spPr/>
      <dgm:t>
        <a:bodyPr/>
        <a:lstStyle/>
        <a:p>
          <a:endParaRPr lang="en-US"/>
        </a:p>
      </dgm:t>
    </dgm:pt>
    <dgm:pt modelId="{DFEA2540-CED1-412D-BF35-F633B6F30309}" type="sibTrans" cxnId="{6E993FD1-E5BE-4BB5-9AA9-D3536452D944}">
      <dgm:prSet/>
      <dgm:spPr/>
      <dgm:t>
        <a:bodyPr/>
        <a:lstStyle/>
        <a:p>
          <a:endParaRPr lang="en-US"/>
        </a:p>
      </dgm:t>
    </dgm:pt>
    <dgm:pt modelId="{C3F75DB7-4D8E-419D-81B5-7330086A76ED}">
      <dgm:prSet/>
      <dgm:spPr/>
      <dgm:t>
        <a:bodyPr/>
        <a:lstStyle/>
        <a:p>
          <a:r>
            <a:rPr lang="en-GB"/>
            <a:t>The company has also made a number of small, forward-looking acquisitions.</a:t>
          </a:r>
          <a:endParaRPr lang="en-US"/>
        </a:p>
      </dgm:t>
    </dgm:pt>
    <dgm:pt modelId="{6E354BF0-F532-46EB-8A26-CBFDF5BA2971}" type="parTrans" cxnId="{E0ABD714-0711-4F82-A2AE-2CF9A6B55DC4}">
      <dgm:prSet/>
      <dgm:spPr/>
      <dgm:t>
        <a:bodyPr/>
        <a:lstStyle/>
        <a:p>
          <a:endParaRPr lang="en-US"/>
        </a:p>
      </dgm:t>
    </dgm:pt>
    <dgm:pt modelId="{4A3D1A74-679B-46BA-A6CE-BD87D8902F72}" type="sibTrans" cxnId="{E0ABD714-0711-4F82-A2AE-2CF9A6B55DC4}">
      <dgm:prSet/>
      <dgm:spPr/>
      <dgm:t>
        <a:bodyPr/>
        <a:lstStyle/>
        <a:p>
          <a:endParaRPr lang="en-US"/>
        </a:p>
      </dgm:t>
    </dgm:pt>
    <dgm:pt modelId="{CA26C134-99D3-4AE9-8DC7-2C205511C92B}">
      <dgm:prSet/>
      <dgm:spPr/>
      <dgm:t>
        <a:bodyPr/>
        <a:lstStyle/>
        <a:p>
          <a:r>
            <a:rPr lang="en-GB"/>
            <a:t>The company is partnering with hospitals and clinics to give patients access to medical information on their iPhone (Krithikaa, 2016).</a:t>
          </a:r>
          <a:endParaRPr lang="en-US"/>
        </a:p>
      </dgm:t>
    </dgm:pt>
    <dgm:pt modelId="{7E779D82-1179-437A-92B8-BB245DBDF829}" type="parTrans" cxnId="{9BAA0954-214A-4363-8408-B4A826D08219}">
      <dgm:prSet/>
      <dgm:spPr/>
      <dgm:t>
        <a:bodyPr/>
        <a:lstStyle/>
        <a:p>
          <a:endParaRPr lang="en-US"/>
        </a:p>
      </dgm:t>
    </dgm:pt>
    <dgm:pt modelId="{E275095A-5191-492D-868E-35ABB302A0DB}" type="sibTrans" cxnId="{9BAA0954-214A-4363-8408-B4A826D08219}">
      <dgm:prSet/>
      <dgm:spPr/>
      <dgm:t>
        <a:bodyPr/>
        <a:lstStyle/>
        <a:p>
          <a:endParaRPr lang="en-US"/>
        </a:p>
      </dgm:t>
    </dgm:pt>
    <dgm:pt modelId="{184442C8-05E6-4131-8042-788B5A291692}" type="pres">
      <dgm:prSet presAssocID="{0EDB173E-1EC3-4673-94FE-927800832D31}" presName="linear" presStyleCnt="0">
        <dgm:presLayoutVars>
          <dgm:animLvl val="lvl"/>
          <dgm:resizeHandles val="exact"/>
        </dgm:presLayoutVars>
      </dgm:prSet>
      <dgm:spPr/>
    </dgm:pt>
    <dgm:pt modelId="{FACF14EA-36D9-4D03-8EA4-C89BA6236D8B}" type="pres">
      <dgm:prSet presAssocID="{7186A1FE-E800-49CF-97BC-DDBD3B4D0DB6}" presName="parentText" presStyleLbl="node1" presStyleIdx="0" presStyleCnt="5">
        <dgm:presLayoutVars>
          <dgm:chMax val="0"/>
          <dgm:bulletEnabled val="1"/>
        </dgm:presLayoutVars>
      </dgm:prSet>
      <dgm:spPr/>
    </dgm:pt>
    <dgm:pt modelId="{FF9285C5-BB44-46F3-ACF1-004289EF6365}" type="pres">
      <dgm:prSet presAssocID="{AC757395-EC14-4AA9-BC43-1194DEF2073A}" presName="spacer" presStyleCnt="0"/>
      <dgm:spPr/>
    </dgm:pt>
    <dgm:pt modelId="{D0F02786-01E6-40D9-9EA6-3C589E0C2D46}" type="pres">
      <dgm:prSet presAssocID="{18E881E7-D121-4BAA-9858-7E9FD21CCCE7}" presName="parentText" presStyleLbl="node1" presStyleIdx="1" presStyleCnt="5">
        <dgm:presLayoutVars>
          <dgm:chMax val="0"/>
          <dgm:bulletEnabled val="1"/>
        </dgm:presLayoutVars>
      </dgm:prSet>
      <dgm:spPr/>
    </dgm:pt>
    <dgm:pt modelId="{A7802321-031F-4BD4-A73A-04E5411EA826}" type="pres">
      <dgm:prSet presAssocID="{1F100750-1F7D-4425-B416-DF22A1A91ACC}" presName="spacer" presStyleCnt="0"/>
      <dgm:spPr/>
    </dgm:pt>
    <dgm:pt modelId="{50D13FBB-F618-4BFD-B0F9-5899E6F4D09D}" type="pres">
      <dgm:prSet presAssocID="{3903BBD7-C374-41B3-AFF4-5A2D8076BA4E}" presName="parentText" presStyleLbl="node1" presStyleIdx="2" presStyleCnt="5">
        <dgm:presLayoutVars>
          <dgm:chMax val="0"/>
          <dgm:bulletEnabled val="1"/>
        </dgm:presLayoutVars>
      </dgm:prSet>
      <dgm:spPr/>
    </dgm:pt>
    <dgm:pt modelId="{329C32F0-6FBF-4C70-9B7D-34890B5A9383}" type="pres">
      <dgm:prSet presAssocID="{DFEA2540-CED1-412D-BF35-F633B6F30309}" presName="spacer" presStyleCnt="0"/>
      <dgm:spPr/>
    </dgm:pt>
    <dgm:pt modelId="{6C9F8503-A5FC-4BBC-87C4-9401148E13B7}" type="pres">
      <dgm:prSet presAssocID="{C3F75DB7-4D8E-419D-81B5-7330086A76ED}" presName="parentText" presStyleLbl="node1" presStyleIdx="3" presStyleCnt="5">
        <dgm:presLayoutVars>
          <dgm:chMax val="0"/>
          <dgm:bulletEnabled val="1"/>
        </dgm:presLayoutVars>
      </dgm:prSet>
      <dgm:spPr/>
    </dgm:pt>
    <dgm:pt modelId="{461759EE-611F-45ED-86B2-997B9389DD8E}" type="pres">
      <dgm:prSet presAssocID="{4A3D1A74-679B-46BA-A6CE-BD87D8902F72}" presName="spacer" presStyleCnt="0"/>
      <dgm:spPr/>
    </dgm:pt>
    <dgm:pt modelId="{D94465E0-5BBC-439A-8D98-5C10AC3E7CE4}" type="pres">
      <dgm:prSet presAssocID="{CA26C134-99D3-4AE9-8DC7-2C205511C92B}" presName="parentText" presStyleLbl="node1" presStyleIdx="4" presStyleCnt="5">
        <dgm:presLayoutVars>
          <dgm:chMax val="0"/>
          <dgm:bulletEnabled val="1"/>
        </dgm:presLayoutVars>
      </dgm:prSet>
      <dgm:spPr/>
    </dgm:pt>
  </dgm:ptLst>
  <dgm:cxnLst>
    <dgm:cxn modelId="{E0ABD714-0711-4F82-A2AE-2CF9A6B55DC4}" srcId="{0EDB173E-1EC3-4673-94FE-927800832D31}" destId="{C3F75DB7-4D8E-419D-81B5-7330086A76ED}" srcOrd="3" destOrd="0" parTransId="{6E354BF0-F532-46EB-8A26-CBFDF5BA2971}" sibTransId="{4A3D1A74-679B-46BA-A6CE-BD87D8902F72}"/>
    <dgm:cxn modelId="{BB88D729-9636-4715-94FD-5978A97B53BA}" type="presOf" srcId="{18E881E7-D121-4BAA-9858-7E9FD21CCCE7}" destId="{D0F02786-01E6-40D9-9EA6-3C589E0C2D46}" srcOrd="0" destOrd="0" presId="urn:microsoft.com/office/officeart/2005/8/layout/vList2"/>
    <dgm:cxn modelId="{182D2F67-6B51-484C-83B5-AD01AC3ECF61}" type="presOf" srcId="{0EDB173E-1EC3-4673-94FE-927800832D31}" destId="{184442C8-05E6-4131-8042-788B5A291692}" srcOrd="0" destOrd="0" presId="urn:microsoft.com/office/officeart/2005/8/layout/vList2"/>
    <dgm:cxn modelId="{9E043668-F83A-4056-A4FA-0178EEFE216D}" srcId="{0EDB173E-1EC3-4673-94FE-927800832D31}" destId="{18E881E7-D121-4BAA-9858-7E9FD21CCCE7}" srcOrd="1" destOrd="0" parTransId="{E5DDA640-F549-44CE-AAD0-98D6B89A3C12}" sibTransId="{1F100750-1F7D-4425-B416-DF22A1A91ACC}"/>
    <dgm:cxn modelId="{B44F5768-ED7F-42F0-A069-75C680037510}" type="presOf" srcId="{7186A1FE-E800-49CF-97BC-DDBD3B4D0DB6}" destId="{FACF14EA-36D9-4D03-8EA4-C89BA6236D8B}" srcOrd="0" destOrd="0" presId="urn:microsoft.com/office/officeart/2005/8/layout/vList2"/>
    <dgm:cxn modelId="{B4D5E052-C65C-48B3-A7C4-0D7D20F19B9C}" type="presOf" srcId="{3903BBD7-C374-41B3-AFF4-5A2D8076BA4E}" destId="{50D13FBB-F618-4BFD-B0F9-5899E6F4D09D}" srcOrd="0" destOrd="0" presId="urn:microsoft.com/office/officeart/2005/8/layout/vList2"/>
    <dgm:cxn modelId="{9BAA0954-214A-4363-8408-B4A826D08219}" srcId="{0EDB173E-1EC3-4673-94FE-927800832D31}" destId="{CA26C134-99D3-4AE9-8DC7-2C205511C92B}" srcOrd="4" destOrd="0" parTransId="{7E779D82-1179-437A-92B8-BB245DBDF829}" sibTransId="{E275095A-5191-492D-868E-35ABB302A0DB}"/>
    <dgm:cxn modelId="{98925587-AF8F-4F1E-B7A5-782C9DF69F2A}" srcId="{0EDB173E-1EC3-4673-94FE-927800832D31}" destId="{7186A1FE-E800-49CF-97BC-DDBD3B4D0DB6}" srcOrd="0" destOrd="0" parTransId="{F0210C9B-68CC-4D91-92AD-F05547D29061}" sibTransId="{AC757395-EC14-4AA9-BC43-1194DEF2073A}"/>
    <dgm:cxn modelId="{A1833ECB-F391-4C03-BBCF-2C22B5D90A6C}" type="presOf" srcId="{C3F75DB7-4D8E-419D-81B5-7330086A76ED}" destId="{6C9F8503-A5FC-4BBC-87C4-9401148E13B7}" srcOrd="0" destOrd="0" presId="urn:microsoft.com/office/officeart/2005/8/layout/vList2"/>
    <dgm:cxn modelId="{6E993FD1-E5BE-4BB5-9AA9-D3536452D944}" srcId="{0EDB173E-1EC3-4673-94FE-927800832D31}" destId="{3903BBD7-C374-41B3-AFF4-5A2D8076BA4E}" srcOrd="2" destOrd="0" parTransId="{DE4D5BA4-80F0-4F66-9F1C-2FBFD05C2F9E}" sibTransId="{DFEA2540-CED1-412D-BF35-F633B6F30309}"/>
    <dgm:cxn modelId="{7B6FA3FC-AE8F-493A-AA3B-8388B8114B5D}" type="presOf" srcId="{CA26C134-99D3-4AE9-8DC7-2C205511C92B}" destId="{D94465E0-5BBC-439A-8D98-5C10AC3E7CE4}" srcOrd="0" destOrd="0" presId="urn:microsoft.com/office/officeart/2005/8/layout/vList2"/>
    <dgm:cxn modelId="{098B984A-F4CF-4977-8456-B40587CAEFFF}" type="presParOf" srcId="{184442C8-05E6-4131-8042-788B5A291692}" destId="{FACF14EA-36D9-4D03-8EA4-C89BA6236D8B}" srcOrd="0" destOrd="0" presId="urn:microsoft.com/office/officeart/2005/8/layout/vList2"/>
    <dgm:cxn modelId="{F55A3BD7-CF39-4785-BDB6-36F54C783D99}" type="presParOf" srcId="{184442C8-05E6-4131-8042-788B5A291692}" destId="{FF9285C5-BB44-46F3-ACF1-004289EF6365}" srcOrd="1" destOrd="0" presId="urn:microsoft.com/office/officeart/2005/8/layout/vList2"/>
    <dgm:cxn modelId="{47F9AD48-B1DE-4812-B74C-3D2616DE4B77}" type="presParOf" srcId="{184442C8-05E6-4131-8042-788B5A291692}" destId="{D0F02786-01E6-40D9-9EA6-3C589E0C2D46}" srcOrd="2" destOrd="0" presId="urn:microsoft.com/office/officeart/2005/8/layout/vList2"/>
    <dgm:cxn modelId="{3932F941-E93A-4102-A053-7115D6C082F0}" type="presParOf" srcId="{184442C8-05E6-4131-8042-788B5A291692}" destId="{A7802321-031F-4BD4-A73A-04E5411EA826}" srcOrd="3" destOrd="0" presId="urn:microsoft.com/office/officeart/2005/8/layout/vList2"/>
    <dgm:cxn modelId="{66CDB458-A367-49E2-ABE7-4F87ADCCB38E}" type="presParOf" srcId="{184442C8-05E6-4131-8042-788B5A291692}" destId="{50D13FBB-F618-4BFD-B0F9-5899E6F4D09D}" srcOrd="4" destOrd="0" presId="urn:microsoft.com/office/officeart/2005/8/layout/vList2"/>
    <dgm:cxn modelId="{96CC03E7-9918-481F-93A5-3348178A7AE7}" type="presParOf" srcId="{184442C8-05E6-4131-8042-788B5A291692}" destId="{329C32F0-6FBF-4C70-9B7D-34890B5A9383}" srcOrd="5" destOrd="0" presId="urn:microsoft.com/office/officeart/2005/8/layout/vList2"/>
    <dgm:cxn modelId="{0BE0B996-E800-4218-B829-B0A2F723116E}" type="presParOf" srcId="{184442C8-05E6-4131-8042-788B5A291692}" destId="{6C9F8503-A5FC-4BBC-87C4-9401148E13B7}" srcOrd="6" destOrd="0" presId="urn:microsoft.com/office/officeart/2005/8/layout/vList2"/>
    <dgm:cxn modelId="{E5B4C570-11E4-4DC5-9BB2-266310B877DC}" type="presParOf" srcId="{184442C8-05E6-4131-8042-788B5A291692}" destId="{461759EE-611F-45ED-86B2-997B9389DD8E}" srcOrd="7" destOrd="0" presId="urn:microsoft.com/office/officeart/2005/8/layout/vList2"/>
    <dgm:cxn modelId="{466393A1-B32E-4C3B-97E4-934A11C3AE52}" type="presParOf" srcId="{184442C8-05E6-4131-8042-788B5A291692}" destId="{D94465E0-5BBC-439A-8D98-5C10AC3E7CE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B119A3-DB7A-41E3-8C75-DAB849F3E9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0494F39-49D9-4E65-9885-8BD9D2E2B370}">
      <dgm:prSet/>
      <dgm:spPr/>
      <dgm:t>
        <a:bodyPr/>
        <a:lstStyle/>
        <a:p>
          <a:r>
            <a:rPr lang="en-GB"/>
            <a:t>Using touch displays has been revolutionised by Apple. With just a tap or a flick of the finger, iPhone users can resize photos so quickly.</a:t>
          </a:r>
          <a:endParaRPr lang="en-US"/>
        </a:p>
      </dgm:t>
    </dgm:pt>
    <dgm:pt modelId="{A1290EAE-FA94-44A5-9510-101251C96A86}" type="parTrans" cxnId="{1D03C2A9-4ACD-410C-935C-891CC8C60ACB}">
      <dgm:prSet/>
      <dgm:spPr/>
      <dgm:t>
        <a:bodyPr/>
        <a:lstStyle/>
        <a:p>
          <a:endParaRPr lang="en-US"/>
        </a:p>
      </dgm:t>
    </dgm:pt>
    <dgm:pt modelId="{C807A6F4-0125-408C-8095-44CEE99D7C8A}" type="sibTrans" cxnId="{1D03C2A9-4ACD-410C-935C-891CC8C60ACB}">
      <dgm:prSet/>
      <dgm:spPr/>
      <dgm:t>
        <a:bodyPr/>
        <a:lstStyle/>
        <a:p>
          <a:endParaRPr lang="en-US"/>
        </a:p>
      </dgm:t>
    </dgm:pt>
    <dgm:pt modelId="{95D5A7E0-323F-4D93-85A8-C034446EBD0C}">
      <dgm:prSet/>
      <dgm:spPr/>
      <dgm:t>
        <a:bodyPr/>
        <a:lstStyle/>
        <a:p>
          <a:r>
            <a:rPr lang="en-GB"/>
            <a:t>Apple has altered the concept of multi-touch technology, which refers to screens that can take in data from many touches at once. </a:t>
          </a:r>
          <a:endParaRPr lang="en-US"/>
        </a:p>
      </dgm:t>
    </dgm:pt>
    <dgm:pt modelId="{D7A74B41-0C69-493D-8A6B-54370E2EB346}" type="parTrans" cxnId="{DC18C858-4DA0-4B15-945B-271199B6D80F}">
      <dgm:prSet/>
      <dgm:spPr/>
      <dgm:t>
        <a:bodyPr/>
        <a:lstStyle/>
        <a:p>
          <a:endParaRPr lang="en-US"/>
        </a:p>
      </dgm:t>
    </dgm:pt>
    <dgm:pt modelId="{D1E6831F-FEB0-4CFD-9238-E553691F5449}" type="sibTrans" cxnId="{DC18C858-4DA0-4B15-945B-271199B6D80F}">
      <dgm:prSet/>
      <dgm:spPr/>
      <dgm:t>
        <a:bodyPr/>
        <a:lstStyle/>
        <a:p>
          <a:endParaRPr lang="en-US"/>
        </a:p>
      </dgm:t>
    </dgm:pt>
    <dgm:pt modelId="{2C0420A9-CE7E-4F0F-8D4D-B716988E4468}">
      <dgm:prSet/>
      <dgm:spPr/>
      <dgm:t>
        <a:bodyPr/>
        <a:lstStyle/>
        <a:p>
          <a:r>
            <a:rPr lang="en-GB"/>
            <a:t>Instead of sensing pressure, Apple’s multi-touch screens use a modest electrical charge to detect the body’s own electrical field (Soniya and Mohanraj, 2018).</a:t>
          </a:r>
          <a:endParaRPr lang="en-US"/>
        </a:p>
      </dgm:t>
    </dgm:pt>
    <dgm:pt modelId="{1CC21053-A693-4143-BA06-A2F0A1E6E1BE}" type="parTrans" cxnId="{D810B9BC-BAFB-4875-98A4-0BBAEB28AF15}">
      <dgm:prSet/>
      <dgm:spPr/>
      <dgm:t>
        <a:bodyPr/>
        <a:lstStyle/>
        <a:p>
          <a:endParaRPr lang="en-US"/>
        </a:p>
      </dgm:t>
    </dgm:pt>
    <dgm:pt modelId="{9B686D42-8664-4A6D-A796-358B1C061B2F}" type="sibTrans" cxnId="{D810B9BC-BAFB-4875-98A4-0BBAEB28AF15}">
      <dgm:prSet/>
      <dgm:spPr/>
      <dgm:t>
        <a:bodyPr/>
        <a:lstStyle/>
        <a:p>
          <a:endParaRPr lang="en-US"/>
        </a:p>
      </dgm:t>
    </dgm:pt>
    <dgm:pt modelId="{6E11F9CD-EF83-483F-AAEE-CE464BBDE759}">
      <dgm:prSet/>
      <dgm:spPr/>
      <dgm:t>
        <a:bodyPr/>
        <a:lstStyle/>
        <a:p>
          <a:r>
            <a:rPr lang="en-GB"/>
            <a:t>Before the release of the iPhone, multi-touch technology had failed due to its prohibitive pricing. </a:t>
          </a:r>
          <a:endParaRPr lang="en-US"/>
        </a:p>
      </dgm:t>
    </dgm:pt>
    <dgm:pt modelId="{B766AAD9-327C-47F4-9399-843BCC03D1A4}" type="parTrans" cxnId="{1DA754A9-2C27-4F6D-BFB9-D2A67E6899B5}">
      <dgm:prSet/>
      <dgm:spPr/>
      <dgm:t>
        <a:bodyPr/>
        <a:lstStyle/>
        <a:p>
          <a:endParaRPr lang="en-US"/>
        </a:p>
      </dgm:t>
    </dgm:pt>
    <dgm:pt modelId="{811563FB-564F-4240-836C-5DB2149C1B24}" type="sibTrans" cxnId="{1DA754A9-2C27-4F6D-BFB9-D2A67E6899B5}">
      <dgm:prSet/>
      <dgm:spPr/>
      <dgm:t>
        <a:bodyPr/>
        <a:lstStyle/>
        <a:p>
          <a:endParaRPr lang="en-US"/>
        </a:p>
      </dgm:t>
    </dgm:pt>
    <dgm:pt modelId="{4CAD86A2-11D5-44DB-9102-FAD4F0CE7B40}">
      <dgm:prSet/>
      <dgm:spPr/>
      <dgm:t>
        <a:bodyPr/>
        <a:lstStyle/>
        <a:p>
          <a:r>
            <a:rPr lang="en-GB"/>
            <a:t>The iPhone’s popularity has inspired other businesses to investigate multi-touch screens (Lordkipanidze, 2019).</a:t>
          </a:r>
          <a:endParaRPr lang="en-US"/>
        </a:p>
      </dgm:t>
    </dgm:pt>
    <dgm:pt modelId="{BD2CB553-17CB-4A41-9450-DCBA47A93BEA}" type="parTrans" cxnId="{23032C20-EE54-4205-8836-3468FF3A4A03}">
      <dgm:prSet/>
      <dgm:spPr/>
      <dgm:t>
        <a:bodyPr/>
        <a:lstStyle/>
        <a:p>
          <a:endParaRPr lang="en-US"/>
        </a:p>
      </dgm:t>
    </dgm:pt>
    <dgm:pt modelId="{01879F81-AB9C-4217-AE53-25FDB69ACE4F}" type="sibTrans" cxnId="{23032C20-EE54-4205-8836-3468FF3A4A03}">
      <dgm:prSet/>
      <dgm:spPr/>
      <dgm:t>
        <a:bodyPr/>
        <a:lstStyle/>
        <a:p>
          <a:endParaRPr lang="en-US"/>
        </a:p>
      </dgm:t>
    </dgm:pt>
    <dgm:pt modelId="{95EB7A53-A2FC-4C0F-BE2B-E5C0CBB6DC7F}" type="pres">
      <dgm:prSet presAssocID="{ECB119A3-DB7A-41E3-8C75-DAB849F3E98E}" presName="linear" presStyleCnt="0">
        <dgm:presLayoutVars>
          <dgm:animLvl val="lvl"/>
          <dgm:resizeHandles val="exact"/>
        </dgm:presLayoutVars>
      </dgm:prSet>
      <dgm:spPr/>
    </dgm:pt>
    <dgm:pt modelId="{BF4DBA07-2C9C-4E93-8676-6D06FEFFFF4B}" type="pres">
      <dgm:prSet presAssocID="{A0494F39-49D9-4E65-9885-8BD9D2E2B370}" presName="parentText" presStyleLbl="node1" presStyleIdx="0" presStyleCnt="5">
        <dgm:presLayoutVars>
          <dgm:chMax val="0"/>
          <dgm:bulletEnabled val="1"/>
        </dgm:presLayoutVars>
      </dgm:prSet>
      <dgm:spPr/>
    </dgm:pt>
    <dgm:pt modelId="{6CA217AD-5475-4A15-BEBC-6464479E0743}" type="pres">
      <dgm:prSet presAssocID="{C807A6F4-0125-408C-8095-44CEE99D7C8A}" presName="spacer" presStyleCnt="0"/>
      <dgm:spPr/>
    </dgm:pt>
    <dgm:pt modelId="{9C70CBFA-DDB1-40F0-BCF0-30B03BEE6A32}" type="pres">
      <dgm:prSet presAssocID="{95D5A7E0-323F-4D93-85A8-C034446EBD0C}" presName="parentText" presStyleLbl="node1" presStyleIdx="1" presStyleCnt="5">
        <dgm:presLayoutVars>
          <dgm:chMax val="0"/>
          <dgm:bulletEnabled val="1"/>
        </dgm:presLayoutVars>
      </dgm:prSet>
      <dgm:spPr/>
    </dgm:pt>
    <dgm:pt modelId="{8A2C8FF5-54E0-4C50-A997-7D6389985A31}" type="pres">
      <dgm:prSet presAssocID="{D1E6831F-FEB0-4CFD-9238-E553691F5449}" presName="spacer" presStyleCnt="0"/>
      <dgm:spPr/>
    </dgm:pt>
    <dgm:pt modelId="{AE705B57-29A0-4D0F-817E-E302DB386A8C}" type="pres">
      <dgm:prSet presAssocID="{2C0420A9-CE7E-4F0F-8D4D-B716988E4468}" presName="parentText" presStyleLbl="node1" presStyleIdx="2" presStyleCnt="5">
        <dgm:presLayoutVars>
          <dgm:chMax val="0"/>
          <dgm:bulletEnabled val="1"/>
        </dgm:presLayoutVars>
      </dgm:prSet>
      <dgm:spPr/>
    </dgm:pt>
    <dgm:pt modelId="{CE9BFF1E-7CFD-45C0-9C8B-A440F6D7C459}" type="pres">
      <dgm:prSet presAssocID="{9B686D42-8664-4A6D-A796-358B1C061B2F}" presName="spacer" presStyleCnt="0"/>
      <dgm:spPr/>
    </dgm:pt>
    <dgm:pt modelId="{7178A03C-01BF-4073-843F-0E6CC4498290}" type="pres">
      <dgm:prSet presAssocID="{6E11F9CD-EF83-483F-AAEE-CE464BBDE759}" presName="parentText" presStyleLbl="node1" presStyleIdx="3" presStyleCnt="5">
        <dgm:presLayoutVars>
          <dgm:chMax val="0"/>
          <dgm:bulletEnabled val="1"/>
        </dgm:presLayoutVars>
      </dgm:prSet>
      <dgm:spPr/>
    </dgm:pt>
    <dgm:pt modelId="{05C406DF-32BD-4356-80F4-5C5B224B99D3}" type="pres">
      <dgm:prSet presAssocID="{811563FB-564F-4240-836C-5DB2149C1B24}" presName="spacer" presStyleCnt="0"/>
      <dgm:spPr/>
    </dgm:pt>
    <dgm:pt modelId="{FF372E7B-58F8-4F30-942F-31C8E2240D44}" type="pres">
      <dgm:prSet presAssocID="{4CAD86A2-11D5-44DB-9102-FAD4F0CE7B40}" presName="parentText" presStyleLbl="node1" presStyleIdx="4" presStyleCnt="5">
        <dgm:presLayoutVars>
          <dgm:chMax val="0"/>
          <dgm:bulletEnabled val="1"/>
        </dgm:presLayoutVars>
      </dgm:prSet>
      <dgm:spPr/>
    </dgm:pt>
  </dgm:ptLst>
  <dgm:cxnLst>
    <dgm:cxn modelId="{23032C20-EE54-4205-8836-3468FF3A4A03}" srcId="{ECB119A3-DB7A-41E3-8C75-DAB849F3E98E}" destId="{4CAD86A2-11D5-44DB-9102-FAD4F0CE7B40}" srcOrd="4" destOrd="0" parTransId="{BD2CB553-17CB-4A41-9450-DCBA47A93BEA}" sibTransId="{01879F81-AB9C-4217-AE53-25FDB69ACE4F}"/>
    <dgm:cxn modelId="{146A0E43-0128-4184-BB86-2B4E9BACC3CB}" type="presOf" srcId="{6E11F9CD-EF83-483F-AAEE-CE464BBDE759}" destId="{7178A03C-01BF-4073-843F-0E6CC4498290}" srcOrd="0" destOrd="0" presId="urn:microsoft.com/office/officeart/2005/8/layout/vList2"/>
    <dgm:cxn modelId="{F2608464-6803-47ED-8FEC-D5FA5CFA8962}" type="presOf" srcId="{95D5A7E0-323F-4D93-85A8-C034446EBD0C}" destId="{9C70CBFA-DDB1-40F0-BCF0-30B03BEE6A32}" srcOrd="0" destOrd="0" presId="urn:microsoft.com/office/officeart/2005/8/layout/vList2"/>
    <dgm:cxn modelId="{DC18C858-4DA0-4B15-945B-271199B6D80F}" srcId="{ECB119A3-DB7A-41E3-8C75-DAB849F3E98E}" destId="{95D5A7E0-323F-4D93-85A8-C034446EBD0C}" srcOrd="1" destOrd="0" parTransId="{D7A74B41-0C69-493D-8A6B-54370E2EB346}" sibTransId="{D1E6831F-FEB0-4CFD-9238-E553691F5449}"/>
    <dgm:cxn modelId="{61524483-3FEE-4C6A-BE03-6F475651989F}" type="presOf" srcId="{ECB119A3-DB7A-41E3-8C75-DAB849F3E98E}" destId="{95EB7A53-A2FC-4C0F-BE2B-E5C0CBB6DC7F}" srcOrd="0" destOrd="0" presId="urn:microsoft.com/office/officeart/2005/8/layout/vList2"/>
    <dgm:cxn modelId="{448EE3A2-81ED-4F6E-87EB-9643093533E3}" type="presOf" srcId="{2C0420A9-CE7E-4F0F-8D4D-B716988E4468}" destId="{AE705B57-29A0-4D0F-817E-E302DB386A8C}" srcOrd="0" destOrd="0" presId="urn:microsoft.com/office/officeart/2005/8/layout/vList2"/>
    <dgm:cxn modelId="{1DA754A9-2C27-4F6D-BFB9-D2A67E6899B5}" srcId="{ECB119A3-DB7A-41E3-8C75-DAB849F3E98E}" destId="{6E11F9CD-EF83-483F-AAEE-CE464BBDE759}" srcOrd="3" destOrd="0" parTransId="{B766AAD9-327C-47F4-9399-843BCC03D1A4}" sibTransId="{811563FB-564F-4240-836C-5DB2149C1B24}"/>
    <dgm:cxn modelId="{1D03C2A9-4ACD-410C-935C-891CC8C60ACB}" srcId="{ECB119A3-DB7A-41E3-8C75-DAB849F3E98E}" destId="{A0494F39-49D9-4E65-9885-8BD9D2E2B370}" srcOrd="0" destOrd="0" parTransId="{A1290EAE-FA94-44A5-9510-101251C96A86}" sibTransId="{C807A6F4-0125-408C-8095-44CEE99D7C8A}"/>
    <dgm:cxn modelId="{D810B9BC-BAFB-4875-98A4-0BBAEB28AF15}" srcId="{ECB119A3-DB7A-41E3-8C75-DAB849F3E98E}" destId="{2C0420A9-CE7E-4F0F-8D4D-B716988E4468}" srcOrd="2" destOrd="0" parTransId="{1CC21053-A693-4143-BA06-A2F0A1E6E1BE}" sibTransId="{9B686D42-8664-4A6D-A796-358B1C061B2F}"/>
    <dgm:cxn modelId="{656181E0-7F95-4E9B-B14B-82D0558E146B}" type="presOf" srcId="{A0494F39-49D9-4E65-9885-8BD9D2E2B370}" destId="{BF4DBA07-2C9C-4E93-8676-6D06FEFFFF4B}" srcOrd="0" destOrd="0" presId="urn:microsoft.com/office/officeart/2005/8/layout/vList2"/>
    <dgm:cxn modelId="{E87470FF-000E-4677-AE08-687A7C1C28AE}" type="presOf" srcId="{4CAD86A2-11D5-44DB-9102-FAD4F0CE7B40}" destId="{FF372E7B-58F8-4F30-942F-31C8E2240D44}" srcOrd="0" destOrd="0" presId="urn:microsoft.com/office/officeart/2005/8/layout/vList2"/>
    <dgm:cxn modelId="{1C7514FF-996F-41A1-A4A2-68A833AEFFAA}" type="presParOf" srcId="{95EB7A53-A2FC-4C0F-BE2B-E5C0CBB6DC7F}" destId="{BF4DBA07-2C9C-4E93-8676-6D06FEFFFF4B}" srcOrd="0" destOrd="0" presId="urn:microsoft.com/office/officeart/2005/8/layout/vList2"/>
    <dgm:cxn modelId="{60D702B3-BB57-4897-88EB-1576F64DD293}" type="presParOf" srcId="{95EB7A53-A2FC-4C0F-BE2B-E5C0CBB6DC7F}" destId="{6CA217AD-5475-4A15-BEBC-6464479E0743}" srcOrd="1" destOrd="0" presId="urn:microsoft.com/office/officeart/2005/8/layout/vList2"/>
    <dgm:cxn modelId="{84C8E614-2036-4425-9B49-C718E289DDFE}" type="presParOf" srcId="{95EB7A53-A2FC-4C0F-BE2B-E5C0CBB6DC7F}" destId="{9C70CBFA-DDB1-40F0-BCF0-30B03BEE6A32}" srcOrd="2" destOrd="0" presId="urn:microsoft.com/office/officeart/2005/8/layout/vList2"/>
    <dgm:cxn modelId="{728D350E-403A-434C-A8CE-BABCFE819E10}" type="presParOf" srcId="{95EB7A53-A2FC-4C0F-BE2B-E5C0CBB6DC7F}" destId="{8A2C8FF5-54E0-4C50-A997-7D6389985A31}" srcOrd="3" destOrd="0" presId="urn:microsoft.com/office/officeart/2005/8/layout/vList2"/>
    <dgm:cxn modelId="{3A649273-0B6D-4298-9041-59320AFE1FD5}" type="presParOf" srcId="{95EB7A53-A2FC-4C0F-BE2B-E5C0CBB6DC7F}" destId="{AE705B57-29A0-4D0F-817E-E302DB386A8C}" srcOrd="4" destOrd="0" presId="urn:microsoft.com/office/officeart/2005/8/layout/vList2"/>
    <dgm:cxn modelId="{937A46E0-7FA1-46C1-AC0D-D7B7C7A9808C}" type="presParOf" srcId="{95EB7A53-A2FC-4C0F-BE2B-E5C0CBB6DC7F}" destId="{CE9BFF1E-7CFD-45C0-9C8B-A440F6D7C459}" srcOrd="5" destOrd="0" presId="urn:microsoft.com/office/officeart/2005/8/layout/vList2"/>
    <dgm:cxn modelId="{901B1841-FFB5-4AE5-AA43-372FED2C3655}" type="presParOf" srcId="{95EB7A53-A2FC-4C0F-BE2B-E5C0CBB6DC7F}" destId="{7178A03C-01BF-4073-843F-0E6CC4498290}" srcOrd="6" destOrd="0" presId="urn:microsoft.com/office/officeart/2005/8/layout/vList2"/>
    <dgm:cxn modelId="{99F6687A-EFCA-49BC-B4AA-4A07A0A3D4D8}" type="presParOf" srcId="{95EB7A53-A2FC-4C0F-BE2B-E5C0CBB6DC7F}" destId="{05C406DF-32BD-4356-80F4-5C5B224B99D3}" srcOrd="7" destOrd="0" presId="urn:microsoft.com/office/officeart/2005/8/layout/vList2"/>
    <dgm:cxn modelId="{9901F156-3BE1-4C70-8FC3-75FE68E429AB}" type="presParOf" srcId="{95EB7A53-A2FC-4C0F-BE2B-E5C0CBB6DC7F}" destId="{FF372E7B-58F8-4F30-942F-31C8E2240D44}"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1F9EF1-1B4B-4298-9A32-67FAE975355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FA14971-0805-4C0B-B94E-63C18C36DDC1}">
      <dgm:prSet/>
      <dgm:spPr/>
      <dgm:t>
        <a:bodyPr/>
        <a:lstStyle/>
        <a:p>
          <a:r>
            <a:rPr lang="en-GB"/>
            <a:t>Multitouch is essential to the success of the Apple iPhone because of the following traits and advantages:</a:t>
          </a:r>
          <a:endParaRPr lang="en-US"/>
        </a:p>
      </dgm:t>
    </dgm:pt>
    <dgm:pt modelId="{4D347478-207E-40FB-8BC3-72DE4BD98CEF}" type="parTrans" cxnId="{E8B29FBA-48EC-467B-9CB5-E652AA5DDC18}">
      <dgm:prSet/>
      <dgm:spPr/>
      <dgm:t>
        <a:bodyPr/>
        <a:lstStyle/>
        <a:p>
          <a:endParaRPr lang="en-US"/>
        </a:p>
      </dgm:t>
    </dgm:pt>
    <dgm:pt modelId="{714189CB-EA62-43C1-BAE2-22CF16B1AAA3}" type="sibTrans" cxnId="{E8B29FBA-48EC-467B-9CB5-E652AA5DDC18}">
      <dgm:prSet/>
      <dgm:spPr/>
      <dgm:t>
        <a:bodyPr/>
        <a:lstStyle/>
        <a:p>
          <a:endParaRPr lang="en-US"/>
        </a:p>
      </dgm:t>
    </dgm:pt>
    <dgm:pt modelId="{4CAF365B-03F8-4BB8-9E97-626E1A9428AE}">
      <dgm:prSet/>
      <dgm:spPr/>
      <dgm:t>
        <a:bodyPr/>
        <a:lstStyle/>
        <a:p>
          <a:r>
            <a:rPr lang="en-GB"/>
            <a:t>Cost-effectiveness in implementation: Company does not have to spend a lot of money (Karlberg, 2016).</a:t>
          </a:r>
          <a:endParaRPr lang="en-US"/>
        </a:p>
      </dgm:t>
    </dgm:pt>
    <dgm:pt modelId="{FBDB69AF-EAAE-472E-91B2-6FC77E220A1B}" type="parTrans" cxnId="{E0FA4DC7-BAE4-4967-9234-5F31E20DFB53}">
      <dgm:prSet/>
      <dgm:spPr/>
      <dgm:t>
        <a:bodyPr/>
        <a:lstStyle/>
        <a:p>
          <a:endParaRPr lang="en-US"/>
        </a:p>
      </dgm:t>
    </dgm:pt>
    <dgm:pt modelId="{AF03EDBA-6A08-491E-B4E9-42B90937E42C}" type="sibTrans" cxnId="{E0FA4DC7-BAE4-4967-9234-5F31E20DFB53}">
      <dgm:prSet/>
      <dgm:spPr/>
      <dgm:t>
        <a:bodyPr/>
        <a:lstStyle/>
        <a:p>
          <a:endParaRPr lang="en-US"/>
        </a:p>
      </dgm:t>
    </dgm:pt>
    <dgm:pt modelId="{98DD028F-FBBF-430E-9A24-FB4254630A36}">
      <dgm:prSet/>
      <dgm:spPr/>
      <dgm:t>
        <a:bodyPr/>
        <a:lstStyle/>
        <a:p>
          <a:r>
            <a:rPr lang="en-GB"/>
            <a:t>Reduction in costs: Taking into mind the convenience of use of any device using multitouch technology, companies can save money.</a:t>
          </a:r>
          <a:endParaRPr lang="en-US"/>
        </a:p>
      </dgm:t>
    </dgm:pt>
    <dgm:pt modelId="{946870BD-10B4-4B09-91B3-A20876E35B18}" type="parTrans" cxnId="{4455EAC1-E4A2-465D-AEEF-0922A70BFC15}">
      <dgm:prSet/>
      <dgm:spPr/>
      <dgm:t>
        <a:bodyPr/>
        <a:lstStyle/>
        <a:p>
          <a:endParaRPr lang="en-US"/>
        </a:p>
      </dgm:t>
    </dgm:pt>
    <dgm:pt modelId="{BC3AB0C8-3142-4FF1-83DC-7FAE5E066A7D}" type="sibTrans" cxnId="{4455EAC1-E4A2-465D-AEEF-0922A70BFC15}">
      <dgm:prSet/>
      <dgm:spPr/>
      <dgm:t>
        <a:bodyPr/>
        <a:lstStyle/>
        <a:p>
          <a:endParaRPr lang="en-US"/>
        </a:p>
      </dgm:t>
    </dgm:pt>
    <dgm:pt modelId="{E6D10EC6-071D-4732-8696-697DEA835C49}">
      <dgm:prSet/>
      <dgm:spPr/>
      <dgm:t>
        <a:bodyPr/>
        <a:lstStyle/>
        <a:p>
          <a:r>
            <a:rPr lang="en-GB"/>
            <a:t>Automated troubleshooting of software issues: Using less storage space, which can help address issues (Michon et al. 2016).</a:t>
          </a:r>
          <a:endParaRPr lang="en-US"/>
        </a:p>
      </dgm:t>
    </dgm:pt>
    <dgm:pt modelId="{212B92F3-BBC1-47BF-B4BD-E0A883249738}" type="parTrans" cxnId="{1BFAE560-5E95-40B2-9C6D-63199BD426CC}">
      <dgm:prSet/>
      <dgm:spPr/>
      <dgm:t>
        <a:bodyPr/>
        <a:lstStyle/>
        <a:p>
          <a:endParaRPr lang="en-US"/>
        </a:p>
      </dgm:t>
    </dgm:pt>
    <dgm:pt modelId="{9F0EF2AB-6E60-448D-AAFC-D4D6FD064798}" type="sibTrans" cxnId="{1BFAE560-5E95-40B2-9C6D-63199BD426CC}">
      <dgm:prSet/>
      <dgm:spPr/>
      <dgm:t>
        <a:bodyPr/>
        <a:lstStyle/>
        <a:p>
          <a:endParaRPr lang="en-US"/>
        </a:p>
      </dgm:t>
    </dgm:pt>
    <dgm:pt modelId="{E7B22847-0559-4F83-9284-BE2A014F953D}" type="pres">
      <dgm:prSet presAssocID="{801F9EF1-1B4B-4298-9A32-67FAE975355B}" presName="linear" presStyleCnt="0">
        <dgm:presLayoutVars>
          <dgm:animLvl val="lvl"/>
          <dgm:resizeHandles val="exact"/>
        </dgm:presLayoutVars>
      </dgm:prSet>
      <dgm:spPr/>
    </dgm:pt>
    <dgm:pt modelId="{020211CF-1DD9-478E-8373-15614AE58973}" type="pres">
      <dgm:prSet presAssocID="{3FA14971-0805-4C0B-B94E-63C18C36DDC1}" presName="parentText" presStyleLbl="node1" presStyleIdx="0" presStyleCnt="4">
        <dgm:presLayoutVars>
          <dgm:chMax val="0"/>
          <dgm:bulletEnabled val="1"/>
        </dgm:presLayoutVars>
      </dgm:prSet>
      <dgm:spPr/>
    </dgm:pt>
    <dgm:pt modelId="{36ED0DF1-11EC-416C-BA74-84BAF2C0DB34}" type="pres">
      <dgm:prSet presAssocID="{714189CB-EA62-43C1-BAE2-22CF16B1AAA3}" presName="spacer" presStyleCnt="0"/>
      <dgm:spPr/>
    </dgm:pt>
    <dgm:pt modelId="{70104A58-97FF-4B52-9BAB-257FC52C2A37}" type="pres">
      <dgm:prSet presAssocID="{4CAF365B-03F8-4BB8-9E97-626E1A9428AE}" presName="parentText" presStyleLbl="node1" presStyleIdx="1" presStyleCnt="4">
        <dgm:presLayoutVars>
          <dgm:chMax val="0"/>
          <dgm:bulletEnabled val="1"/>
        </dgm:presLayoutVars>
      </dgm:prSet>
      <dgm:spPr/>
    </dgm:pt>
    <dgm:pt modelId="{F218C071-1466-49F0-9357-6E8F1BE160C6}" type="pres">
      <dgm:prSet presAssocID="{AF03EDBA-6A08-491E-B4E9-42B90937E42C}" presName="spacer" presStyleCnt="0"/>
      <dgm:spPr/>
    </dgm:pt>
    <dgm:pt modelId="{2B8CCB0B-B4C7-46E0-AE12-9EE54147B2F6}" type="pres">
      <dgm:prSet presAssocID="{98DD028F-FBBF-430E-9A24-FB4254630A36}" presName="parentText" presStyleLbl="node1" presStyleIdx="2" presStyleCnt="4">
        <dgm:presLayoutVars>
          <dgm:chMax val="0"/>
          <dgm:bulletEnabled val="1"/>
        </dgm:presLayoutVars>
      </dgm:prSet>
      <dgm:spPr/>
    </dgm:pt>
    <dgm:pt modelId="{72849784-CDEF-4075-B074-AF34B34EFB4B}" type="pres">
      <dgm:prSet presAssocID="{BC3AB0C8-3142-4FF1-83DC-7FAE5E066A7D}" presName="spacer" presStyleCnt="0"/>
      <dgm:spPr/>
    </dgm:pt>
    <dgm:pt modelId="{E95E781A-FF75-4558-A391-4B31B8F22B39}" type="pres">
      <dgm:prSet presAssocID="{E6D10EC6-071D-4732-8696-697DEA835C49}" presName="parentText" presStyleLbl="node1" presStyleIdx="3" presStyleCnt="4">
        <dgm:presLayoutVars>
          <dgm:chMax val="0"/>
          <dgm:bulletEnabled val="1"/>
        </dgm:presLayoutVars>
      </dgm:prSet>
      <dgm:spPr/>
    </dgm:pt>
  </dgm:ptLst>
  <dgm:cxnLst>
    <dgm:cxn modelId="{1BFAE560-5E95-40B2-9C6D-63199BD426CC}" srcId="{801F9EF1-1B4B-4298-9A32-67FAE975355B}" destId="{E6D10EC6-071D-4732-8696-697DEA835C49}" srcOrd="3" destOrd="0" parTransId="{212B92F3-BBC1-47BF-B4BD-E0A883249738}" sibTransId="{9F0EF2AB-6E60-448D-AAFC-D4D6FD064798}"/>
    <dgm:cxn modelId="{CE026062-A36D-4BD4-AD4C-EEBC03047EFE}" type="presOf" srcId="{E6D10EC6-071D-4732-8696-697DEA835C49}" destId="{E95E781A-FF75-4558-A391-4B31B8F22B39}" srcOrd="0" destOrd="0" presId="urn:microsoft.com/office/officeart/2005/8/layout/vList2"/>
    <dgm:cxn modelId="{6D947945-DA23-4F7B-96E9-9DC5D64474E0}" type="presOf" srcId="{98DD028F-FBBF-430E-9A24-FB4254630A36}" destId="{2B8CCB0B-B4C7-46E0-AE12-9EE54147B2F6}" srcOrd="0" destOrd="0" presId="urn:microsoft.com/office/officeart/2005/8/layout/vList2"/>
    <dgm:cxn modelId="{02E532B6-A432-4D08-8399-F6913F1F3439}" type="presOf" srcId="{4CAF365B-03F8-4BB8-9E97-626E1A9428AE}" destId="{70104A58-97FF-4B52-9BAB-257FC52C2A37}" srcOrd="0" destOrd="0" presId="urn:microsoft.com/office/officeart/2005/8/layout/vList2"/>
    <dgm:cxn modelId="{E8B29FBA-48EC-467B-9CB5-E652AA5DDC18}" srcId="{801F9EF1-1B4B-4298-9A32-67FAE975355B}" destId="{3FA14971-0805-4C0B-B94E-63C18C36DDC1}" srcOrd="0" destOrd="0" parTransId="{4D347478-207E-40FB-8BC3-72DE4BD98CEF}" sibTransId="{714189CB-EA62-43C1-BAE2-22CF16B1AAA3}"/>
    <dgm:cxn modelId="{3AF95BBC-5C17-4A23-B2B1-AB62965B9361}" type="presOf" srcId="{3FA14971-0805-4C0B-B94E-63C18C36DDC1}" destId="{020211CF-1DD9-478E-8373-15614AE58973}" srcOrd="0" destOrd="0" presId="urn:microsoft.com/office/officeart/2005/8/layout/vList2"/>
    <dgm:cxn modelId="{4455EAC1-E4A2-465D-AEEF-0922A70BFC15}" srcId="{801F9EF1-1B4B-4298-9A32-67FAE975355B}" destId="{98DD028F-FBBF-430E-9A24-FB4254630A36}" srcOrd="2" destOrd="0" parTransId="{946870BD-10B4-4B09-91B3-A20876E35B18}" sibTransId="{BC3AB0C8-3142-4FF1-83DC-7FAE5E066A7D}"/>
    <dgm:cxn modelId="{E0FA4DC7-BAE4-4967-9234-5F31E20DFB53}" srcId="{801F9EF1-1B4B-4298-9A32-67FAE975355B}" destId="{4CAF365B-03F8-4BB8-9E97-626E1A9428AE}" srcOrd="1" destOrd="0" parTransId="{FBDB69AF-EAAE-472E-91B2-6FC77E220A1B}" sibTransId="{AF03EDBA-6A08-491E-B4E9-42B90937E42C}"/>
    <dgm:cxn modelId="{22FFA2CF-E86F-49F2-B58F-ABB773D6DF25}" type="presOf" srcId="{801F9EF1-1B4B-4298-9A32-67FAE975355B}" destId="{E7B22847-0559-4F83-9284-BE2A014F953D}" srcOrd="0" destOrd="0" presId="urn:microsoft.com/office/officeart/2005/8/layout/vList2"/>
    <dgm:cxn modelId="{51505861-2275-4D82-8233-82099EFA3302}" type="presParOf" srcId="{E7B22847-0559-4F83-9284-BE2A014F953D}" destId="{020211CF-1DD9-478E-8373-15614AE58973}" srcOrd="0" destOrd="0" presId="urn:microsoft.com/office/officeart/2005/8/layout/vList2"/>
    <dgm:cxn modelId="{0383870A-3F55-472D-A222-C8C98197F0EA}" type="presParOf" srcId="{E7B22847-0559-4F83-9284-BE2A014F953D}" destId="{36ED0DF1-11EC-416C-BA74-84BAF2C0DB34}" srcOrd="1" destOrd="0" presId="urn:microsoft.com/office/officeart/2005/8/layout/vList2"/>
    <dgm:cxn modelId="{04E8FFA8-EEBB-49E7-B18E-69E498FDD078}" type="presParOf" srcId="{E7B22847-0559-4F83-9284-BE2A014F953D}" destId="{70104A58-97FF-4B52-9BAB-257FC52C2A37}" srcOrd="2" destOrd="0" presId="urn:microsoft.com/office/officeart/2005/8/layout/vList2"/>
    <dgm:cxn modelId="{E7634F23-30CD-431D-8789-9E79E613E495}" type="presParOf" srcId="{E7B22847-0559-4F83-9284-BE2A014F953D}" destId="{F218C071-1466-49F0-9357-6E8F1BE160C6}" srcOrd="3" destOrd="0" presId="urn:microsoft.com/office/officeart/2005/8/layout/vList2"/>
    <dgm:cxn modelId="{C0D188C0-6CBE-4817-8350-A36E79B34F8C}" type="presParOf" srcId="{E7B22847-0559-4F83-9284-BE2A014F953D}" destId="{2B8CCB0B-B4C7-46E0-AE12-9EE54147B2F6}" srcOrd="4" destOrd="0" presId="urn:microsoft.com/office/officeart/2005/8/layout/vList2"/>
    <dgm:cxn modelId="{666FF27C-D8CD-4F6F-8AE8-9148A818EFD2}" type="presParOf" srcId="{E7B22847-0559-4F83-9284-BE2A014F953D}" destId="{72849784-CDEF-4075-B074-AF34B34EFB4B}" srcOrd="5" destOrd="0" presId="urn:microsoft.com/office/officeart/2005/8/layout/vList2"/>
    <dgm:cxn modelId="{C33776EE-151C-4842-BB7D-9D031CAE29D2}" type="presParOf" srcId="{E7B22847-0559-4F83-9284-BE2A014F953D}" destId="{E95E781A-FF75-4558-A391-4B31B8F22B39}"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ABED2B-F663-46A9-9454-D5B00A690CA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4DBFEC5-AA8F-4ABE-8E6F-1831DAD07EC5}">
      <dgm:prSet/>
      <dgm:spPr/>
      <dgm:t>
        <a:bodyPr/>
        <a:lstStyle/>
        <a:p>
          <a:r>
            <a:rPr lang="en-GB"/>
            <a:t>Apple promised to reinvent the phone, and it succeeded. </a:t>
          </a:r>
          <a:endParaRPr lang="en-US"/>
        </a:p>
      </dgm:t>
    </dgm:pt>
    <dgm:pt modelId="{4B5E65C8-CCEB-484B-BF51-4643D7E22345}" type="parTrans" cxnId="{DB8FF6EE-C320-4B95-BFD8-6ED9BD41E8DF}">
      <dgm:prSet/>
      <dgm:spPr/>
      <dgm:t>
        <a:bodyPr/>
        <a:lstStyle/>
        <a:p>
          <a:endParaRPr lang="en-US"/>
        </a:p>
      </dgm:t>
    </dgm:pt>
    <dgm:pt modelId="{7DD129EE-781B-4C7C-80A5-B7AF2A7FB0AD}" type="sibTrans" cxnId="{DB8FF6EE-C320-4B95-BFD8-6ED9BD41E8DF}">
      <dgm:prSet/>
      <dgm:spPr/>
      <dgm:t>
        <a:bodyPr/>
        <a:lstStyle/>
        <a:p>
          <a:endParaRPr lang="en-US"/>
        </a:p>
      </dgm:t>
    </dgm:pt>
    <dgm:pt modelId="{474A1F27-8BD0-4AD3-BC27-FCB69429E064}">
      <dgm:prSet/>
      <dgm:spPr/>
      <dgm:t>
        <a:bodyPr/>
        <a:lstStyle/>
        <a:p>
          <a:r>
            <a:rPr lang="en-GB"/>
            <a:t>The iPhone went a step further, introduced multi-touch technology, introduced iPhone OS.</a:t>
          </a:r>
          <a:endParaRPr lang="en-US"/>
        </a:p>
      </dgm:t>
    </dgm:pt>
    <dgm:pt modelId="{8B5CB3A3-246A-472A-8497-CF30CA9D6354}" type="parTrans" cxnId="{06115A44-5772-4B44-863B-8E5266A45976}">
      <dgm:prSet/>
      <dgm:spPr/>
      <dgm:t>
        <a:bodyPr/>
        <a:lstStyle/>
        <a:p>
          <a:endParaRPr lang="en-US"/>
        </a:p>
      </dgm:t>
    </dgm:pt>
    <dgm:pt modelId="{71165C5A-50E0-4E9E-B09E-40C4D1102016}" type="sibTrans" cxnId="{06115A44-5772-4B44-863B-8E5266A45976}">
      <dgm:prSet/>
      <dgm:spPr/>
      <dgm:t>
        <a:bodyPr/>
        <a:lstStyle/>
        <a:p>
          <a:endParaRPr lang="en-US"/>
        </a:p>
      </dgm:t>
    </dgm:pt>
    <dgm:pt modelId="{94C24B93-A609-4A95-B397-1334B56FDC06}">
      <dgm:prSet/>
      <dgm:spPr/>
      <dgm:t>
        <a:bodyPr/>
        <a:lstStyle/>
        <a:p>
          <a:r>
            <a:rPr lang="en-GB"/>
            <a:t>Apple started sales on June 29, 2007, in 3 months around one million devices were sold worldwide.</a:t>
          </a:r>
          <a:endParaRPr lang="en-US"/>
        </a:p>
      </dgm:t>
    </dgm:pt>
    <dgm:pt modelId="{7B9D16B3-0589-4EA3-A2CE-3C6696C645AD}" type="parTrans" cxnId="{F5EC8C31-C8FC-4A10-8801-C2AF77D9F5DB}">
      <dgm:prSet/>
      <dgm:spPr/>
      <dgm:t>
        <a:bodyPr/>
        <a:lstStyle/>
        <a:p>
          <a:endParaRPr lang="en-US"/>
        </a:p>
      </dgm:t>
    </dgm:pt>
    <dgm:pt modelId="{76B64523-C52F-4F49-B02C-E0CED250A7C3}" type="sibTrans" cxnId="{F5EC8C31-C8FC-4A10-8801-C2AF77D9F5DB}">
      <dgm:prSet/>
      <dgm:spPr/>
      <dgm:t>
        <a:bodyPr/>
        <a:lstStyle/>
        <a:p>
          <a:endParaRPr lang="en-US"/>
        </a:p>
      </dgm:t>
    </dgm:pt>
    <dgm:pt modelId="{B3900D96-376C-4994-92B8-6D9302C39B60}">
      <dgm:prSet/>
      <dgm:spPr/>
      <dgm:t>
        <a:bodyPr/>
        <a:lstStyle/>
        <a:p>
          <a:r>
            <a:rPr lang="en-GB"/>
            <a:t>Touchscreen is a technology that allows to give up physical buttons.</a:t>
          </a:r>
          <a:endParaRPr lang="en-US"/>
        </a:p>
      </dgm:t>
    </dgm:pt>
    <dgm:pt modelId="{886B617B-14E8-4BD3-94F6-80594F79D381}" type="parTrans" cxnId="{13E66B5E-07DA-422B-BEC1-D87E71FD067D}">
      <dgm:prSet/>
      <dgm:spPr/>
      <dgm:t>
        <a:bodyPr/>
        <a:lstStyle/>
        <a:p>
          <a:endParaRPr lang="en-US"/>
        </a:p>
      </dgm:t>
    </dgm:pt>
    <dgm:pt modelId="{27D28FD7-A2B9-4AD9-90C7-B5E2F79B7260}" type="sibTrans" cxnId="{13E66B5E-07DA-422B-BEC1-D87E71FD067D}">
      <dgm:prSet/>
      <dgm:spPr/>
      <dgm:t>
        <a:bodyPr/>
        <a:lstStyle/>
        <a:p>
          <a:endParaRPr lang="en-US"/>
        </a:p>
      </dgm:t>
    </dgm:pt>
    <dgm:pt modelId="{53A54E84-22B6-441B-9098-8298C623F484}">
      <dgm:prSet/>
      <dgm:spPr/>
      <dgm:t>
        <a:bodyPr/>
        <a:lstStyle/>
        <a:p>
          <a:r>
            <a:rPr lang="en-GB"/>
            <a:t>It is very practical and quick to type. </a:t>
          </a:r>
          <a:endParaRPr lang="en-US"/>
        </a:p>
      </dgm:t>
    </dgm:pt>
    <dgm:pt modelId="{E9C45485-BD83-4362-A198-64C866A87B53}" type="parTrans" cxnId="{D5D67AE6-117A-45D1-B881-D5F54ABAA222}">
      <dgm:prSet/>
      <dgm:spPr/>
      <dgm:t>
        <a:bodyPr/>
        <a:lstStyle/>
        <a:p>
          <a:endParaRPr lang="en-US"/>
        </a:p>
      </dgm:t>
    </dgm:pt>
    <dgm:pt modelId="{C563658D-0D48-4DBD-9004-852FDBFE258F}" type="sibTrans" cxnId="{D5D67AE6-117A-45D1-B881-D5F54ABAA222}">
      <dgm:prSet/>
      <dgm:spPr/>
      <dgm:t>
        <a:bodyPr/>
        <a:lstStyle/>
        <a:p>
          <a:endParaRPr lang="en-US"/>
        </a:p>
      </dgm:t>
    </dgm:pt>
    <dgm:pt modelId="{AEB1B737-EEA1-4D09-97C7-CA9405DE070C}">
      <dgm:prSet/>
      <dgm:spPr/>
      <dgm:t>
        <a:bodyPr/>
        <a:lstStyle/>
        <a:p>
          <a:r>
            <a:rPr lang="en-GB"/>
            <a:t>Well, there are three basic systems for this detection, but let’s focus on capacitive, which is used by the iPhone and others (Walker, 2007). </a:t>
          </a:r>
          <a:endParaRPr lang="en-US"/>
        </a:p>
      </dgm:t>
    </dgm:pt>
    <dgm:pt modelId="{703CD60E-A716-45A3-AB6E-AB91FE241AD7}" type="parTrans" cxnId="{E98BE5FC-8679-4631-872E-E7F5C4C76D8D}">
      <dgm:prSet/>
      <dgm:spPr/>
      <dgm:t>
        <a:bodyPr/>
        <a:lstStyle/>
        <a:p>
          <a:endParaRPr lang="en-US"/>
        </a:p>
      </dgm:t>
    </dgm:pt>
    <dgm:pt modelId="{3FAEDDB7-EAC0-4F82-85E9-F0B7D1903363}" type="sibTrans" cxnId="{E98BE5FC-8679-4631-872E-E7F5C4C76D8D}">
      <dgm:prSet/>
      <dgm:spPr/>
      <dgm:t>
        <a:bodyPr/>
        <a:lstStyle/>
        <a:p>
          <a:endParaRPr lang="en-US"/>
        </a:p>
      </dgm:t>
    </dgm:pt>
    <dgm:pt modelId="{E1556DFF-E120-4DD7-8A86-FEBDDF0B1E09}">
      <dgm:prSet/>
      <dgm:spPr/>
      <dgm:t>
        <a:bodyPr/>
        <a:lstStyle/>
        <a:p>
          <a:r>
            <a:rPr lang="en-GB"/>
            <a:t>This system works from a very thin charged layer of electricity that is located on the phone’s screen. </a:t>
          </a:r>
          <a:endParaRPr lang="en-US"/>
        </a:p>
      </dgm:t>
    </dgm:pt>
    <dgm:pt modelId="{3CDF39AD-ADAE-4728-9C0D-CCC542CF8329}" type="parTrans" cxnId="{81D95B09-C95E-410F-8F43-53883197AE8D}">
      <dgm:prSet/>
      <dgm:spPr/>
      <dgm:t>
        <a:bodyPr/>
        <a:lstStyle/>
        <a:p>
          <a:endParaRPr lang="en-US"/>
        </a:p>
      </dgm:t>
    </dgm:pt>
    <dgm:pt modelId="{264C2BAD-AB56-4A10-A7B1-DBC4C07D1979}" type="sibTrans" cxnId="{81D95B09-C95E-410F-8F43-53883197AE8D}">
      <dgm:prSet/>
      <dgm:spPr/>
      <dgm:t>
        <a:bodyPr/>
        <a:lstStyle/>
        <a:p>
          <a:endParaRPr lang="en-US"/>
        </a:p>
      </dgm:t>
    </dgm:pt>
    <dgm:pt modelId="{38AE5F3E-CF98-47EB-B460-630C3D0157E3}">
      <dgm:prSet/>
      <dgm:spPr/>
      <dgm:t>
        <a:bodyPr/>
        <a:lstStyle/>
        <a:p>
          <a:r>
            <a:rPr lang="en-GB"/>
            <a:t>For Jobs, introducing a cell phone without buttons was essential to attract the public’s attention.</a:t>
          </a:r>
          <a:endParaRPr lang="en-US"/>
        </a:p>
      </dgm:t>
    </dgm:pt>
    <dgm:pt modelId="{82D8D0F0-00CE-431E-A496-E5A5B438D0B2}" type="parTrans" cxnId="{9AE270CB-D43B-4658-9D00-A5049872B7B4}">
      <dgm:prSet/>
      <dgm:spPr/>
      <dgm:t>
        <a:bodyPr/>
        <a:lstStyle/>
        <a:p>
          <a:endParaRPr lang="en-US"/>
        </a:p>
      </dgm:t>
    </dgm:pt>
    <dgm:pt modelId="{5BCF9BB7-4876-4CF1-A6F0-C23E6055C197}" type="sibTrans" cxnId="{9AE270CB-D43B-4658-9D00-A5049872B7B4}">
      <dgm:prSet/>
      <dgm:spPr/>
      <dgm:t>
        <a:bodyPr/>
        <a:lstStyle/>
        <a:p>
          <a:endParaRPr lang="en-US"/>
        </a:p>
      </dgm:t>
    </dgm:pt>
    <dgm:pt modelId="{C7A2838B-C04B-41AC-8814-70F896276549}" type="pres">
      <dgm:prSet presAssocID="{4EABED2B-F663-46A9-9454-D5B00A690CA6}" presName="linear" presStyleCnt="0">
        <dgm:presLayoutVars>
          <dgm:animLvl val="lvl"/>
          <dgm:resizeHandles val="exact"/>
        </dgm:presLayoutVars>
      </dgm:prSet>
      <dgm:spPr/>
    </dgm:pt>
    <dgm:pt modelId="{0527B082-17C7-460F-9EAF-F004CDD5C91C}" type="pres">
      <dgm:prSet presAssocID="{44DBFEC5-AA8F-4ABE-8E6F-1831DAD07EC5}" presName="parentText" presStyleLbl="node1" presStyleIdx="0" presStyleCnt="8">
        <dgm:presLayoutVars>
          <dgm:chMax val="0"/>
          <dgm:bulletEnabled val="1"/>
        </dgm:presLayoutVars>
      </dgm:prSet>
      <dgm:spPr/>
    </dgm:pt>
    <dgm:pt modelId="{57A2ED11-5108-4CB6-8231-969D9A3F43FB}" type="pres">
      <dgm:prSet presAssocID="{7DD129EE-781B-4C7C-80A5-B7AF2A7FB0AD}" presName="spacer" presStyleCnt="0"/>
      <dgm:spPr/>
    </dgm:pt>
    <dgm:pt modelId="{9418C834-29F2-49C5-9966-7B06751BC302}" type="pres">
      <dgm:prSet presAssocID="{474A1F27-8BD0-4AD3-BC27-FCB69429E064}" presName="parentText" presStyleLbl="node1" presStyleIdx="1" presStyleCnt="8">
        <dgm:presLayoutVars>
          <dgm:chMax val="0"/>
          <dgm:bulletEnabled val="1"/>
        </dgm:presLayoutVars>
      </dgm:prSet>
      <dgm:spPr/>
    </dgm:pt>
    <dgm:pt modelId="{754AD786-71B7-4CC8-A549-7E45EB477BB3}" type="pres">
      <dgm:prSet presAssocID="{71165C5A-50E0-4E9E-B09E-40C4D1102016}" presName="spacer" presStyleCnt="0"/>
      <dgm:spPr/>
    </dgm:pt>
    <dgm:pt modelId="{A6251EE0-ACDD-47CC-84E4-F09366645277}" type="pres">
      <dgm:prSet presAssocID="{94C24B93-A609-4A95-B397-1334B56FDC06}" presName="parentText" presStyleLbl="node1" presStyleIdx="2" presStyleCnt="8">
        <dgm:presLayoutVars>
          <dgm:chMax val="0"/>
          <dgm:bulletEnabled val="1"/>
        </dgm:presLayoutVars>
      </dgm:prSet>
      <dgm:spPr/>
    </dgm:pt>
    <dgm:pt modelId="{E599DC47-B1E1-4153-A320-C0D1BE029070}" type="pres">
      <dgm:prSet presAssocID="{76B64523-C52F-4F49-B02C-E0CED250A7C3}" presName="spacer" presStyleCnt="0"/>
      <dgm:spPr/>
    </dgm:pt>
    <dgm:pt modelId="{0796A463-332D-4632-9161-4CE155259F5B}" type="pres">
      <dgm:prSet presAssocID="{B3900D96-376C-4994-92B8-6D9302C39B60}" presName="parentText" presStyleLbl="node1" presStyleIdx="3" presStyleCnt="8">
        <dgm:presLayoutVars>
          <dgm:chMax val="0"/>
          <dgm:bulletEnabled val="1"/>
        </dgm:presLayoutVars>
      </dgm:prSet>
      <dgm:spPr/>
    </dgm:pt>
    <dgm:pt modelId="{6CE61FB6-4B7A-41F4-A112-8C6082786B7A}" type="pres">
      <dgm:prSet presAssocID="{27D28FD7-A2B9-4AD9-90C7-B5E2F79B7260}" presName="spacer" presStyleCnt="0"/>
      <dgm:spPr/>
    </dgm:pt>
    <dgm:pt modelId="{3ECC37E6-34EA-46B3-B50C-9DA34D2D2EB4}" type="pres">
      <dgm:prSet presAssocID="{53A54E84-22B6-441B-9098-8298C623F484}" presName="parentText" presStyleLbl="node1" presStyleIdx="4" presStyleCnt="8">
        <dgm:presLayoutVars>
          <dgm:chMax val="0"/>
          <dgm:bulletEnabled val="1"/>
        </dgm:presLayoutVars>
      </dgm:prSet>
      <dgm:spPr/>
    </dgm:pt>
    <dgm:pt modelId="{7CF693C3-904C-4EED-AD21-217454AE558D}" type="pres">
      <dgm:prSet presAssocID="{C563658D-0D48-4DBD-9004-852FDBFE258F}" presName="spacer" presStyleCnt="0"/>
      <dgm:spPr/>
    </dgm:pt>
    <dgm:pt modelId="{8975670F-DCC3-4500-A4C6-3542D176F983}" type="pres">
      <dgm:prSet presAssocID="{AEB1B737-EEA1-4D09-97C7-CA9405DE070C}" presName="parentText" presStyleLbl="node1" presStyleIdx="5" presStyleCnt="8">
        <dgm:presLayoutVars>
          <dgm:chMax val="0"/>
          <dgm:bulletEnabled val="1"/>
        </dgm:presLayoutVars>
      </dgm:prSet>
      <dgm:spPr/>
    </dgm:pt>
    <dgm:pt modelId="{50DF3D15-4C5C-4948-8361-E456948A5DC1}" type="pres">
      <dgm:prSet presAssocID="{3FAEDDB7-EAC0-4F82-85E9-F0B7D1903363}" presName="spacer" presStyleCnt="0"/>
      <dgm:spPr/>
    </dgm:pt>
    <dgm:pt modelId="{8EFE4E4D-9A44-429C-877E-F87C76EE71B5}" type="pres">
      <dgm:prSet presAssocID="{E1556DFF-E120-4DD7-8A86-FEBDDF0B1E09}" presName="parentText" presStyleLbl="node1" presStyleIdx="6" presStyleCnt="8">
        <dgm:presLayoutVars>
          <dgm:chMax val="0"/>
          <dgm:bulletEnabled val="1"/>
        </dgm:presLayoutVars>
      </dgm:prSet>
      <dgm:spPr/>
    </dgm:pt>
    <dgm:pt modelId="{5C8CE42A-E411-4722-AB31-2F92C4DE9120}" type="pres">
      <dgm:prSet presAssocID="{264C2BAD-AB56-4A10-A7B1-DBC4C07D1979}" presName="spacer" presStyleCnt="0"/>
      <dgm:spPr/>
    </dgm:pt>
    <dgm:pt modelId="{5CCFC741-6D93-475A-96F2-71FFE9FC1296}" type="pres">
      <dgm:prSet presAssocID="{38AE5F3E-CF98-47EB-B460-630C3D0157E3}" presName="parentText" presStyleLbl="node1" presStyleIdx="7" presStyleCnt="8">
        <dgm:presLayoutVars>
          <dgm:chMax val="0"/>
          <dgm:bulletEnabled val="1"/>
        </dgm:presLayoutVars>
      </dgm:prSet>
      <dgm:spPr/>
    </dgm:pt>
  </dgm:ptLst>
  <dgm:cxnLst>
    <dgm:cxn modelId="{81D95B09-C95E-410F-8F43-53883197AE8D}" srcId="{4EABED2B-F663-46A9-9454-D5B00A690CA6}" destId="{E1556DFF-E120-4DD7-8A86-FEBDDF0B1E09}" srcOrd="6" destOrd="0" parTransId="{3CDF39AD-ADAE-4728-9C0D-CCC542CF8329}" sibTransId="{264C2BAD-AB56-4A10-A7B1-DBC4C07D1979}"/>
    <dgm:cxn modelId="{41B0BE21-350F-4088-A550-A7AF93515861}" type="presOf" srcId="{AEB1B737-EEA1-4D09-97C7-CA9405DE070C}" destId="{8975670F-DCC3-4500-A4C6-3542D176F983}" srcOrd="0" destOrd="0" presId="urn:microsoft.com/office/officeart/2005/8/layout/vList2"/>
    <dgm:cxn modelId="{8229F029-818A-4677-B009-FF330632FC60}" type="presOf" srcId="{B3900D96-376C-4994-92B8-6D9302C39B60}" destId="{0796A463-332D-4632-9161-4CE155259F5B}" srcOrd="0" destOrd="0" presId="urn:microsoft.com/office/officeart/2005/8/layout/vList2"/>
    <dgm:cxn modelId="{BDB68531-9EF9-4092-8E66-1CA663412D27}" type="presOf" srcId="{94C24B93-A609-4A95-B397-1334B56FDC06}" destId="{A6251EE0-ACDD-47CC-84E4-F09366645277}" srcOrd="0" destOrd="0" presId="urn:microsoft.com/office/officeart/2005/8/layout/vList2"/>
    <dgm:cxn modelId="{F5EC8C31-C8FC-4A10-8801-C2AF77D9F5DB}" srcId="{4EABED2B-F663-46A9-9454-D5B00A690CA6}" destId="{94C24B93-A609-4A95-B397-1334B56FDC06}" srcOrd="2" destOrd="0" parTransId="{7B9D16B3-0589-4EA3-A2CE-3C6696C645AD}" sibTransId="{76B64523-C52F-4F49-B02C-E0CED250A7C3}"/>
    <dgm:cxn modelId="{13E66B5E-07DA-422B-BEC1-D87E71FD067D}" srcId="{4EABED2B-F663-46A9-9454-D5B00A690CA6}" destId="{B3900D96-376C-4994-92B8-6D9302C39B60}" srcOrd="3" destOrd="0" parTransId="{886B617B-14E8-4BD3-94F6-80594F79D381}" sibTransId="{27D28FD7-A2B9-4AD9-90C7-B5E2F79B7260}"/>
    <dgm:cxn modelId="{06115A44-5772-4B44-863B-8E5266A45976}" srcId="{4EABED2B-F663-46A9-9454-D5B00A690CA6}" destId="{474A1F27-8BD0-4AD3-BC27-FCB69429E064}" srcOrd="1" destOrd="0" parTransId="{8B5CB3A3-246A-472A-8497-CF30CA9D6354}" sibTransId="{71165C5A-50E0-4E9E-B09E-40C4D1102016}"/>
    <dgm:cxn modelId="{86C24A46-6310-497E-BCB0-9FC024DB9174}" type="presOf" srcId="{4EABED2B-F663-46A9-9454-D5B00A690CA6}" destId="{C7A2838B-C04B-41AC-8814-70F896276549}" srcOrd="0" destOrd="0" presId="urn:microsoft.com/office/officeart/2005/8/layout/vList2"/>
    <dgm:cxn modelId="{94F62670-8E50-4CDE-AB75-246091F707AC}" type="presOf" srcId="{53A54E84-22B6-441B-9098-8298C623F484}" destId="{3ECC37E6-34EA-46B3-B50C-9DA34D2D2EB4}" srcOrd="0" destOrd="0" presId="urn:microsoft.com/office/officeart/2005/8/layout/vList2"/>
    <dgm:cxn modelId="{6CF2097F-BBA3-40D5-8693-2EC681E6241F}" type="presOf" srcId="{E1556DFF-E120-4DD7-8A86-FEBDDF0B1E09}" destId="{8EFE4E4D-9A44-429C-877E-F87C76EE71B5}" srcOrd="0" destOrd="0" presId="urn:microsoft.com/office/officeart/2005/8/layout/vList2"/>
    <dgm:cxn modelId="{22CB1787-3C51-426D-B11A-CFBE6F52CF8E}" type="presOf" srcId="{38AE5F3E-CF98-47EB-B460-630C3D0157E3}" destId="{5CCFC741-6D93-475A-96F2-71FFE9FC1296}" srcOrd="0" destOrd="0" presId="urn:microsoft.com/office/officeart/2005/8/layout/vList2"/>
    <dgm:cxn modelId="{6B977989-89CE-4E69-8071-72599F1A1D2A}" type="presOf" srcId="{44DBFEC5-AA8F-4ABE-8E6F-1831DAD07EC5}" destId="{0527B082-17C7-460F-9EAF-F004CDD5C91C}" srcOrd="0" destOrd="0" presId="urn:microsoft.com/office/officeart/2005/8/layout/vList2"/>
    <dgm:cxn modelId="{9AE270CB-D43B-4658-9D00-A5049872B7B4}" srcId="{4EABED2B-F663-46A9-9454-D5B00A690CA6}" destId="{38AE5F3E-CF98-47EB-B460-630C3D0157E3}" srcOrd="7" destOrd="0" parTransId="{82D8D0F0-00CE-431E-A496-E5A5B438D0B2}" sibTransId="{5BCF9BB7-4876-4CF1-A6F0-C23E6055C197}"/>
    <dgm:cxn modelId="{D5D67AE6-117A-45D1-B881-D5F54ABAA222}" srcId="{4EABED2B-F663-46A9-9454-D5B00A690CA6}" destId="{53A54E84-22B6-441B-9098-8298C623F484}" srcOrd="4" destOrd="0" parTransId="{E9C45485-BD83-4362-A198-64C866A87B53}" sibTransId="{C563658D-0D48-4DBD-9004-852FDBFE258F}"/>
    <dgm:cxn modelId="{DB8FF6EE-C320-4B95-BFD8-6ED9BD41E8DF}" srcId="{4EABED2B-F663-46A9-9454-D5B00A690CA6}" destId="{44DBFEC5-AA8F-4ABE-8E6F-1831DAD07EC5}" srcOrd="0" destOrd="0" parTransId="{4B5E65C8-CCEB-484B-BF51-4643D7E22345}" sibTransId="{7DD129EE-781B-4C7C-80A5-B7AF2A7FB0AD}"/>
    <dgm:cxn modelId="{CD016BF2-6873-44EE-804A-D152344984C7}" type="presOf" srcId="{474A1F27-8BD0-4AD3-BC27-FCB69429E064}" destId="{9418C834-29F2-49C5-9966-7B06751BC302}" srcOrd="0" destOrd="0" presId="urn:microsoft.com/office/officeart/2005/8/layout/vList2"/>
    <dgm:cxn modelId="{E98BE5FC-8679-4631-872E-E7F5C4C76D8D}" srcId="{4EABED2B-F663-46A9-9454-D5B00A690CA6}" destId="{AEB1B737-EEA1-4D09-97C7-CA9405DE070C}" srcOrd="5" destOrd="0" parTransId="{703CD60E-A716-45A3-AB6E-AB91FE241AD7}" sibTransId="{3FAEDDB7-EAC0-4F82-85E9-F0B7D1903363}"/>
    <dgm:cxn modelId="{B7546EA1-4F53-4C5C-AD7C-778FD9B5C798}" type="presParOf" srcId="{C7A2838B-C04B-41AC-8814-70F896276549}" destId="{0527B082-17C7-460F-9EAF-F004CDD5C91C}" srcOrd="0" destOrd="0" presId="urn:microsoft.com/office/officeart/2005/8/layout/vList2"/>
    <dgm:cxn modelId="{9D199556-CE31-4424-96BA-733197A0F24F}" type="presParOf" srcId="{C7A2838B-C04B-41AC-8814-70F896276549}" destId="{57A2ED11-5108-4CB6-8231-969D9A3F43FB}" srcOrd="1" destOrd="0" presId="urn:microsoft.com/office/officeart/2005/8/layout/vList2"/>
    <dgm:cxn modelId="{FAA9127C-BBD0-4589-9B92-10A408DD6061}" type="presParOf" srcId="{C7A2838B-C04B-41AC-8814-70F896276549}" destId="{9418C834-29F2-49C5-9966-7B06751BC302}" srcOrd="2" destOrd="0" presId="urn:microsoft.com/office/officeart/2005/8/layout/vList2"/>
    <dgm:cxn modelId="{24CEFB6E-2D2B-40AE-B680-51765836E35C}" type="presParOf" srcId="{C7A2838B-C04B-41AC-8814-70F896276549}" destId="{754AD786-71B7-4CC8-A549-7E45EB477BB3}" srcOrd="3" destOrd="0" presId="urn:microsoft.com/office/officeart/2005/8/layout/vList2"/>
    <dgm:cxn modelId="{82F6806E-3DE6-4AA9-8FB4-E1B7CAA7FD4C}" type="presParOf" srcId="{C7A2838B-C04B-41AC-8814-70F896276549}" destId="{A6251EE0-ACDD-47CC-84E4-F09366645277}" srcOrd="4" destOrd="0" presId="urn:microsoft.com/office/officeart/2005/8/layout/vList2"/>
    <dgm:cxn modelId="{CCBBA5DB-0CA8-4320-A328-34C480306ABE}" type="presParOf" srcId="{C7A2838B-C04B-41AC-8814-70F896276549}" destId="{E599DC47-B1E1-4153-A320-C0D1BE029070}" srcOrd="5" destOrd="0" presId="urn:microsoft.com/office/officeart/2005/8/layout/vList2"/>
    <dgm:cxn modelId="{0D91E682-B903-4E22-A309-7142DC235361}" type="presParOf" srcId="{C7A2838B-C04B-41AC-8814-70F896276549}" destId="{0796A463-332D-4632-9161-4CE155259F5B}" srcOrd="6" destOrd="0" presId="urn:microsoft.com/office/officeart/2005/8/layout/vList2"/>
    <dgm:cxn modelId="{0273DA3D-CDB6-4FDA-8BC7-0A4709CC3572}" type="presParOf" srcId="{C7A2838B-C04B-41AC-8814-70F896276549}" destId="{6CE61FB6-4B7A-41F4-A112-8C6082786B7A}" srcOrd="7" destOrd="0" presId="urn:microsoft.com/office/officeart/2005/8/layout/vList2"/>
    <dgm:cxn modelId="{A6D72CE7-B37B-4230-925F-B8183685DCEA}" type="presParOf" srcId="{C7A2838B-C04B-41AC-8814-70F896276549}" destId="{3ECC37E6-34EA-46B3-B50C-9DA34D2D2EB4}" srcOrd="8" destOrd="0" presId="urn:microsoft.com/office/officeart/2005/8/layout/vList2"/>
    <dgm:cxn modelId="{61462112-1321-4A25-9410-6C9BE51CE954}" type="presParOf" srcId="{C7A2838B-C04B-41AC-8814-70F896276549}" destId="{7CF693C3-904C-4EED-AD21-217454AE558D}" srcOrd="9" destOrd="0" presId="urn:microsoft.com/office/officeart/2005/8/layout/vList2"/>
    <dgm:cxn modelId="{02D217CD-F925-4C2D-88B4-5E808F70EBB4}" type="presParOf" srcId="{C7A2838B-C04B-41AC-8814-70F896276549}" destId="{8975670F-DCC3-4500-A4C6-3542D176F983}" srcOrd="10" destOrd="0" presId="urn:microsoft.com/office/officeart/2005/8/layout/vList2"/>
    <dgm:cxn modelId="{7DB510C7-F710-4D36-BD4A-374D094080BC}" type="presParOf" srcId="{C7A2838B-C04B-41AC-8814-70F896276549}" destId="{50DF3D15-4C5C-4948-8361-E456948A5DC1}" srcOrd="11" destOrd="0" presId="urn:microsoft.com/office/officeart/2005/8/layout/vList2"/>
    <dgm:cxn modelId="{F6B8F88B-7D6A-4B87-BB61-151936C1A38D}" type="presParOf" srcId="{C7A2838B-C04B-41AC-8814-70F896276549}" destId="{8EFE4E4D-9A44-429C-877E-F87C76EE71B5}" srcOrd="12" destOrd="0" presId="urn:microsoft.com/office/officeart/2005/8/layout/vList2"/>
    <dgm:cxn modelId="{798F721E-15B4-4676-A404-960F3011D8B0}" type="presParOf" srcId="{C7A2838B-C04B-41AC-8814-70F896276549}" destId="{5C8CE42A-E411-4722-AB31-2F92C4DE9120}" srcOrd="13" destOrd="0" presId="urn:microsoft.com/office/officeart/2005/8/layout/vList2"/>
    <dgm:cxn modelId="{F600620D-23FB-4669-81AA-CD9581B13807}" type="presParOf" srcId="{C7A2838B-C04B-41AC-8814-70F896276549}" destId="{5CCFC741-6D93-475A-96F2-71FFE9FC1296}"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EF06756-7A14-43DF-9E84-DBC3B588CF4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F274BDD-5BEE-4A34-8EE1-F2015D4145E4}">
      <dgm:prSet/>
      <dgm:spPr/>
      <dgm:t>
        <a:bodyPr/>
        <a:lstStyle/>
        <a:p>
          <a:r>
            <a:rPr lang="en-GB"/>
            <a:t>The iPhone’s touch screen uses capacitive technology, which works by varying an electric field. </a:t>
          </a:r>
          <a:endParaRPr lang="en-US"/>
        </a:p>
      </dgm:t>
    </dgm:pt>
    <dgm:pt modelId="{A20EB31C-9672-4BF7-AB7D-68C4DDEDC9C6}" type="parTrans" cxnId="{C4FF6318-3F45-47EF-A18B-30B9750ABD3E}">
      <dgm:prSet/>
      <dgm:spPr/>
      <dgm:t>
        <a:bodyPr/>
        <a:lstStyle/>
        <a:p>
          <a:endParaRPr lang="en-US"/>
        </a:p>
      </dgm:t>
    </dgm:pt>
    <dgm:pt modelId="{2F6AA2F0-CE79-4B65-9A6D-02B6517B5CAF}" type="sibTrans" cxnId="{C4FF6318-3F45-47EF-A18B-30B9750ABD3E}">
      <dgm:prSet/>
      <dgm:spPr/>
      <dgm:t>
        <a:bodyPr/>
        <a:lstStyle/>
        <a:p>
          <a:endParaRPr lang="en-US"/>
        </a:p>
      </dgm:t>
    </dgm:pt>
    <dgm:pt modelId="{B8A8DB67-25AA-4A42-B603-31EADC15BB45}">
      <dgm:prSet/>
      <dgm:spPr/>
      <dgm:t>
        <a:bodyPr/>
        <a:lstStyle/>
        <a:p>
          <a:r>
            <a:rPr lang="en-GB"/>
            <a:t>A grid of conductive wires is wedged between two glass plates containing sensors. </a:t>
          </a:r>
          <a:endParaRPr lang="en-US"/>
        </a:p>
      </dgm:t>
    </dgm:pt>
    <dgm:pt modelId="{8CA97DF2-A40A-4BAA-BBAC-984A4E056BAF}" type="parTrans" cxnId="{4FE3BED7-813B-48D9-A979-C15A6BD0BAE9}">
      <dgm:prSet/>
      <dgm:spPr/>
      <dgm:t>
        <a:bodyPr/>
        <a:lstStyle/>
        <a:p>
          <a:endParaRPr lang="en-US"/>
        </a:p>
      </dgm:t>
    </dgm:pt>
    <dgm:pt modelId="{70B6EDAF-4553-43CC-9E99-B80C4CBF628B}" type="sibTrans" cxnId="{4FE3BED7-813B-48D9-A979-C15A6BD0BAE9}">
      <dgm:prSet/>
      <dgm:spPr/>
      <dgm:t>
        <a:bodyPr/>
        <a:lstStyle/>
        <a:p>
          <a:endParaRPr lang="en-US"/>
        </a:p>
      </dgm:t>
    </dgm:pt>
    <dgm:pt modelId="{81798C84-C300-4247-8064-B8E0782BFC2B}">
      <dgm:prSet/>
      <dgm:spPr/>
      <dgm:t>
        <a:bodyPr/>
        <a:lstStyle/>
        <a:p>
          <a:r>
            <a:rPr lang="en-GB"/>
            <a:t>A current flows through the wires and creates a slight electric field on the surface of the screen (Michon et al. 2016). </a:t>
          </a:r>
          <a:endParaRPr lang="en-US"/>
        </a:p>
      </dgm:t>
    </dgm:pt>
    <dgm:pt modelId="{3451CC67-8A1D-43C9-BB20-A3DCA8043573}" type="parTrans" cxnId="{031B159E-6098-421E-B694-29525BD5387A}">
      <dgm:prSet/>
      <dgm:spPr/>
      <dgm:t>
        <a:bodyPr/>
        <a:lstStyle/>
        <a:p>
          <a:endParaRPr lang="en-US"/>
        </a:p>
      </dgm:t>
    </dgm:pt>
    <dgm:pt modelId="{D826539A-A4A2-4FB4-B147-E16FD1D36756}" type="sibTrans" cxnId="{031B159E-6098-421E-B694-29525BD5387A}">
      <dgm:prSet/>
      <dgm:spPr/>
      <dgm:t>
        <a:bodyPr/>
        <a:lstStyle/>
        <a:p>
          <a:endParaRPr lang="en-US"/>
        </a:p>
      </dgm:t>
    </dgm:pt>
    <dgm:pt modelId="{D45D6F5B-F93C-4725-A38A-A89C5CCE2A5D}" type="pres">
      <dgm:prSet presAssocID="{6EF06756-7A14-43DF-9E84-DBC3B588CF4F}" presName="vert0" presStyleCnt="0">
        <dgm:presLayoutVars>
          <dgm:dir/>
          <dgm:animOne val="branch"/>
          <dgm:animLvl val="lvl"/>
        </dgm:presLayoutVars>
      </dgm:prSet>
      <dgm:spPr/>
    </dgm:pt>
    <dgm:pt modelId="{5FFDBB96-ACA7-46CC-BC2C-78EBE1CDB437}" type="pres">
      <dgm:prSet presAssocID="{EF274BDD-5BEE-4A34-8EE1-F2015D4145E4}" presName="thickLine" presStyleLbl="alignNode1" presStyleIdx="0" presStyleCnt="3"/>
      <dgm:spPr/>
    </dgm:pt>
    <dgm:pt modelId="{444775D1-5433-4723-BCFA-F782452CECF4}" type="pres">
      <dgm:prSet presAssocID="{EF274BDD-5BEE-4A34-8EE1-F2015D4145E4}" presName="horz1" presStyleCnt="0"/>
      <dgm:spPr/>
    </dgm:pt>
    <dgm:pt modelId="{E6B9FFE1-AA5E-4642-9BBF-8BA69EF9CFA0}" type="pres">
      <dgm:prSet presAssocID="{EF274BDD-5BEE-4A34-8EE1-F2015D4145E4}" presName="tx1" presStyleLbl="revTx" presStyleIdx="0" presStyleCnt="3"/>
      <dgm:spPr/>
    </dgm:pt>
    <dgm:pt modelId="{72F7F6C6-4B88-4409-997A-F9CCB8BBD3E6}" type="pres">
      <dgm:prSet presAssocID="{EF274BDD-5BEE-4A34-8EE1-F2015D4145E4}" presName="vert1" presStyleCnt="0"/>
      <dgm:spPr/>
    </dgm:pt>
    <dgm:pt modelId="{44CEB030-E6B5-4FCB-A618-F3C85279F9A9}" type="pres">
      <dgm:prSet presAssocID="{B8A8DB67-25AA-4A42-B603-31EADC15BB45}" presName="thickLine" presStyleLbl="alignNode1" presStyleIdx="1" presStyleCnt="3"/>
      <dgm:spPr/>
    </dgm:pt>
    <dgm:pt modelId="{F0288170-F216-48E4-92E6-4C2AA473437E}" type="pres">
      <dgm:prSet presAssocID="{B8A8DB67-25AA-4A42-B603-31EADC15BB45}" presName="horz1" presStyleCnt="0"/>
      <dgm:spPr/>
    </dgm:pt>
    <dgm:pt modelId="{211EAA24-064F-4D99-9FE0-102CCE99A8D7}" type="pres">
      <dgm:prSet presAssocID="{B8A8DB67-25AA-4A42-B603-31EADC15BB45}" presName="tx1" presStyleLbl="revTx" presStyleIdx="1" presStyleCnt="3"/>
      <dgm:spPr/>
    </dgm:pt>
    <dgm:pt modelId="{BB0C01E2-407B-4D4F-B6D1-E178B85E098A}" type="pres">
      <dgm:prSet presAssocID="{B8A8DB67-25AA-4A42-B603-31EADC15BB45}" presName="vert1" presStyleCnt="0"/>
      <dgm:spPr/>
    </dgm:pt>
    <dgm:pt modelId="{D6C42734-9CF0-4D07-B512-05A63FC0EF48}" type="pres">
      <dgm:prSet presAssocID="{81798C84-C300-4247-8064-B8E0782BFC2B}" presName="thickLine" presStyleLbl="alignNode1" presStyleIdx="2" presStyleCnt="3"/>
      <dgm:spPr/>
    </dgm:pt>
    <dgm:pt modelId="{6BEA2A0B-D173-4993-A2B4-8A5D1748E886}" type="pres">
      <dgm:prSet presAssocID="{81798C84-C300-4247-8064-B8E0782BFC2B}" presName="horz1" presStyleCnt="0"/>
      <dgm:spPr/>
    </dgm:pt>
    <dgm:pt modelId="{91E0CE67-EDF8-4719-8DBE-06430AE1323A}" type="pres">
      <dgm:prSet presAssocID="{81798C84-C300-4247-8064-B8E0782BFC2B}" presName="tx1" presStyleLbl="revTx" presStyleIdx="2" presStyleCnt="3"/>
      <dgm:spPr/>
    </dgm:pt>
    <dgm:pt modelId="{C88E21A0-E061-4743-BB6C-5CC0DEA731D6}" type="pres">
      <dgm:prSet presAssocID="{81798C84-C300-4247-8064-B8E0782BFC2B}" presName="vert1" presStyleCnt="0"/>
      <dgm:spPr/>
    </dgm:pt>
  </dgm:ptLst>
  <dgm:cxnLst>
    <dgm:cxn modelId="{C4FF6318-3F45-47EF-A18B-30B9750ABD3E}" srcId="{6EF06756-7A14-43DF-9E84-DBC3B588CF4F}" destId="{EF274BDD-5BEE-4A34-8EE1-F2015D4145E4}" srcOrd="0" destOrd="0" parTransId="{A20EB31C-9672-4BF7-AB7D-68C4DDEDC9C6}" sibTransId="{2F6AA2F0-CE79-4B65-9A6D-02B6517B5CAF}"/>
    <dgm:cxn modelId="{DCBF0331-59AF-4BC4-98C3-02CE3C6A5AD1}" type="presOf" srcId="{81798C84-C300-4247-8064-B8E0782BFC2B}" destId="{91E0CE67-EDF8-4719-8DBE-06430AE1323A}" srcOrd="0" destOrd="0" presId="urn:microsoft.com/office/officeart/2008/layout/LinedList"/>
    <dgm:cxn modelId="{65A2D279-A0EF-4E1E-B3BB-F6D3EC1E7210}" type="presOf" srcId="{B8A8DB67-25AA-4A42-B603-31EADC15BB45}" destId="{211EAA24-064F-4D99-9FE0-102CCE99A8D7}" srcOrd="0" destOrd="0" presId="urn:microsoft.com/office/officeart/2008/layout/LinedList"/>
    <dgm:cxn modelId="{031B159E-6098-421E-B694-29525BD5387A}" srcId="{6EF06756-7A14-43DF-9E84-DBC3B588CF4F}" destId="{81798C84-C300-4247-8064-B8E0782BFC2B}" srcOrd="2" destOrd="0" parTransId="{3451CC67-8A1D-43C9-BB20-A3DCA8043573}" sibTransId="{D826539A-A4A2-4FB4-B147-E16FD1D36756}"/>
    <dgm:cxn modelId="{4FE3BED7-813B-48D9-A979-C15A6BD0BAE9}" srcId="{6EF06756-7A14-43DF-9E84-DBC3B588CF4F}" destId="{B8A8DB67-25AA-4A42-B603-31EADC15BB45}" srcOrd="1" destOrd="0" parTransId="{8CA97DF2-A40A-4BAA-BBAC-984A4E056BAF}" sibTransId="{70B6EDAF-4553-43CC-9E99-B80C4CBF628B}"/>
    <dgm:cxn modelId="{38235DE2-E7A3-47C4-AFB3-FC95E9EB35AD}" type="presOf" srcId="{EF274BDD-5BEE-4A34-8EE1-F2015D4145E4}" destId="{E6B9FFE1-AA5E-4642-9BBF-8BA69EF9CFA0}" srcOrd="0" destOrd="0" presId="urn:microsoft.com/office/officeart/2008/layout/LinedList"/>
    <dgm:cxn modelId="{7D0685F1-B1FD-4472-96B6-0E01E3A6EDE9}" type="presOf" srcId="{6EF06756-7A14-43DF-9E84-DBC3B588CF4F}" destId="{D45D6F5B-F93C-4725-A38A-A89C5CCE2A5D}" srcOrd="0" destOrd="0" presId="urn:microsoft.com/office/officeart/2008/layout/LinedList"/>
    <dgm:cxn modelId="{E53494DF-DD93-44CF-9B9F-FA42D5B86D2E}" type="presParOf" srcId="{D45D6F5B-F93C-4725-A38A-A89C5CCE2A5D}" destId="{5FFDBB96-ACA7-46CC-BC2C-78EBE1CDB437}" srcOrd="0" destOrd="0" presId="urn:microsoft.com/office/officeart/2008/layout/LinedList"/>
    <dgm:cxn modelId="{EC2F99F3-3AE1-4FB8-A9F6-9E2D4E4FE7AF}" type="presParOf" srcId="{D45D6F5B-F93C-4725-A38A-A89C5CCE2A5D}" destId="{444775D1-5433-4723-BCFA-F782452CECF4}" srcOrd="1" destOrd="0" presId="urn:microsoft.com/office/officeart/2008/layout/LinedList"/>
    <dgm:cxn modelId="{3CD80AAE-FF7C-4A11-82C4-9CAE1E0897DA}" type="presParOf" srcId="{444775D1-5433-4723-BCFA-F782452CECF4}" destId="{E6B9FFE1-AA5E-4642-9BBF-8BA69EF9CFA0}" srcOrd="0" destOrd="0" presId="urn:microsoft.com/office/officeart/2008/layout/LinedList"/>
    <dgm:cxn modelId="{36247E40-7EA4-4EE1-81A2-F5CD4EC31EDA}" type="presParOf" srcId="{444775D1-5433-4723-BCFA-F782452CECF4}" destId="{72F7F6C6-4B88-4409-997A-F9CCB8BBD3E6}" srcOrd="1" destOrd="0" presId="urn:microsoft.com/office/officeart/2008/layout/LinedList"/>
    <dgm:cxn modelId="{F4966A08-9807-4209-9BB6-48DFACE5FF49}" type="presParOf" srcId="{D45D6F5B-F93C-4725-A38A-A89C5CCE2A5D}" destId="{44CEB030-E6B5-4FCB-A618-F3C85279F9A9}" srcOrd="2" destOrd="0" presId="urn:microsoft.com/office/officeart/2008/layout/LinedList"/>
    <dgm:cxn modelId="{9261D99F-4ACE-4F84-BD47-76BBF6E1744A}" type="presParOf" srcId="{D45D6F5B-F93C-4725-A38A-A89C5CCE2A5D}" destId="{F0288170-F216-48E4-92E6-4C2AA473437E}" srcOrd="3" destOrd="0" presId="urn:microsoft.com/office/officeart/2008/layout/LinedList"/>
    <dgm:cxn modelId="{E478B94A-4735-4E54-9217-B7C7589A2A4F}" type="presParOf" srcId="{F0288170-F216-48E4-92E6-4C2AA473437E}" destId="{211EAA24-064F-4D99-9FE0-102CCE99A8D7}" srcOrd="0" destOrd="0" presId="urn:microsoft.com/office/officeart/2008/layout/LinedList"/>
    <dgm:cxn modelId="{97A954D7-5253-4146-A9D0-876557FC81FC}" type="presParOf" srcId="{F0288170-F216-48E4-92E6-4C2AA473437E}" destId="{BB0C01E2-407B-4D4F-B6D1-E178B85E098A}" srcOrd="1" destOrd="0" presId="urn:microsoft.com/office/officeart/2008/layout/LinedList"/>
    <dgm:cxn modelId="{50A90E84-ED89-43A8-9D75-BD93B639272F}" type="presParOf" srcId="{D45D6F5B-F93C-4725-A38A-A89C5CCE2A5D}" destId="{D6C42734-9CF0-4D07-B512-05A63FC0EF48}" srcOrd="4" destOrd="0" presId="urn:microsoft.com/office/officeart/2008/layout/LinedList"/>
    <dgm:cxn modelId="{DDF1E3CC-CC62-43D0-8EB7-FB10B1AF88D8}" type="presParOf" srcId="{D45D6F5B-F93C-4725-A38A-A89C5CCE2A5D}" destId="{6BEA2A0B-D173-4993-A2B4-8A5D1748E886}" srcOrd="5" destOrd="0" presId="urn:microsoft.com/office/officeart/2008/layout/LinedList"/>
    <dgm:cxn modelId="{9CD3473E-48A6-4E18-BEC6-6B0B397161B9}" type="presParOf" srcId="{6BEA2A0B-D173-4993-A2B4-8A5D1748E886}" destId="{91E0CE67-EDF8-4719-8DBE-06430AE1323A}" srcOrd="0" destOrd="0" presId="urn:microsoft.com/office/officeart/2008/layout/LinedList"/>
    <dgm:cxn modelId="{4EA13E80-439D-4BC4-AB70-C6D22F2A7AD8}" type="presParOf" srcId="{6BEA2A0B-D173-4993-A2B4-8A5D1748E886}" destId="{C88E21A0-E061-4743-BB6C-5CC0DEA731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586EC90-015E-4C26-877A-9345B293FBC8}"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629F6922-3B02-4A51-B338-1C0695FFCAB4}">
      <dgm:prSet/>
      <dgm:spPr/>
      <dgm:t>
        <a:bodyPr/>
        <a:lstStyle/>
        <a:p>
          <a:r>
            <a:rPr lang="en-GB"/>
            <a:t>Akhtar, H., Kemao, Q. and Kakarala, R., 2017, June. A review of sensing technologies for small and large-scale touch panels. In </a:t>
          </a:r>
          <a:r>
            <a:rPr lang="en-GB" i="1"/>
            <a:t>Fifth International Conference on Optical and Photonics Engineering</a:t>
          </a:r>
          <a:r>
            <a:rPr lang="en-GB"/>
            <a:t> (Vol. 10449, pp. 209-221). SPIE.</a:t>
          </a:r>
          <a:endParaRPr lang="en-US"/>
        </a:p>
      </dgm:t>
    </dgm:pt>
    <dgm:pt modelId="{0126676A-3491-4098-B875-9654EB1943A3}" type="parTrans" cxnId="{6143EC9F-18AE-49C2-A941-023636FE35B8}">
      <dgm:prSet/>
      <dgm:spPr/>
      <dgm:t>
        <a:bodyPr/>
        <a:lstStyle/>
        <a:p>
          <a:endParaRPr lang="en-US"/>
        </a:p>
      </dgm:t>
    </dgm:pt>
    <dgm:pt modelId="{01546940-BD35-4C6D-95AC-1D6AFBEFF77B}" type="sibTrans" cxnId="{6143EC9F-18AE-49C2-A941-023636FE35B8}">
      <dgm:prSet/>
      <dgm:spPr/>
      <dgm:t>
        <a:bodyPr/>
        <a:lstStyle/>
        <a:p>
          <a:endParaRPr lang="en-US"/>
        </a:p>
      </dgm:t>
    </dgm:pt>
    <dgm:pt modelId="{EC1F02D0-1D98-479F-B8DC-A8F71975481A}">
      <dgm:prSet/>
      <dgm:spPr/>
      <dgm:t>
        <a:bodyPr/>
        <a:lstStyle/>
        <a:p>
          <a:r>
            <a:rPr lang="en-GB"/>
            <a:t>Karlberg, P., 2016. Usability Analysis of 3D Touch Technology in the Context of Mobile Gaming.</a:t>
          </a:r>
          <a:endParaRPr lang="en-US"/>
        </a:p>
      </dgm:t>
    </dgm:pt>
    <dgm:pt modelId="{7C6365B3-B1D7-45B9-807A-F89B6355E2CA}" type="parTrans" cxnId="{F585F4A3-B87F-4289-ACF4-ECEC102167C3}">
      <dgm:prSet/>
      <dgm:spPr/>
      <dgm:t>
        <a:bodyPr/>
        <a:lstStyle/>
        <a:p>
          <a:endParaRPr lang="en-US"/>
        </a:p>
      </dgm:t>
    </dgm:pt>
    <dgm:pt modelId="{B3D9CA0A-E027-4E0D-9049-83E724D5A21C}" type="sibTrans" cxnId="{F585F4A3-B87F-4289-ACF4-ECEC102167C3}">
      <dgm:prSet/>
      <dgm:spPr/>
      <dgm:t>
        <a:bodyPr/>
        <a:lstStyle/>
        <a:p>
          <a:endParaRPr lang="en-US"/>
        </a:p>
      </dgm:t>
    </dgm:pt>
    <dgm:pt modelId="{3031A96A-2297-41D6-B464-2ECAFAE35DA1}">
      <dgm:prSet/>
      <dgm:spPr/>
      <dgm:t>
        <a:bodyPr/>
        <a:lstStyle/>
        <a:p>
          <a:r>
            <a:rPr lang="en-GB"/>
            <a:t>Krithikaa, M., 2016. Touch screen technology–a review. </a:t>
          </a:r>
          <a:r>
            <a:rPr lang="en-GB" i="1"/>
            <a:t>International Journal of Trend in Research and Development (IJTRD)</a:t>
          </a:r>
          <a:r>
            <a:rPr lang="en-GB"/>
            <a:t>, </a:t>
          </a:r>
          <a:r>
            <a:rPr lang="en-GB" i="1"/>
            <a:t>3</a:t>
          </a:r>
          <a:r>
            <a:rPr lang="en-GB"/>
            <a:t>(1), pp.2394-9333.</a:t>
          </a:r>
          <a:endParaRPr lang="en-US"/>
        </a:p>
      </dgm:t>
    </dgm:pt>
    <dgm:pt modelId="{DE1CEC7D-CA43-49EC-8CAB-10462BF17AC3}" type="parTrans" cxnId="{A01AD56C-1AEB-4A54-A7EA-FF8820ADCAF2}">
      <dgm:prSet/>
      <dgm:spPr/>
      <dgm:t>
        <a:bodyPr/>
        <a:lstStyle/>
        <a:p>
          <a:endParaRPr lang="en-US"/>
        </a:p>
      </dgm:t>
    </dgm:pt>
    <dgm:pt modelId="{88A521EC-D2C4-466C-9C5D-27CE8D0BD269}" type="sibTrans" cxnId="{A01AD56C-1AEB-4A54-A7EA-FF8820ADCAF2}">
      <dgm:prSet/>
      <dgm:spPr/>
      <dgm:t>
        <a:bodyPr/>
        <a:lstStyle/>
        <a:p>
          <a:endParaRPr lang="en-US"/>
        </a:p>
      </dgm:t>
    </dgm:pt>
    <dgm:pt modelId="{97F0A5B5-D069-40D3-8988-CC1022FE3F5E}">
      <dgm:prSet/>
      <dgm:spPr/>
      <dgm:t>
        <a:bodyPr/>
        <a:lstStyle/>
        <a:p>
          <a:r>
            <a:rPr lang="en-GB"/>
            <a:t>Lordkipanidze, R., 2019. Our Innovative Joys of Epoch: New York-Big Apple and iPhone-as well Apple. </a:t>
          </a:r>
          <a:r>
            <a:rPr lang="en-GB" i="1"/>
            <a:t>Tbilisi, General Coordinator of International Charity Scientific-Research Partnership, As E-Article</a:t>
          </a:r>
          <a:r>
            <a:rPr lang="en-GB"/>
            <a:t>, </a:t>
          </a:r>
          <a:r>
            <a:rPr lang="en-GB" i="1"/>
            <a:t>10</a:t>
          </a:r>
          <a:r>
            <a:rPr lang="en-GB"/>
            <a:t>.</a:t>
          </a:r>
          <a:endParaRPr lang="en-US"/>
        </a:p>
      </dgm:t>
    </dgm:pt>
    <dgm:pt modelId="{8B8A3956-4839-4EBB-8708-7D99EB3572F6}" type="parTrans" cxnId="{5038FBF1-6653-4927-9B44-F796B6F00CD2}">
      <dgm:prSet/>
      <dgm:spPr/>
      <dgm:t>
        <a:bodyPr/>
        <a:lstStyle/>
        <a:p>
          <a:endParaRPr lang="en-US"/>
        </a:p>
      </dgm:t>
    </dgm:pt>
    <dgm:pt modelId="{C43D0F7A-6E21-4F0A-AEA7-CB374B506489}" type="sibTrans" cxnId="{5038FBF1-6653-4927-9B44-F796B6F00CD2}">
      <dgm:prSet/>
      <dgm:spPr/>
      <dgm:t>
        <a:bodyPr/>
        <a:lstStyle/>
        <a:p>
          <a:endParaRPr lang="en-US"/>
        </a:p>
      </dgm:t>
    </dgm:pt>
    <dgm:pt modelId="{1508C084-DE56-43BC-89C6-F20CB57D4863}">
      <dgm:prSet/>
      <dgm:spPr/>
      <dgm:t>
        <a:bodyPr/>
        <a:lstStyle/>
        <a:p>
          <a:r>
            <a:rPr lang="en-GB"/>
            <a:t>Michon, R., Smith, J.O., Chafe, C., Wright, M. and Wang, G., 2016. Nuance: Adding multi-touch force detection to the iPad. In </a:t>
          </a:r>
          <a:r>
            <a:rPr lang="en-GB" i="1"/>
            <a:t>Proceedings of the Sound and Music Computing Conference (SMC-16), Hamburg, Germany</a:t>
          </a:r>
          <a:r>
            <a:rPr lang="en-GB"/>
            <a:t> (Vol. 31).</a:t>
          </a:r>
          <a:endParaRPr lang="en-US"/>
        </a:p>
      </dgm:t>
    </dgm:pt>
    <dgm:pt modelId="{57EB40A7-BA5F-448C-BD1E-3C89BC0CA059}" type="parTrans" cxnId="{81E45491-AEB2-4164-A4D0-B033C4AAB640}">
      <dgm:prSet/>
      <dgm:spPr/>
      <dgm:t>
        <a:bodyPr/>
        <a:lstStyle/>
        <a:p>
          <a:endParaRPr lang="en-US"/>
        </a:p>
      </dgm:t>
    </dgm:pt>
    <dgm:pt modelId="{3177F2E6-69C3-4DCA-95C1-95FE65656438}" type="sibTrans" cxnId="{81E45491-AEB2-4164-A4D0-B033C4AAB640}">
      <dgm:prSet/>
      <dgm:spPr/>
      <dgm:t>
        <a:bodyPr/>
        <a:lstStyle/>
        <a:p>
          <a:endParaRPr lang="en-US"/>
        </a:p>
      </dgm:t>
    </dgm:pt>
    <dgm:pt modelId="{FA86220C-A4BD-477E-ABC0-CE3544160610}">
      <dgm:prSet/>
      <dgm:spPr/>
      <dgm:t>
        <a:bodyPr/>
        <a:lstStyle/>
        <a:p>
          <a:r>
            <a:rPr lang="en-GB"/>
            <a:t>Soniya, D.K. and Mohanraj, M.G., 2018. A Study on Factors Affecting Brand Trust Apple I Phone. </a:t>
          </a:r>
          <a:r>
            <a:rPr lang="en-GB" i="1"/>
            <a:t>International Journal of Trend in Scientific Research and Development</a:t>
          </a:r>
          <a:r>
            <a:rPr lang="en-GB"/>
            <a:t>, </a:t>
          </a:r>
          <a:r>
            <a:rPr lang="en-GB" i="1"/>
            <a:t>2</a:t>
          </a:r>
          <a:r>
            <a:rPr lang="en-GB"/>
            <a:t>(6), pp.1476-1486.</a:t>
          </a:r>
          <a:endParaRPr lang="en-US"/>
        </a:p>
      </dgm:t>
    </dgm:pt>
    <dgm:pt modelId="{E300E655-4922-4A66-9566-EFD6FA170B09}" type="parTrans" cxnId="{91711655-C4F8-4E62-81F3-030C721AD215}">
      <dgm:prSet/>
      <dgm:spPr/>
      <dgm:t>
        <a:bodyPr/>
        <a:lstStyle/>
        <a:p>
          <a:endParaRPr lang="en-US"/>
        </a:p>
      </dgm:t>
    </dgm:pt>
    <dgm:pt modelId="{9AC55948-0667-42FC-9962-9B47B310D330}" type="sibTrans" cxnId="{91711655-C4F8-4E62-81F3-030C721AD215}">
      <dgm:prSet/>
      <dgm:spPr/>
      <dgm:t>
        <a:bodyPr/>
        <a:lstStyle/>
        <a:p>
          <a:endParaRPr lang="en-US"/>
        </a:p>
      </dgm:t>
    </dgm:pt>
    <dgm:pt modelId="{4F4E5247-019C-4C79-8365-D897C79A7BCD}">
      <dgm:prSet/>
      <dgm:spPr/>
      <dgm:t>
        <a:bodyPr/>
        <a:lstStyle/>
        <a:p>
          <a:r>
            <a:rPr lang="en-GB"/>
            <a:t>Walker, G., 2007. Touch and the Apple iPhone. </a:t>
          </a:r>
          <a:r>
            <a:rPr lang="en-GB" i="1"/>
            <a:t>Veritas et Visus,[online][retrieved on May 12, 2013] URL: http://www. veritasetvisus. com/VVTP-12,% 20Walker. pdf</a:t>
          </a:r>
          <a:r>
            <a:rPr lang="en-GB"/>
            <a:t>, pp.50-54.</a:t>
          </a:r>
          <a:endParaRPr lang="en-US"/>
        </a:p>
      </dgm:t>
    </dgm:pt>
    <dgm:pt modelId="{F5C08856-B19D-4DE3-B3AD-E88F282CED73}" type="parTrans" cxnId="{F223FED5-6D6F-4B31-BD4B-76B280014A60}">
      <dgm:prSet/>
      <dgm:spPr/>
      <dgm:t>
        <a:bodyPr/>
        <a:lstStyle/>
        <a:p>
          <a:endParaRPr lang="en-US"/>
        </a:p>
      </dgm:t>
    </dgm:pt>
    <dgm:pt modelId="{FFB85575-C66F-4F6A-A9E6-C698B81B2CE5}" type="sibTrans" cxnId="{F223FED5-6D6F-4B31-BD4B-76B280014A60}">
      <dgm:prSet/>
      <dgm:spPr/>
      <dgm:t>
        <a:bodyPr/>
        <a:lstStyle/>
        <a:p>
          <a:endParaRPr lang="en-US"/>
        </a:p>
      </dgm:t>
    </dgm:pt>
    <dgm:pt modelId="{618CD8AD-55A4-4E3C-B4B3-4B11717552D2}" type="pres">
      <dgm:prSet presAssocID="{C586EC90-015E-4C26-877A-9345B293FBC8}" presName="vert0" presStyleCnt="0">
        <dgm:presLayoutVars>
          <dgm:dir/>
          <dgm:animOne val="branch"/>
          <dgm:animLvl val="lvl"/>
        </dgm:presLayoutVars>
      </dgm:prSet>
      <dgm:spPr/>
    </dgm:pt>
    <dgm:pt modelId="{70133AE8-B328-4803-8CEF-89297B40B5B7}" type="pres">
      <dgm:prSet presAssocID="{629F6922-3B02-4A51-B338-1C0695FFCAB4}" presName="thickLine" presStyleLbl="alignNode1" presStyleIdx="0" presStyleCnt="7"/>
      <dgm:spPr/>
    </dgm:pt>
    <dgm:pt modelId="{84408AD7-97E9-457B-80AE-F34693B4879B}" type="pres">
      <dgm:prSet presAssocID="{629F6922-3B02-4A51-B338-1C0695FFCAB4}" presName="horz1" presStyleCnt="0"/>
      <dgm:spPr/>
    </dgm:pt>
    <dgm:pt modelId="{4B199F93-C0A5-4DBC-96BF-BB36F376740E}" type="pres">
      <dgm:prSet presAssocID="{629F6922-3B02-4A51-B338-1C0695FFCAB4}" presName="tx1" presStyleLbl="revTx" presStyleIdx="0" presStyleCnt="7"/>
      <dgm:spPr/>
    </dgm:pt>
    <dgm:pt modelId="{3C3885F0-1910-4954-90E8-71D11CA23227}" type="pres">
      <dgm:prSet presAssocID="{629F6922-3B02-4A51-B338-1C0695FFCAB4}" presName="vert1" presStyleCnt="0"/>
      <dgm:spPr/>
    </dgm:pt>
    <dgm:pt modelId="{B69B6FA6-3BAD-4FDC-BB38-CCB4A544408D}" type="pres">
      <dgm:prSet presAssocID="{EC1F02D0-1D98-479F-B8DC-A8F71975481A}" presName="thickLine" presStyleLbl="alignNode1" presStyleIdx="1" presStyleCnt="7"/>
      <dgm:spPr/>
    </dgm:pt>
    <dgm:pt modelId="{723971CA-72D1-44A6-B8C5-10F8C4D20387}" type="pres">
      <dgm:prSet presAssocID="{EC1F02D0-1D98-479F-B8DC-A8F71975481A}" presName="horz1" presStyleCnt="0"/>
      <dgm:spPr/>
    </dgm:pt>
    <dgm:pt modelId="{73A6348E-649D-400C-9972-DDC86D872B7C}" type="pres">
      <dgm:prSet presAssocID="{EC1F02D0-1D98-479F-B8DC-A8F71975481A}" presName="tx1" presStyleLbl="revTx" presStyleIdx="1" presStyleCnt="7"/>
      <dgm:spPr/>
    </dgm:pt>
    <dgm:pt modelId="{956B621A-0889-44CE-A712-455474B52BB3}" type="pres">
      <dgm:prSet presAssocID="{EC1F02D0-1D98-479F-B8DC-A8F71975481A}" presName="vert1" presStyleCnt="0"/>
      <dgm:spPr/>
    </dgm:pt>
    <dgm:pt modelId="{497AD9C2-5139-41EB-989B-18CED74CFD4A}" type="pres">
      <dgm:prSet presAssocID="{3031A96A-2297-41D6-B464-2ECAFAE35DA1}" presName="thickLine" presStyleLbl="alignNode1" presStyleIdx="2" presStyleCnt="7"/>
      <dgm:spPr/>
    </dgm:pt>
    <dgm:pt modelId="{0ECC0E10-0DD1-425A-B860-81C8903E740F}" type="pres">
      <dgm:prSet presAssocID="{3031A96A-2297-41D6-B464-2ECAFAE35DA1}" presName="horz1" presStyleCnt="0"/>
      <dgm:spPr/>
    </dgm:pt>
    <dgm:pt modelId="{D38F7AB7-1F0B-4642-96AA-CEAE60FCBB93}" type="pres">
      <dgm:prSet presAssocID="{3031A96A-2297-41D6-B464-2ECAFAE35DA1}" presName="tx1" presStyleLbl="revTx" presStyleIdx="2" presStyleCnt="7"/>
      <dgm:spPr/>
    </dgm:pt>
    <dgm:pt modelId="{3CBAF0D1-F3B2-4116-A943-C515384DE185}" type="pres">
      <dgm:prSet presAssocID="{3031A96A-2297-41D6-B464-2ECAFAE35DA1}" presName="vert1" presStyleCnt="0"/>
      <dgm:spPr/>
    </dgm:pt>
    <dgm:pt modelId="{5868A3D2-5AEE-45DA-9861-F1709D0690F5}" type="pres">
      <dgm:prSet presAssocID="{97F0A5B5-D069-40D3-8988-CC1022FE3F5E}" presName="thickLine" presStyleLbl="alignNode1" presStyleIdx="3" presStyleCnt="7"/>
      <dgm:spPr/>
    </dgm:pt>
    <dgm:pt modelId="{7FF234A7-CBE3-4128-BC64-7D975B87C1DE}" type="pres">
      <dgm:prSet presAssocID="{97F0A5B5-D069-40D3-8988-CC1022FE3F5E}" presName="horz1" presStyleCnt="0"/>
      <dgm:spPr/>
    </dgm:pt>
    <dgm:pt modelId="{2E7384D8-0A4A-4460-86AA-D6BDB26B8337}" type="pres">
      <dgm:prSet presAssocID="{97F0A5B5-D069-40D3-8988-CC1022FE3F5E}" presName="tx1" presStyleLbl="revTx" presStyleIdx="3" presStyleCnt="7"/>
      <dgm:spPr/>
    </dgm:pt>
    <dgm:pt modelId="{91773C61-F0B0-416A-946F-40245024F297}" type="pres">
      <dgm:prSet presAssocID="{97F0A5B5-D069-40D3-8988-CC1022FE3F5E}" presName="vert1" presStyleCnt="0"/>
      <dgm:spPr/>
    </dgm:pt>
    <dgm:pt modelId="{7BF429B8-4D63-4F17-88F5-664A26FA904F}" type="pres">
      <dgm:prSet presAssocID="{1508C084-DE56-43BC-89C6-F20CB57D4863}" presName="thickLine" presStyleLbl="alignNode1" presStyleIdx="4" presStyleCnt="7"/>
      <dgm:spPr/>
    </dgm:pt>
    <dgm:pt modelId="{43CE91F7-AE66-4510-A569-2436DF73C419}" type="pres">
      <dgm:prSet presAssocID="{1508C084-DE56-43BC-89C6-F20CB57D4863}" presName="horz1" presStyleCnt="0"/>
      <dgm:spPr/>
    </dgm:pt>
    <dgm:pt modelId="{89D7D3B0-B6B8-4A58-BC3D-5CF8C76252C1}" type="pres">
      <dgm:prSet presAssocID="{1508C084-DE56-43BC-89C6-F20CB57D4863}" presName="tx1" presStyleLbl="revTx" presStyleIdx="4" presStyleCnt="7"/>
      <dgm:spPr/>
    </dgm:pt>
    <dgm:pt modelId="{7A790983-3E6D-4370-A257-48F399390181}" type="pres">
      <dgm:prSet presAssocID="{1508C084-DE56-43BC-89C6-F20CB57D4863}" presName="vert1" presStyleCnt="0"/>
      <dgm:spPr/>
    </dgm:pt>
    <dgm:pt modelId="{DC60850C-FAFD-4D15-AE4C-42FA668C7F76}" type="pres">
      <dgm:prSet presAssocID="{FA86220C-A4BD-477E-ABC0-CE3544160610}" presName="thickLine" presStyleLbl="alignNode1" presStyleIdx="5" presStyleCnt="7"/>
      <dgm:spPr/>
    </dgm:pt>
    <dgm:pt modelId="{2749F586-41B7-473A-8B06-9704829AB282}" type="pres">
      <dgm:prSet presAssocID="{FA86220C-A4BD-477E-ABC0-CE3544160610}" presName="horz1" presStyleCnt="0"/>
      <dgm:spPr/>
    </dgm:pt>
    <dgm:pt modelId="{947FFFC0-C838-41FA-95F4-CB4A85C51FC2}" type="pres">
      <dgm:prSet presAssocID="{FA86220C-A4BD-477E-ABC0-CE3544160610}" presName="tx1" presStyleLbl="revTx" presStyleIdx="5" presStyleCnt="7"/>
      <dgm:spPr/>
    </dgm:pt>
    <dgm:pt modelId="{F6163C10-0A32-4938-9478-8F79B1BA17A9}" type="pres">
      <dgm:prSet presAssocID="{FA86220C-A4BD-477E-ABC0-CE3544160610}" presName="vert1" presStyleCnt="0"/>
      <dgm:spPr/>
    </dgm:pt>
    <dgm:pt modelId="{8F5F4596-989A-47DC-8905-90A2DF1F6AF2}" type="pres">
      <dgm:prSet presAssocID="{4F4E5247-019C-4C79-8365-D897C79A7BCD}" presName="thickLine" presStyleLbl="alignNode1" presStyleIdx="6" presStyleCnt="7"/>
      <dgm:spPr/>
    </dgm:pt>
    <dgm:pt modelId="{5F285909-234D-4B39-B581-8FEFF5369574}" type="pres">
      <dgm:prSet presAssocID="{4F4E5247-019C-4C79-8365-D897C79A7BCD}" presName="horz1" presStyleCnt="0"/>
      <dgm:spPr/>
    </dgm:pt>
    <dgm:pt modelId="{81780600-F12F-49A0-B52E-E527DC6E3805}" type="pres">
      <dgm:prSet presAssocID="{4F4E5247-019C-4C79-8365-D897C79A7BCD}" presName="tx1" presStyleLbl="revTx" presStyleIdx="6" presStyleCnt="7"/>
      <dgm:spPr/>
    </dgm:pt>
    <dgm:pt modelId="{F2F65D91-E0C8-4E00-898C-0F20C0B773DC}" type="pres">
      <dgm:prSet presAssocID="{4F4E5247-019C-4C79-8365-D897C79A7BCD}" presName="vert1" presStyleCnt="0"/>
      <dgm:spPr/>
    </dgm:pt>
  </dgm:ptLst>
  <dgm:cxnLst>
    <dgm:cxn modelId="{247AB81E-0161-4785-8908-62A468FDB085}" type="presOf" srcId="{629F6922-3B02-4A51-B338-1C0695FFCAB4}" destId="{4B199F93-C0A5-4DBC-96BF-BB36F376740E}" srcOrd="0" destOrd="0" presId="urn:microsoft.com/office/officeart/2008/layout/LinedList"/>
    <dgm:cxn modelId="{0A19E05B-5913-424A-9B62-1923D8C62C3C}" type="presOf" srcId="{1508C084-DE56-43BC-89C6-F20CB57D4863}" destId="{89D7D3B0-B6B8-4A58-BC3D-5CF8C76252C1}" srcOrd="0" destOrd="0" presId="urn:microsoft.com/office/officeart/2008/layout/LinedList"/>
    <dgm:cxn modelId="{49E5BD60-EA47-4CD0-ABA5-220A70EF1D22}" type="presOf" srcId="{C586EC90-015E-4C26-877A-9345B293FBC8}" destId="{618CD8AD-55A4-4E3C-B4B3-4B11717552D2}" srcOrd="0" destOrd="0" presId="urn:microsoft.com/office/officeart/2008/layout/LinedList"/>
    <dgm:cxn modelId="{A01AD56C-1AEB-4A54-A7EA-FF8820ADCAF2}" srcId="{C586EC90-015E-4C26-877A-9345B293FBC8}" destId="{3031A96A-2297-41D6-B464-2ECAFAE35DA1}" srcOrd="2" destOrd="0" parTransId="{DE1CEC7D-CA43-49EC-8CAB-10462BF17AC3}" sibTransId="{88A521EC-D2C4-466C-9C5D-27CE8D0BD269}"/>
    <dgm:cxn modelId="{91711655-C4F8-4E62-81F3-030C721AD215}" srcId="{C586EC90-015E-4C26-877A-9345B293FBC8}" destId="{FA86220C-A4BD-477E-ABC0-CE3544160610}" srcOrd="5" destOrd="0" parTransId="{E300E655-4922-4A66-9566-EFD6FA170B09}" sibTransId="{9AC55948-0667-42FC-9962-9B47B310D330}"/>
    <dgm:cxn modelId="{81E45491-AEB2-4164-A4D0-B033C4AAB640}" srcId="{C586EC90-015E-4C26-877A-9345B293FBC8}" destId="{1508C084-DE56-43BC-89C6-F20CB57D4863}" srcOrd="4" destOrd="0" parTransId="{57EB40A7-BA5F-448C-BD1E-3C89BC0CA059}" sibTransId="{3177F2E6-69C3-4DCA-95C1-95FE65656438}"/>
    <dgm:cxn modelId="{5ECAE99A-B41D-472A-A2AC-2473F8F9BBF5}" type="presOf" srcId="{FA86220C-A4BD-477E-ABC0-CE3544160610}" destId="{947FFFC0-C838-41FA-95F4-CB4A85C51FC2}" srcOrd="0" destOrd="0" presId="urn:microsoft.com/office/officeart/2008/layout/LinedList"/>
    <dgm:cxn modelId="{6143EC9F-18AE-49C2-A941-023636FE35B8}" srcId="{C586EC90-015E-4C26-877A-9345B293FBC8}" destId="{629F6922-3B02-4A51-B338-1C0695FFCAB4}" srcOrd="0" destOrd="0" parTransId="{0126676A-3491-4098-B875-9654EB1943A3}" sibTransId="{01546940-BD35-4C6D-95AC-1D6AFBEFF77B}"/>
    <dgm:cxn modelId="{F585F4A3-B87F-4289-ACF4-ECEC102167C3}" srcId="{C586EC90-015E-4C26-877A-9345B293FBC8}" destId="{EC1F02D0-1D98-479F-B8DC-A8F71975481A}" srcOrd="1" destOrd="0" parTransId="{7C6365B3-B1D7-45B9-807A-F89B6355E2CA}" sibTransId="{B3D9CA0A-E027-4E0D-9049-83E724D5A21C}"/>
    <dgm:cxn modelId="{2B3F55BA-18A4-4C7D-81BA-8DA7B9FA5B60}" type="presOf" srcId="{97F0A5B5-D069-40D3-8988-CC1022FE3F5E}" destId="{2E7384D8-0A4A-4460-86AA-D6BDB26B8337}" srcOrd="0" destOrd="0" presId="urn:microsoft.com/office/officeart/2008/layout/LinedList"/>
    <dgm:cxn modelId="{A19A1CC5-32C2-4627-A1A5-5200C3D9B38D}" type="presOf" srcId="{4F4E5247-019C-4C79-8365-D897C79A7BCD}" destId="{81780600-F12F-49A0-B52E-E527DC6E3805}" srcOrd="0" destOrd="0" presId="urn:microsoft.com/office/officeart/2008/layout/LinedList"/>
    <dgm:cxn modelId="{CDC53BCD-916B-4CCA-8DE2-09731075CBEC}" type="presOf" srcId="{3031A96A-2297-41D6-B464-2ECAFAE35DA1}" destId="{D38F7AB7-1F0B-4642-96AA-CEAE60FCBB93}" srcOrd="0" destOrd="0" presId="urn:microsoft.com/office/officeart/2008/layout/LinedList"/>
    <dgm:cxn modelId="{F223FED5-6D6F-4B31-BD4B-76B280014A60}" srcId="{C586EC90-015E-4C26-877A-9345B293FBC8}" destId="{4F4E5247-019C-4C79-8365-D897C79A7BCD}" srcOrd="6" destOrd="0" parTransId="{F5C08856-B19D-4DE3-B3AD-E88F282CED73}" sibTransId="{FFB85575-C66F-4F6A-A9E6-C698B81B2CE5}"/>
    <dgm:cxn modelId="{05CB47DA-F813-47C3-8C7E-98EBC75FCD93}" type="presOf" srcId="{EC1F02D0-1D98-479F-B8DC-A8F71975481A}" destId="{73A6348E-649D-400C-9972-DDC86D872B7C}" srcOrd="0" destOrd="0" presId="urn:microsoft.com/office/officeart/2008/layout/LinedList"/>
    <dgm:cxn modelId="{5038FBF1-6653-4927-9B44-F796B6F00CD2}" srcId="{C586EC90-015E-4C26-877A-9345B293FBC8}" destId="{97F0A5B5-D069-40D3-8988-CC1022FE3F5E}" srcOrd="3" destOrd="0" parTransId="{8B8A3956-4839-4EBB-8708-7D99EB3572F6}" sibTransId="{C43D0F7A-6E21-4F0A-AEA7-CB374B506489}"/>
    <dgm:cxn modelId="{39E0AD04-D2B6-484D-8EE3-F9E83EE36444}" type="presParOf" srcId="{618CD8AD-55A4-4E3C-B4B3-4B11717552D2}" destId="{70133AE8-B328-4803-8CEF-89297B40B5B7}" srcOrd="0" destOrd="0" presId="urn:microsoft.com/office/officeart/2008/layout/LinedList"/>
    <dgm:cxn modelId="{17D52517-290F-4CD9-BBDE-CF35736CD506}" type="presParOf" srcId="{618CD8AD-55A4-4E3C-B4B3-4B11717552D2}" destId="{84408AD7-97E9-457B-80AE-F34693B4879B}" srcOrd="1" destOrd="0" presId="urn:microsoft.com/office/officeart/2008/layout/LinedList"/>
    <dgm:cxn modelId="{0F4E104E-F98A-4B3B-A555-383F062AA825}" type="presParOf" srcId="{84408AD7-97E9-457B-80AE-F34693B4879B}" destId="{4B199F93-C0A5-4DBC-96BF-BB36F376740E}" srcOrd="0" destOrd="0" presId="urn:microsoft.com/office/officeart/2008/layout/LinedList"/>
    <dgm:cxn modelId="{8438A49D-CD80-4E3E-9A68-C6A3DA083334}" type="presParOf" srcId="{84408AD7-97E9-457B-80AE-F34693B4879B}" destId="{3C3885F0-1910-4954-90E8-71D11CA23227}" srcOrd="1" destOrd="0" presId="urn:microsoft.com/office/officeart/2008/layout/LinedList"/>
    <dgm:cxn modelId="{84F6D292-202F-402A-BC95-A4044153429E}" type="presParOf" srcId="{618CD8AD-55A4-4E3C-B4B3-4B11717552D2}" destId="{B69B6FA6-3BAD-4FDC-BB38-CCB4A544408D}" srcOrd="2" destOrd="0" presId="urn:microsoft.com/office/officeart/2008/layout/LinedList"/>
    <dgm:cxn modelId="{A3C44C8F-35BB-465B-B4D1-C17D87217ED4}" type="presParOf" srcId="{618CD8AD-55A4-4E3C-B4B3-4B11717552D2}" destId="{723971CA-72D1-44A6-B8C5-10F8C4D20387}" srcOrd="3" destOrd="0" presId="urn:microsoft.com/office/officeart/2008/layout/LinedList"/>
    <dgm:cxn modelId="{D026B4E0-228A-4DF4-8102-A3B566DE56F2}" type="presParOf" srcId="{723971CA-72D1-44A6-B8C5-10F8C4D20387}" destId="{73A6348E-649D-400C-9972-DDC86D872B7C}" srcOrd="0" destOrd="0" presId="urn:microsoft.com/office/officeart/2008/layout/LinedList"/>
    <dgm:cxn modelId="{F63330D2-C03D-45FC-A494-11EC3C21AADD}" type="presParOf" srcId="{723971CA-72D1-44A6-B8C5-10F8C4D20387}" destId="{956B621A-0889-44CE-A712-455474B52BB3}" srcOrd="1" destOrd="0" presId="urn:microsoft.com/office/officeart/2008/layout/LinedList"/>
    <dgm:cxn modelId="{398088A3-F3F8-4CFE-9DC4-11BA8A208949}" type="presParOf" srcId="{618CD8AD-55A4-4E3C-B4B3-4B11717552D2}" destId="{497AD9C2-5139-41EB-989B-18CED74CFD4A}" srcOrd="4" destOrd="0" presId="urn:microsoft.com/office/officeart/2008/layout/LinedList"/>
    <dgm:cxn modelId="{C38A346F-3B5A-401A-804B-65F9E5D29996}" type="presParOf" srcId="{618CD8AD-55A4-4E3C-B4B3-4B11717552D2}" destId="{0ECC0E10-0DD1-425A-B860-81C8903E740F}" srcOrd="5" destOrd="0" presId="urn:microsoft.com/office/officeart/2008/layout/LinedList"/>
    <dgm:cxn modelId="{D9F7FBE5-C2B9-4948-8FB0-5466A06D1299}" type="presParOf" srcId="{0ECC0E10-0DD1-425A-B860-81C8903E740F}" destId="{D38F7AB7-1F0B-4642-96AA-CEAE60FCBB93}" srcOrd="0" destOrd="0" presId="urn:microsoft.com/office/officeart/2008/layout/LinedList"/>
    <dgm:cxn modelId="{11D8F0CA-D68E-4CDD-B9F5-299B91711B57}" type="presParOf" srcId="{0ECC0E10-0DD1-425A-B860-81C8903E740F}" destId="{3CBAF0D1-F3B2-4116-A943-C515384DE185}" srcOrd="1" destOrd="0" presId="urn:microsoft.com/office/officeart/2008/layout/LinedList"/>
    <dgm:cxn modelId="{DC64BECC-1F10-4D9F-AEA2-20CD791DD238}" type="presParOf" srcId="{618CD8AD-55A4-4E3C-B4B3-4B11717552D2}" destId="{5868A3D2-5AEE-45DA-9861-F1709D0690F5}" srcOrd="6" destOrd="0" presId="urn:microsoft.com/office/officeart/2008/layout/LinedList"/>
    <dgm:cxn modelId="{187A3ADC-FBDE-481A-AB7A-E254BE45B3A1}" type="presParOf" srcId="{618CD8AD-55A4-4E3C-B4B3-4B11717552D2}" destId="{7FF234A7-CBE3-4128-BC64-7D975B87C1DE}" srcOrd="7" destOrd="0" presId="urn:microsoft.com/office/officeart/2008/layout/LinedList"/>
    <dgm:cxn modelId="{E04A646A-A04D-4C64-8807-E0D9F0CC084E}" type="presParOf" srcId="{7FF234A7-CBE3-4128-BC64-7D975B87C1DE}" destId="{2E7384D8-0A4A-4460-86AA-D6BDB26B8337}" srcOrd="0" destOrd="0" presId="urn:microsoft.com/office/officeart/2008/layout/LinedList"/>
    <dgm:cxn modelId="{91815563-514D-4A3D-89BD-82DFFF587FE8}" type="presParOf" srcId="{7FF234A7-CBE3-4128-BC64-7D975B87C1DE}" destId="{91773C61-F0B0-416A-946F-40245024F297}" srcOrd="1" destOrd="0" presId="urn:microsoft.com/office/officeart/2008/layout/LinedList"/>
    <dgm:cxn modelId="{644BA260-FAFC-47EE-8700-3EA42E633CA7}" type="presParOf" srcId="{618CD8AD-55A4-4E3C-B4B3-4B11717552D2}" destId="{7BF429B8-4D63-4F17-88F5-664A26FA904F}" srcOrd="8" destOrd="0" presId="urn:microsoft.com/office/officeart/2008/layout/LinedList"/>
    <dgm:cxn modelId="{71B911C9-FB7B-498F-99E7-4B0766EF6A57}" type="presParOf" srcId="{618CD8AD-55A4-4E3C-B4B3-4B11717552D2}" destId="{43CE91F7-AE66-4510-A569-2436DF73C419}" srcOrd="9" destOrd="0" presId="urn:microsoft.com/office/officeart/2008/layout/LinedList"/>
    <dgm:cxn modelId="{892B803A-D170-4215-8219-14470DF8A1A9}" type="presParOf" srcId="{43CE91F7-AE66-4510-A569-2436DF73C419}" destId="{89D7D3B0-B6B8-4A58-BC3D-5CF8C76252C1}" srcOrd="0" destOrd="0" presId="urn:microsoft.com/office/officeart/2008/layout/LinedList"/>
    <dgm:cxn modelId="{386F1D16-039E-4E03-B671-79296356DCD4}" type="presParOf" srcId="{43CE91F7-AE66-4510-A569-2436DF73C419}" destId="{7A790983-3E6D-4370-A257-48F399390181}" srcOrd="1" destOrd="0" presId="urn:microsoft.com/office/officeart/2008/layout/LinedList"/>
    <dgm:cxn modelId="{E6EB7FB3-809A-4777-B24D-3185AEDA9FA9}" type="presParOf" srcId="{618CD8AD-55A4-4E3C-B4B3-4B11717552D2}" destId="{DC60850C-FAFD-4D15-AE4C-42FA668C7F76}" srcOrd="10" destOrd="0" presId="urn:microsoft.com/office/officeart/2008/layout/LinedList"/>
    <dgm:cxn modelId="{D638813F-D80E-48A1-8B66-017397DF9DB9}" type="presParOf" srcId="{618CD8AD-55A4-4E3C-B4B3-4B11717552D2}" destId="{2749F586-41B7-473A-8B06-9704829AB282}" srcOrd="11" destOrd="0" presId="urn:microsoft.com/office/officeart/2008/layout/LinedList"/>
    <dgm:cxn modelId="{206FF81C-B9CF-4F1D-841B-FD4FFFB1FED4}" type="presParOf" srcId="{2749F586-41B7-473A-8B06-9704829AB282}" destId="{947FFFC0-C838-41FA-95F4-CB4A85C51FC2}" srcOrd="0" destOrd="0" presId="urn:microsoft.com/office/officeart/2008/layout/LinedList"/>
    <dgm:cxn modelId="{7E389B8F-1FDE-4361-9582-E4227BD21025}" type="presParOf" srcId="{2749F586-41B7-473A-8B06-9704829AB282}" destId="{F6163C10-0A32-4938-9478-8F79B1BA17A9}" srcOrd="1" destOrd="0" presId="urn:microsoft.com/office/officeart/2008/layout/LinedList"/>
    <dgm:cxn modelId="{44B59575-99A9-4F8A-96DC-12BD97714276}" type="presParOf" srcId="{618CD8AD-55A4-4E3C-B4B3-4B11717552D2}" destId="{8F5F4596-989A-47DC-8905-90A2DF1F6AF2}" srcOrd="12" destOrd="0" presId="urn:microsoft.com/office/officeart/2008/layout/LinedList"/>
    <dgm:cxn modelId="{29B9BD3E-6E87-4028-A69F-17603C98BF67}" type="presParOf" srcId="{618CD8AD-55A4-4E3C-B4B3-4B11717552D2}" destId="{5F285909-234D-4B39-B581-8FEFF5369574}" srcOrd="13" destOrd="0" presId="urn:microsoft.com/office/officeart/2008/layout/LinedList"/>
    <dgm:cxn modelId="{507A9527-0630-45D8-8D4A-927009DC82FC}" type="presParOf" srcId="{5F285909-234D-4B39-B581-8FEFF5369574}" destId="{81780600-F12F-49A0-B52E-E527DC6E3805}" srcOrd="0" destOrd="0" presId="urn:microsoft.com/office/officeart/2008/layout/LinedList"/>
    <dgm:cxn modelId="{A3236DF2-D8AE-463C-B5CE-BD976123158A}" type="presParOf" srcId="{5F285909-234D-4B39-B581-8FEFF5369574}" destId="{F2F65D91-E0C8-4E00-898C-0F20C0B773D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B7191-F1CA-4235-A9D3-820595FAA24E}">
      <dsp:nvSpPr>
        <dsp:cNvPr id="0" name=""/>
        <dsp:cNvSpPr/>
      </dsp:nvSpPr>
      <dsp:spPr>
        <a:xfrm>
          <a:off x="0" y="173037"/>
          <a:ext cx="6391275" cy="783168"/>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When it came to “most influential” brands, Apple was put ahead of “Coca-Cola, Microsoft, and IBM” in 2011 (Krithikaa, 2016). </a:t>
          </a:r>
          <a:endParaRPr lang="en-US" sz="1400" kern="1200"/>
        </a:p>
      </dsp:txBody>
      <dsp:txXfrm>
        <a:off x="38231" y="211268"/>
        <a:ext cx="6314813" cy="706706"/>
      </dsp:txXfrm>
    </dsp:sp>
    <dsp:sp modelId="{68399576-E70E-4038-84D5-C148E7855D91}">
      <dsp:nvSpPr>
        <dsp:cNvPr id="0" name=""/>
        <dsp:cNvSpPr/>
      </dsp:nvSpPr>
      <dsp:spPr>
        <a:xfrm>
          <a:off x="0" y="996526"/>
          <a:ext cx="6391275" cy="783168"/>
        </a:xfrm>
        <a:prstGeom prst="roundRect">
          <a:avLst/>
        </a:prstGeom>
        <a:solidFill>
          <a:schemeClr val="accent2">
            <a:hueOff val="-3953144"/>
            <a:satOff val="18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In 2011, Apple became the world’s most valuable brand.</a:t>
          </a:r>
          <a:endParaRPr lang="en-US" sz="1400" kern="1200"/>
        </a:p>
      </dsp:txBody>
      <dsp:txXfrm>
        <a:off x="38231" y="1034757"/>
        <a:ext cx="6314813" cy="706706"/>
      </dsp:txXfrm>
    </dsp:sp>
    <dsp:sp modelId="{16A156DA-5C4A-4CAA-B1BC-3FA44904E029}">
      <dsp:nvSpPr>
        <dsp:cNvPr id="0" name=""/>
        <dsp:cNvSpPr/>
      </dsp:nvSpPr>
      <dsp:spPr>
        <a:xfrm>
          <a:off x="0" y="1820014"/>
          <a:ext cx="6391275" cy="783168"/>
        </a:xfrm>
        <a:prstGeom prst="roundRect">
          <a:avLst/>
        </a:prstGeom>
        <a:solidFill>
          <a:schemeClr val="accent2">
            <a:hueOff val="-7906288"/>
            <a:satOff val="36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Apple’s first revolutionary new product under Cook was the Apple Watch, which was introduced on April 24, 2015 (Soniya and Mohanraj, 2018). </a:t>
          </a:r>
          <a:endParaRPr lang="en-US" sz="1400" kern="1200"/>
        </a:p>
      </dsp:txBody>
      <dsp:txXfrm>
        <a:off x="38231" y="1858245"/>
        <a:ext cx="6314813" cy="706706"/>
      </dsp:txXfrm>
    </dsp:sp>
    <dsp:sp modelId="{C7B71C47-3D8A-4327-AE91-628721479C3B}">
      <dsp:nvSpPr>
        <dsp:cNvPr id="0" name=""/>
        <dsp:cNvSpPr/>
      </dsp:nvSpPr>
      <dsp:spPr>
        <a:xfrm>
          <a:off x="0" y="2643503"/>
          <a:ext cx="6391275" cy="783168"/>
        </a:xfrm>
        <a:prstGeom prst="roundRect">
          <a:avLst/>
        </a:prstGeom>
        <a:solidFill>
          <a:schemeClr val="accent2">
            <a:hueOff val="-11859433"/>
            <a:satOff val="54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Since then, every year a new generation of Apple Watch has been released.</a:t>
          </a:r>
          <a:endParaRPr lang="en-US" sz="1400" kern="1200"/>
        </a:p>
      </dsp:txBody>
      <dsp:txXfrm>
        <a:off x="38231" y="2681734"/>
        <a:ext cx="6314813" cy="706706"/>
      </dsp:txXfrm>
    </dsp:sp>
    <dsp:sp modelId="{7F017037-E80B-47A6-9148-4A0E1DC2F821}">
      <dsp:nvSpPr>
        <dsp:cNvPr id="0" name=""/>
        <dsp:cNvSpPr/>
      </dsp:nvSpPr>
      <dsp:spPr>
        <a:xfrm>
          <a:off x="0" y="3466992"/>
          <a:ext cx="6391275" cy="783168"/>
        </a:xfrm>
        <a:prstGeom prst="roundRect">
          <a:avLst/>
        </a:prstGeom>
        <a:solidFill>
          <a:schemeClr val="accent2">
            <a:hueOff val="-15812576"/>
            <a:satOff val="72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The popularity of the iPhone and iPad.</a:t>
          </a:r>
          <a:endParaRPr lang="en-US" sz="1400" kern="1200"/>
        </a:p>
      </dsp:txBody>
      <dsp:txXfrm>
        <a:off x="38231" y="3505223"/>
        <a:ext cx="6314813" cy="706706"/>
      </dsp:txXfrm>
    </dsp:sp>
    <dsp:sp modelId="{A853A385-1EF4-41BE-8DFA-B2E261A5B463}">
      <dsp:nvSpPr>
        <dsp:cNvPr id="0" name=""/>
        <dsp:cNvSpPr/>
      </dsp:nvSpPr>
      <dsp:spPr>
        <a:xfrm>
          <a:off x="0" y="4290481"/>
          <a:ext cx="6391275" cy="783168"/>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Apple has created a large segment of services (Walker, 2007).</a:t>
          </a:r>
          <a:endParaRPr lang="en-US" sz="1400" kern="1200"/>
        </a:p>
      </dsp:txBody>
      <dsp:txXfrm>
        <a:off x="38231" y="4328712"/>
        <a:ext cx="6314813" cy="706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CF14EA-36D9-4D03-8EA4-C89BA6236D8B}">
      <dsp:nvSpPr>
        <dsp:cNvPr id="0" name=""/>
        <dsp:cNvSpPr/>
      </dsp:nvSpPr>
      <dsp:spPr>
        <a:xfrm>
          <a:off x="0" y="138623"/>
          <a:ext cx="6391275" cy="9547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Apple is increasingly interested in the health care market, for this the company has a whole division (Lordkipanidze, 2019). </a:t>
          </a:r>
          <a:endParaRPr lang="en-US" sz="1700" kern="1200"/>
        </a:p>
      </dsp:txBody>
      <dsp:txXfrm>
        <a:off x="46606" y="185229"/>
        <a:ext cx="6298063" cy="861508"/>
      </dsp:txXfrm>
    </dsp:sp>
    <dsp:sp modelId="{D0F02786-01E6-40D9-9EA6-3C589E0C2D46}">
      <dsp:nvSpPr>
        <dsp:cNvPr id="0" name=""/>
        <dsp:cNvSpPr/>
      </dsp:nvSpPr>
      <dsp:spPr>
        <a:xfrm>
          <a:off x="0" y="1142303"/>
          <a:ext cx="6391275" cy="954720"/>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Amongst the areas of his work is research and development in the field of sensors for obtaining information about human health.</a:t>
          </a:r>
          <a:endParaRPr lang="en-US" sz="1700" kern="1200"/>
        </a:p>
      </dsp:txBody>
      <dsp:txXfrm>
        <a:off x="46606" y="1188909"/>
        <a:ext cx="6298063" cy="861508"/>
      </dsp:txXfrm>
    </dsp:sp>
    <dsp:sp modelId="{50D13FBB-F618-4BFD-B0F9-5899E6F4D09D}">
      <dsp:nvSpPr>
        <dsp:cNvPr id="0" name=""/>
        <dsp:cNvSpPr/>
      </dsp:nvSpPr>
      <dsp:spPr>
        <a:xfrm>
          <a:off x="0" y="2145983"/>
          <a:ext cx="6391275" cy="95472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Currently, Apple is building health tracking technology in the iPhone and Apple Watch. </a:t>
          </a:r>
          <a:endParaRPr lang="en-US" sz="1700" kern="1200"/>
        </a:p>
      </dsp:txBody>
      <dsp:txXfrm>
        <a:off x="46606" y="2192589"/>
        <a:ext cx="6298063" cy="861508"/>
      </dsp:txXfrm>
    </dsp:sp>
    <dsp:sp modelId="{6C9F8503-A5FC-4BBC-87C4-9401148E13B7}">
      <dsp:nvSpPr>
        <dsp:cNvPr id="0" name=""/>
        <dsp:cNvSpPr/>
      </dsp:nvSpPr>
      <dsp:spPr>
        <a:xfrm>
          <a:off x="0" y="3149663"/>
          <a:ext cx="6391275" cy="954720"/>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company has also made a number of small, forward-looking acquisitions.</a:t>
          </a:r>
          <a:endParaRPr lang="en-US" sz="1700" kern="1200"/>
        </a:p>
      </dsp:txBody>
      <dsp:txXfrm>
        <a:off x="46606" y="3196269"/>
        <a:ext cx="6298063" cy="861508"/>
      </dsp:txXfrm>
    </dsp:sp>
    <dsp:sp modelId="{D94465E0-5BBC-439A-8D98-5C10AC3E7CE4}">
      <dsp:nvSpPr>
        <dsp:cNvPr id="0" name=""/>
        <dsp:cNvSpPr/>
      </dsp:nvSpPr>
      <dsp:spPr>
        <a:xfrm>
          <a:off x="0" y="4153343"/>
          <a:ext cx="6391275" cy="95472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company is partnering with hospitals and clinics to give patients access to medical information on their iPhone (Krithikaa, 2016).</a:t>
          </a:r>
          <a:endParaRPr lang="en-US" sz="1700" kern="1200"/>
        </a:p>
      </dsp:txBody>
      <dsp:txXfrm>
        <a:off x="46606" y="4199949"/>
        <a:ext cx="6298063" cy="8615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DBA07-2C9C-4E93-8676-6D06FEFFFF4B}">
      <dsp:nvSpPr>
        <dsp:cNvPr id="0" name=""/>
        <dsp:cNvSpPr/>
      </dsp:nvSpPr>
      <dsp:spPr>
        <a:xfrm>
          <a:off x="0" y="138623"/>
          <a:ext cx="6391275" cy="9547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Using touch displays has been revolutionised by Apple. With just a tap or a flick of the finger, iPhone users can resize photos so quickly.</a:t>
          </a:r>
          <a:endParaRPr lang="en-US" sz="1700" kern="1200"/>
        </a:p>
      </dsp:txBody>
      <dsp:txXfrm>
        <a:off x="46606" y="185229"/>
        <a:ext cx="6298063" cy="861508"/>
      </dsp:txXfrm>
    </dsp:sp>
    <dsp:sp modelId="{9C70CBFA-DDB1-40F0-BCF0-30B03BEE6A32}">
      <dsp:nvSpPr>
        <dsp:cNvPr id="0" name=""/>
        <dsp:cNvSpPr/>
      </dsp:nvSpPr>
      <dsp:spPr>
        <a:xfrm>
          <a:off x="0" y="1142303"/>
          <a:ext cx="6391275" cy="954720"/>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Apple has altered the concept of multi-touch technology, which refers to screens that can take in data from many touches at once. </a:t>
          </a:r>
          <a:endParaRPr lang="en-US" sz="1700" kern="1200"/>
        </a:p>
      </dsp:txBody>
      <dsp:txXfrm>
        <a:off x="46606" y="1188909"/>
        <a:ext cx="6298063" cy="861508"/>
      </dsp:txXfrm>
    </dsp:sp>
    <dsp:sp modelId="{AE705B57-29A0-4D0F-817E-E302DB386A8C}">
      <dsp:nvSpPr>
        <dsp:cNvPr id="0" name=""/>
        <dsp:cNvSpPr/>
      </dsp:nvSpPr>
      <dsp:spPr>
        <a:xfrm>
          <a:off x="0" y="2145983"/>
          <a:ext cx="6391275" cy="95472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Instead of sensing pressure, Apple’s multi-touch screens use a modest electrical charge to detect the body’s own electrical field (Soniya and Mohanraj, 2018).</a:t>
          </a:r>
          <a:endParaRPr lang="en-US" sz="1700" kern="1200"/>
        </a:p>
      </dsp:txBody>
      <dsp:txXfrm>
        <a:off x="46606" y="2192589"/>
        <a:ext cx="6298063" cy="861508"/>
      </dsp:txXfrm>
    </dsp:sp>
    <dsp:sp modelId="{7178A03C-01BF-4073-843F-0E6CC4498290}">
      <dsp:nvSpPr>
        <dsp:cNvPr id="0" name=""/>
        <dsp:cNvSpPr/>
      </dsp:nvSpPr>
      <dsp:spPr>
        <a:xfrm>
          <a:off x="0" y="3149663"/>
          <a:ext cx="6391275" cy="954720"/>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Before the release of the iPhone, multi-touch technology had failed due to its prohibitive pricing. </a:t>
          </a:r>
          <a:endParaRPr lang="en-US" sz="1700" kern="1200"/>
        </a:p>
      </dsp:txBody>
      <dsp:txXfrm>
        <a:off x="46606" y="3196269"/>
        <a:ext cx="6298063" cy="861508"/>
      </dsp:txXfrm>
    </dsp:sp>
    <dsp:sp modelId="{FF372E7B-58F8-4F30-942F-31C8E2240D44}">
      <dsp:nvSpPr>
        <dsp:cNvPr id="0" name=""/>
        <dsp:cNvSpPr/>
      </dsp:nvSpPr>
      <dsp:spPr>
        <a:xfrm>
          <a:off x="0" y="4153343"/>
          <a:ext cx="6391275" cy="95472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iPhone’s popularity has inspired other businesses to investigate multi-touch screens (Lordkipanidze, 2019).</a:t>
          </a:r>
          <a:endParaRPr lang="en-US" sz="1700" kern="1200"/>
        </a:p>
      </dsp:txBody>
      <dsp:txXfrm>
        <a:off x="46606" y="4199949"/>
        <a:ext cx="6298063" cy="8615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211CF-1DD9-478E-8373-15614AE58973}">
      <dsp:nvSpPr>
        <dsp:cNvPr id="0" name=""/>
        <dsp:cNvSpPr/>
      </dsp:nvSpPr>
      <dsp:spPr>
        <a:xfrm>
          <a:off x="0" y="407183"/>
          <a:ext cx="6391275" cy="10670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Multitouch is essential to the success of the Apple iPhone because of the following traits and advantages:</a:t>
          </a:r>
          <a:endParaRPr lang="en-US" sz="1900" kern="1200"/>
        </a:p>
      </dsp:txBody>
      <dsp:txXfrm>
        <a:off x="52089" y="459272"/>
        <a:ext cx="6287097" cy="962862"/>
      </dsp:txXfrm>
    </dsp:sp>
    <dsp:sp modelId="{70104A58-97FF-4B52-9BAB-257FC52C2A37}">
      <dsp:nvSpPr>
        <dsp:cNvPr id="0" name=""/>
        <dsp:cNvSpPr/>
      </dsp:nvSpPr>
      <dsp:spPr>
        <a:xfrm>
          <a:off x="0" y="1528943"/>
          <a:ext cx="6391275" cy="1067040"/>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Cost-effectiveness in implementation: Company does not have to spend a lot of money (Karlberg, 2016).</a:t>
          </a:r>
          <a:endParaRPr lang="en-US" sz="1900" kern="1200"/>
        </a:p>
      </dsp:txBody>
      <dsp:txXfrm>
        <a:off x="52089" y="1581032"/>
        <a:ext cx="6287097" cy="962862"/>
      </dsp:txXfrm>
    </dsp:sp>
    <dsp:sp modelId="{2B8CCB0B-B4C7-46E0-AE12-9EE54147B2F6}">
      <dsp:nvSpPr>
        <dsp:cNvPr id="0" name=""/>
        <dsp:cNvSpPr/>
      </dsp:nvSpPr>
      <dsp:spPr>
        <a:xfrm>
          <a:off x="0" y="2650703"/>
          <a:ext cx="6391275" cy="1067040"/>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Reduction in costs: Taking into mind the convenience of use of any device using multitouch technology, companies can save money.</a:t>
          </a:r>
          <a:endParaRPr lang="en-US" sz="1900" kern="1200"/>
        </a:p>
      </dsp:txBody>
      <dsp:txXfrm>
        <a:off x="52089" y="2702792"/>
        <a:ext cx="6287097" cy="962862"/>
      </dsp:txXfrm>
    </dsp:sp>
    <dsp:sp modelId="{E95E781A-FF75-4558-A391-4B31B8F22B39}">
      <dsp:nvSpPr>
        <dsp:cNvPr id="0" name=""/>
        <dsp:cNvSpPr/>
      </dsp:nvSpPr>
      <dsp:spPr>
        <a:xfrm>
          <a:off x="0" y="3772463"/>
          <a:ext cx="6391275" cy="106704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Automated troubleshooting of software issues: Using less storage space, which can help address issues (Michon et al. 2016).</a:t>
          </a:r>
          <a:endParaRPr lang="en-US" sz="1900" kern="1200"/>
        </a:p>
      </dsp:txBody>
      <dsp:txXfrm>
        <a:off x="52089" y="3824552"/>
        <a:ext cx="6287097" cy="9628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27B082-17C7-460F-9EAF-F004CDD5C91C}">
      <dsp:nvSpPr>
        <dsp:cNvPr id="0" name=""/>
        <dsp:cNvSpPr/>
      </dsp:nvSpPr>
      <dsp:spPr>
        <a:xfrm>
          <a:off x="0" y="48653"/>
          <a:ext cx="6263640" cy="63560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Apple promised to reinvent the phone, and it succeeded. </a:t>
          </a:r>
          <a:endParaRPr lang="en-US" sz="1600" kern="1200"/>
        </a:p>
      </dsp:txBody>
      <dsp:txXfrm>
        <a:off x="31028" y="79681"/>
        <a:ext cx="6201584" cy="573546"/>
      </dsp:txXfrm>
    </dsp:sp>
    <dsp:sp modelId="{9418C834-29F2-49C5-9966-7B06751BC302}">
      <dsp:nvSpPr>
        <dsp:cNvPr id="0" name=""/>
        <dsp:cNvSpPr/>
      </dsp:nvSpPr>
      <dsp:spPr>
        <a:xfrm>
          <a:off x="0" y="730336"/>
          <a:ext cx="6263640" cy="635602"/>
        </a:xfrm>
        <a:prstGeom prst="round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iPhone went a step further, introduced multi-touch technology, introduced iPhone OS.</a:t>
          </a:r>
          <a:endParaRPr lang="en-US" sz="1600" kern="1200"/>
        </a:p>
      </dsp:txBody>
      <dsp:txXfrm>
        <a:off x="31028" y="761364"/>
        <a:ext cx="6201584" cy="573546"/>
      </dsp:txXfrm>
    </dsp:sp>
    <dsp:sp modelId="{A6251EE0-ACDD-47CC-84E4-F09366645277}">
      <dsp:nvSpPr>
        <dsp:cNvPr id="0" name=""/>
        <dsp:cNvSpPr/>
      </dsp:nvSpPr>
      <dsp:spPr>
        <a:xfrm>
          <a:off x="0" y="1412018"/>
          <a:ext cx="6263640" cy="635602"/>
        </a:xfrm>
        <a:prstGeom prst="round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Apple started sales on June 29, 2007, in 3 months around one million devices were sold worldwide.</a:t>
          </a:r>
          <a:endParaRPr lang="en-US" sz="1600" kern="1200"/>
        </a:p>
      </dsp:txBody>
      <dsp:txXfrm>
        <a:off x="31028" y="1443046"/>
        <a:ext cx="6201584" cy="573546"/>
      </dsp:txXfrm>
    </dsp:sp>
    <dsp:sp modelId="{0796A463-332D-4632-9161-4CE155259F5B}">
      <dsp:nvSpPr>
        <dsp:cNvPr id="0" name=""/>
        <dsp:cNvSpPr/>
      </dsp:nvSpPr>
      <dsp:spPr>
        <a:xfrm>
          <a:off x="0" y="2093701"/>
          <a:ext cx="6263640" cy="635602"/>
        </a:xfrm>
        <a:prstGeom prst="round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Touchscreen is a technology that allows to give up physical buttons.</a:t>
          </a:r>
          <a:endParaRPr lang="en-US" sz="1600" kern="1200"/>
        </a:p>
      </dsp:txBody>
      <dsp:txXfrm>
        <a:off x="31028" y="2124729"/>
        <a:ext cx="6201584" cy="573546"/>
      </dsp:txXfrm>
    </dsp:sp>
    <dsp:sp modelId="{3ECC37E6-34EA-46B3-B50C-9DA34D2D2EB4}">
      <dsp:nvSpPr>
        <dsp:cNvPr id="0" name=""/>
        <dsp:cNvSpPr/>
      </dsp:nvSpPr>
      <dsp:spPr>
        <a:xfrm>
          <a:off x="0" y="2775383"/>
          <a:ext cx="6263640" cy="635602"/>
        </a:xfrm>
        <a:prstGeom prst="round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is very practical and quick to type. </a:t>
          </a:r>
          <a:endParaRPr lang="en-US" sz="1600" kern="1200"/>
        </a:p>
      </dsp:txBody>
      <dsp:txXfrm>
        <a:off x="31028" y="2806411"/>
        <a:ext cx="6201584" cy="573546"/>
      </dsp:txXfrm>
    </dsp:sp>
    <dsp:sp modelId="{8975670F-DCC3-4500-A4C6-3542D176F983}">
      <dsp:nvSpPr>
        <dsp:cNvPr id="0" name=""/>
        <dsp:cNvSpPr/>
      </dsp:nvSpPr>
      <dsp:spPr>
        <a:xfrm>
          <a:off x="0" y="3457066"/>
          <a:ext cx="6263640" cy="635602"/>
        </a:xfrm>
        <a:prstGeom prst="round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Well, there are three basic systems for this detection, but let’s focus on capacitive, which is used by the iPhone and others (Walker, 2007). </a:t>
          </a:r>
          <a:endParaRPr lang="en-US" sz="1600" kern="1200"/>
        </a:p>
      </dsp:txBody>
      <dsp:txXfrm>
        <a:off x="31028" y="3488094"/>
        <a:ext cx="6201584" cy="573546"/>
      </dsp:txXfrm>
    </dsp:sp>
    <dsp:sp modelId="{8EFE4E4D-9A44-429C-877E-F87C76EE71B5}">
      <dsp:nvSpPr>
        <dsp:cNvPr id="0" name=""/>
        <dsp:cNvSpPr/>
      </dsp:nvSpPr>
      <dsp:spPr>
        <a:xfrm>
          <a:off x="0" y="4138749"/>
          <a:ext cx="6263640" cy="635602"/>
        </a:xfrm>
        <a:prstGeom prst="round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This system works from a very thin charged layer of electricity that is located on the phone’s screen. </a:t>
          </a:r>
          <a:endParaRPr lang="en-US" sz="1600" kern="1200"/>
        </a:p>
      </dsp:txBody>
      <dsp:txXfrm>
        <a:off x="31028" y="4169777"/>
        <a:ext cx="6201584" cy="573546"/>
      </dsp:txXfrm>
    </dsp:sp>
    <dsp:sp modelId="{5CCFC741-6D93-475A-96F2-71FFE9FC1296}">
      <dsp:nvSpPr>
        <dsp:cNvPr id="0" name=""/>
        <dsp:cNvSpPr/>
      </dsp:nvSpPr>
      <dsp:spPr>
        <a:xfrm>
          <a:off x="0" y="4820431"/>
          <a:ext cx="6263640" cy="63560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For Jobs, introducing a cell phone without buttons was essential to attract the public’s attention.</a:t>
          </a:r>
          <a:endParaRPr lang="en-US" sz="1600" kern="1200"/>
        </a:p>
      </dsp:txBody>
      <dsp:txXfrm>
        <a:off x="31028" y="4851459"/>
        <a:ext cx="6201584" cy="5735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FDBB96-ACA7-46CC-BC2C-78EBE1CDB437}">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9FFE1-AA5E-4642-9BBF-8BA69EF9CFA0}">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 iPhone’s touch screen uses capacitive technology, which works by varying an electric field. </a:t>
          </a:r>
          <a:endParaRPr lang="en-US" sz="3000" kern="1200"/>
        </a:p>
      </dsp:txBody>
      <dsp:txXfrm>
        <a:off x="0" y="2703"/>
        <a:ext cx="6900512" cy="1843578"/>
      </dsp:txXfrm>
    </dsp:sp>
    <dsp:sp modelId="{44CEB030-E6B5-4FCB-A618-F3C85279F9A9}">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1EAA24-064F-4D99-9FE0-102CCE99A8D7}">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A grid of conductive wires is wedged between two glass plates containing sensors. </a:t>
          </a:r>
          <a:endParaRPr lang="en-US" sz="3000" kern="1200"/>
        </a:p>
      </dsp:txBody>
      <dsp:txXfrm>
        <a:off x="0" y="1846281"/>
        <a:ext cx="6900512" cy="1843578"/>
      </dsp:txXfrm>
    </dsp:sp>
    <dsp:sp modelId="{D6C42734-9CF0-4D07-B512-05A63FC0EF48}">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0CE67-EDF8-4719-8DBE-06430AE1323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A current flows through the wires and creates a slight electric field on the surface of the screen (Michon et al. 2016). </a:t>
          </a:r>
          <a:endParaRPr lang="en-US" sz="3000" kern="1200"/>
        </a:p>
      </dsp:txBody>
      <dsp:txXfrm>
        <a:off x="0" y="3689859"/>
        <a:ext cx="6900512" cy="1843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33AE8-B328-4803-8CEF-89297B40B5B7}">
      <dsp:nvSpPr>
        <dsp:cNvPr id="0" name=""/>
        <dsp:cNvSpPr/>
      </dsp:nvSpPr>
      <dsp:spPr>
        <a:xfrm>
          <a:off x="0" y="640"/>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199F93-C0A5-4DBC-96BF-BB36F376740E}">
      <dsp:nvSpPr>
        <dsp:cNvPr id="0" name=""/>
        <dsp:cNvSpPr/>
      </dsp:nvSpPr>
      <dsp:spPr>
        <a:xfrm>
          <a:off x="0" y="640"/>
          <a:ext cx="6391275" cy="749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Akhtar, H., Kemao, Q. and Kakarala, R., 2017, June. A review of sensing technologies for small and large-scale touch panels. In </a:t>
          </a:r>
          <a:r>
            <a:rPr lang="en-GB" sz="1200" i="1" kern="1200"/>
            <a:t>Fifth International Conference on Optical and Photonics Engineering</a:t>
          </a:r>
          <a:r>
            <a:rPr lang="en-GB" sz="1200" kern="1200"/>
            <a:t> (Vol. 10449, pp. 209-221). SPIE.</a:t>
          </a:r>
          <a:endParaRPr lang="en-US" sz="1200" kern="1200"/>
        </a:p>
      </dsp:txBody>
      <dsp:txXfrm>
        <a:off x="0" y="640"/>
        <a:ext cx="6391275" cy="749343"/>
      </dsp:txXfrm>
    </dsp:sp>
    <dsp:sp modelId="{B69B6FA6-3BAD-4FDC-BB38-CCB4A544408D}">
      <dsp:nvSpPr>
        <dsp:cNvPr id="0" name=""/>
        <dsp:cNvSpPr/>
      </dsp:nvSpPr>
      <dsp:spPr>
        <a:xfrm>
          <a:off x="0" y="749984"/>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A6348E-649D-400C-9972-DDC86D872B7C}">
      <dsp:nvSpPr>
        <dsp:cNvPr id="0" name=""/>
        <dsp:cNvSpPr/>
      </dsp:nvSpPr>
      <dsp:spPr>
        <a:xfrm>
          <a:off x="0" y="749984"/>
          <a:ext cx="6391275" cy="749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Karlberg, P., 2016. Usability Analysis of 3D Touch Technology in the Context of Mobile Gaming.</a:t>
          </a:r>
          <a:endParaRPr lang="en-US" sz="1200" kern="1200"/>
        </a:p>
      </dsp:txBody>
      <dsp:txXfrm>
        <a:off x="0" y="749984"/>
        <a:ext cx="6391275" cy="749343"/>
      </dsp:txXfrm>
    </dsp:sp>
    <dsp:sp modelId="{497AD9C2-5139-41EB-989B-18CED74CFD4A}">
      <dsp:nvSpPr>
        <dsp:cNvPr id="0" name=""/>
        <dsp:cNvSpPr/>
      </dsp:nvSpPr>
      <dsp:spPr>
        <a:xfrm>
          <a:off x="0" y="1499327"/>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8F7AB7-1F0B-4642-96AA-CEAE60FCBB93}">
      <dsp:nvSpPr>
        <dsp:cNvPr id="0" name=""/>
        <dsp:cNvSpPr/>
      </dsp:nvSpPr>
      <dsp:spPr>
        <a:xfrm>
          <a:off x="0" y="1499327"/>
          <a:ext cx="6391275" cy="749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Krithikaa, M., 2016. Touch screen technology–a review. </a:t>
          </a:r>
          <a:r>
            <a:rPr lang="en-GB" sz="1200" i="1" kern="1200"/>
            <a:t>International Journal of Trend in Research and Development (IJTRD)</a:t>
          </a:r>
          <a:r>
            <a:rPr lang="en-GB" sz="1200" kern="1200"/>
            <a:t>, </a:t>
          </a:r>
          <a:r>
            <a:rPr lang="en-GB" sz="1200" i="1" kern="1200"/>
            <a:t>3</a:t>
          </a:r>
          <a:r>
            <a:rPr lang="en-GB" sz="1200" kern="1200"/>
            <a:t>(1), pp.2394-9333.</a:t>
          </a:r>
          <a:endParaRPr lang="en-US" sz="1200" kern="1200"/>
        </a:p>
      </dsp:txBody>
      <dsp:txXfrm>
        <a:off x="0" y="1499327"/>
        <a:ext cx="6391275" cy="749343"/>
      </dsp:txXfrm>
    </dsp:sp>
    <dsp:sp modelId="{5868A3D2-5AEE-45DA-9861-F1709D0690F5}">
      <dsp:nvSpPr>
        <dsp:cNvPr id="0" name=""/>
        <dsp:cNvSpPr/>
      </dsp:nvSpPr>
      <dsp:spPr>
        <a:xfrm>
          <a:off x="0" y="2248671"/>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7384D8-0A4A-4460-86AA-D6BDB26B8337}">
      <dsp:nvSpPr>
        <dsp:cNvPr id="0" name=""/>
        <dsp:cNvSpPr/>
      </dsp:nvSpPr>
      <dsp:spPr>
        <a:xfrm>
          <a:off x="0" y="2248671"/>
          <a:ext cx="6391275" cy="749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Lordkipanidze, R., 2019. Our Innovative Joys of Epoch: New York-Big Apple and iPhone-as well Apple. </a:t>
          </a:r>
          <a:r>
            <a:rPr lang="en-GB" sz="1200" i="1" kern="1200"/>
            <a:t>Tbilisi, General Coordinator of International Charity Scientific-Research Partnership, As E-Article</a:t>
          </a:r>
          <a:r>
            <a:rPr lang="en-GB" sz="1200" kern="1200"/>
            <a:t>, </a:t>
          </a:r>
          <a:r>
            <a:rPr lang="en-GB" sz="1200" i="1" kern="1200"/>
            <a:t>10</a:t>
          </a:r>
          <a:r>
            <a:rPr lang="en-GB" sz="1200" kern="1200"/>
            <a:t>.</a:t>
          </a:r>
          <a:endParaRPr lang="en-US" sz="1200" kern="1200"/>
        </a:p>
      </dsp:txBody>
      <dsp:txXfrm>
        <a:off x="0" y="2248671"/>
        <a:ext cx="6391275" cy="749343"/>
      </dsp:txXfrm>
    </dsp:sp>
    <dsp:sp modelId="{7BF429B8-4D63-4F17-88F5-664A26FA904F}">
      <dsp:nvSpPr>
        <dsp:cNvPr id="0" name=""/>
        <dsp:cNvSpPr/>
      </dsp:nvSpPr>
      <dsp:spPr>
        <a:xfrm>
          <a:off x="0" y="2998015"/>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D7D3B0-B6B8-4A58-BC3D-5CF8C76252C1}">
      <dsp:nvSpPr>
        <dsp:cNvPr id="0" name=""/>
        <dsp:cNvSpPr/>
      </dsp:nvSpPr>
      <dsp:spPr>
        <a:xfrm>
          <a:off x="0" y="2998015"/>
          <a:ext cx="6391275" cy="749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Michon, R., Smith, J.O., Chafe, C., Wright, M. and Wang, G., 2016. Nuance: Adding multi-touch force detection to the iPad. In </a:t>
          </a:r>
          <a:r>
            <a:rPr lang="en-GB" sz="1200" i="1" kern="1200"/>
            <a:t>Proceedings of the Sound and Music Computing Conference (SMC-16), Hamburg, Germany</a:t>
          </a:r>
          <a:r>
            <a:rPr lang="en-GB" sz="1200" kern="1200"/>
            <a:t> (Vol. 31).</a:t>
          </a:r>
          <a:endParaRPr lang="en-US" sz="1200" kern="1200"/>
        </a:p>
      </dsp:txBody>
      <dsp:txXfrm>
        <a:off x="0" y="2998015"/>
        <a:ext cx="6391275" cy="749343"/>
      </dsp:txXfrm>
    </dsp:sp>
    <dsp:sp modelId="{DC60850C-FAFD-4D15-AE4C-42FA668C7F76}">
      <dsp:nvSpPr>
        <dsp:cNvPr id="0" name=""/>
        <dsp:cNvSpPr/>
      </dsp:nvSpPr>
      <dsp:spPr>
        <a:xfrm>
          <a:off x="0" y="3747359"/>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7FFFC0-C838-41FA-95F4-CB4A85C51FC2}">
      <dsp:nvSpPr>
        <dsp:cNvPr id="0" name=""/>
        <dsp:cNvSpPr/>
      </dsp:nvSpPr>
      <dsp:spPr>
        <a:xfrm>
          <a:off x="0" y="3747359"/>
          <a:ext cx="6391275" cy="749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Soniya, D.K. and Mohanraj, M.G., 2018. A Study on Factors Affecting Brand Trust Apple I Phone. </a:t>
          </a:r>
          <a:r>
            <a:rPr lang="en-GB" sz="1200" i="1" kern="1200"/>
            <a:t>International Journal of Trend in Scientific Research and Development</a:t>
          </a:r>
          <a:r>
            <a:rPr lang="en-GB" sz="1200" kern="1200"/>
            <a:t>, </a:t>
          </a:r>
          <a:r>
            <a:rPr lang="en-GB" sz="1200" i="1" kern="1200"/>
            <a:t>2</a:t>
          </a:r>
          <a:r>
            <a:rPr lang="en-GB" sz="1200" kern="1200"/>
            <a:t>(6), pp.1476-1486.</a:t>
          </a:r>
          <a:endParaRPr lang="en-US" sz="1200" kern="1200"/>
        </a:p>
      </dsp:txBody>
      <dsp:txXfrm>
        <a:off x="0" y="3747359"/>
        <a:ext cx="6391275" cy="749343"/>
      </dsp:txXfrm>
    </dsp:sp>
    <dsp:sp modelId="{8F5F4596-989A-47DC-8905-90A2DF1F6AF2}">
      <dsp:nvSpPr>
        <dsp:cNvPr id="0" name=""/>
        <dsp:cNvSpPr/>
      </dsp:nvSpPr>
      <dsp:spPr>
        <a:xfrm>
          <a:off x="0" y="4496702"/>
          <a:ext cx="6391275"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780600-F12F-49A0-B52E-E527DC6E3805}">
      <dsp:nvSpPr>
        <dsp:cNvPr id="0" name=""/>
        <dsp:cNvSpPr/>
      </dsp:nvSpPr>
      <dsp:spPr>
        <a:xfrm>
          <a:off x="0" y="4496702"/>
          <a:ext cx="6391275" cy="749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Walker, G., 2007. Touch and the Apple iPhone. </a:t>
          </a:r>
          <a:r>
            <a:rPr lang="en-GB" sz="1200" i="1" kern="1200"/>
            <a:t>Veritas et Visus,[online][retrieved on May 12, 2013] URL: http://www. veritasetvisus. com/VVTP-12,% 20Walker. pdf</a:t>
          </a:r>
          <a:r>
            <a:rPr lang="en-GB" sz="1200" kern="1200"/>
            <a:t>, pp.50-54.</a:t>
          </a:r>
          <a:endParaRPr lang="en-US" sz="1200" kern="1200"/>
        </a:p>
      </dsp:txBody>
      <dsp:txXfrm>
        <a:off x="0" y="4496702"/>
        <a:ext cx="6391275" cy="7493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7EC8EA-C635-4205-8872-7E3C011873C1}" type="datetimeFigureOut">
              <a:rPr lang="en-GB" smtClean="0"/>
              <a:t>26/04/2022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8CCE6D-BF42-441D-B86E-20118C8481B4}" type="slidenum">
              <a:rPr lang="en-GB" smtClean="0"/>
              <a:t>‹#›</a:t>
            </a:fld>
            <a:endParaRPr lang="en-GB"/>
          </a:p>
        </p:txBody>
      </p:sp>
    </p:spTree>
    <p:extLst>
      <p:ext uri="{BB962C8B-B14F-4D97-AF65-F5344CB8AC3E}">
        <p14:creationId xmlns:p14="http://schemas.microsoft.com/office/powerpoint/2010/main" val="371237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Presentation will provide background information of the Apple Inc.</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Apple is considered as one of the world’s most successful and innovative companies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(Karlberg, 2016)</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Its CEO is Steve Jobs, who is one of the most famous entrepreneurs in modern history.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On April 1, 1976, “Steve Wozniak and Steve Jobs” founded “Apple Computer Inc”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Lordkipanidze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They incorporated the company on January 3, 1977, in California. “Computers” was dropped from this company’s name in 2007 to reflect the company’s strategy of being active in a variety of IT markets.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iPod, a portable music player developed by Apple in 2001, became a global sensation.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 2003, Apple launched its first service, the iTunes Store, with the help of which the company introduced the global fashion for electronic stores selling songs, movies, and books. Ten years later, in 2013, 25 billion songs were downloaded from the iTunes Store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(Akhtar et al. 2017)</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 2008, Apple makes another breakthrough with the release of the world’s thinnest laptop called the MacBook Air. It was followed by the release of the iPad tablet computer in 2010.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Subsequently, each new release of Apple products became an event of almost global scale, and each new release was followed by an increase in Apple shares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Michon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et al. 2016)</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E8CCE6D-BF42-441D-B86E-20118C8481B4}" type="slidenum">
              <a:rPr lang="en-GB" smtClean="0"/>
              <a:t>2</a:t>
            </a:fld>
            <a:endParaRPr lang="en-GB"/>
          </a:p>
        </p:txBody>
      </p:sp>
    </p:spTree>
    <p:extLst>
      <p:ext uri="{BB962C8B-B14F-4D97-AF65-F5344CB8AC3E}">
        <p14:creationId xmlns:p14="http://schemas.microsoft.com/office/powerpoint/2010/main" val="495797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 2011, Apple products already included: “iPhone, iPad, MacBook Pro laptops, Mac mini system units, as well as iMac and Mac Pro all-in-one computers, and Apple TV media players” and other.</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When it came to “most influential” brands, Apple was put ahead of “Coca-Cola, Microsoft, and IBM” in 2011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Krithikaa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2016)</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In 2011, Apple became the world’s most valuable brand.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Apple’s first revolutionary new product under Cook was the Apple Watch, which was introduced on April 24, 2015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Soniya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Mohanraj</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2018)</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Since then, every year a new generation of Apple Watch has been released, gaining more popularity and adding new features, including the ability to track heart rate and physical activity, as well as the ability to detect diabetes with 85% accuracy.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Along with the popularity of the iPhone and iPad, the company’s services were gaining growth and popularity. In recent years, Apple has created a large segment of services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(Walker, 2007)</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In addition to the pre-existing iTunes, there were Apple Music, AppleCare and Apple Pay apps, iCloud services, and a redesigned Apple TV, all of which boosted revenue from subscriptions and ads.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E8CCE6D-BF42-441D-B86E-20118C8481B4}" type="slidenum">
              <a:rPr lang="en-GB" smtClean="0"/>
              <a:t>3</a:t>
            </a:fld>
            <a:endParaRPr lang="en-GB"/>
          </a:p>
        </p:txBody>
      </p:sp>
    </p:spTree>
    <p:extLst>
      <p:ext uri="{BB962C8B-B14F-4D97-AF65-F5344CB8AC3E}">
        <p14:creationId xmlns:p14="http://schemas.microsoft.com/office/powerpoint/2010/main" val="827913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presentation will analyse the impact of the multitouch technology introduced in Apple Inc.</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Since the release of Apple’s mobile phone, the iPhone, multitouch has become the object of desire for all manufacturers: IT, consumer electronics, automotive, telephony, aviation, retail, etc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(Walker, 2007)</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multitouch touch technology played a critical role in the success of Apple Inc.</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It’s been over a decade since touch screen panels first appeared, but the introduction of the first multi-touch iPhone in 2007 was what really gave the touch screen industry new life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Krithikaa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2016)</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Since Apple’s success, multitouch technology has taken centre stage as a sophisticated touchscreen technology that manufacturers aspire to expand 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There is currently a dominance of smartphones with multitouch technology that is spreading to tablets with the advent of the iPad in 2010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Michon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et al. 2016)</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Advances often bring advances, and Apple’s compelling use of touch technology in its iPhone has been a boon to touchscreen makers.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 industry previously relegated to very specific sectors is now seeing its chances of doing big business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Lordkipanidze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BD8D482-D086-4B1E-8748-AD957BE5F792}" type="slidenum">
              <a:rPr lang="en-GB" smtClean="0"/>
              <a:t>6</a:t>
            </a:fld>
            <a:endParaRPr lang="en-GB"/>
          </a:p>
        </p:txBody>
      </p:sp>
    </p:spTree>
    <p:extLst>
      <p:ext uri="{BB962C8B-B14F-4D97-AF65-F5344CB8AC3E}">
        <p14:creationId xmlns:p14="http://schemas.microsoft.com/office/powerpoint/2010/main" val="469359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Using touch displays has been revolutionised by Apple. With just a tap or a flick of the finger, iPhone users can resize photos so quickly.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Apple has altered the concept of multi-touch technology, which refers to screens that can take in data from many touches at once. Instead of sensing pressure, Apple’s multi-touch screens use a modest electrical charge to detect the body’s own electrical field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Soniya</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Mohanraj</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2018)</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Before the release of the iPhone, multi-touch technology had failed due to its prohibitive pricing. The iPhone’s popularity, on the other hand, has inspired other businesses to investigate multi-touch screens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Lordkipanidze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BD8D482-D086-4B1E-8748-AD957BE5F792}" type="slidenum">
              <a:rPr lang="en-GB" smtClean="0"/>
              <a:t>7</a:t>
            </a:fld>
            <a:endParaRPr lang="en-GB"/>
          </a:p>
        </p:txBody>
      </p:sp>
    </p:spTree>
    <p:extLst>
      <p:ext uri="{BB962C8B-B14F-4D97-AF65-F5344CB8AC3E}">
        <p14:creationId xmlns:p14="http://schemas.microsoft.com/office/powerpoint/2010/main" val="2979025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Multitouch is essential to the success of the Apple iPhone because of the following traits and advantages: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Cost-effectiveness in implementation: Company does not have to spend a lot of money or make a major shift to reap the benefits of multitouch technology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(Karlberg, 2016)</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Reduction in costs: Taking into mind the convenience of use of any device using multitouch technology, companies can save money.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Automated troubleshooting of software issues: The use of multitouch technology can provide an overview of the system whilst using less storage space, which can help address issues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Michon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et al. 2016)</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BD8D482-D086-4B1E-8748-AD957BE5F792}" type="slidenum">
              <a:rPr lang="en-GB" smtClean="0"/>
              <a:t>8</a:t>
            </a:fld>
            <a:endParaRPr lang="en-GB"/>
          </a:p>
        </p:txBody>
      </p:sp>
    </p:spTree>
    <p:extLst>
      <p:ext uri="{BB962C8B-B14F-4D97-AF65-F5344CB8AC3E}">
        <p14:creationId xmlns:p14="http://schemas.microsoft.com/office/powerpoint/2010/main" val="1575145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presentation will provide a Key insights to the multitouch technology introduced in Apple Inc.</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Apple has introduced many technologies that are now widely used in the business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Lordkipanidze</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Apple has a long history of repurposing and enhancing existing technology in ways that fundamentally appeal with end customers, ultimately inspiring competitors to follow suit.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Apple’s own approach on multitouch came from its 2005 acquisition of Finger Works, a Delaware-based firm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(Karlberg, 2016)</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Start with multitouch technology. Although Steve Jobs claimed that unless launching the first iPhone in 2007, multitouch was not some miraculous technology created in Apple’s R&amp;D labs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(Akhtar et al. 2017)</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Regardless, the initial iPhone brought multitouch technology to the masses. Following the iPhone, we soon saw multitouch cell phones from a number of manufacturers. Apple use multi-touch on the iPhone made it a household name and, more crucially, accessible to the people.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315AE3D-FAFF-4D13-BA30-B9BE0610D17A}" type="slidenum">
              <a:rPr lang="en-GB" smtClean="0"/>
              <a:t>10</a:t>
            </a:fld>
            <a:endParaRPr lang="en-GB"/>
          </a:p>
        </p:txBody>
      </p:sp>
    </p:spTree>
    <p:extLst>
      <p:ext uri="{BB962C8B-B14F-4D97-AF65-F5344CB8AC3E}">
        <p14:creationId xmlns:p14="http://schemas.microsoft.com/office/powerpoint/2010/main" val="2596769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original iPhone was unveiled by Steve Jobs, Apple’s then CEO, in San Francisco on January 9, 2007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Michon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et al. 2016)</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Apple promised to reinvent the phone, and it succeeded. The iPhone went a step further, introduced multi-touch technology, introduced iPhone OS, now known as iOS, the most secure and easy-to-use mobile operating system on the market, eliminated physical keyboards from phones, and changed it forever the way we interact with the digital world. Apple started sales on June 29, 2007, in 3 months around one million devices were sold worldwide.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Touchscreen is a technology that allows to give up physical buttons and keys on a device to click with finger directly on the device’s screen. It is very practical and quick to type. Well, there are three basic systems for this detection, but let’s focus on capacitive, which is used by the iPhone and others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(Walker, 2007)</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This system works from a very thin charged layer of electricity that is located on the phone’s screen. When we place our finger on the screen, this layer releases a small electrical discharge on our finger. The phone then detects this discharge and locates the exact spot where it occurred. It processes this data and then gives the command to the phone. Multitouch (multi-touch) screens are based on the same principle as touchscreens. It is worth remembering that all multitouch screens are touchscreens, but not the other way around.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For Jobs, introducing a cell phone without buttons was essential to attract the public’s attention, and to distance his product from what everyone understood as the ideal smartphone, which were the models of RIM, later BlackBerry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(Walker, 2007)</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So synonymous with functional pocket computers, they had a physical keyboard and the screen was normal, without touch.</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315AE3D-FAFF-4D13-BA30-B9BE0610D17A}" type="slidenum">
              <a:rPr lang="en-GB" smtClean="0"/>
              <a:t>11</a:t>
            </a:fld>
            <a:endParaRPr lang="en-GB"/>
          </a:p>
        </p:txBody>
      </p:sp>
    </p:spTree>
    <p:extLst>
      <p:ext uri="{BB962C8B-B14F-4D97-AF65-F5344CB8AC3E}">
        <p14:creationId xmlns:p14="http://schemas.microsoft.com/office/powerpoint/2010/main" val="2951257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iPhone’s touch screen uses capacitive technology, which works by varying an electric field. A grid of conductive wires is wedged between two glass plates containing sensors. A current flows through the wires and creates a slight electric field on the surface of the screen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Michon</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et al. 2016)</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human body is charged with static electricity. When you touch the screen with your finger, the electric field is modified. This disturbance is detected by the sensors. Using the information captured, a controller determines the coordinates of the contact point. He can manage several at the same time, which allows for example to enlarge his photos with the spread of his fingers.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315AE3D-FAFF-4D13-BA30-B9BE0610D17A}" type="slidenum">
              <a:rPr lang="en-GB" smtClean="0"/>
              <a:t>12</a:t>
            </a:fld>
            <a:endParaRPr lang="en-GB"/>
          </a:p>
        </p:txBody>
      </p:sp>
    </p:spTree>
    <p:extLst>
      <p:ext uri="{BB962C8B-B14F-4D97-AF65-F5344CB8AC3E}">
        <p14:creationId xmlns:p14="http://schemas.microsoft.com/office/powerpoint/2010/main" val="22067146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Akhtar, H.,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Kemao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Q.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Kakarala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2017, June. A review of sensing technologies for small and large-scale touch panels.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Fifth International Conference on Optical and Photonics Engineering</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(Vol. 10449, pp. 209-221). SPIE.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Karlberg, P., 2016. Usability Analysis of 3D Touch Technology in the Context of Mobile Gaming.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Krithikaa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2016. Touch screen technology–a review.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Trend in Research and Development (IJTRD)</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pp.2394-9333.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Lordkipanidze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2019. Our Innovative Joys of Epoch: New York-Big Apple and iPhone-as well Apple.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Tbilisi, General Coordinator of International Charity Scientific-Research Partnership, As E-Article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Michon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Smith, J.O., Chafe, C., Wright, M. and Wang, G., 2016. Nuance: Adding multi-touch force detection to the iPad.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Proceedings of the Sound and Music Computing Conference (SMC-16), Hamburg, Germany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(Vol. 31).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Soniya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D.K.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Mohanraj</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M.G., 2018. A Study on Factors Affecting Brand Trust Apple I Phone.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Trend in Scientific Research and Development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 pp.1476-1486.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Walker, G., 2007. Touch and the Apple iPhone.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Veritas et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Visus</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,[online][retrieved on May 12, 2013] URL: http://www.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veritasetvisus</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com/VVTP-12,% 20Walker. pdf</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pp.50-54.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315AE3D-FAFF-4D13-BA30-B9BE0610D17A}" type="slidenum">
              <a:rPr lang="en-GB" smtClean="0"/>
              <a:t>13</a:t>
            </a:fld>
            <a:endParaRPr lang="en-GB"/>
          </a:p>
        </p:txBody>
      </p:sp>
    </p:spTree>
    <p:extLst>
      <p:ext uri="{BB962C8B-B14F-4D97-AF65-F5344CB8AC3E}">
        <p14:creationId xmlns:p14="http://schemas.microsoft.com/office/powerpoint/2010/main" val="42208373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Akhtar, H.,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Kemao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Q.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Kakarala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2017, June. A review of sensing technologies for small and large-scale touch panels.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Fifth International Conference on Optical and Photonics Engineering</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(Vol. 10449, pp. 209-221). SPIE.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Karlberg, P., 2016. Usability Analysis of 3D Touch Technology in the Context of Mobile Gaming.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Krithikaa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2016. Touch screen technology–a review.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Trend in Research and Development (IJTRD)</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pp.2394-9333.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Lordkipanidze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2019. Our Innovative Joys of Epoch: New York-Big Apple and iPhone-as well Apple.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Tbilisi, General Coordinator of International Charity Scientific-Research Partnership, As E-Article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Michon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Smith, J.O., Chafe, C., Wright, M. and Wang, G., 2016. Nuance: Adding multi-touch force detection to the iPad.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Proceedings of the Sound and Music Computing Conference (SMC-16), Hamburg, Germany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(Vol. 31).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Soniya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D.K.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Mohanraj</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M.G., 2018. A Study on Factors Affecting Brand Trust Apple I Phone.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Trend in Scientific Research and Development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 pp.1476-1486.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Walker, G., 2007. Touch and the Apple iPhone.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Veritas et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Visus</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,[online][retrieved on May 12, 2013] URL: http://www.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veritasetvisus</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com/VVTP-12,% 20Walker. pdf</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pp.50-54.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E8CCE6D-BF42-441D-B86E-20118C8481B4}" type="slidenum">
              <a:rPr lang="en-GB" smtClean="0"/>
              <a:t>14</a:t>
            </a:fld>
            <a:endParaRPr lang="en-GB"/>
          </a:p>
        </p:txBody>
      </p:sp>
    </p:spTree>
    <p:extLst>
      <p:ext uri="{BB962C8B-B14F-4D97-AF65-F5344CB8AC3E}">
        <p14:creationId xmlns:p14="http://schemas.microsoft.com/office/powerpoint/2010/main" val="25125801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Akhtar, H.,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Kemao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Q.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Kakarala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2017, June. A review of sensing technologies for small and large-scale touch panels.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Fifth International Conference on Optical and Photonics Engineering</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(Vol. 10449, pp. 209-221). SPIE.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Karlberg, P., 2016. Usability Analysis of 3D Touch Technology in the Context of Mobile Gaming.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Krithikaa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2016. Touch screen technology–a review.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Trend in Research and Development (IJTRD)</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pp.2394-9333.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Lordkipanidze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2019. Our Innovative Joys of Epoch: New York-Big Apple and iPhone-as well Apple.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Tbilisi, General Coordinator of International Charity Scientific-Research Partnership, As E-Article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Michon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Smith, J.O., Chafe, C., Wright, M. and Wang, G., 2016. Nuance: Adding multi-touch force detection to the iPad.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Proceedings of the Sound and Music Computing Conference (SMC-16), Hamburg, Germany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(Vol. 31).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Soniya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D.K.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Mohanraj</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M.G., 2018. A Study on Factors Affecting Brand Trust Apple I Phone.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Trend in Scientific Research and Development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 pp.1476-1486.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Walker, G., 2007. Touch and the Apple iPhone.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Veritas et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Visus</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,[online][retrieved on May 12, 2013] URL: http://www.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veritasetvisus</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com/VVTP-12,% 20Walker. pdf</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pp.50-54.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BD8D482-D086-4B1E-8748-AD957BE5F792}" type="slidenum">
              <a:rPr lang="en-GB" smtClean="0"/>
              <a:t>15</a:t>
            </a:fld>
            <a:endParaRPr lang="en-GB"/>
          </a:p>
        </p:txBody>
      </p:sp>
    </p:spTree>
    <p:extLst>
      <p:ext uri="{BB962C8B-B14F-4D97-AF65-F5344CB8AC3E}">
        <p14:creationId xmlns:p14="http://schemas.microsoft.com/office/powerpoint/2010/main" val="2381897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27A5CC7-D941-4171-AF60-0F7537FC9FC5}" type="datetimeFigureOut">
              <a:rPr lang="en-GB" smtClean="0"/>
              <a:t>26/04/2022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2875944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7A5CC7-D941-4171-AF60-0F7537FC9FC5}"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2730156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7A5CC7-D941-4171-AF60-0F7537FC9FC5}"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3563486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7A5CC7-D941-4171-AF60-0F7537FC9FC5}"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940839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7A5CC7-D941-4171-AF60-0F7537FC9FC5}" type="datetimeFigureOut">
              <a:rPr lang="en-GB" smtClean="0"/>
              <a:t>26/04/2022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108433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7A5CC7-D941-4171-AF60-0F7537FC9FC5}" type="datetimeFigureOut">
              <a:rPr lang="en-GB" smtClean="0"/>
              <a:t>26/04/2022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3341898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7A5CC7-D941-4171-AF60-0F7537FC9FC5}" type="datetimeFigureOut">
              <a:rPr lang="en-GB" smtClean="0"/>
              <a:t>26/04/2022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2802349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7A5CC7-D941-4171-AF60-0F7537FC9FC5}"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2441293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7A5CC7-D941-4171-AF60-0F7537FC9FC5}"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3958961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7A5CC7-D941-4171-AF60-0F7537FC9FC5}"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3366660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27A5CC7-D941-4171-AF60-0F7537FC9FC5}"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2030997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27A5CC7-D941-4171-AF60-0F7537FC9FC5}"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1025181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7A5CC7-D941-4171-AF60-0F7537FC9FC5}"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2080819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27A5CC7-D941-4171-AF60-0F7537FC9FC5}" type="datetimeFigureOut">
              <a:rPr lang="en-GB" smtClean="0"/>
              <a:t>26/04/2022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1740824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27A5CC7-D941-4171-AF60-0F7537FC9FC5}" type="datetimeFigureOut">
              <a:rPr lang="en-GB" smtClean="0"/>
              <a:t>26/04/2022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901892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927A5CC7-D941-4171-AF60-0F7537FC9FC5}"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3533906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927A5CC7-D941-4171-AF60-0F7537FC9FC5}"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C872FBE-3314-4B3B-933E-BD19E53F6B74}" type="slidenum">
              <a:rPr lang="en-GB" smtClean="0"/>
              <a:t>‹#›</a:t>
            </a:fld>
            <a:endParaRPr lang="en-GB"/>
          </a:p>
        </p:txBody>
      </p:sp>
    </p:spTree>
    <p:extLst>
      <p:ext uri="{BB962C8B-B14F-4D97-AF65-F5344CB8AC3E}">
        <p14:creationId xmlns:p14="http://schemas.microsoft.com/office/powerpoint/2010/main" val="42889225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ECD0279-D67B-46B4-914E-1A3CB35ECD1A}" type="datetimeFigureOut">
              <a:rPr lang="en-GB" smtClean="0"/>
              <a:t>26/04/2022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32334265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D0279-D67B-46B4-914E-1A3CB35ECD1A}"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36849171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D0279-D67B-46B4-914E-1A3CB35ECD1A}"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39650694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CD0279-D67B-46B4-914E-1A3CB35ECD1A}"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29967217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CD0279-D67B-46B4-914E-1A3CB35ECD1A}" type="datetimeFigureOut">
              <a:rPr lang="en-GB" smtClean="0"/>
              <a:t>26/04/2022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9027270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CD0279-D67B-46B4-914E-1A3CB35ECD1A}" type="datetimeFigureOut">
              <a:rPr lang="en-GB" smtClean="0"/>
              <a:t>26/04/2022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2676697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CD0279-D67B-46B4-914E-1A3CB35ECD1A}" type="datetimeFigureOut">
              <a:rPr lang="en-GB" smtClean="0"/>
              <a:t>26/04/2022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14467924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CD0279-D67B-46B4-914E-1A3CB35ECD1A}"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19351433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CD0279-D67B-46B4-914E-1A3CB35ECD1A}"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24633977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CD0279-D67B-46B4-914E-1A3CB35ECD1A}"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42813259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ECD0279-D67B-46B4-914E-1A3CB35ECD1A}"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17990873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ECD0279-D67B-46B4-914E-1A3CB35ECD1A}"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7959084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D0279-D67B-46B4-914E-1A3CB35ECD1A}"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36690896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ECD0279-D67B-46B4-914E-1A3CB35ECD1A}" type="datetimeFigureOut">
              <a:rPr lang="en-GB" smtClean="0"/>
              <a:t>26/04/2022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12616708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ECD0279-D67B-46B4-914E-1A3CB35ECD1A}" type="datetimeFigureOut">
              <a:rPr lang="en-GB" smtClean="0"/>
              <a:t>26/04/2022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18573458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ECD0279-D67B-46B4-914E-1A3CB35ECD1A}"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17687956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ECD0279-D67B-46B4-914E-1A3CB35ECD1A}"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4A6CF5-27FC-4EAD-ADB5-51DA30C24BBC}" type="slidenum">
              <a:rPr lang="en-GB" smtClean="0"/>
              <a:t>‹#›</a:t>
            </a:fld>
            <a:endParaRPr lang="en-GB"/>
          </a:p>
        </p:txBody>
      </p:sp>
    </p:spTree>
    <p:extLst>
      <p:ext uri="{BB962C8B-B14F-4D97-AF65-F5344CB8AC3E}">
        <p14:creationId xmlns:p14="http://schemas.microsoft.com/office/powerpoint/2010/main" val="216612174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B624CA-0F03-4AAE-8B88-F148166C2DEB}"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22205136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624CA-0F03-4AAE-8B88-F148166C2DEB}"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7332715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B624CA-0F03-4AAE-8B88-F148166C2DEB}"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29592794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B624CA-0F03-4AAE-8B88-F148166C2DEB}"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405824894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B624CA-0F03-4AAE-8B88-F148166C2DEB}" type="datetimeFigureOut">
              <a:rPr lang="en-GB" smtClean="0"/>
              <a:t>26/04/2022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7673451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B624CA-0F03-4AAE-8B88-F148166C2DEB}" type="datetimeFigureOut">
              <a:rPr lang="en-GB" smtClean="0"/>
              <a:t>26/04/2022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425175789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B624CA-0F03-4AAE-8B88-F148166C2DEB}" type="datetimeFigureOut">
              <a:rPr lang="en-GB" smtClean="0"/>
              <a:t>26/04/2022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381176796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624CA-0F03-4AAE-8B88-F148166C2DEB}"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422147271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B624CA-0F03-4AAE-8B88-F148166C2DEB}" type="datetimeFigureOut">
              <a:rPr lang="en-GB" smtClean="0"/>
              <a:t>26/04/2022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31914107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624CA-0F03-4AAE-8B88-F148166C2DEB}"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3267234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B624CA-0F03-4AAE-8B88-F148166C2DEB}" type="datetimeFigureOut">
              <a:rPr lang="en-GB" smtClean="0"/>
              <a:t>26/04/2022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6BCDD5-CDB5-4100-A04C-79D639C0CA2A}" type="slidenum">
              <a:rPr lang="en-GB" smtClean="0"/>
              <a:t>‹#›</a:t>
            </a:fld>
            <a:endParaRPr lang="en-GB"/>
          </a:p>
        </p:txBody>
      </p:sp>
    </p:spTree>
    <p:extLst>
      <p:ext uri="{BB962C8B-B14F-4D97-AF65-F5344CB8AC3E}">
        <p14:creationId xmlns:p14="http://schemas.microsoft.com/office/powerpoint/2010/main" val="3078581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1.jpe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3.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27A5CC7-D941-4171-AF60-0F7537FC9FC5}" type="datetimeFigureOut">
              <a:rPr lang="en-GB" smtClean="0"/>
              <a:t>26/04/2022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C872FBE-3314-4B3B-933E-BD19E53F6B74}" type="slidenum">
              <a:rPr lang="en-GB" smtClean="0"/>
              <a:t>‹#›</a:t>
            </a:fld>
            <a:endParaRPr lang="en-GB"/>
          </a:p>
        </p:txBody>
      </p:sp>
    </p:spTree>
    <p:extLst>
      <p:ext uri="{BB962C8B-B14F-4D97-AF65-F5344CB8AC3E}">
        <p14:creationId xmlns:p14="http://schemas.microsoft.com/office/powerpoint/2010/main" val="276020150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ECD0279-D67B-46B4-914E-1A3CB35ECD1A}" type="datetimeFigureOut">
              <a:rPr lang="en-GB" smtClean="0"/>
              <a:t>26/04/2022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44A6CF5-27FC-4EAD-ADB5-51DA30C24BBC}" type="slidenum">
              <a:rPr lang="en-GB" smtClean="0"/>
              <a:t>‹#›</a:t>
            </a:fld>
            <a:endParaRPr lang="en-GB"/>
          </a:p>
        </p:txBody>
      </p:sp>
    </p:spTree>
    <p:extLst>
      <p:ext uri="{BB962C8B-B14F-4D97-AF65-F5344CB8AC3E}">
        <p14:creationId xmlns:p14="http://schemas.microsoft.com/office/powerpoint/2010/main" val="14035493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B624CA-0F03-4AAE-8B88-F148166C2DEB}" type="datetimeFigureOut">
              <a:rPr lang="en-GB" smtClean="0"/>
              <a:t>26/04/2022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6BCDD5-CDB5-4100-A04C-79D639C0CA2A}" type="slidenum">
              <a:rPr lang="en-GB" smtClean="0"/>
              <a:t>‹#›</a:t>
            </a:fld>
            <a:endParaRPr lang="en-GB"/>
          </a:p>
        </p:txBody>
      </p:sp>
    </p:spTree>
    <p:extLst>
      <p:ext uri="{BB962C8B-B14F-4D97-AF65-F5344CB8AC3E}">
        <p14:creationId xmlns:p14="http://schemas.microsoft.com/office/powerpoint/2010/main" val="32776171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3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3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3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19.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41CFE-C78E-46FC-ACE3-D7FAE9CA7178}"/>
              </a:ext>
            </a:extLst>
          </p:cNvPr>
          <p:cNvSpPr>
            <a:spLocks noGrp="1"/>
          </p:cNvSpPr>
          <p:nvPr>
            <p:ph type="ctrTitle"/>
          </p:nvPr>
        </p:nvSpPr>
        <p:spPr>
          <a:xfrm>
            <a:off x="5695061" y="1241266"/>
            <a:ext cx="5428551" cy="3153753"/>
          </a:xfrm>
        </p:spPr>
        <p:txBody>
          <a:bodyPr>
            <a:normAutofit/>
          </a:bodyPr>
          <a:lstStyle/>
          <a:p>
            <a:pPr marR="0">
              <a:lnSpc>
                <a:spcPct val="90000"/>
              </a:lnSpc>
              <a:spcBef>
                <a:spcPts val="0"/>
              </a:spcBef>
              <a:spcAft>
                <a:spcPts val="0"/>
              </a:spcAft>
            </a:pPr>
            <a:r>
              <a:rPr lang="en-GB" sz="4200" b="1" dirty="0">
                <a:solidFill>
                  <a:srgbClr val="EBEBEB"/>
                </a:solidFill>
                <a:effectLst/>
                <a:latin typeface="Arial" panose="020B0604020202020204" pitchFamily="34" charset="0"/>
                <a:ea typeface="Calibri" panose="020F0502020204030204" pitchFamily="34" charset="0"/>
                <a:cs typeface="Times New Roman" panose="02020603050405020304" pitchFamily="18" charset="0"/>
              </a:rPr>
              <a:t>Group Presentation</a:t>
            </a:r>
            <a:br>
              <a:rPr lang="en-US" sz="4200" dirty="0">
                <a:solidFill>
                  <a:srgbClr val="EBEBEB"/>
                </a:solidFill>
                <a:effectLst/>
                <a:latin typeface="Calibri" panose="020F0502020204030204" pitchFamily="34" charset="0"/>
                <a:ea typeface="Calibri" panose="020F0502020204030204" pitchFamily="34" charset="0"/>
                <a:cs typeface="Times New Roman" panose="02020603050405020304" pitchFamily="18" charset="0"/>
              </a:rPr>
            </a:br>
            <a:r>
              <a:rPr lang="en-GB" sz="4200" b="1" dirty="0">
                <a:solidFill>
                  <a:srgbClr val="EBEBEB"/>
                </a:solidFill>
                <a:latin typeface="Arial" panose="020B0604020202020204" pitchFamily="34" charset="0"/>
                <a:ea typeface="Calibri" panose="020F0502020204030204" pitchFamily="34" charset="0"/>
                <a:cs typeface="Times New Roman" panose="02020603050405020304" pitchFamily="18" charset="0"/>
              </a:rPr>
              <a:t>Digital Skills and Research Methods</a:t>
            </a:r>
            <a:br>
              <a:rPr lang="en-GB" sz="4200" b="1" dirty="0">
                <a:solidFill>
                  <a:srgbClr val="EBEBEB"/>
                </a:solidFill>
                <a:effectLst/>
                <a:latin typeface="Arial" panose="020B0604020202020204" pitchFamily="34" charset="0"/>
                <a:ea typeface="Calibri" panose="020F0502020204030204" pitchFamily="34" charset="0"/>
                <a:cs typeface="Times New Roman" panose="02020603050405020304" pitchFamily="18" charset="0"/>
              </a:rPr>
            </a:br>
            <a:br>
              <a:rPr lang="en-US" sz="4200" dirty="0">
                <a:solidFill>
                  <a:srgbClr val="EBEBEB"/>
                </a:solidFill>
                <a:effectLst/>
                <a:latin typeface="Calibri" panose="020F0502020204030204" pitchFamily="34" charset="0"/>
                <a:ea typeface="Calibri" panose="020F0502020204030204" pitchFamily="34" charset="0"/>
                <a:cs typeface="Times New Roman" panose="02020603050405020304" pitchFamily="18" charset="0"/>
              </a:rPr>
            </a:br>
            <a:r>
              <a:rPr lang="en-US" sz="4200" dirty="0">
                <a:solidFill>
                  <a:srgbClr val="EBEBEB"/>
                </a:solidFill>
                <a:latin typeface="Calibri" panose="020F0502020204030204" pitchFamily="34" charset="0"/>
                <a:ea typeface="Calibri" panose="020F0502020204030204" pitchFamily="34" charset="0"/>
                <a:cs typeface="Times New Roman" panose="02020603050405020304" pitchFamily="18" charset="0"/>
              </a:rPr>
              <a:t>Group Members</a:t>
            </a:r>
            <a:endParaRPr lang="en-GB" sz="4200" dirty="0">
              <a:solidFill>
                <a:srgbClr val="EBEBEB"/>
              </a:solidFill>
            </a:endParaRPr>
          </a:p>
        </p:txBody>
      </p:sp>
      <p:sp>
        <p:nvSpPr>
          <p:cNvPr id="3" name="Subtitle 2">
            <a:extLst>
              <a:ext uri="{FF2B5EF4-FFF2-40B4-BE49-F238E27FC236}">
                <a16:creationId xmlns:a16="http://schemas.microsoft.com/office/drawing/2014/main" id="{A1C8AA7D-7034-47F2-B368-EFD97A512E8E}"/>
              </a:ext>
            </a:extLst>
          </p:cNvPr>
          <p:cNvSpPr>
            <a:spLocks noGrp="1"/>
          </p:cNvSpPr>
          <p:nvPr>
            <p:ph type="subTitle" idx="1"/>
          </p:nvPr>
        </p:nvSpPr>
        <p:spPr>
          <a:xfrm>
            <a:off x="5653685" y="4284920"/>
            <a:ext cx="5428551" cy="3066750"/>
          </a:xfrm>
        </p:spPr>
        <p:txBody>
          <a:bodyPr>
            <a:normAutofit/>
          </a:bodyPr>
          <a:lstStyle/>
          <a:p>
            <a:r>
              <a:rPr lang="en-GB" dirty="0">
                <a:solidFill>
                  <a:schemeClr val="bg1"/>
                </a:solidFill>
              </a:rPr>
              <a:t> Gabriel Didei 2123767</a:t>
            </a:r>
          </a:p>
          <a:p>
            <a:r>
              <a:rPr lang="en-GB" dirty="0">
                <a:solidFill>
                  <a:schemeClr val="bg1"/>
                </a:solidFill>
              </a:rPr>
              <a:t> </a:t>
            </a:r>
            <a:r>
              <a:rPr lang="en-GB" dirty="0" err="1">
                <a:solidFill>
                  <a:schemeClr val="bg1"/>
                </a:solidFill>
              </a:rPr>
              <a:t>emiliya</a:t>
            </a:r>
            <a:r>
              <a:rPr lang="en-GB" dirty="0">
                <a:solidFill>
                  <a:schemeClr val="bg1"/>
                </a:solidFill>
              </a:rPr>
              <a:t> b. </a:t>
            </a:r>
            <a:r>
              <a:rPr lang="en-GB" dirty="0" err="1">
                <a:solidFill>
                  <a:schemeClr val="bg1"/>
                </a:solidFill>
              </a:rPr>
              <a:t>radeva</a:t>
            </a:r>
            <a:r>
              <a:rPr lang="en-GB" dirty="0">
                <a:solidFill>
                  <a:schemeClr val="bg1"/>
                </a:solidFill>
              </a:rPr>
              <a:t> 2125546</a:t>
            </a:r>
          </a:p>
          <a:p>
            <a:r>
              <a:rPr lang="en-GB" dirty="0">
                <a:solidFill>
                  <a:schemeClr val="bg1"/>
                </a:solidFill>
              </a:rPr>
              <a:t> Daniel f. </a:t>
            </a:r>
            <a:r>
              <a:rPr lang="en-GB" dirty="0" err="1">
                <a:solidFill>
                  <a:schemeClr val="bg1"/>
                </a:solidFill>
              </a:rPr>
              <a:t>brIndusa</a:t>
            </a:r>
            <a:r>
              <a:rPr lang="en-GB" dirty="0">
                <a:solidFill>
                  <a:schemeClr val="bg1"/>
                </a:solidFill>
              </a:rPr>
              <a:t> 2114390</a:t>
            </a:r>
          </a:p>
          <a:p>
            <a:r>
              <a:rPr lang="en-GB" dirty="0">
                <a:solidFill>
                  <a:schemeClr val="bg1"/>
                </a:solidFill>
              </a:rPr>
              <a:t>Lector </a:t>
            </a:r>
            <a:r>
              <a:rPr lang="en-GB" dirty="0" err="1">
                <a:solidFill>
                  <a:schemeClr val="bg1"/>
                </a:solidFill>
              </a:rPr>
              <a:t>riaz</a:t>
            </a:r>
            <a:r>
              <a:rPr lang="en-GB" dirty="0">
                <a:solidFill>
                  <a:schemeClr val="bg1"/>
                </a:solidFill>
              </a:rPr>
              <a:t> Bhatti</a:t>
            </a:r>
          </a:p>
          <a:p>
            <a:r>
              <a:rPr lang="en-GB" dirty="0">
                <a:solidFill>
                  <a:schemeClr val="bg1"/>
                </a:solidFill>
              </a:rPr>
              <a:t>MODULE CODE : bmsw4003</a:t>
            </a:r>
          </a:p>
          <a:p>
            <a:endParaRPr lang="en-GB" dirty="0">
              <a:solidFill>
                <a:schemeClr val="bg1"/>
              </a:solidFill>
            </a:endParaRPr>
          </a:p>
        </p:txBody>
      </p:sp>
      <p:grpSp>
        <p:nvGrpSpPr>
          <p:cNvPr id="135" name="Group 134">
            <a:extLst>
              <a:ext uri="{FF2B5EF4-FFF2-40B4-BE49-F238E27FC236}">
                <a16:creationId xmlns:a16="http://schemas.microsoft.com/office/drawing/2014/main" id="{F41F5BDA-0140-462B-933C-538752EEAD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23335" y="396836"/>
            <a:ext cx="4992157" cy="6058999"/>
            <a:chOff x="6776508" y="396836"/>
            <a:chExt cx="4992157" cy="6058999"/>
          </a:xfrm>
        </p:grpSpPr>
        <p:sp>
          <p:nvSpPr>
            <p:cNvPr id="136" name="Rectangle 135">
              <a:extLst>
                <a:ext uri="{FF2B5EF4-FFF2-40B4-BE49-F238E27FC236}">
                  <a16:creationId xmlns:a16="http://schemas.microsoft.com/office/drawing/2014/main" id="{28AE763C-C631-453B-A3A7-09499D0DB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7" name="Freeform 5">
              <a:extLst>
                <a:ext uri="{FF2B5EF4-FFF2-40B4-BE49-F238E27FC236}">
                  <a16:creationId xmlns:a16="http://schemas.microsoft.com/office/drawing/2014/main" id="{C0C2E541-1E75-440D-A59A-C2B3AB867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3615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8" name="Freeform 5">
              <a:extLst>
                <a:ext uri="{FF2B5EF4-FFF2-40B4-BE49-F238E27FC236}">
                  <a16:creationId xmlns:a16="http://schemas.microsoft.com/office/drawing/2014/main" id="{481FF14D-53DC-4EA3-8425-26F1B0F08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4726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1026" name="Picture 2" descr="Apple Inc. failed in a trademark opposition to block “Apple Assist Center”  – MARKS IP LAW FIRM">
            <a:extLst>
              <a:ext uri="{FF2B5EF4-FFF2-40B4-BE49-F238E27FC236}">
                <a16:creationId xmlns:a16="http://schemas.microsoft.com/office/drawing/2014/main" id="{3C523DF4-7758-4979-A4EE-1A06DFA930E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09764" y="2441652"/>
            <a:ext cx="3526244" cy="1974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4177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6AA47584-CCD2-4C28-817B-C9308DB9DFD9}"/>
              </a:ext>
            </a:extLst>
          </p:cNvPr>
          <p:cNvSpPr>
            <a:spLocks noGrp="1"/>
          </p:cNvSpPr>
          <p:nvPr>
            <p:ph type="title"/>
          </p:nvPr>
        </p:nvSpPr>
        <p:spPr>
          <a:xfrm>
            <a:off x="994087" y="1130603"/>
            <a:ext cx="3342442" cy="4596794"/>
          </a:xfrm>
        </p:spPr>
        <p:txBody>
          <a:bodyPr anchor="ctr">
            <a:normAutofit/>
          </a:bodyPr>
          <a:lstStyle/>
          <a:p>
            <a:r>
              <a:rPr lang="en-GB" sz="3200" b="1" kern="0">
                <a:solidFill>
                  <a:srgbClr val="EBEBEB"/>
                </a:solidFill>
                <a:effectLst/>
                <a:latin typeface="Arial" panose="020B0604020202020204" pitchFamily="34" charset="0"/>
                <a:ea typeface="Times New Roman" panose="02020603050405020304" pitchFamily="18" charset="0"/>
              </a:rPr>
              <a:t>Background of the Apple Inc</a:t>
            </a:r>
            <a:br>
              <a:rPr lang="en-US" sz="3200" b="1" kern="0">
                <a:solidFill>
                  <a:srgbClr val="EBEBEB"/>
                </a:solidFill>
                <a:effectLst/>
                <a:latin typeface="Arial" panose="020B0604020202020204" pitchFamily="34" charset="0"/>
                <a:ea typeface="Times New Roman" panose="02020603050405020304" pitchFamily="18" charset="0"/>
              </a:rPr>
            </a:br>
            <a:endParaRPr lang="en-GB" sz="3200">
              <a:solidFill>
                <a:srgbClr val="EBEBEB"/>
              </a:solidFill>
            </a:endParaRPr>
          </a:p>
        </p:txBody>
      </p:sp>
      <p:sp>
        <p:nvSpPr>
          <p:cNvPr id="26" name="Content Placeholder 2">
            <a:extLst>
              <a:ext uri="{FF2B5EF4-FFF2-40B4-BE49-F238E27FC236}">
                <a16:creationId xmlns:a16="http://schemas.microsoft.com/office/drawing/2014/main" id="{3A8B7F59-3EDB-4582-9A4E-4A095034972E}"/>
              </a:ext>
            </a:extLst>
          </p:cNvPr>
          <p:cNvSpPr>
            <a:spLocks noGrp="1"/>
          </p:cNvSpPr>
          <p:nvPr>
            <p:ph idx="1"/>
          </p:nvPr>
        </p:nvSpPr>
        <p:spPr>
          <a:xfrm>
            <a:off x="5290077" y="437513"/>
            <a:ext cx="5502614" cy="5954325"/>
          </a:xfrm>
        </p:spPr>
        <p:txBody>
          <a:bodyPr anchor="ctr">
            <a:normAutofit/>
          </a:bodyPr>
          <a:lstStyle/>
          <a:p>
            <a:pPr marL="0" marR="0">
              <a:lnSpc>
                <a:spcPct val="90000"/>
              </a:lnSpc>
              <a:spcBef>
                <a:spcPts val="0"/>
              </a:spcBef>
              <a:spcAft>
                <a:spcPts val="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Apple is world’s most successful and innovative company (Karlberg, 2016). </a:t>
            </a:r>
          </a:p>
          <a:p>
            <a:pPr marL="0" marR="0">
              <a:lnSpc>
                <a:spcPct val="90000"/>
              </a:lnSpc>
              <a:spcBef>
                <a:spcPts val="0"/>
              </a:spcBef>
              <a:spcAft>
                <a:spcPts val="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Its CEO is Steve Jobs, who is one of the most famous entrepreneurs in modern history.</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90000"/>
              </a:lnSpc>
              <a:spcBef>
                <a:spcPts val="0"/>
              </a:spcBef>
              <a:spcAft>
                <a:spcPts val="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On April 1, 1976, “Steve Wozniak and Steve Jobs” founded “Apple Computer Inc”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Lordkipanidze</a:t>
            </a:r>
            <a:r>
              <a:rPr lang="en-GB" sz="1900" dirty="0">
                <a:effectLst/>
                <a:latin typeface="Arial" panose="020B0604020202020204" pitchFamily="34" charset="0"/>
                <a:ea typeface="Calibri" panose="020F0502020204030204" pitchFamily="34" charset="0"/>
                <a:cs typeface="Times New Roman" panose="02020603050405020304" pitchFamily="18" charset="0"/>
              </a:rPr>
              <a:t>, 2019).</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90000"/>
              </a:lnSpc>
              <a:spcBef>
                <a:spcPts val="0"/>
              </a:spcBef>
              <a:spcAft>
                <a:spcPts val="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iPod, a portable music player developed by Apple in 2001, became a global sensation.</a:t>
            </a:r>
            <a:endParaRPr lang="en-US" sz="19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90000"/>
              </a:lnSpc>
              <a:spcBef>
                <a:spcPts val="0"/>
              </a:spcBef>
              <a:spcAft>
                <a:spcPts val="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In 2003, Apple launched its first service, the iTunes Store.</a:t>
            </a:r>
          </a:p>
          <a:p>
            <a:pPr>
              <a:lnSpc>
                <a:spcPct val="90000"/>
              </a:lnSpc>
            </a:pPr>
            <a:endParaRPr lang="en-GB" sz="1900" dirty="0"/>
          </a:p>
        </p:txBody>
      </p:sp>
    </p:spTree>
    <p:extLst>
      <p:ext uri="{BB962C8B-B14F-4D97-AF65-F5344CB8AC3E}">
        <p14:creationId xmlns:p14="http://schemas.microsoft.com/office/powerpoint/2010/main" val="2195899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C491F47B-CB6C-4021-812D-60336D9C3CE1}"/>
              </a:ext>
            </a:extLst>
          </p:cNvPr>
          <p:cNvSpPr>
            <a:spLocks noGrp="1"/>
          </p:cNvSpPr>
          <p:nvPr>
            <p:ph type="title"/>
          </p:nvPr>
        </p:nvSpPr>
        <p:spPr>
          <a:xfrm>
            <a:off x="1154955" y="973667"/>
            <a:ext cx="2942210" cy="4833745"/>
          </a:xfrm>
        </p:spPr>
        <p:txBody>
          <a:bodyPr>
            <a:normAutofit/>
          </a:bodyPr>
          <a:lstStyle/>
          <a:p>
            <a:r>
              <a:rPr lang="en-GB" b="1" kern="0">
                <a:solidFill>
                  <a:srgbClr val="EBEBEB"/>
                </a:solidFill>
                <a:effectLst/>
                <a:latin typeface="Arial" panose="020B0604020202020204" pitchFamily="34" charset="0"/>
                <a:ea typeface="Times New Roman" panose="02020603050405020304" pitchFamily="18" charset="0"/>
              </a:rPr>
              <a:t>Background of the Apple Inc</a:t>
            </a:r>
            <a:br>
              <a:rPr lang="en-US" b="1" kern="0">
                <a:solidFill>
                  <a:srgbClr val="EBEBEB"/>
                </a:solidFill>
                <a:effectLst/>
                <a:latin typeface="Arial" panose="020B0604020202020204" pitchFamily="34" charset="0"/>
                <a:ea typeface="Times New Roman" panose="02020603050405020304" pitchFamily="18" charset="0"/>
              </a:rPr>
            </a:br>
            <a:endParaRPr lang="en-GB">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72A902D-AB9C-D988-2793-FAA928A9BA4F}"/>
              </a:ext>
            </a:extLst>
          </p:cNvPr>
          <p:cNvGraphicFramePr>
            <a:graphicFrameLocks noGrp="1"/>
          </p:cNvGraphicFramePr>
          <p:nvPr>
            <p:ph idx="1"/>
            <p:extLst>
              <p:ext uri="{D42A27DB-BD31-4B8C-83A1-F6EECF244321}">
                <p14:modId xmlns:p14="http://schemas.microsoft.com/office/powerpoint/2010/main" val="788272613"/>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90037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0478DCEF-7AC6-4FB7-9470-23BE8858E765}"/>
              </a:ext>
            </a:extLst>
          </p:cNvPr>
          <p:cNvSpPr>
            <a:spLocks noGrp="1"/>
          </p:cNvSpPr>
          <p:nvPr>
            <p:ph type="title"/>
          </p:nvPr>
        </p:nvSpPr>
        <p:spPr>
          <a:xfrm>
            <a:off x="1154955" y="973667"/>
            <a:ext cx="2942210" cy="4833745"/>
          </a:xfrm>
        </p:spPr>
        <p:txBody>
          <a:bodyPr>
            <a:normAutofit/>
          </a:bodyPr>
          <a:lstStyle/>
          <a:p>
            <a:r>
              <a:rPr lang="en-GB" b="1" kern="0">
                <a:solidFill>
                  <a:srgbClr val="EBEBEB"/>
                </a:solidFill>
                <a:effectLst/>
                <a:latin typeface="Arial" panose="020B0604020202020204" pitchFamily="34" charset="0"/>
                <a:ea typeface="Times New Roman" panose="02020603050405020304" pitchFamily="18" charset="0"/>
              </a:rPr>
              <a:t>Background of the Apple Inc</a:t>
            </a:r>
            <a:br>
              <a:rPr lang="en-US" b="1" kern="0">
                <a:solidFill>
                  <a:srgbClr val="EBEBEB"/>
                </a:solidFill>
                <a:effectLst/>
                <a:latin typeface="Arial" panose="020B0604020202020204" pitchFamily="34" charset="0"/>
                <a:ea typeface="Times New Roman" panose="02020603050405020304" pitchFamily="18" charset="0"/>
              </a:rPr>
            </a:br>
            <a:endParaRPr lang="en-GB">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3B96E42-8913-C91A-E7D3-771DDCD65011}"/>
              </a:ext>
            </a:extLst>
          </p:cNvPr>
          <p:cNvGraphicFramePr>
            <a:graphicFrameLocks noGrp="1"/>
          </p:cNvGraphicFramePr>
          <p:nvPr>
            <p:ph idx="1"/>
            <p:extLst>
              <p:ext uri="{D42A27DB-BD31-4B8C-83A1-F6EECF244321}">
                <p14:modId xmlns:p14="http://schemas.microsoft.com/office/powerpoint/2010/main" val="370725668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1233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74E6F91-81CE-42FC-B2D7-131533EBE3FE}"/>
              </a:ext>
            </a:extLst>
          </p:cNvPr>
          <p:cNvSpPr>
            <a:spLocks noGrp="1"/>
          </p:cNvSpPr>
          <p:nvPr>
            <p:ph type="ctrTitle"/>
          </p:nvPr>
        </p:nvSpPr>
        <p:spPr>
          <a:xfrm>
            <a:off x="561110" y="1241266"/>
            <a:ext cx="4089633" cy="3153753"/>
          </a:xfrm>
        </p:spPr>
        <p:txBody>
          <a:bodyPr>
            <a:normAutofit/>
          </a:bodyPr>
          <a:lstStyle/>
          <a:p>
            <a:pPr>
              <a:lnSpc>
                <a:spcPct val="90000"/>
              </a:lnSpc>
            </a:pPr>
            <a:br>
              <a:rPr lang="en-US" sz="3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br>
            <a:r>
              <a:rPr lang="en-GB" sz="3000" b="1"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The impact of the technology introduced in Apple Inc</a:t>
            </a:r>
            <a:br>
              <a:rPr lang="en-US" sz="3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br>
            <a:endParaRPr lang="en-GB" sz="3000" dirty="0">
              <a:solidFill>
                <a:schemeClr val="tx2"/>
              </a:solidFill>
            </a:endParaRPr>
          </a:p>
        </p:txBody>
      </p:sp>
      <p:sp>
        <p:nvSpPr>
          <p:cNvPr id="3" name="Subtitle 2">
            <a:extLst>
              <a:ext uri="{FF2B5EF4-FFF2-40B4-BE49-F238E27FC236}">
                <a16:creationId xmlns:a16="http://schemas.microsoft.com/office/drawing/2014/main" id="{583FDCD4-EDED-4538-ABE5-34AA23B89A81}"/>
              </a:ext>
            </a:extLst>
          </p:cNvPr>
          <p:cNvSpPr>
            <a:spLocks noGrp="1"/>
          </p:cNvSpPr>
          <p:nvPr>
            <p:ph type="subTitle" idx="1"/>
          </p:nvPr>
        </p:nvSpPr>
        <p:spPr>
          <a:xfrm>
            <a:off x="752626" y="4677444"/>
            <a:ext cx="4089633" cy="1622322"/>
          </a:xfrm>
        </p:spPr>
        <p:txBody>
          <a:bodyPr>
            <a:normAutofit/>
          </a:bodyPr>
          <a:lstStyle/>
          <a:p>
            <a:r>
              <a:rPr lang="en-GB" b="1" dirty="0">
                <a:solidFill>
                  <a:schemeClr val="accent1"/>
                </a:solidFill>
                <a:effectLst/>
                <a:latin typeface="Arial" panose="020B0604020202020204" pitchFamily="34" charset="0"/>
                <a:ea typeface="Calibri" panose="020F0502020204030204" pitchFamily="34" charset="0"/>
              </a:rPr>
              <a:t>.</a:t>
            </a:r>
            <a:endParaRPr lang="en-GB" dirty="0">
              <a:solidFill>
                <a:schemeClr val="accent1"/>
              </a:solidFill>
            </a:endParaRPr>
          </a:p>
        </p:txBody>
      </p:sp>
      <p:pic>
        <p:nvPicPr>
          <p:cNvPr id="1026" name="Picture 2" descr="Apple Logo Icon Paper Texture Stamp Editorial Image - Illustration of  stamp, headquartered: 205685480">
            <a:extLst>
              <a:ext uri="{FF2B5EF4-FFF2-40B4-BE49-F238E27FC236}">
                <a16:creationId xmlns:a16="http://schemas.microsoft.com/office/drawing/2014/main" id="{2CF9C276-5697-46A4-A3DD-D76FDBD6FA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51" r="7707" b="10786"/>
          <a:stretch/>
        </p:blipFill>
        <p:spPr bwMode="auto">
          <a:xfrm>
            <a:off x="5093716" y="1005224"/>
            <a:ext cx="6585549" cy="5294542"/>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a:noFill/>
          <a:extLst>
            <a:ext uri="{909E8E84-426E-40DD-AFC4-6F175D3DCCD1}">
              <a14:hiddenFill xmlns:a14="http://schemas.microsoft.com/office/drawing/2010/main">
                <a:solidFill>
                  <a:srgbClr val="FFFFFF"/>
                </a:solidFill>
              </a14:hiddenFill>
            </a:ext>
          </a:extLst>
        </p:spPr>
      </p:pic>
      <p:sp>
        <p:nvSpPr>
          <p:cNvPr id="139"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Tree>
    <p:extLst>
      <p:ext uri="{BB962C8B-B14F-4D97-AF65-F5344CB8AC3E}">
        <p14:creationId xmlns:p14="http://schemas.microsoft.com/office/powerpoint/2010/main" val="146634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5427E-781D-4FF1-BFE5-55DC757C5F64}"/>
              </a:ext>
            </a:extLst>
          </p:cNvPr>
          <p:cNvSpPr>
            <a:spLocks noGrp="1"/>
          </p:cNvSpPr>
          <p:nvPr>
            <p:ph type="title"/>
          </p:nvPr>
        </p:nvSpPr>
        <p:spPr>
          <a:xfrm>
            <a:off x="1154954" y="973668"/>
            <a:ext cx="8761413" cy="706964"/>
          </a:xfrm>
        </p:spPr>
        <p:txBody>
          <a:bodyPr>
            <a:normAutofit/>
          </a:bodyPr>
          <a:lstStyle/>
          <a:p>
            <a:pPr>
              <a:lnSpc>
                <a:spcPct val="90000"/>
              </a:lnSpc>
            </a:pPr>
            <a:r>
              <a:rPr lang="en-GB" sz="2000" b="1" kern="0">
                <a:solidFill>
                  <a:srgbClr val="EBEBEB"/>
                </a:solidFill>
                <a:effectLst/>
                <a:latin typeface="Arial" panose="020B0604020202020204" pitchFamily="34" charset="0"/>
                <a:ea typeface="Times New Roman" panose="02020603050405020304" pitchFamily="18" charset="0"/>
              </a:rPr>
              <a:t>The impact of the Multitouch technology introduced in Apple Inc</a:t>
            </a:r>
            <a:br>
              <a:rPr lang="en-US" sz="2000" b="1" kern="0">
                <a:solidFill>
                  <a:srgbClr val="EBEBEB"/>
                </a:solidFill>
                <a:effectLst/>
                <a:latin typeface="Arial" panose="020B0604020202020204" pitchFamily="34" charset="0"/>
                <a:ea typeface="Times New Roman" panose="02020603050405020304" pitchFamily="18" charset="0"/>
              </a:rPr>
            </a:br>
            <a:endParaRPr lang="en-GB" sz="2000">
              <a:solidFill>
                <a:srgbClr val="EBEBEB"/>
              </a:solidFill>
            </a:endParaRPr>
          </a:p>
        </p:txBody>
      </p:sp>
      <p:sp>
        <p:nvSpPr>
          <p:cNvPr id="66" name="Content Placeholder 2">
            <a:extLst>
              <a:ext uri="{FF2B5EF4-FFF2-40B4-BE49-F238E27FC236}">
                <a16:creationId xmlns:a16="http://schemas.microsoft.com/office/drawing/2014/main" id="{C6BA08DB-9A6C-4EF0-AE62-460963BE7915}"/>
              </a:ext>
            </a:extLst>
          </p:cNvPr>
          <p:cNvSpPr>
            <a:spLocks noGrp="1"/>
          </p:cNvSpPr>
          <p:nvPr>
            <p:ph idx="1"/>
          </p:nvPr>
        </p:nvSpPr>
        <p:spPr>
          <a:xfrm>
            <a:off x="1154954" y="2603500"/>
            <a:ext cx="6397313" cy="3416300"/>
          </a:xfrm>
        </p:spPr>
        <p:txBody>
          <a:bodyPr anchor="ctr">
            <a:normAutofit/>
          </a:bodyPr>
          <a:lstStyle/>
          <a:p>
            <a:pPr marL="0" marR="0">
              <a:lnSpc>
                <a:spcPct val="90000"/>
              </a:lnSpc>
              <a:spcBef>
                <a:spcPts val="0"/>
              </a:spcBef>
              <a:spcAft>
                <a:spcPts val="600"/>
              </a:spcAft>
            </a:pPr>
            <a:r>
              <a:rPr lang="en-GB" sz="1500" dirty="0">
                <a:effectLst/>
                <a:latin typeface="Arial" panose="020B0604020202020204" pitchFamily="34" charset="0"/>
                <a:ea typeface="Calibri" panose="020F0502020204030204" pitchFamily="34" charset="0"/>
                <a:cs typeface="Times New Roman" panose="02020603050405020304" pitchFamily="18" charset="0"/>
              </a:rPr>
              <a:t>This presentation will analyse the impact of the multitouch technology introduced in Apple Inc.</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90000"/>
              </a:lnSpc>
              <a:spcBef>
                <a:spcPts val="0"/>
              </a:spcBef>
              <a:spcAft>
                <a:spcPts val="600"/>
              </a:spcAft>
            </a:pPr>
            <a:r>
              <a:rPr lang="en-GB" sz="1500" dirty="0">
                <a:effectLst/>
                <a:latin typeface="Arial" panose="020B0604020202020204" pitchFamily="34" charset="0"/>
                <a:ea typeface="Calibri" panose="020F0502020204030204" pitchFamily="34" charset="0"/>
                <a:cs typeface="Times New Roman" panose="02020603050405020304" pitchFamily="18" charset="0"/>
              </a:rPr>
              <a:t>Since the release of Apple’s mobile phone, the iPhone, multitouch has become the object of desire for all manufacturers (Walker, 2007).</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90000"/>
              </a:lnSpc>
              <a:spcBef>
                <a:spcPts val="0"/>
              </a:spcBef>
              <a:spcAft>
                <a:spcPts val="600"/>
              </a:spcAft>
            </a:pPr>
            <a:r>
              <a:rPr lang="en-GB" sz="1500" dirty="0">
                <a:effectLst/>
                <a:latin typeface="Arial" panose="020B0604020202020204" pitchFamily="34" charset="0"/>
                <a:ea typeface="Calibri" panose="020F0502020204030204" pitchFamily="34" charset="0"/>
                <a:cs typeface="Times New Roman" panose="02020603050405020304" pitchFamily="18" charset="0"/>
              </a:rPr>
              <a:t>The multitouch touch technology played a critical role in the success of Apple Inc.</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90000"/>
              </a:lnSpc>
              <a:spcBef>
                <a:spcPts val="0"/>
              </a:spcBef>
              <a:spcAft>
                <a:spcPts val="600"/>
              </a:spcAft>
            </a:pPr>
            <a:r>
              <a:rPr lang="en-GB" sz="1500" dirty="0">
                <a:latin typeface="Arial" panose="020B0604020202020204" pitchFamily="34" charset="0"/>
                <a:ea typeface="Calibri" panose="020F0502020204030204" pitchFamily="34" charset="0"/>
                <a:cs typeface="Times New Roman" panose="02020603050405020304" pitchFamily="18" charset="0"/>
              </a:rPr>
              <a:t>T</a:t>
            </a:r>
            <a:r>
              <a:rPr lang="en-GB" sz="1500" dirty="0">
                <a:effectLst/>
                <a:latin typeface="Arial" panose="020B0604020202020204" pitchFamily="34" charset="0"/>
                <a:ea typeface="Calibri" panose="020F0502020204030204" pitchFamily="34" charset="0"/>
                <a:cs typeface="Times New Roman" panose="02020603050405020304" pitchFamily="18" charset="0"/>
              </a:rPr>
              <a:t>he introduction of the first multi-touch iPhone in 2007 was what really gave the touch screen industry new life (</a:t>
            </a:r>
            <a:r>
              <a:rPr lang="en-GB" sz="1500" dirty="0" err="1">
                <a:effectLst/>
                <a:latin typeface="Arial" panose="020B0604020202020204" pitchFamily="34" charset="0"/>
                <a:ea typeface="Calibri" panose="020F0502020204030204" pitchFamily="34" charset="0"/>
                <a:cs typeface="Times New Roman" panose="02020603050405020304" pitchFamily="18" charset="0"/>
              </a:rPr>
              <a:t>Krithikaa</a:t>
            </a:r>
            <a:r>
              <a:rPr lang="en-GB" sz="1500" dirty="0">
                <a:effectLst/>
                <a:latin typeface="Arial" panose="020B0604020202020204" pitchFamily="34" charset="0"/>
                <a:ea typeface="Calibri" panose="020F0502020204030204" pitchFamily="34" charset="0"/>
                <a:cs typeface="Times New Roman" panose="02020603050405020304" pitchFamily="18" charset="0"/>
              </a:rPr>
              <a:t>, 2016).</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90000"/>
              </a:lnSpc>
              <a:spcBef>
                <a:spcPts val="0"/>
              </a:spcBef>
              <a:spcAft>
                <a:spcPts val="600"/>
              </a:spcAft>
            </a:pPr>
            <a:r>
              <a:rPr lang="en-GB" sz="1500" dirty="0">
                <a:effectLst/>
                <a:latin typeface="Arial" panose="020B0604020202020204" pitchFamily="34" charset="0"/>
                <a:ea typeface="Calibri" panose="020F0502020204030204" pitchFamily="34" charset="0"/>
                <a:cs typeface="Times New Roman" panose="02020603050405020304" pitchFamily="18" charset="0"/>
              </a:rPr>
              <a:t>Since Apple’s success, multitouch technology has taken centre stage as a sophisticated touchscreen technology.</a:t>
            </a:r>
          </a:p>
          <a:p>
            <a:pPr marL="0" marR="0">
              <a:lnSpc>
                <a:spcPct val="90000"/>
              </a:lnSpc>
              <a:spcBef>
                <a:spcPts val="0"/>
              </a:spcBef>
              <a:spcAft>
                <a:spcPts val="600"/>
              </a:spcAft>
            </a:pPr>
            <a:r>
              <a:rPr lang="en-GB" sz="1500" dirty="0">
                <a:effectLst/>
                <a:latin typeface="Arial" panose="020B0604020202020204" pitchFamily="34" charset="0"/>
                <a:ea typeface="Calibri" panose="020F0502020204030204" pitchFamily="34" charset="0"/>
                <a:cs typeface="Times New Roman" panose="02020603050405020304" pitchFamily="18" charset="0"/>
              </a:rPr>
              <a:t>Advances often bring advances, and Apple’s compelling use of touch technology in its iPhone has been a boon to touchscreen makers.</a:t>
            </a:r>
            <a:endParaRPr lang="en-US" sz="15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050" name="Picture 2" descr="iPhone Ushers in New Age of Touch-Screen Technology">
            <a:extLst>
              <a:ext uri="{FF2B5EF4-FFF2-40B4-BE49-F238E27FC236}">
                <a16:creationId xmlns:a16="http://schemas.microsoft.com/office/drawing/2014/main" id="{49D58113-25FF-4258-BAA7-0E7FD7C8B2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847" r="21797"/>
          <a:stretch/>
        </p:blipFill>
        <p:spPr bwMode="auto">
          <a:xfrm>
            <a:off x="8044650" y="2775951"/>
            <a:ext cx="3031889"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2880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E50C5793-7819-47E0-9DB2-9FAAA3B75F55}"/>
              </a:ext>
            </a:extLst>
          </p:cNvPr>
          <p:cNvSpPr>
            <a:spLocks noGrp="1"/>
          </p:cNvSpPr>
          <p:nvPr>
            <p:ph type="title"/>
          </p:nvPr>
        </p:nvSpPr>
        <p:spPr>
          <a:xfrm>
            <a:off x="1154955" y="973667"/>
            <a:ext cx="2942210" cy="4833745"/>
          </a:xfrm>
        </p:spPr>
        <p:txBody>
          <a:bodyPr>
            <a:normAutofit/>
          </a:bodyPr>
          <a:lstStyle/>
          <a:p>
            <a:r>
              <a:rPr lang="en-GB" b="1" kern="0">
                <a:solidFill>
                  <a:srgbClr val="EBEBEB"/>
                </a:solidFill>
                <a:effectLst/>
                <a:latin typeface="Arial" panose="020B0604020202020204" pitchFamily="34" charset="0"/>
                <a:ea typeface="Times New Roman" panose="02020603050405020304" pitchFamily="18" charset="0"/>
              </a:rPr>
              <a:t>The impact of the Multitouch technology introduced in Apple Inc</a:t>
            </a:r>
            <a:br>
              <a:rPr lang="en-US" b="1" kern="0">
                <a:solidFill>
                  <a:srgbClr val="EBEBEB"/>
                </a:solidFill>
                <a:effectLst/>
                <a:latin typeface="Arial" panose="020B0604020202020204" pitchFamily="34" charset="0"/>
                <a:ea typeface="Times New Roman" panose="02020603050405020304" pitchFamily="18" charset="0"/>
              </a:rPr>
            </a:br>
            <a:endParaRPr lang="en-GB">
              <a:solidFill>
                <a:srgbClr val="EBEBEB"/>
              </a:solidFill>
            </a:endParaRPr>
          </a:p>
        </p:txBody>
      </p:sp>
      <p:sp>
        <p:nvSpPr>
          <p:cNvPr id="24"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5" name="Content Placeholder 2">
            <a:extLst>
              <a:ext uri="{FF2B5EF4-FFF2-40B4-BE49-F238E27FC236}">
                <a16:creationId xmlns:a16="http://schemas.microsoft.com/office/drawing/2014/main" id="{DB95EF6F-C1A1-EC07-705A-F1F6A5A69A5A}"/>
              </a:ext>
            </a:extLst>
          </p:cNvPr>
          <p:cNvGraphicFramePr>
            <a:graphicFrameLocks noGrp="1"/>
          </p:cNvGraphicFramePr>
          <p:nvPr>
            <p:ph idx="1"/>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24972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FBEA6076-01ED-4602-896D-778A9EB3C031}"/>
              </a:ext>
            </a:extLst>
          </p:cNvPr>
          <p:cNvSpPr>
            <a:spLocks noGrp="1"/>
          </p:cNvSpPr>
          <p:nvPr>
            <p:ph type="title"/>
          </p:nvPr>
        </p:nvSpPr>
        <p:spPr>
          <a:xfrm>
            <a:off x="1154955" y="973667"/>
            <a:ext cx="2942210" cy="4833745"/>
          </a:xfrm>
        </p:spPr>
        <p:txBody>
          <a:bodyPr>
            <a:normAutofit/>
          </a:bodyPr>
          <a:lstStyle/>
          <a:p>
            <a:r>
              <a:rPr lang="en-GB" b="1" kern="0">
                <a:solidFill>
                  <a:srgbClr val="EBEBEB"/>
                </a:solidFill>
                <a:effectLst/>
                <a:latin typeface="Arial" panose="020B0604020202020204" pitchFamily="34" charset="0"/>
                <a:ea typeface="Times New Roman" panose="02020603050405020304" pitchFamily="18" charset="0"/>
              </a:rPr>
              <a:t>The impact of the Multitouch technology introduced in Apple Inc</a:t>
            </a:r>
            <a:br>
              <a:rPr lang="en-US" b="1" kern="0">
                <a:solidFill>
                  <a:srgbClr val="EBEBEB"/>
                </a:solidFill>
                <a:effectLst/>
                <a:latin typeface="Arial" panose="020B0604020202020204" pitchFamily="34" charset="0"/>
                <a:ea typeface="Times New Roman" panose="02020603050405020304" pitchFamily="18" charset="0"/>
              </a:rPr>
            </a:br>
            <a:endParaRPr lang="en-GB">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85D52B7-830C-B320-B8EF-638688870C78}"/>
              </a:ext>
            </a:extLst>
          </p:cNvPr>
          <p:cNvGraphicFramePr>
            <a:graphicFrameLocks noGrp="1"/>
          </p:cNvGraphicFramePr>
          <p:nvPr>
            <p:ph idx="1"/>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24911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79C0369-A022-4605-B2F4-7773B74CC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id="{FFFD28B7-CC22-4615-B487-71F011040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Rectangle 8">
            <a:extLst>
              <a:ext uri="{FF2B5EF4-FFF2-40B4-BE49-F238E27FC236}">
                <a16:creationId xmlns:a16="http://schemas.microsoft.com/office/drawing/2014/main" id="{712E4DE6-A2E5-4786-B1B9-795E13D12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id="{176DEB1C-09CA-478A-AEEF-963E89897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id="{28861D55-9A89-4552-8E10-2201E1991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8" y="644382"/>
            <a:ext cx="10734055"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6CC0A45-FC20-47D2-9144-9B4109B6E194}"/>
              </a:ext>
            </a:extLst>
          </p:cNvPr>
          <p:cNvSpPr>
            <a:spLocks noGrp="1"/>
          </p:cNvSpPr>
          <p:nvPr>
            <p:ph type="ctrTitle"/>
          </p:nvPr>
        </p:nvSpPr>
        <p:spPr>
          <a:xfrm>
            <a:off x="1570455" y="1118009"/>
            <a:ext cx="4194241" cy="3180360"/>
          </a:xfrm>
        </p:spPr>
        <p:txBody>
          <a:bodyPr>
            <a:normAutofit/>
          </a:bodyPr>
          <a:lstStyle/>
          <a:p>
            <a:pPr algn="l"/>
            <a:br>
              <a:rPr lang="en-US" sz="30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r>
              <a:rPr lang="en-GB" sz="3000" b="1"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Insights to the modern technology introduced in Apple Inc</a:t>
            </a:r>
            <a:br>
              <a:rPr lang="en-US" sz="30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3000" dirty="0">
              <a:solidFill>
                <a:srgbClr val="FFFFFF"/>
              </a:solidFill>
            </a:endParaRPr>
          </a:p>
        </p:txBody>
      </p:sp>
      <p:pic>
        <p:nvPicPr>
          <p:cNvPr id="1026" name="Picture 2" descr="Apple Inc. - AnnualReports.com">
            <a:extLst>
              <a:ext uri="{FF2B5EF4-FFF2-40B4-BE49-F238E27FC236}">
                <a16:creationId xmlns:a16="http://schemas.microsoft.com/office/drawing/2014/main" id="{E31B4F65-BC52-4666-8264-37274FDE3BD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7734" y="1928328"/>
            <a:ext cx="4650482" cy="2692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903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52" name="Rectangle 13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F747F-FEEF-4111-ACCF-B338608588C9}"/>
              </a:ext>
            </a:extLst>
          </p:cNvPr>
          <p:cNvSpPr>
            <a:spLocks noGrp="1"/>
          </p:cNvSpPr>
          <p:nvPr>
            <p:ph type="title"/>
          </p:nvPr>
        </p:nvSpPr>
        <p:spPr>
          <a:xfrm>
            <a:off x="640080" y="325369"/>
            <a:ext cx="4368602" cy="1956841"/>
          </a:xfrm>
        </p:spPr>
        <p:txBody>
          <a:bodyPr anchor="b">
            <a:normAutofit/>
          </a:bodyPr>
          <a:lstStyle/>
          <a:p>
            <a:r>
              <a:rPr lang="en-GB" sz="2600" b="1" kern="0">
                <a:effectLst/>
                <a:latin typeface="Arial" panose="020B0604020202020204" pitchFamily="34" charset="0"/>
                <a:ea typeface="Times New Roman" panose="02020603050405020304" pitchFamily="18" charset="0"/>
              </a:rPr>
              <a:t>Insights to the Multitouch technology introduced in Apple Inc</a:t>
            </a:r>
            <a:br>
              <a:rPr lang="en-US" sz="2600" b="1" kern="0">
                <a:effectLst/>
                <a:latin typeface="Arial" panose="020B0604020202020204" pitchFamily="34" charset="0"/>
                <a:ea typeface="Times New Roman" panose="02020603050405020304" pitchFamily="18" charset="0"/>
              </a:rPr>
            </a:br>
            <a:endParaRPr lang="en-GB" sz="2600"/>
          </a:p>
        </p:txBody>
      </p:sp>
      <p:sp>
        <p:nvSpPr>
          <p:cNvPr id="205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22C238-4FE1-46E1-ACBC-A98F5353F5B2}"/>
              </a:ext>
            </a:extLst>
          </p:cNvPr>
          <p:cNvSpPr>
            <a:spLocks noGrp="1"/>
          </p:cNvSpPr>
          <p:nvPr>
            <p:ph idx="1"/>
          </p:nvPr>
        </p:nvSpPr>
        <p:spPr>
          <a:xfrm>
            <a:off x="640080" y="2872899"/>
            <a:ext cx="4243589" cy="3320668"/>
          </a:xfrm>
        </p:spPr>
        <p:txBody>
          <a:bodyPr>
            <a:normAutofit/>
          </a:bodyPr>
          <a:lstStyle/>
          <a:p>
            <a:pPr marL="0" marR="0">
              <a:spcBef>
                <a:spcPts val="0"/>
              </a:spcBef>
              <a:spcAft>
                <a:spcPts val="0"/>
              </a:spcAft>
            </a:pPr>
            <a:r>
              <a:rPr lang="en-GB" sz="2200">
                <a:effectLst/>
                <a:latin typeface="Arial" panose="020B0604020202020204" pitchFamily="34" charset="0"/>
                <a:ea typeface="Calibri" panose="020F0502020204030204" pitchFamily="34" charset="0"/>
                <a:cs typeface="Times New Roman" panose="02020603050405020304" pitchFamily="18" charset="0"/>
              </a:rPr>
              <a:t>This presentation will provide a Key insights to the multitouch technology introduced in Apple Inc.</a:t>
            </a:r>
            <a:endParaRPr lang="en-US" sz="22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a:p>
        </p:txBody>
      </p:sp>
      <p:pic>
        <p:nvPicPr>
          <p:cNvPr id="2050" name="Picture 2" descr="Has Apple finally abandoned its sad claim to the 'Multi-Touch' trademark? -  The Verge">
            <a:extLst>
              <a:ext uri="{FF2B5EF4-FFF2-40B4-BE49-F238E27FC236}">
                <a16:creationId xmlns:a16="http://schemas.microsoft.com/office/drawing/2014/main" id="{36C8ECEC-456A-4EE1-958E-8EDCE721B6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0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1763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40CF20-C424-4D1C-93C0-3970D53369EF}"/>
              </a:ext>
            </a:extLst>
          </p:cNvPr>
          <p:cNvSpPr>
            <a:spLocks noGrp="1"/>
          </p:cNvSpPr>
          <p:nvPr>
            <p:ph type="title"/>
          </p:nvPr>
        </p:nvSpPr>
        <p:spPr>
          <a:xfrm>
            <a:off x="524741" y="620392"/>
            <a:ext cx="3808268" cy="5504688"/>
          </a:xfrm>
        </p:spPr>
        <p:txBody>
          <a:bodyPr>
            <a:normAutofit/>
          </a:bodyPr>
          <a:lstStyle/>
          <a:p>
            <a:r>
              <a:rPr lang="en-GB" sz="4700" b="1" kern="0">
                <a:solidFill>
                  <a:schemeClr val="bg1"/>
                </a:solidFill>
                <a:effectLst/>
                <a:latin typeface="Arial" panose="020B0604020202020204" pitchFamily="34" charset="0"/>
                <a:ea typeface="Times New Roman" panose="02020603050405020304" pitchFamily="18" charset="0"/>
              </a:rPr>
              <a:t>Insights to the Multitouch technology introduced in Apple Inc</a:t>
            </a:r>
            <a:br>
              <a:rPr lang="en-US" sz="4700" b="1" kern="0">
                <a:solidFill>
                  <a:schemeClr val="bg1"/>
                </a:solidFill>
                <a:effectLst/>
                <a:latin typeface="Arial" panose="020B0604020202020204" pitchFamily="34" charset="0"/>
                <a:ea typeface="Times New Roman" panose="02020603050405020304" pitchFamily="18" charset="0"/>
              </a:rPr>
            </a:br>
            <a:endParaRPr lang="en-GB" sz="4700">
              <a:solidFill>
                <a:schemeClr val="bg1"/>
              </a:solidFill>
            </a:endParaRPr>
          </a:p>
        </p:txBody>
      </p:sp>
      <p:graphicFrame>
        <p:nvGraphicFramePr>
          <p:cNvPr id="5" name="Content Placeholder 2">
            <a:extLst>
              <a:ext uri="{FF2B5EF4-FFF2-40B4-BE49-F238E27FC236}">
                <a16:creationId xmlns:a16="http://schemas.microsoft.com/office/drawing/2014/main" id="{279C6184-4B2A-847E-62FF-FA67A18C0666}"/>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1688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CCDB3E-C2AE-4209-8265-17B9797753D9}"/>
              </a:ext>
            </a:extLst>
          </p:cNvPr>
          <p:cNvSpPr>
            <a:spLocks noGrp="1"/>
          </p:cNvSpPr>
          <p:nvPr>
            <p:ph type="title"/>
          </p:nvPr>
        </p:nvSpPr>
        <p:spPr>
          <a:xfrm>
            <a:off x="635000" y="640823"/>
            <a:ext cx="3418659" cy="5583148"/>
          </a:xfrm>
        </p:spPr>
        <p:txBody>
          <a:bodyPr anchor="ctr">
            <a:normAutofit/>
          </a:bodyPr>
          <a:lstStyle/>
          <a:p>
            <a:r>
              <a:rPr lang="en-GB" sz="4600" b="1" kern="0">
                <a:effectLst/>
                <a:latin typeface="Arial" panose="020B0604020202020204" pitchFamily="34" charset="0"/>
                <a:ea typeface="Times New Roman" panose="02020603050405020304" pitchFamily="18" charset="0"/>
              </a:rPr>
              <a:t>Insights to the Multitouch technology introduced in Apple Inc</a:t>
            </a:r>
            <a:br>
              <a:rPr lang="en-US" sz="4600" b="1" kern="0">
                <a:effectLst/>
                <a:latin typeface="Arial" panose="020B0604020202020204" pitchFamily="34" charset="0"/>
                <a:ea typeface="Times New Roman" panose="02020603050405020304" pitchFamily="18" charset="0"/>
              </a:rPr>
            </a:br>
            <a:endParaRPr lang="en-GB" sz="4600"/>
          </a:p>
        </p:txBody>
      </p:sp>
      <p:sp>
        <p:nvSpPr>
          <p:cNvPr id="2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FC28F857-1949-8DE8-68A9-8F9F388535F7}"/>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4499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A4EEB56-DAE6-4B62-BB72-2650C4086314}"/>
              </a:ext>
            </a:extLst>
          </p:cNvPr>
          <p:cNvSpPr>
            <a:spLocks noGrp="1"/>
          </p:cNvSpPr>
          <p:nvPr>
            <p:ph type="title"/>
          </p:nvPr>
        </p:nvSpPr>
        <p:spPr>
          <a:xfrm>
            <a:off x="958506" y="800392"/>
            <a:ext cx="10264697" cy="1212102"/>
          </a:xfrm>
        </p:spPr>
        <p:txBody>
          <a:bodyPr>
            <a:normAutofit/>
          </a:bodyPr>
          <a:lstStyle/>
          <a:p>
            <a:r>
              <a:rPr lang="en-GB" sz="4000" b="1" kern="0">
                <a:solidFill>
                  <a:srgbClr val="FFFFFF"/>
                </a:solidFill>
                <a:effectLst/>
                <a:latin typeface="Arial" panose="020B0604020202020204" pitchFamily="34" charset="0"/>
                <a:ea typeface="Times New Roman" panose="02020603050405020304" pitchFamily="18" charset="0"/>
              </a:rPr>
              <a:t>References</a:t>
            </a:r>
            <a:br>
              <a:rPr lang="en-US" sz="4000" b="1" kern="0">
                <a:solidFill>
                  <a:srgbClr val="FFFFFF"/>
                </a:solidFill>
                <a:effectLst/>
                <a:latin typeface="Arial" panose="020B0604020202020204" pitchFamily="34" charset="0"/>
                <a:ea typeface="Times New Roman" panose="02020603050405020304" pitchFamily="18"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09BAF663-2AC0-4202-A75E-EC2DF7E207DE}"/>
              </a:ext>
            </a:extLst>
          </p:cNvPr>
          <p:cNvSpPr>
            <a:spLocks noGrp="1"/>
          </p:cNvSpPr>
          <p:nvPr>
            <p:ph idx="1"/>
          </p:nvPr>
        </p:nvSpPr>
        <p:spPr>
          <a:xfrm>
            <a:off x="1367624" y="2490436"/>
            <a:ext cx="9708995" cy="3567173"/>
          </a:xfrm>
        </p:spPr>
        <p:txBody>
          <a:bodyPr anchor="ctr">
            <a:normAutofit/>
          </a:bodyPr>
          <a:lstStyle/>
          <a:p>
            <a:pPr marL="457200" marR="0" indent="-457200">
              <a:spcBef>
                <a:spcPts val="0"/>
              </a:spcBef>
              <a:spcAft>
                <a:spcPts val="0"/>
              </a:spcAft>
            </a:pPr>
            <a:r>
              <a:rPr lang="en-GB" sz="1500">
                <a:effectLst/>
                <a:latin typeface="Arial" panose="020B0604020202020204" pitchFamily="34" charset="0"/>
                <a:ea typeface="Calibri" panose="020F0502020204030204" pitchFamily="34" charset="0"/>
                <a:cs typeface="Times New Roman" panose="02020603050405020304" pitchFamily="18" charset="0"/>
              </a:rPr>
              <a:t>Akhtar, H., Kemao, Q. and Kakarala, R., 2017, June. A review of sensing technologies for small and large-scale touch panels. In </a:t>
            </a:r>
            <a:r>
              <a:rPr lang="en-GB" sz="1500" i="1">
                <a:effectLst/>
                <a:latin typeface="Arial" panose="020B0604020202020204" pitchFamily="34" charset="0"/>
                <a:ea typeface="Calibri" panose="020F0502020204030204" pitchFamily="34" charset="0"/>
                <a:cs typeface="Times New Roman" panose="02020603050405020304" pitchFamily="18" charset="0"/>
              </a:rPr>
              <a:t>Fifth International Conference on Optical and Photonics Engineering</a:t>
            </a:r>
            <a:r>
              <a:rPr lang="en-GB" sz="1500">
                <a:effectLst/>
                <a:latin typeface="Arial" panose="020B0604020202020204" pitchFamily="34" charset="0"/>
                <a:ea typeface="Calibri" panose="020F0502020204030204" pitchFamily="34" charset="0"/>
                <a:cs typeface="Times New Roman" panose="02020603050405020304" pitchFamily="18" charset="0"/>
              </a:rPr>
              <a:t> (Vol. 10449, pp. 209-221). SPIE.</a:t>
            </a:r>
            <a:endParaRPr lang="en-US" sz="150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spcBef>
                <a:spcPts val="0"/>
              </a:spcBef>
              <a:spcAft>
                <a:spcPts val="0"/>
              </a:spcAft>
            </a:pPr>
            <a:r>
              <a:rPr lang="en-GB" sz="1500">
                <a:effectLst/>
                <a:latin typeface="Arial" panose="020B0604020202020204" pitchFamily="34" charset="0"/>
                <a:ea typeface="Calibri" panose="020F0502020204030204" pitchFamily="34" charset="0"/>
                <a:cs typeface="Times New Roman" panose="02020603050405020304" pitchFamily="18" charset="0"/>
              </a:rPr>
              <a:t>Karlberg, P., 2016. Usability Analysis of 3D Touch Technology in the Context of Mobile Gaming.</a:t>
            </a:r>
            <a:endParaRPr lang="en-US" sz="150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spcBef>
                <a:spcPts val="0"/>
              </a:spcBef>
              <a:spcAft>
                <a:spcPts val="0"/>
              </a:spcAft>
            </a:pPr>
            <a:r>
              <a:rPr lang="en-GB" sz="1500">
                <a:effectLst/>
                <a:latin typeface="Arial" panose="020B0604020202020204" pitchFamily="34" charset="0"/>
                <a:ea typeface="Calibri" panose="020F0502020204030204" pitchFamily="34" charset="0"/>
                <a:cs typeface="Times New Roman" panose="02020603050405020304" pitchFamily="18" charset="0"/>
              </a:rPr>
              <a:t>Krithikaa, M., 2016. Touch screen technology–a review. </a:t>
            </a:r>
            <a:r>
              <a:rPr lang="en-GB" sz="1500" i="1">
                <a:effectLst/>
                <a:latin typeface="Arial" panose="020B0604020202020204" pitchFamily="34" charset="0"/>
                <a:ea typeface="Calibri" panose="020F0502020204030204" pitchFamily="34" charset="0"/>
                <a:cs typeface="Times New Roman" panose="02020603050405020304" pitchFamily="18" charset="0"/>
              </a:rPr>
              <a:t>International Journal of Trend in Research and Development (IJTRD)</a:t>
            </a:r>
            <a:r>
              <a:rPr lang="en-GB" sz="1500">
                <a:effectLst/>
                <a:latin typeface="Arial" panose="020B0604020202020204" pitchFamily="34" charset="0"/>
                <a:ea typeface="Calibri" panose="020F0502020204030204" pitchFamily="34" charset="0"/>
                <a:cs typeface="Times New Roman" panose="02020603050405020304" pitchFamily="18" charset="0"/>
              </a:rPr>
              <a:t>, </a:t>
            </a:r>
            <a:r>
              <a:rPr lang="en-GB" sz="1500" i="1">
                <a:effectLst/>
                <a:latin typeface="Arial" panose="020B0604020202020204" pitchFamily="34" charset="0"/>
                <a:ea typeface="Calibri" panose="020F0502020204030204" pitchFamily="34" charset="0"/>
                <a:cs typeface="Times New Roman" panose="02020603050405020304" pitchFamily="18" charset="0"/>
              </a:rPr>
              <a:t>3</a:t>
            </a:r>
            <a:r>
              <a:rPr lang="en-GB" sz="1500">
                <a:effectLst/>
                <a:latin typeface="Arial" panose="020B0604020202020204" pitchFamily="34" charset="0"/>
                <a:ea typeface="Calibri" panose="020F0502020204030204" pitchFamily="34" charset="0"/>
                <a:cs typeface="Times New Roman" panose="02020603050405020304" pitchFamily="18" charset="0"/>
              </a:rPr>
              <a:t>(1), pp.2394-9333.</a:t>
            </a:r>
            <a:endParaRPr lang="en-US" sz="150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spcBef>
                <a:spcPts val="0"/>
              </a:spcBef>
              <a:spcAft>
                <a:spcPts val="0"/>
              </a:spcAft>
            </a:pPr>
            <a:r>
              <a:rPr lang="en-GB" sz="1500">
                <a:effectLst/>
                <a:latin typeface="Arial" panose="020B0604020202020204" pitchFamily="34" charset="0"/>
                <a:ea typeface="Calibri" panose="020F0502020204030204" pitchFamily="34" charset="0"/>
                <a:cs typeface="Times New Roman" panose="02020603050405020304" pitchFamily="18" charset="0"/>
              </a:rPr>
              <a:t>Lordkipanidze, R., 2019. Our Innovative Joys of Epoch: New York-Big Apple and iPhone-as well Apple. </a:t>
            </a:r>
            <a:r>
              <a:rPr lang="en-GB" sz="1500" i="1">
                <a:effectLst/>
                <a:latin typeface="Arial" panose="020B0604020202020204" pitchFamily="34" charset="0"/>
                <a:ea typeface="Calibri" panose="020F0502020204030204" pitchFamily="34" charset="0"/>
                <a:cs typeface="Times New Roman" panose="02020603050405020304" pitchFamily="18" charset="0"/>
              </a:rPr>
              <a:t>Tbilisi, General Coordinator of International Charity Scientific-Research Partnership, As E-Article</a:t>
            </a:r>
            <a:r>
              <a:rPr lang="en-GB" sz="1500">
                <a:effectLst/>
                <a:latin typeface="Arial" panose="020B0604020202020204" pitchFamily="34" charset="0"/>
                <a:ea typeface="Calibri" panose="020F0502020204030204" pitchFamily="34" charset="0"/>
                <a:cs typeface="Times New Roman" panose="02020603050405020304" pitchFamily="18" charset="0"/>
              </a:rPr>
              <a:t>, </a:t>
            </a:r>
            <a:r>
              <a:rPr lang="en-GB" sz="1500" i="1">
                <a:effectLst/>
                <a:latin typeface="Arial" panose="020B0604020202020204" pitchFamily="34" charset="0"/>
                <a:ea typeface="Calibri" panose="020F0502020204030204" pitchFamily="34" charset="0"/>
                <a:cs typeface="Times New Roman" panose="02020603050405020304" pitchFamily="18" charset="0"/>
              </a:rPr>
              <a:t>10</a:t>
            </a:r>
            <a:r>
              <a:rPr lang="en-GB" sz="1500">
                <a:effectLst/>
                <a:latin typeface="Arial" panose="020B0604020202020204" pitchFamily="34" charset="0"/>
                <a:ea typeface="Calibri" panose="020F0502020204030204" pitchFamily="34" charset="0"/>
                <a:cs typeface="Times New Roman" panose="02020603050405020304" pitchFamily="18" charset="0"/>
              </a:rPr>
              <a:t>.</a:t>
            </a:r>
            <a:endParaRPr lang="en-US" sz="150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spcBef>
                <a:spcPts val="0"/>
              </a:spcBef>
              <a:spcAft>
                <a:spcPts val="0"/>
              </a:spcAft>
            </a:pPr>
            <a:r>
              <a:rPr lang="en-GB" sz="1500">
                <a:effectLst/>
                <a:latin typeface="Arial" panose="020B0604020202020204" pitchFamily="34" charset="0"/>
                <a:ea typeface="Calibri" panose="020F0502020204030204" pitchFamily="34" charset="0"/>
                <a:cs typeface="Times New Roman" panose="02020603050405020304" pitchFamily="18" charset="0"/>
              </a:rPr>
              <a:t>Michon, R., Smith, J.O., Chafe, C., Wright, M. and Wang, G., 2016. Nuance: Adding multi-touch force detection to the iPad. In </a:t>
            </a:r>
            <a:r>
              <a:rPr lang="en-GB" sz="1500" i="1">
                <a:effectLst/>
                <a:latin typeface="Arial" panose="020B0604020202020204" pitchFamily="34" charset="0"/>
                <a:ea typeface="Calibri" panose="020F0502020204030204" pitchFamily="34" charset="0"/>
                <a:cs typeface="Times New Roman" panose="02020603050405020304" pitchFamily="18" charset="0"/>
              </a:rPr>
              <a:t>Proceedings of the Sound and Music Computing Conference (SMC-16), Hamburg, Germany</a:t>
            </a:r>
            <a:r>
              <a:rPr lang="en-GB" sz="1500">
                <a:effectLst/>
                <a:latin typeface="Arial" panose="020B0604020202020204" pitchFamily="34" charset="0"/>
                <a:ea typeface="Calibri" panose="020F0502020204030204" pitchFamily="34" charset="0"/>
                <a:cs typeface="Times New Roman" panose="02020603050405020304" pitchFamily="18" charset="0"/>
              </a:rPr>
              <a:t> (Vol. 31).</a:t>
            </a:r>
            <a:endParaRPr lang="en-US" sz="150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spcBef>
                <a:spcPts val="0"/>
              </a:spcBef>
              <a:spcAft>
                <a:spcPts val="0"/>
              </a:spcAft>
            </a:pPr>
            <a:r>
              <a:rPr lang="en-GB" sz="1500">
                <a:effectLst/>
                <a:latin typeface="Arial" panose="020B0604020202020204" pitchFamily="34" charset="0"/>
                <a:ea typeface="Calibri" panose="020F0502020204030204" pitchFamily="34" charset="0"/>
                <a:cs typeface="Times New Roman" panose="02020603050405020304" pitchFamily="18" charset="0"/>
              </a:rPr>
              <a:t>Soniya, D.K. and Mohanraj, M.G., 2018. A Study on Factors Affecting Brand Trust Apple I Phone. </a:t>
            </a:r>
            <a:r>
              <a:rPr lang="en-GB" sz="1500" i="1">
                <a:effectLst/>
                <a:latin typeface="Arial" panose="020B0604020202020204" pitchFamily="34" charset="0"/>
                <a:ea typeface="Calibri" panose="020F0502020204030204" pitchFamily="34" charset="0"/>
                <a:cs typeface="Times New Roman" panose="02020603050405020304" pitchFamily="18" charset="0"/>
              </a:rPr>
              <a:t>International Journal of Trend in Scientific Research and Development</a:t>
            </a:r>
            <a:r>
              <a:rPr lang="en-GB" sz="1500">
                <a:effectLst/>
                <a:latin typeface="Arial" panose="020B0604020202020204" pitchFamily="34" charset="0"/>
                <a:ea typeface="Calibri" panose="020F0502020204030204" pitchFamily="34" charset="0"/>
                <a:cs typeface="Times New Roman" panose="02020603050405020304" pitchFamily="18" charset="0"/>
              </a:rPr>
              <a:t>, </a:t>
            </a:r>
            <a:r>
              <a:rPr lang="en-GB" sz="1500" i="1">
                <a:effectLst/>
                <a:latin typeface="Arial" panose="020B0604020202020204" pitchFamily="34" charset="0"/>
                <a:ea typeface="Calibri" panose="020F0502020204030204" pitchFamily="34" charset="0"/>
                <a:cs typeface="Times New Roman" panose="02020603050405020304" pitchFamily="18" charset="0"/>
              </a:rPr>
              <a:t>2</a:t>
            </a:r>
            <a:r>
              <a:rPr lang="en-GB" sz="1500">
                <a:effectLst/>
                <a:latin typeface="Arial" panose="020B0604020202020204" pitchFamily="34" charset="0"/>
                <a:ea typeface="Calibri" panose="020F0502020204030204" pitchFamily="34" charset="0"/>
                <a:cs typeface="Times New Roman" panose="02020603050405020304" pitchFamily="18" charset="0"/>
              </a:rPr>
              <a:t>(6), pp.1476-1486.</a:t>
            </a:r>
            <a:endParaRPr lang="en-US" sz="150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spcBef>
                <a:spcPts val="0"/>
              </a:spcBef>
              <a:spcAft>
                <a:spcPts val="0"/>
              </a:spcAft>
            </a:pPr>
            <a:r>
              <a:rPr lang="en-GB" sz="1500">
                <a:effectLst/>
                <a:latin typeface="Arial" panose="020B0604020202020204" pitchFamily="34" charset="0"/>
                <a:ea typeface="Calibri" panose="020F0502020204030204" pitchFamily="34" charset="0"/>
                <a:cs typeface="Times New Roman" panose="02020603050405020304" pitchFamily="18" charset="0"/>
              </a:rPr>
              <a:t>Walker, G., 2007. Touch and the Apple iPhone. </a:t>
            </a:r>
            <a:r>
              <a:rPr lang="en-GB" sz="1500" i="1">
                <a:effectLst/>
                <a:latin typeface="Arial" panose="020B0604020202020204" pitchFamily="34" charset="0"/>
                <a:ea typeface="Calibri" panose="020F0502020204030204" pitchFamily="34" charset="0"/>
                <a:cs typeface="Times New Roman" panose="02020603050405020304" pitchFamily="18" charset="0"/>
              </a:rPr>
              <a:t>Veritas et Visus,[online][retrieved on May 12, 2013] URL: http://www. veritasetvisus. com/VVTP-12,% 20Walker. pdf</a:t>
            </a:r>
            <a:r>
              <a:rPr lang="en-GB" sz="1500">
                <a:effectLst/>
                <a:latin typeface="Arial" panose="020B0604020202020204" pitchFamily="34" charset="0"/>
                <a:ea typeface="Calibri" panose="020F0502020204030204" pitchFamily="34" charset="0"/>
                <a:cs typeface="Times New Roman" panose="02020603050405020304" pitchFamily="18" charset="0"/>
              </a:rPr>
              <a:t>, pp.50-54.</a:t>
            </a:r>
            <a:endParaRPr lang="en-US" sz="1500">
              <a:effectLst/>
              <a:latin typeface="Calibri" panose="020F0502020204030204" pitchFamily="34" charset="0"/>
              <a:ea typeface="Calibri" panose="020F0502020204030204" pitchFamily="34" charset="0"/>
              <a:cs typeface="Times New Roman" panose="02020603050405020304" pitchFamily="18" charset="0"/>
            </a:endParaRPr>
          </a:p>
          <a:p>
            <a:endParaRPr lang="en-GB" sz="1500"/>
          </a:p>
        </p:txBody>
      </p:sp>
    </p:spTree>
    <p:extLst>
      <p:ext uri="{BB962C8B-B14F-4D97-AF65-F5344CB8AC3E}">
        <p14:creationId xmlns:p14="http://schemas.microsoft.com/office/powerpoint/2010/main" val="3289816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6565D980-432E-4F34-8BDE-5F7A57CA197B}"/>
              </a:ext>
            </a:extLst>
          </p:cNvPr>
          <p:cNvSpPr>
            <a:spLocks noGrp="1"/>
          </p:cNvSpPr>
          <p:nvPr>
            <p:ph type="title"/>
          </p:nvPr>
        </p:nvSpPr>
        <p:spPr>
          <a:xfrm>
            <a:off x="1000372" y="1209957"/>
            <a:ext cx="3034580" cy="4438087"/>
          </a:xfrm>
        </p:spPr>
        <p:txBody>
          <a:bodyPr anchor="ctr">
            <a:normAutofit/>
          </a:bodyPr>
          <a:lstStyle/>
          <a:p>
            <a:pPr algn="r"/>
            <a:r>
              <a:rPr lang="en-GB" sz="3200" b="1" kern="0">
                <a:solidFill>
                  <a:schemeClr val="tx1"/>
                </a:solidFill>
                <a:effectLst/>
                <a:latin typeface="Arial" panose="020B0604020202020204" pitchFamily="34" charset="0"/>
                <a:ea typeface="Times New Roman" panose="02020603050405020304" pitchFamily="18" charset="0"/>
              </a:rPr>
              <a:t>References</a:t>
            </a:r>
            <a:br>
              <a:rPr lang="en-US" sz="3200" b="1" kern="0">
                <a:solidFill>
                  <a:schemeClr val="tx1"/>
                </a:solidFill>
                <a:effectLst/>
                <a:latin typeface="Arial" panose="020B0604020202020204" pitchFamily="34" charset="0"/>
                <a:ea typeface="Times New Roman" panose="02020603050405020304" pitchFamily="18" charset="0"/>
              </a:rPr>
            </a:br>
            <a:endParaRPr lang="en-GB" sz="3200">
              <a:solidFill>
                <a:schemeClr val="tx1"/>
              </a:solidFill>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6346B0-FF7F-4533-AF29-E851385CF1A9}"/>
              </a:ext>
            </a:extLst>
          </p:cNvPr>
          <p:cNvSpPr>
            <a:spLocks noGrp="1"/>
          </p:cNvSpPr>
          <p:nvPr>
            <p:ph idx="1"/>
          </p:nvPr>
        </p:nvSpPr>
        <p:spPr>
          <a:xfrm>
            <a:off x="4678424" y="1059025"/>
            <a:ext cx="5302189" cy="4739950"/>
          </a:xfrm>
        </p:spPr>
        <p:txBody>
          <a:bodyPr anchor="ctr">
            <a:normAutofit/>
          </a:bodyPr>
          <a:lstStyle/>
          <a:p>
            <a:pPr marL="457200" marR="0" indent="-457200">
              <a:lnSpc>
                <a:spcPct val="90000"/>
              </a:lnSpc>
              <a:spcBef>
                <a:spcPts val="0"/>
              </a:spcBef>
              <a:spcAft>
                <a:spcPts val="0"/>
              </a:spcAft>
            </a:pP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Akhtar, H., </a:t>
            </a:r>
            <a:r>
              <a:rPr lang="en-GB"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Kemao</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Q. and </a:t>
            </a:r>
            <a:r>
              <a:rPr lang="en-GB"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Kakarala</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R., 2017, June. A review of sensing technologies for small and large-scale touch panels. In </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Fifth International Conference on Optical and Photonics Engineering</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(Vol. 10449, pp. 209-221). SPIE.</a:t>
            </a:r>
            <a:endParaRPr lang="en-US" sz="13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90000"/>
              </a:lnSpc>
              <a:spcBef>
                <a:spcPts val="0"/>
              </a:spcBef>
              <a:spcAft>
                <a:spcPts val="0"/>
              </a:spcAft>
            </a:pP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Karlberg, P., 2016. Usability Analysis of 3D Touch Technology in the Context of Mobile Gaming.</a:t>
            </a:r>
            <a:endParaRPr lang="en-US" sz="13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90000"/>
              </a:lnSpc>
              <a:spcBef>
                <a:spcPts val="0"/>
              </a:spcBef>
              <a:spcAft>
                <a:spcPts val="0"/>
              </a:spcAft>
            </a:pPr>
            <a:r>
              <a:rPr lang="en-GB"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Krithikaa</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M., 2016. Touch screen technology–a review. </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International Journal of Trend in Research and Development (IJTRD)</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3</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(1), pp.2394-9333.</a:t>
            </a:r>
            <a:endParaRPr lang="en-US" sz="13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90000"/>
              </a:lnSpc>
              <a:spcBef>
                <a:spcPts val="0"/>
              </a:spcBef>
              <a:spcAft>
                <a:spcPts val="0"/>
              </a:spcAft>
            </a:pPr>
            <a:r>
              <a:rPr lang="en-GB"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Lordkipanidze</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R., 2019. Our Innovative Joys of Epoch: New York-Big Apple and iPhone-as well Apple. </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Tbilisi, General Coordinator of International Charity Scientific-Research Partnership, As E-Article</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10</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t>
            </a:r>
            <a:endParaRPr lang="en-US" sz="13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90000"/>
              </a:lnSpc>
              <a:spcBef>
                <a:spcPts val="0"/>
              </a:spcBef>
              <a:spcAft>
                <a:spcPts val="0"/>
              </a:spcAft>
            </a:pPr>
            <a:r>
              <a:rPr lang="en-GB"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Michon</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R., Smith, J.O., Chafe, C., Wright, M. and Wang, G., 2016. Nuance: Adding multi-touch force detection to the iPad. In </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Proceedings of the Sound and Music Computing Conference (SMC-16), Hamburg, Germany</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(Vol. 31).</a:t>
            </a:r>
            <a:endParaRPr lang="en-US" sz="13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90000"/>
              </a:lnSpc>
              <a:spcBef>
                <a:spcPts val="0"/>
              </a:spcBef>
              <a:spcAft>
                <a:spcPts val="0"/>
              </a:spcAft>
            </a:pPr>
            <a:r>
              <a:rPr lang="en-GB"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Soniya</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D.K. and </a:t>
            </a:r>
            <a:r>
              <a:rPr lang="en-GB" sz="13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Mohanraj</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M.G., 2018. A Study on Factors Affecting Brand Trust Apple I Phone. </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International Journal of Trend in Scientific Research and Development</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2</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(6), pp.1476-1486.</a:t>
            </a:r>
            <a:endParaRPr lang="en-US" sz="13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90000"/>
              </a:lnSpc>
              <a:spcBef>
                <a:spcPts val="0"/>
              </a:spcBef>
              <a:spcAft>
                <a:spcPts val="0"/>
              </a:spcAft>
            </a:pP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Walker, G., 2007. Touch and the Apple iPhone. </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Veritas et </a:t>
            </a:r>
            <a:r>
              <a:rPr lang="en-GB" sz="1300" i="1"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Visus</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,[online][retrieved on May 12, 2013] URL: http://www. </a:t>
            </a:r>
            <a:r>
              <a:rPr lang="en-GB" sz="1300" i="1"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veritasetvisus</a:t>
            </a:r>
            <a:r>
              <a:rPr lang="en-GB" sz="1300" i="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com/VVTP-12,% 20Walker. pdf</a:t>
            </a:r>
            <a:r>
              <a:rPr lang="en-GB" sz="13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pp.50-54.</a:t>
            </a:r>
            <a:endParaRPr lang="en-US" sz="13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300" dirty="0">
              <a:solidFill>
                <a:schemeClr val="tx1"/>
              </a:solidFill>
            </a:endParaRPr>
          </a:p>
        </p:txBody>
      </p:sp>
    </p:spTree>
    <p:extLst>
      <p:ext uri="{BB962C8B-B14F-4D97-AF65-F5344CB8AC3E}">
        <p14:creationId xmlns:p14="http://schemas.microsoft.com/office/powerpoint/2010/main" val="1016430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90EB3BC8-60E0-4256-9338-00C36AAD55D6}"/>
              </a:ext>
            </a:extLst>
          </p:cNvPr>
          <p:cNvSpPr>
            <a:spLocks noGrp="1"/>
          </p:cNvSpPr>
          <p:nvPr>
            <p:ph type="title"/>
          </p:nvPr>
        </p:nvSpPr>
        <p:spPr>
          <a:xfrm>
            <a:off x="1154955" y="973667"/>
            <a:ext cx="2942210" cy="4833745"/>
          </a:xfrm>
        </p:spPr>
        <p:txBody>
          <a:bodyPr>
            <a:normAutofit/>
          </a:bodyPr>
          <a:lstStyle/>
          <a:p>
            <a:r>
              <a:rPr lang="en-GB" b="1" kern="0">
                <a:solidFill>
                  <a:srgbClr val="EBEBEB"/>
                </a:solidFill>
                <a:effectLst/>
                <a:latin typeface="Arial" panose="020B0604020202020204" pitchFamily="34" charset="0"/>
                <a:ea typeface="Times New Roman" panose="02020603050405020304" pitchFamily="18" charset="0"/>
              </a:rPr>
              <a:t>References</a:t>
            </a:r>
            <a:br>
              <a:rPr lang="en-US" b="1" kern="0">
                <a:solidFill>
                  <a:srgbClr val="EBEBEB"/>
                </a:solidFill>
                <a:effectLst/>
                <a:latin typeface="Arial" panose="020B0604020202020204" pitchFamily="34" charset="0"/>
                <a:ea typeface="Times New Roman" panose="02020603050405020304" pitchFamily="18" charset="0"/>
              </a:rPr>
            </a:br>
            <a:endParaRPr lang="en-GB">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C611A745-F159-012D-72A3-8D35421FCEFB}"/>
              </a:ext>
            </a:extLst>
          </p:cNvPr>
          <p:cNvGraphicFramePr>
            <a:graphicFrameLocks noGrp="1"/>
          </p:cNvGraphicFramePr>
          <p:nvPr>
            <p:ph idx="1"/>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373419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45</TotalTime>
  <Words>4159</Words>
  <Application>Microsoft Office PowerPoint</Application>
  <PresentationFormat>Widescreen</PresentationFormat>
  <Paragraphs>152</Paragraphs>
  <Slides>15</Slides>
  <Notes>11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15</vt:i4>
      </vt:variant>
    </vt:vector>
  </HeadingPairs>
  <TitlesOfParts>
    <vt:vector size="23" baseType="lpstr">
      <vt:lpstr>Arial</vt:lpstr>
      <vt:lpstr>Calibri</vt:lpstr>
      <vt:lpstr>Calibri Light</vt:lpstr>
      <vt:lpstr>Century Gothic</vt:lpstr>
      <vt:lpstr>Wingdings 3</vt:lpstr>
      <vt:lpstr>Ion Boardroom</vt:lpstr>
      <vt:lpstr>Ion Boardroom</vt:lpstr>
      <vt:lpstr>Office Theme</vt:lpstr>
      <vt:lpstr>Group Presentation Digital Skills and Research Methods  Group Members</vt:lpstr>
      <vt:lpstr>Background of the Apple Inc </vt:lpstr>
      <vt:lpstr>Background of the Apple Inc </vt:lpstr>
      <vt:lpstr>Background of the Apple Inc </vt:lpstr>
      <vt:lpstr> The impact of the technology introduced in Apple Inc </vt:lpstr>
      <vt:lpstr>The impact of the Multitouch technology introduced in Apple Inc </vt:lpstr>
      <vt:lpstr>The impact of the Multitouch technology introduced in Apple Inc </vt:lpstr>
      <vt:lpstr>The impact of the Multitouch technology introduced in Apple Inc </vt:lpstr>
      <vt:lpstr> Insights to the modern technology introduced in Apple Inc </vt:lpstr>
      <vt:lpstr>Insights to the Multitouch technology introduced in Apple Inc </vt:lpstr>
      <vt:lpstr>Insights to the Multitouch technology introduced in Apple Inc </vt:lpstr>
      <vt:lpstr>Insights to the Multitouch technology introduced in Apple Inc </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Gabriel Didei</cp:lastModifiedBy>
  <cp:revision>5</cp:revision>
  <dcterms:created xsi:type="dcterms:W3CDTF">2022-04-08T02:26:41Z</dcterms:created>
  <dcterms:modified xsi:type="dcterms:W3CDTF">2022-04-26T16:44:55Z</dcterms:modified>
</cp:coreProperties>
</file>