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96" r:id="rId3"/>
    <p:sldId id="297" r:id="rId4"/>
    <p:sldId id="298" r:id="rId5"/>
    <p:sldId id="299" r:id="rId6"/>
    <p:sldId id="300" r:id="rId7"/>
    <p:sldId id="301" r:id="rId8"/>
    <p:sldId id="302" r:id="rId9"/>
    <p:sldId id="303" r:id="rId10"/>
    <p:sldId id="294" r:id="rId11"/>
    <p:sldId id="295" r:id="rId12"/>
    <p:sldId id="27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B0E987-ACFD-7AFC-13FB-A11E76BA8EDE}" v="76" dt="2025-02-25T06:32:50.5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e Tudosie (2119477)" userId="S::2119477@student.uwtsd.ac.uk::66d5950b-a86e-4cba-899a-76ffebb564ba" providerId="AD" clId="Web-{14B0E987-ACFD-7AFC-13FB-A11E76BA8EDE}"/>
    <pc:docChg chg="modSld">
      <pc:chgData name="Vasile Tudosie (2119477)" userId="S::2119477@student.uwtsd.ac.uk::66d5950b-a86e-4cba-899a-76ffebb564ba" providerId="AD" clId="Web-{14B0E987-ACFD-7AFC-13FB-A11E76BA8EDE}" dt="2025-02-25T06:32:50.538" v="75" actId="20577"/>
      <pc:docMkLst>
        <pc:docMk/>
      </pc:docMkLst>
      <pc:sldChg chg="modSp">
        <pc:chgData name="Vasile Tudosie (2119477)" userId="S::2119477@student.uwtsd.ac.uk::66d5950b-a86e-4cba-899a-76ffebb564ba" providerId="AD" clId="Web-{14B0E987-ACFD-7AFC-13FB-A11E76BA8EDE}" dt="2025-02-25T06:32:50.538" v="75" actId="20577"/>
        <pc:sldMkLst>
          <pc:docMk/>
          <pc:sldMk cId="109857222" sldId="256"/>
        </pc:sldMkLst>
        <pc:spChg chg="mod">
          <ac:chgData name="Vasile Tudosie (2119477)" userId="S::2119477@student.uwtsd.ac.uk::66d5950b-a86e-4cba-899a-76ffebb564ba" providerId="AD" clId="Web-{14B0E987-ACFD-7AFC-13FB-A11E76BA8EDE}" dt="2025-02-25T06:32:50.538" v="75" actId="20577"/>
          <ac:spMkLst>
            <pc:docMk/>
            <pc:sldMk cId="109857222" sldId="256"/>
            <ac:spMk id="3" creationId="{00000000-0000-0000-0000-000000000000}"/>
          </ac:spMkLst>
        </pc:spChg>
        <pc:picChg chg="mod">
          <ac:chgData name="Vasile Tudosie (2119477)" userId="S::2119477@student.uwtsd.ac.uk::66d5950b-a86e-4cba-899a-76ffebb564ba" providerId="AD" clId="Web-{14B0E987-ACFD-7AFC-13FB-A11E76BA8EDE}" dt="2025-02-25T06:30:16.402" v="14" actId="1076"/>
          <ac:picMkLst>
            <pc:docMk/>
            <pc:sldMk cId="109857222" sldId="256"/>
            <ac:picMk id="6" creationId="{071C6D0F-1E36-3768-5A6D-7D7751784B2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4C4184-8724-4698-B7E2-E6BA38AB51CB}"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575B619D-A7E3-49D9-B741-1C3F18D4B4AF}">
      <dgm:prSet/>
      <dgm:spPr/>
      <dgm:t>
        <a:bodyPr/>
        <a:lstStyle/>
        <a:p>
          <a:r>
            <a:rPr lang="en-US" b="1"/>
            <a:t>Secondary Research:</a:t>
          </a:r>
          <a:r>
            <a:rPr lang="en-US"/>
            <a:t> Academic articles and industry reports (Dubey and Kothari, 2022).</a:t>
          </a:r>
        </a:p>
      </dgm:t>
    </dgm:pt>
    <dgm:pt modelId="{A8A76E0E-9193-4660-A101-06755D40BE47}" type="parTrans" cxnId="{52B6702C-C1D0-46C6-9544-A45E1644D7C3}">
      <dgm:prSet/>
      <dgm:spPr/>
      <dgm:t>
        <a:bodyPr/>
        <a:lstStyle/>
        <a:p>
          <a:endParaRPr lang="en-US"/>
        </a:p>
      </dgm:t>
    </dgm:pt>
    <dgm:pt modelId="{462F225C-87E3-4D67-937A-1BA8090740BC}" type="sibTrans" cxnId="{52B6702C-C1D0-46C6-9544-A45E1644D7C3}">
      <dgm:prSet/>
      <dgm:spPr/>
      <dgm:t>
        <a:bodyPr/>
        <a:lstStyle/>
        <a:p>
          <a:endParaRPr lang="en-US"/>
        </a:p>
      </dgm:t>
    </dgm:pt>
    <dgm:pt modelId="{AB058415-B7A1-42C2-AB93-AF1274349E2A}">
      <dgm:prSet/>
      <dgm:spPr/>
      <dgm:t>
        <a:bodyPr/>
        <a:lstStyle/>
        <a:p>
          <a:r>
            <a:rPr lang="en-US" b="1"/>
            <a:t>Thematic Analysis:</a:t>
          </a:r>
          <a:r>
            <a:rPr lang="en-US"/>
            <a:t> Identified key trends and challenges in AI adoption (Habu and Henderson, 2023).</a:t>
          </a:r>
        </a:p>
      </dgm:t>
    </dgm:pt>
    <dgm:pt modelId="{64D36133-BBD3-4AF1-9F66-43286D4ACACF}" type="parTrans" cxnId="{7FD790F8-C87A-4AE2-B596-80137309CE98}">
      <dgm:prSet/>
      <dgm:spPr/>
      <dgm:t>
        <a:bodyPr/>
        <a:lstStyle/>
        <a:p>
          <a:endParaRPr lang="en-US"/>
        </a:p>
      </dgm:t>
    </dgm:pt>
    <dgm:pt modelId="{6D407487-AAD2-4DAE-8CBB-3182DC44B672}" type="sibTrans" cxnId="{7FD790F8-C87A-4AE2-B596-80137309CE98}">
      <dgm:prSet/>
      <dgm:spPr/>
      <dgm:t>
        <a:bodyPr/>
        <a:lstStyle/>
        <a:p>
          <a:endParaRPr lang="en-US"/>
        </a:p>
      </dgm:t>
    </dgm:pt>
    <dgm:pt modelId="{268A1D80-39ED-4D66-B9FC-659D9F516879}" type="pres">
      <dgm:prSet presAssocID="{9B4C4184-8724-4698-B7E2-E6BA38AB51CB}" presName="linear" presStyleCnt="0">
        <dgm:presLayoutVars>
          <dgm:animLvl val="lvl"/>
          <dgm:resizeHandles val="exact"/>
        </dgm:presLayoutVars>
      </dgm:prSet>
      <dgm:spPr/>
    </dgm:pt>
    <dgm:pt modelId="{013768F0-6592-4C7A-AC25-A65C34858C3C}" type="pres">
      <dgm:prSet presAssocID="{575B619D-A7E3-49D9-B741-1C3F18D4B4AF}" presName="parentText" presStyleLbl="node1" presStyleIdx="0" presStyleCnt="2">
        <dgm:presLayoutVars>
          <dgm:chMax val="0"/>
          <dgm:bulletEnabled val="1"/>
        </dgm:presLayoutVars>
      </dgm:prSet>
      <dgm:spPr/>
    </dgm:pt>
    <dgm:pt modelId="{57DBF782-D809-4B5B-89A6-48E6DF69B105}" type="pres">
      <dgm:prSet presAssocID="{462F225C-87E3-4D67-937A-1BA8090740BC}" presName="spacer" presStyleCnt="0"/>
      <dgm:spPr/>
    </dgm:pt>
    <dgm:pt modelId="{BDBB2FCE-0C3A-4945-AD0C-697233A640F4}" type="pres">
      <dgm:prSet presAssocID="{AB058415-B7A1-42C2-AB93-AF1274349E2A}" presName="parentText" presStyleLbl="node1" presStyleIdx="1" presStyleCnt="2">
        <dgm:presLayoutVars>
          <dgm:chMax val="0"/>
          <dgm:bulletEnabled val="1"/>
        </dgm:presLayoutVars>
      </dgm:prSet>
      <dgm:spPr/>
    </dgm:pt>
  </dgm:ptLst>
  <dgm:cxnLst>
    <dgm:cxn modelId="{52B6702C-C1D0-46C6-9544-A45E1644D7C3}" srcId="{9B4C4184-8724-4698-B7E2-E6BA38AB51CB}" destId="{575B619D-A7E3-49D9-B741-1C3F18D4B4AF}" srcOrd="0" destOrd="0" parTransId="{A8A76E0E-9193-4660-A101-06755D40BE47}" sibTransId="{462F225C-87E3-4D67-937A-1BA8090740BC}"/>
    <dgm:cxn modelId="{7354C460-A7E4-44FC-A8FE-D7B5E1FA5C13}" type="presOf" srcId="{9B4C4184-8724-4698-B7E2-E6BA38AB51CB}" destId="{268A1D80-39ED-4D66-B9FC-659D9F516879}" srcOrd="0" destOrd="0" presId="urn:microsoft.com/office/officeart/2005/8/layout/vList2"/>
    <dgm:cxn modelId="{A0E219EB-C56B-4F7D-9768-415637FFFB17}" type="presOf" srcId="{AB058415-B7A1-42C2-AB93-AF1274349E2A}" destId="{BDBB2FCE-0C3A-4945-AD0C-697233A640F4}" srcOrd="0" destOrd="0" presId="urn:microsoft.com/office/officeart/2005/8/layout/vList2"/>
    <dgm:cxn modelId="{1E8C28ED-38E3-45DA-8F99-38AF3C220F90}" type="presOf" srcId="{575B619D-A7E3-49D9-B741-1C3F18D4B4AF}" destId="{013768F0-6592-4C7A-AC25-A65C34858C3C}" srcOrd="0" destOrd="0" presId="urn:microsoft.com/office/officeart/2005/8/layout/vList2"/>
    <dgm:cxn modelId="{7FD790F8-C87A-4AE2-B596-80137309CE98}" srcId="{9B4C4184-8724-4698-B7E2-E6BA38AB51CB}" destId="{AB058415-B7A1-42C2-AB93-AF1274349E2A}" srcOrd="1" destOrd="0" parTransId="{64D36133-BBD3-4AF1-9F66-43286D4ACACF}" sibTransId="{6D407487-AAD2-4DAE-8CBB-3182DC44B672}"/>
    <dgm:cxn modelId="{4338020B-66A4-499B-B01D-19D56BFA6648}" type="presParOf" srcId="{268A1D80-39ED-4D66-B9FC-659D9F516879}" destId="{013768F0-6592-4C7A-AC25-A65C34858C3C}" srcOrd="0" destOrd="0" presId="urn:microsoft.com/office/officeart/2005/8/layout/vList2"/>
    <dgm:cxn modelId="{63437251-A05D-473E-9C7B-1FDBDBBA330C}" type="presParOf" srcId="{268A1D80-39ED-4D66-B9FC-659D9F516879}" destId="{57DBF782-D809-4B5B-89A6-48E6DF69B105}" srcOrd="1" destOrd="0" presId="urn:microsoft.com/office/officeart/2005/8/layout/vList2"/>
    <dgm:cxn modelId="{1E42A763-18A3-43EB-B470-C261E8414DEA}" type="presParOf" srcId="{268A1D80-39ED-4D66-B9FC-659D9F516879}" destId="{BDBB2FCE-0C3A-4945-AD0C-697233A640F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768F0-6592-4C7A-AC25-A65C34858C3C}">
      <dsp:nvSpPr>
        <dsp:cNvPr id="0" name=""/>
        <dsp:cNvSpPr/>
      </dsp:nvSpPr>
      <dsp:spPr>
        <a:xfrm>
          <a:off x="0" y="150329"/>
          <a:ext cx="5847780" cy="14847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Secondary Research:</a:t>
          </a:r>
          <a:r>
            <a:rPr lang="en-US" sz="2700" kern="1200"/>
            <a:t> Academic articles and industry reports (Dubey and Kothari, 2022).</a:t>
          </a:r>
        </a:p>
      </dsp:txBody>
      <dsp:txXfrm>
        <a:off x="72479" y="222808"/>
        <a:ext cx="5702822" cy="1339772"/>
      </dsp:txXfrm>
    </dsp:sp>
    <dsp:sp modelId="{BDBB2FCE-0C3A-4945-AD0C-697233A640F4}">
      <dsp:nvSpPr>
        <dsp:cNvPr id="0" name=""/>
        <dsp:cNvSpPr/>
      </dsp:nvSpPr>
      <dsp:spPr>
        <a:xfrm>
          <a:off x="0" y="1712819"/>
          <a:ext cx="5847780" cy="14847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Thematic Analysis:</a:t>
          </a:r>
          <a:r>
            <a:rPr lang="en-US" sz="2700" kern="1200"/>
            <a:t> Identified key trends and challenges in AI adoption (Habu and Henderson, 2023).</a:t>
          </a:r>
        </a:p>
      </dsp:txBody>
      <dsp:txXfrm>
        <a:off x="72479" y="1785298"/>
        <a:ext cx="5702822" cy="13397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FB896F-B05D-4516-89C5-4C999CFC2AC2}" type="datetimeFigureOut">
              <a:t>2/24/2025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74E6E7-FC1E-4313-99CE-6A3A72109652}" type="slidenum">
              <a:t>‹#›</a:t>
            </a:fld>
            <a:endParaRPr lang="en-US"/>
          </a:p>
        </p:txBody>
      </p:sp>
    </p:spTree>
    <p:extLst>
      <p:ext uri="{BB962C8B-B14F-4D97-AF65-F5344CB8AC3E}">
        <p14:creationId xmlns:p14="http://schemas.microsoft.com/office/powerpoint/2010/main" val="22995880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Artificial Intelligence is becoming a key enabler for hospitality business in providing progress in operational efficiency and revenue optimisation, as well as customer personalisation. For instance, AI chatbots and predictive pricing have made guest experience better and the operations faster (Knani et al., 2022). It is undeniable that AI has come of age in today’s industry. With guest expectations evolving to instant, personalised service, overcoming labor shortages, AI is assisting in processing such aspects and improving customer interaction by automating processes (Dwivedi et al., 2024). Leading players in the hospitality sector in the UK, which makes billions of contributions to the economy, have accelerated AI adoption. The integration of various AI based technologies like virtual concierge, dynamic pricing algorithms has been desired by Marriott and Hilton to stay competitive, cater to the altering consumer demands and enhance the service delivery. It has laid the foundation to understand how AI will greatly transform the sector in future.</a:t>
            </a:r>
          </a:p>
          <a:p>
            <a:br>
              <a:rPr lang="en-US" dirty="0"/>
            </a:br>
            <a:endParaRPr lang="en-US" dirty="0"/>
          </a:p>
        </p:txBody>
      </p:sp>
      <p:sp>
        <p:nvSpPr>
          <p:cNvPr id="4" name="Slide Number Placeholder 3"/>
          <p:cNvSpPr>
            <a:spLocks noGrp="1"/>
          </p:cNvSpPr>
          <p:nvPr>
            <p:ph type="sldNum" sz="quarter" idx="5"/>
          </p:nvPr>
        </p:nvSpPr>
        <p:spPr/>
        <p:txBody>
          <a:bodyPr/>
          <a:lstStyle/>
          <a:p>
            <a:fld id="{1174E6E7-FC1E-4313-99CE-6A3A72109652}" type="slidenum">
              <a:rPr lang="en-US"/>
              <a:t>2</a:t>
            </a:fld>
            <a:endParaRPr lang="en-US"/>
          </a:p>
        </p:txBody>
      </p:sp>
    </p:spTree>
    <p:extLst>
      <p:ext uri="{BB962C8B-B14F-4D97-AF65-F5344CB8AC3E}">
        <p14:creationId xmlns:p14="http://schemas.microsoft.com/office/powerpoint/2010/main" val="889449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AI technologies in the hospitality sector are adopted according to the Diffusion of Innovation Theory developed by Rogers (2014). A key factor it highlights is relative advantage i.e. how AI offers better benefits than the conventional process, compatibility with the current business process and trialability that allows a business to adopt AI solutions to test it before going full into the implementation. Such factors impact the speed and the success of AI’s integration. The fact that AI based tools such as chatbots, dynamic pricing and </a:t>
            </a:r>
            <a:r>
              <a:rPr lang="en-US" dirty="0" err="1"/>
              <a:t>personalisation</a:t>
            </a:r>
            <a:r>
              <a:rPr lang="en-US" dirty="0"/>
              <a:t> have been great tools to improve guest experience and operational efficiency indicates that the tool is part of the experience. Those questions are answered in real time by the chatbots just like instant messages and freeing staff for more important tasks. Examples of hotels using dynamic pricing include those belonging to Premier Inn who adjust room rates in real time to balance out revenue streams. </a:t>
            </a:r>
            <a:r>
              <a:rPr lang="en-US" dirty="0" err="1"/>
              <a:t>Filieri</a:t>
            </a:r>
            <a:r>
              <a:rPr lang="en-US" dirty="0"/>
              <a:t> et al. (2021) state that based on customer data, </a:t>
            </a:r>
            <a:r>
              <a:rPr lang="en-US" dirty="0" err="1"/>
              <a:t>personalised</a:t>
            </a:r>
            <a:r>
              <a:rPr lang="en-US" dirty="0"/>
              <a:t> recommendations create tailored experiences, increasing customer’s satisfaction and retention rates.  </a:t>
            </a:r>
          </a:p>
          <a:p>
            <a:br>
              <a:rPr lang="en-US" dirty="0"/>
            </a:br>
            <a:endParaRPr lang="en-US" dirty="0"/>
          </a:p>
        </p:txBody>
      </p:sp>
      <p:sp>
        <p:nvSpPr>
          <p:cNvPr id="4" name="Slide Number Placeholder 3"/>
          <p:cNvSpPr>
            <a:spLocks noGrp="1"/>
          </p:cNvSpPr>
          <p:nvPr>
            <p:ph type="sldNum" sz="quarter" idx="5"/>
          </p:nvPr>
        </p:nvSpPr>
        <p:spPr/>
        <p:txBody>
          <a:bodyPr/>
          <a:lstStyle/>
          <a:p>
            <a:fld id="{1174E6E7-FC1E-4313-99CE-6A3A72109652}" type="slidenum">
              <a:rPr lang="en-US"/>
              <a:t>3</a:t>
            </a:fld>
            <a:endParaRPr lang="en-US"/>
          </a:p>
        </p:txBody>
      </p:sp>
    </p:spTree>
    <p:extLst>
      <p:ext uri="{BB962C8B-B14F-4D97-AF65-F5344CB8AC3E}">
        <p14:creationId xmlns:p14="http://schemas.microsoft.com/office/powerpoint/2010/main" val="2314300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Applications of AI in the hospitality industry have changed the way businesses work, working with their guests, and better managing operation efficiency. AI powered chatbots are one example that stands out. In their use, Marriott International’s chatbots are employed to create a highly personalised response to the customer’s question in a fraction of the time that is usually required by human staff, which ultimately alleviates the guest’s burden (Knani et al., 2022). Dynamic pricing is another application of AI that is critical. AI algorithms are used by Premier Inn to adjust room rates in response to real time demand for optimum revenue generation while remaining competitive in the market of (Costa and Costa, 2022). This enables them to earn on peak times and counteract on low ones. Predictive analytics also helps in improving the operational efficiency. For example, British Airways predicts passenger demand using AI to optimise the seat allotment and the price of the ticket as well as improve the use of resources (Limna, 2023). These applications demonstrate AI’s role in profitability and better customer service for the sector as a whole.</a:t>
            </a:r>
          </a:p>
          <a:p>
            <a:br>
              <a:rPr lang="en-US" dirty="0"/>
            </a:br>
            <a:endParaRPr lang="en-US" dirty="0"/>
          </a:p>
        </p:txBody>
      </p:sp>
      <p:sp>
        <p:nvSpPr>
          <p:cNvPr id="4" name="Slide Number Placeholder 3"/>
          <p:cNvSpPr>
            <a:spLocks noGrp="1"/>
          </p:cNvSpPr>
          <p:nvPr>
            <p:ph type="sldNum" sz="quarter" idx="5"/>
          </p:nvPr>
        </p:nvSpPr>
        <p:spPr/>
        <p:txBody>
          <a:bodyPr/>
          <a:lstStyle/>
          <a:p>
            <a:fld id="{1174E6E7-FC1E-4313-99CE-6A3A72109652}" type="slidenum">
              <a:rPr lang="en-US"/>
              <a:t>4</a:t>
            </a:fld>
            <a:endParaRPr lang="en-US"/>
          </a:p>
        </p:txBody>
      </p:sp>
    </p:spTree>
    <p:extLst>
      <p:ext uri="{BB962C8B-B14F-4D97-AF65-F5344CB8AC3E}">
        <p14:creationId xmlns:p14="http://schemas.microsoft.com/office/powerpoint/2010/main" val="4170900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For this research, secondary data collection was used whereby I reviewed academic articles and industry reports to get credible and comprehensive information (Dubey and Kothari, 2022). The details of the current applications, the benefits and challenges of AI adoption in the hospitality sector were gathered from these sources. Qualitative method of thematic analysis was employed in order to identify the key pattern, trend and challenge around AI integration articulated in the data. Through this process I was able to categorise the findings under operational efficiency, guest personalisation, and ethical concerns such as labor displacement or data privacy (Habu and Henderson, 2023). The chosen approach meant that the analysis includes the positive aspects as well as those limitations of AI in practical applications in the industry.</a:t>
            </a:r>
          </a:p>
          <a:p>
            <a:br>
              <a:rPr lang="en-US" dirty="0"/>
            </a:br>
            <a:endParaRPr lang="en-US" dirty="0"/>
          </a:p>
        </p:txBody>
      </p:sp>
      <p:sp>
        <p:nvSpPr>
          <p:cNvPr id="4" name="Slide Number Placeholder 3"/>
          <p:cNvSpPr>
            <a:spLocks noGrp="1"/>
          </p:cNvSpPr>
          <p:nvPr>
            <p:ph type="sldNum" sz="quarter" idx="5"/>
          </p:nvPr>
        </p:nvSpPr>
        <p:spPr/>
        <p:txBody>
          <a:bodyPr/>
          <a:lstStyle/>
          <a:p>
            <a:fld id="{1174E6E7-FC1E-4313-99CE-6A3A72109652}" type="slidenum">
              <a:rPr lang="en-US"/>
              <a:t>5</a:t>
            </a:fld>
            <a:endParaRPr lang="en-US"/>
          </a:p>
        </p:txBody>
      </p:sp>
    </p:spTree>
    <p:extLst>
      <p:ext uri="{BB962C8B-B14F-4D97-AF65-F5344CB8AC3E}">
        <p14:creationId xmlns:p14="http://schemas.microsoft.com/office/powerpoint/2010/main" val="1145294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According to the results obtained in this PEST analysis, external factors affect the adoption of AI in hospitality. With regulations like GDPR, customers’ data cannot be collected and used in a way that doesn’t respect their privacy, and since it highly relies on such data to deliver highly personalised services, regulations for AI’s operations are a bit more challenging (Buhalis and Moldavska, 2022). First, there are high initial costs of implementing AI systems that are economically unfeasible for small and medium enterprises that lack access to large scale capital investments (Ivanov and Webster, 2019). However, while these costs are potentially high, the benefits in the long term are often worth it. AI is driving socially increasing consumer demand for personalised services. Despite that, data security and privacy concerns are still a thing, (Arici et al., 2024), and therefore transparent data handling practice should be in place. On the technological side AI tools such as chatbots and predictive systems do help to improve efficiency, though there are complexities to successful implementation where integration must be done by skilled professionals and regular updates need to be done to address said complexities (Dogru et al., 2025).</a:t>
            </a:r>
          </a:p>
          <a:p>
            <a:br>
              <a:rPr lang="en-US" dirty="0"/>
            </a:br>
            <a:endParaRPr lang="en-US" dirty="0"/>
          </a:p>
        </p:txBody>
      </p:sp>
      <p:sp>
        <p:nvSpPr>
          <p:cNvPr id="4" name="Slide Number Placeholder 3"/>
          <p:cNvSpPr>
            <a:spLocks noGrp="1"/>
          </p:cNvSpPr>
          <p:nvPr>
            <p:ph type="sldNum" sz="quarter" idx="5"/>
          </p:nvPr>
        </p:nvSpPr>
        <p:spPr/>
        <p:txBody>
          <a:bodyPr/>
          <a:lstStyle/>
          <a:p>
            <a:fld id="{1174E6E7-FC1E-4313-99CE-6A3A72109652}" type="slidenum">
              <a:rPr lang="en-US"/>
              <a:t>6</a:t>
            </a:fld>
            <a:endParaRPr lang="en-US"/>
          </a:p>
        </p:txBody>
      </p:sp>
    </p:spTree>
    <p:extLst>
      <p:ext uri="{BB962C8B-B14F-4D97-AF65-F5344CB8AC3E}">
        <p14:creationId xmlns:p14="http://schemas.microsoft.com/office/powerpoint/2010/main" val="16690041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Different levels of success and challenges for the AI’s adoption have been seen in the hospitality industry. For instance, Marriott has virtual concierges powered by an AI to deliver a more personalised experience for guests, giving recommendations and help. Despite this reduction in human interaction, it may reduce the human touch that guests would expect in luxury hospitality settings (Knani et al., 2022). AI has helped Premier Inn develop dynamic pricing strategies to enhance the practice of dynamic pricing which include adjusting room rates with real time demand and increasing revenue. Frequent price fluctuations are effective in boosting profitability, but sometimes they may leave the guests dissatisfied or feel the price is unfair. (Costa and Costa, 2022) Predictive analytics also helps British Airways optimise bookings and resource allocation so as to optimise better seat utilisation and overall operational efficiency. Nevertheless, this system needs constant monitoring and updating in order to continue to work, as demand patterns may change over time (Limna, 2023). Using these strengths and limitations will aid in achieving long term success.</a:t>
            </a:r>
          </a:p>
          <a:p>
            <a:br>
              <a:rPr lang="en-US" dirty="0"/>
            </a:br>
            <a:endParaRPr lang="en-US" dirty="0"/>
          </a:p>
        </p:txBody>
      </p:sp>
      <p:sp>
        <p:nvSpPr>
          <p:cNvPr id="4" name="Slide Number Placeholder 3"/>
          <p:cNvSpPr>
            <a:spLocks noGrp="1"/>
          </p:cNvSpPr>
          <p:nvPr>
            <p:ph type="sldNum" sz="quarter" idx="5"/>
          </p:nvPr>
        </p:nvSpPr>
        <p:spPr/>
        <p:txBody>
          <a:bodyPr/>
          <a:lstStyle/>
          <a:p>
            <a:fld id="{1174E6E7-FC1E-4313-99CE-6A3A72109652}" type="slidenum">
              <a:rPr lang="en-US"/>
              <a:t>7</a:t>
            </a:fld>
            <a:endParaRPr lang="en-US"/>
          </a:p>
        </p:txBody>
      </p:sp>
    </p:spTree>
    <p:extLst>
      <p:ext uri="{BB962C8B-B14F-4D97-AF65-F5344CB8AC3E}">
        <p14:creationId xmlns:p14="http://schemas.microsoft.com/office/powerpoint/2010/main" val="26226516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Henceforth, it is evinced how AI can be a game changer in the hospitality industry by bringing operational efficiency, enhanced personalised guest experience and improved profitability (Dwivedi et al., 2024). The chatbots streamline bookings, dynamic pricing increases revenue, and even brings the evolutionary element of remote guests that enhance the overall business experience. But there has to be a caution in the adoption of AI. Technology can improve efficiency but improves when the human element is not replaced. At the end, the essence of guest satisfaction remains to be in the personalised, empathetic human interaction. For long term success this human centric approach will need to closely integrate with AI to ensure a high level of success.</a:t>
            </a:r>
          </a:p>
          <a:p>
            <a:br>
              <a:rPr lang="en-US" dirty="0"/>
            </a:br>
            <a:endParaRPr lang="en-US" dirty="0"/>
          </a:p>
        </p:txBody>
      </p:sp>
      <p:sp>
        <p:nvSpPr>
          <p:cNvPr id="4" name="Slide Number Placeholder 3"/>
          <p:cNvSpPr>
            <a:spLocks noGrp="1"/>
          </p:cNvSpPr>
          <p:nvPr>
            <p:ph type="sldNum" sz="quarter" idx="5"/>
          </p:nvPr>
        </p:nvSpPr>
        <p:spPr/>
        <p:txBody>
          <a:bodyPr/>
          <a:lstStyle/>
          <a:p>
            <a:fld id="{1174E6E7-FC1E-4313-99CE-6A3A72109652}" type="slidenum">
              <a:rPr lang="en-US"/>
              <a:t>8</a:t>
            </a:fld>
            <a:endParaRPr lang="en-US"/>
          </a:p>
        </p:txBody>
      </p:sp>
    </p:spTree>
    <p:extLst>
      <p:ext uri="{BB962C8B-B14F-4D97-AF65-F5344CB8AC3E}">
        <p14:creationId xmlns:p14="http://schemas.microsoft.com/office/powerpoint/2010/main" val="29901977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Some key recommendations towards successful and sustainable AI adoption can be implemented to ensure so. Secondly, there is a need for organisations to invest in their staff’s upskilling through programs that will be able to equip employees with the necessary skills to collaborate with AI technologies to improve productivity and reduce job displacement risks (Ghesh et al., 2024). Secondly, it is important to work with AI vendors to create custom solutions for hospitality businesses to integrate into the existing workflows of businesses while improving operational efficiency (Doborjeh et al., 2022). Third, following data privacy regulations such as GDPR in a very strict way is necessary as it helps in building trust among the customers and also prevents legal problems by improper data handling (Jabeen et al., 2022). Fourth, small and medium-sised enterprises can begin with pilot projects to control initial costs and reduce risks (Lv et al., 2022). Finally, continuous monitoring and evaluation of AI systems will help in ensuring that AI systems are consistent with business goals and remain flexible to the changing market circumstances (Bulchand Gidumal et al., 2024).</a:t>
            </a:r>
          </a:p>
          <a:p>
            <a:br>
              <a:rPr lang="en-US" dirty="0"/>
            </a:br>
            <a:endParaRPr lang="en-US" dirty="0"/>
          </a:p>
        </p:txBody>
      </p:sp>
      <p:sp>
        <p:nvSpPr>
          <p:cNvPr id="4" name="Slide Number Placeholder 3"/>
          <p:cNvSpPr>
            <a:spLocks noGrp="1"/>
          </p:cNvSpPr>
          <p:nvPr>
            <p:ph type="sldNum" sz="quarter" idx="5"/>
          </p:nvPr>
        </p:nvSpPr>
        <p:spPr/>
        <p:txBody>
          <a:bodyPr/>
          <a:lstStyle/>
          <a:p>
            <a:fld id="{1174E6E7-FC1E-4313-99CE-6A3A72109652}" type="slidenum">
              <a:rPr lang="en-US"/>
              <a:t>9</a:t>
            </a:fld>
            <a:endParaRPr lang="en-US"/>
          </a:p>
        </p:txBody>
      </p:sp>
    </p:spTree>
    <p:extLst>
      <p:ext uri="{BB962C8B-B14F-4D97-AF65-F5344CB8AC3E}">
        <p14:creationId xmlns:p14="http://schemas.microsoft.com/office/powerpoint/2010/main" val="3521033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2/24/2025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ow to use Artificial Intelligence in the Hospitality Industry">
            <a:extLst>
              <a:ext uri="{FF2B5EF4-FFF2-40B4-BE49-F238E27FC236}">
                <a16:creationId xmlns:a16="http://schemas.microsoft.com/office/drawing/2014/main" id="{071C6D0F-1E36-3768-5A6D-7D7751784B2F}"/>
              </a:ext>
            </a:extLst>
          </p:cNvPr>
          <p:cNvPicPr>
            <a:picLocks noChangeAspect="1"/>
          </p:cNvPicPr>
          <p:nvPr/>
        </p:nvPicPr>
        <p:blipFill>
          <a:blip r:embed="rId2">
            <a:alphaModFix amt="50000"/>
          </a:blip>
          <a:srcRect l="8445" r="-1" b="-1"/>
          <a:stretch/>
        </p:blipFill>
        <p:spPr>
          <a:xfrm>
            <a:off x="20" y="-336467"/>
            <a:ext cx="12191980" cy="6857999"/>
          </a:xfrm>
          <a:prstGeom prst="rect">
            <a:avLst/>
          </a:prstGeom>
        </p:spPr>
      </p:pic>
      <p:sp>
        <p:nvSpPr>
          <p:cNvPr id="2" name="Title 1"/>
          <p:cNvSpPr>
            <a:spLocks noGrp="1"/>
          </p:cNvSpPr>
          <p:nvPr>
            <p:ph type="ctrTitle"/>
          </p:nvPr>
        </p:nvSpPr>
        <p:spPr>
          <a:xfrm>
            <a:off x="1524000" y="1122362"/>
            <a:ext cx="9144000" cy="2900518"/>
          </a:xfrm>
        </p:spPr>
        <p:txBody>
          <a:bodyPr>
            <a:noAutofit/>
          </a:bodyPr>
          <a:lstStyle/>
          <a:p>
            <a:pPr>
              <a:buFont typeface="Arial"/>
              <a:buChar char="•"/>
            </a:pPr>
            <a:r>
              <a:rPr lang="en-US" sz="2800" b="1" dirty="0">
                <a:solidFill>
                  <a:srgbClr val="FFFFFF"/>
                </a:solidFill>
                <a:latin typeface="Times New Roman"/>
                <a:cs typeface="Times New Roman"/>
              </a:rPr>
              <a:t>BA INTERNATIONAL HOTEL MANAGEMENT</a:t>
            </a:r>
            <a:endParaRPr lang="en-US" sz="2800">
              <a:solidFill>
                <a:srgbClr val="FFFFFF"/>
              </a:solidFill>
              <a:latin typeface="Times New Roman"/>
              <a:cs typeface="Times New Roman"/>
            </a:endParaRPr>
          </a:p>
          <a:p>
            <a:pPr>
              <a:buFont typeface="Arial"/>
              <a:buChar char="•"/>
            </a:pPr>
            <a:r>
              <a:rPr lang="en-US" sz="2800" b="1" dirty="0">
                <a:solidFill>
                  <a:srgbClr val="FFFFFF"/>
                </a:solidFill>
                <a:latin typeface="Times New Roman"/>
                <a:cs typeface="Times New Roman"/>
              </a:rPr>
              <a:t>CONTEMPORARY THEMES IN THE HOTEL AND HOSPITALITY SECTOR</a:t>
            </a:r>
            <a:endParaRPr lang="en-US" sz="2800">
              <a:solidFill>
                <a:srgbClr val="FFFFFF"/>
              </a:solidFill>
            </a:endParaRPr>
          </a:p>
          <a:p>
            <a:pPr>
              <a:buFont typeface="Arial"/>
              <a:buChar char="•"/>
            </a:pPr>
            <a:r>
              <a:rPr lang="en-US" sz="2800" b="1" dirty="0">
                <a:solidFill>
                  <a:srgbClr val="FFFFFF"/>
                </a:solidFill>
                <a:latin typeface="Times New Roman"/>
                <a:cs typeface="Times New Roman"/>
              </a:rPr>
              <a:t>BMIH6001</a:t>
            </a:r>
            <a:endParaRPr lang="en-US" sz="2800">
              <a:solidFill>
                <a:srgbClr val="FFFFFF"/>
              </a:solidFill>
            </a:endParaRPr>
          </a:p>
          <a:p>
            <a:pPr>
              <a:buFont typeface="Arial"/>
              <a:buChar char="•"/>
            </a:pPr>
            <a:r>
              <a:rPr lang="en-US" sz="2800" b="1" dirty="0">
                <a:solidFill>
                  <a:srgbClr val="FFFFFF"/>
                </a:solidFill>
                <a:latin typeface="Times New Roman"/>
                <a:cs typeface="Times New Roman"/>
              </a:rPr>
              <a:t>ASSIGNMENT TWO CONFERENCE PRESENTATION</a:t>
            </a:r>
            <a:endParaRPr lang="en-US" sz="2800">
              <a:solidFill>
                <a:srgbClr val="FFFFFF"/>
              </a:solidFill>
            </a:endParaRPr>
          </a:p>
          <a:p>
            <a:pPr>
              <a:buFont typeface="Arial"/>
              <a:buChar char="•"/>
            </a:pPr>
            <a:br>
              <a:rPr lang="en-US" sz="4000" dirty="0"/>
            </a:br>
            <a:endParaRPr lang="en-US" sz="2800">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chor="t">
            <a:noAutofit/>
          </a:bodyPr>
          <a:lstStyle/>
          <a:p>
            <a:r>
              <a:rPr lang="en-US" sz="4000" b="1" dirty="0">
                <a:solidFill>
                  <a:srgbClr val="FFFFFF"/>
                </a:solidFill>
                <a:latin typeface="Times New Roman"/>
                <a:cs typeface="Times New Roman"/>
              </a:rPr>
              <a:t>ARTIFICIAL INTELLIGENCE IN HOSPITALITY AND TOURISM </a:t>
            </a:r>
            <a:endParaRPr lang="en-US" sz="4000" dirty="0">
              <a:solidFill>
                <a:srgbClr val="FFFFFF"/>
              </a:solidFill>
            </a:endParaRPr>
          </a:p>
          <a:p>
            <a:r>
              <a:rPr lang="en-US" sz="1800" b="1">
                <a:solidFill>
                  <a:srgbClr val="FFFFFF"/>
                </a:solidFill>
                <a:latin typeface="Times New Roman"/>
                <a:cs typeface="Times New Roman"/>
              </a:rPr>
              <a:t>STUDENT NAME: VASILE TUDOSIE</a:t>
            </a:r>
            <a:endParaRPr lang="en-US" sz="1800" b="1" dirty="0">
              <a:solidFill>
                <a:srgbClr val="FFFFFF"/>
              </a:solidFill>
              <a:latin typeface="Times New Roman"/>
              <a:cs typeface="Times New Roman"/>
            </a:endParaRPr>
          </a:p>
          <a:p>
            <a:r>
              <a:rPr lang="en-US" sz="1800" b="1">
                <a:solidFill>
                  <a:srgbClr val="FFFFFF"/>
                </a:solidFill>
                <a:latin typeface="Times New Roman"/>
                <a:cs typeface="Times New Roman"/>
              </a:rPr>
              <a:t>STUDENT ID : 2119477</a:t>
            </a:r>
            <a:endParaRPr lang="en-US" sz="1800" b="1" dirty="0">
              <a:solidFill>
                <a:srgbClr val="FFFFFF"/>
              </a:solidFill>
              <a:latin typeface="Times New Roman"/>
              <a:cs typeface="Times New Roman"/>
            </a:endParaRPr>
          </a:p>
          <a:p>
            <a:r>
              <a:rPr lang="en-US" sz="1800" b="1">
                <a:solidFill>
                  <a:srgbClr val="FFFFFF"/>
                </a:solidFill>
                <a:latin typeface="Times New Roman"/>
                <a:cs typeface="Times New Roman"/>
              </a:rPr>
              <a:t>MODULE LEAD : DR ERNEST BALUTIE WAVEI</a:t>
            </a:r>
            <a:endParaRPr lang="en-US" sz="1800" b="1" dirty="0">
              <a:solidFill>
                <a:srgbClr val="FFFFFF"/>
              </a:solidFill>
              <a:latin typeface="Times New Roman"/>
              <a:cs typeface="Times New Roman"/>
            </a:endParaRPr>
          </a:p>
          <a:p>
            <a:endParaRPr lang="en-US" sz="4000" b="1" dirty="0">
              <a:latin typeface="Times New Roman"/>
              <a:cs typeface="Times New Roman"/>
            </a:endParaRPr>
          </a:p>
          <a:p>
            <a:br>
              <a:rPr lang="en-US" sz="4000" dirty="0"/>
            </a:br>
            <a:endParaRPr lang="en-US" sz="4000">
              <a:solidFill>
                <a:srgbClr val="FFFFFF"/>
              </a:solidFill>
            </a:endParaRPr>
          </a:p>
          <a:p>
            <a:br>
              <a:rPr lang="en-US" sz="4000" dirty="0"/>
            </a:br>
            <a:endParaRPr lang="en-US" sz="400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ECA76B-BB63-4CA0-2026-056082AE8AEC}"/>
              </a:ext>
            </a:extLst>
          </p:cNvPr>
          <p:cNvSpPr>
            <a:spLocks noGrp="1"/>
          </p:cNvSpPr>
          <p:nvPr>
            <p:ph type="title"/>
          </p:nvPr>
        </p:nvSpPr>
        <p:spPr>
          <a:xfrm>
            <a:off x="640080" y="-1202"/>
            <a:ext cx="4368602" cy="1956841"/>
          </a:xfrm>
        </p:spPr>
        <p:txBody>
          <a:bodyPr anchor="b">
            <a:normAutofit/>
          </a:bodyPr>
          <a:lstStyle/>
          <a:p>
            <a:r>
              <a:rPr lang="en-US" sz="4000" b="1" dirty="0">
                <a:latin typeface="Times New Roman"/>
                <a:cs typeface="Times New Roman"/>
              </a:rPr>
              <a:t>Introduction</a:t>
            </a:r>
            <a:r>
              <a:rPr lang="en-US" sz="5400" b="1" dirty="0">
                <a:latin typeface="Times New Roman"/>
                <a:cs typeface="Times New Roman"/>
              </a:rPr>
              <a:t> </a:t>
            </a:r>
            <a:endParaRPr lang="en-US" sz="5400" dirty="0"/>
          </a:p>
          <a:p>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5E3ACB-54B4-1B25-FC65-F78F18B5A3D9}"/>
              </a:ext>
            </a:extLst>
          </p:cNvPr>
          <p:cNvSpPr>
            <a:spLocks noGrp="1"/>
          </p:cNvSpPr>
          <p:nvPr>
            <p:ph idx="1"/>
          </p:nvPr>
        </p:nvSpPr>
        <p:spPr>
          <a:xfrm>
            <a:off x="455023" y="1577499"/>
            <a:ext cx="4243589" cy="3320668"/>
          </a:xfrm>
        </p:spPr>
        <p:txBody>
          <a:bodyPr vert="horz" lIns="91440" tIns="45720" rIns="91440" bIns="45720" rtlCol="0" anchor="t">
            <a:noAutofit/>
          </a:bodyPr>
          <a:lstStyle/>
          <a:p>
            <a:pPr algn="just">
              <a:lnSpc>
                <a:spcPct val="150000"/>
              </a:lnSpc>
            </a:pPr>
            <a:r>
              <a:rPr lang="en-US" sz="2000" b="1" dirty="0">
                <a:latin typeface="Times New Roman"/>
                <a:cs typeface="Times New Roman"/>
              </a:rPr>
              <a:t>AI Overview:</a:t>
            </a:r>
            <a:r>
              <a:rPr lang="en-US" sz="2000" dirty="0">
                <a:latin typeface="Times New Roman"/>
                <a:cs typeface="Times New Roman"/>
              </a:rPr>
              <a:t> AI drives efficiency, </a:t>
            </a:r>
            <a:r>
              <a:rPr lang="en-US" sz="2000" dirty="0" err="1">
                <a:latin typeface="Times New Roman"/>
                <a:cs typeface="Times New Roman"/>
              </a:rPr>
              <a:t>personalisation</a:t>
            </a:r>
            <a:r>
              <a:rPr lang="en-US" sz="2000" dirty="0">
                <a:latin typeface="Times New Roman"/>
                <a:cs typeface="Times New Roman"/>
              </a:rPr>
              <a:t>, and revenue growth in hospitality (</a:t>
            </a:r>
            <a:r>
              <a:rPr lang="en-US" sz="2000" dirty="0" err="1">
                <a:latin typeface="Times New Roman"/>
                <a:cs typeface="Times New Roman"/>
              </a:rPr>
              <a:t>Knani</a:t>
            </a:r>
            <a:r>
              <a:rPr lang="en-US" sz="2000" dirty="0">
                <a:latin typeface="Times New Roman"/>
                <a:cs typeface="Times New Roman"/>
              </a:rPr>
              <a:t> et al., 2022).</a:t>
            </a:r>
            <a:endParaRPr lang="en-US" sz="2000" dirty="0"/>
          </a:p>
          <a:p>
            <a:pPr algn="just">
              <a:lnSpc>
                <a:spcPct val="150000"/>
              </a:lnSpc>
            </a:pPr>
            <a:r>
              <a:rPr lang="en-US" sz="2000" b="1" dirty="0">
                <a:latin typeface="Times New Roman"/>
                <a:cs typeface="Times New Roman"/>
              </a:rPr>
              <a:t>Industry Relevance:</a:t>
            </a:r>
            <a:r>
              <a:rPr lang="en-US" sz="2000" dirty="0">
                <a:latin typeface="Times New Roman"/>
                <a:cs typeface="Times New Roman"/>
              </a:rPr>
              <a:t> AI meets changing guest expectations and addresses labor shortages (Dwivedi et al., 2024).</a:t>
            </a:r>
            <a:endParaRPr lang="en-US" sz="2000" dirty="0"/>
          </a:p>
          <a:p>
            <a:pPr algn="just">
              <a:lnSpc>
                <a:spcPct val="150000"/>
              </a:lnSpc>
            </a:pPr>
            <a:r>
              <a:rPr lang="en-US" sz="2000" b="1" dirty="0">
                <a:latin typeface="Times New Roman"/>
                <a:cs typeface="Times New Roman"/>
              </a:rPr>
              <a:t>UK Hospitality:</a:t>
            </a:r>
            <a:r>
              <a:rPr lang="en-US" sz="2000" dirty="0">
                <a:latin typeface="Times New Roman"/>
                <a:cs typeface="Times New Roman"/>
              </a:rPr>
              <a:t> Major players like Marriott and Hilton use AI to stay competitive.</a:t>
            </a:r>
            <a:endParaRPr lang="en-US" sz="2000" dirty="0"/>
          </a:p>
          <a:p>
            <a:pPr marL="0" indent="0">
              <a:buNone/>
            </a:pPr>
            <a:endParaRPr lang="en-US" sz="2000" dirty="0"/>
          </a:p>
        </p:txBody>
      </p:sp>
      <p:pic>
        <p:nvPicPr>
          <p:cNvPr id="4" name="Picture 3" descr="Exploring the benefits of integrating AI into hospitality management  courses - Hindustan Times">
            <a:extLst>
              <a:ext uri="{FF2B5EF4-FFF2-40B4-BE49-F238E27FC236}">
                <a16:creationId xmlns:a16="http://schemas.microsoft.com/office/drawing/2014/main" id="{2269D06A-2983-28CF-0158-A4E0DCD49E02}"/>
              </a:ext>
            </a:extLst>
          </p:cNvPr>
          <p:cNvPicPr>
            <a:picLocks noChangeAspect="1"/>
          </p:cNvPicPr>
          <p:nvPr/>
        </p:nvPicPr>
        <p:blipFill>
          <a:blip r:embed="rId3"/>
          <a:srcRect l="38489" r="483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19601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54649D-ACCC-2D68-0C20-BFAB57F48D4E}"/>
              </a:ext>
            </a:extLst>
          </p:cNvPr>
          <p:cNvSpPr>
            <a:spLocks noGrp="1"/>
          </p:cNvSpPr>
          <p:nvPr>
            <p:ph type="title"/>
          </p:nvPr>
        </p:nvSpPr>
        <p:spPr>
          <a:xfrm>
            <a:off x="589009" y="502400"/>
            <a:ext cx="3367171" cy="1818064"/>
          </a:xfrm>
        </p:spPr>
        <p:txBody>
          <a:bodyPr>
            <a:normAutofit/>
          </a:bodyPr>
          <a:lstStyle/>
          <a:p>
            <a:pPr algn="ctr"/>
            <a:r>
              <a:rPr lang="en-US" sz="4000" b="1" dirty="0">
                <a:latin typeface="Times New Roman"/>
                <a:cs typeface="Times New Roman"/>
              </a:rPr>
              <a:t>Literature Review – Theory</a:t>
            </a:r>
            <a:endParaRPr lang="en-US" sz="4000" dirty="0"/>
          </a:p>
        </p:txBody>
      </p:sp>
      <p:pic>
        <p:nvPicPr>
          <p:cNvPr id="5" name="Picture 4" descr="Diffusion of Innovation - Urban Adolescent SRH SBCC">
            <a:extLst>
              <a:ext uri="{FF2B5EF4-FFF2-40B4-BE49-F238E27FC236}">
                <a16:creationId xmlns:a16="http://schemas.microsoft.com/office/drawing/2014/main" id="{9462315A-70AF-7F78-4F2D-267A0C133258}"/>
              </a:ext>
            </a:extLst>
          </p:cNvPr>
          <p:cNvPicPr>
            <a:picLocks noChangeAspect="1"/>
          </p:cNvPicPr>
          <p:nvPr/>
        </p:nvPicPr>
        <p:blipFill>
          <a:blip r:embed="rId3"/>
          <a:srcRect l="4163" r="7383" b="1"/>
          <a:stretch/>
        </p:blipFill>
        <p:spPr>
          <a:xfrm>
            <a:off x="4555236" y="6"/>
            <a:ext cx="7636763" cy="2762724"/>
          </a:xfrm>
          <a:prstGeom prst="rect">
            <a:avLst/>
          </a:prstGeom>
        </p:spPr>
      </p:pic>
      <p:sp>
        <p:nvSpPr>
          <p:cNvPr id="23" name="Rectangle 22">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4" name="Picture 3" descr="AI Transforming Hospitality: Enhancing Service and Efficiency">
            <a:extLst>
              <a:ext uri="{FF2B5EF4-FFF2-40B4-BE49-F238E27FC236}">
                <a16:creationId xmlns:a16="http://schemas.microsoft.com/office/drawing/2014/main" id="{2E5B64BC-C737-5118-49D9-1E08927BD1DA}"/>
              </a:ext>
            </a:extLst>
          </p:cNvPr>
          <p:cNvPicPr>
            <a:picLocks noChangeAspect="1"/>
          </p:cNvPicPr>
          <p:nvPr/>
        </p:nvPicPr>
        <p:blipFill>
          <a:blip r:embed="rId4"/>
          <a:srcRect l="10346" r="14051" b="-2"/>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1BA96917-5191-C3AD-8A7B-A134545A7E78}"/>
              </a:ext>
            </a:extLst>
          </p:cNvPr>
          <p:cNvSpPr>
            <a:spLocks noGrp="1"/>
          </p:cNvSpPr>
          <p:nvPr>
            <p:ph idx="1"/>
          </p:nvPr>
        </p:nvSpPr>
        <p:spPr>
          <a:xfrm>
            <a:off x="5449633" y="3433437"/>
            <a:ext cx="5742432" cy="3106707"/>
          </a:xfrm>
        </p:spPr>
        <p:txBody>
          <a:bodyPr vert="horz" lIns="91440" tIns="45720" rIns="91440" bIns="45720" rtlCol="0" anchor="ctr">
            <a:normAutofit/>
          </a:bodyPr>
          <a:lstStyle/>
          <a:p>
            <a:pPr algn="just">
              <a:lnSpc>
                <a:spcPct val="150000"/>
              </a:lnSpc>
            </a:pPr>
            <a:r>
              <a:rPr lang="en-US" sz="2000" b="1">
                <a:latin typeface="Times New Roman"/>
                <a:cs typeface="Times New Roman"/>
              </a:rPr>
              <a:t>Diffusion of Innovation Theory:</a:t>
            </a:r>
            <a:r>
              <a:rPr lang="en-US" sz="2000">
                <a:latin typeface="Times New Roman"/>
                <a:cs typeface="Times New Roman"/>
              </a:rPr>
              <a:t> Explains AI adoption via relative advantage, compatibility, and trialability (Rogers, 2014).</a:t>
            </a:r>
            <a:endParaRPr lang="en-US" sz="2000"/>
          </a:p>
          <a:p>
            <a:pPr algn="just">
              <a:lnSpc>
                <a:spcPct val="150000"/>
              </a:lnSpc>
            </a:pPr>
            <a:r>
              <a:rPr lang="en-US" sz="2000" b="1">
                <a:latin typeface="Times New Roman"/>
                <a:cs typeface="Times New Roman"/>
              </a:rPr>
              <a:t>AI Applications:</a:t>
            </a:r>
            <a:r>
              <a:rPr lang="en-US" sz="2000">
                <a:latin typeface="Times New Roman"/>
                <a:cs typeface="Times New Roman"/>
              </a:rPr>
              <a:t> Chatbots, dynamic pricing, and </a:t>
            </a:r>
            <a:r>
              <a:rPr lang="en-US" sz="2000" err="1">
                <a:latin typeface="Times New Roman"/>
                <a:cs typeface="Times New Roman"/>
              </a:rPr>
              <a:t>personalisation</a:t>
            </a:r>
            <a:r>
              <a:rPr lang="en-US" sz="2000" dirty="0">
                <a:latin typeface="Times New Roman"/>
                <a:cs typeface="Times New Roman"/>
              </a:rPr>
              <a:t> </a:t>
            </a:r>
            <a:r>
              <a:rPr lang="en-US" sz="2000" err="1">
                <a:latin typeface="Times New Roman"/>
                <a:cs typeface="Times New Roman"/>
              </a:rPr>
              <a:t>optimise</a:t>
            </a:r>
            <a:r>
              <a:rPr lang="en-US" sz="2000">
                <a:latin typeface="Times New Roman"/>
                <a:cs typeface="Times New Roman"/>
              </a:rPr>
              <a:t> guest experiences (</a:t>
            </a:r>
            <a:r>
              <a:rPr lang="en-US" sz="2000" err="1">
                <a:latin typeface="Times New Roman"/>
                <a:cs typeface="Times New Roman"/>
              </a:rPr>
              <a:t>Filieri</a:t>
            </a:r>
            <a:r>
              <a:rPr lang="en-US" sz="2000" dirty="0">
                <a:latin typeface="Times New Roman"/>
                <a:cs typeface="Times New Roman"/>
              </a:rPr>
              <a:t> </a:t>
            </a:r>
            <a:r>
              <a:rPr lang="en-US" sz="2000">
                <a:latin typeface="Times New Roman"/>
                <a:cs typeface="Times New Roman"/>
              </a:rPr>
              <a:t>et al., 2021).</a:t>
            </a:r>
            <a:endParaRPr lang="en-US" sz="2000"/>
          </a:p>
          <a:p>
            <a:pPr marL="0" indent="0" algn="just">
              <a:buNone/>
            </a:pPr>
            <a:endParaRPr lang="en-US" sz="2000"/>
          </a:p>
        </p:txBody>
      </p:sp>
      <p:sp>
        <p:nvSpPr>
          <p:cNvPr id="24" name="Rectangle 2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2087241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C247B-539E-67E1-A9EF-AE77F10AE6D9}"/>
              </a:ext>
            </a:extLst>
          </p:cNvPr>
          <p:cNvSpPr>
            <a:spLocks noGrp="1"/>
          </p:cNvSpPr>
          <p:nvPr>
            <p:ph type="title"/>
          </p:nvPr>
        </p:nvSpPr>
        <p:spPr>
          <a:xfrm>
            <a:off x="411480" y="660139"/>
            <a:ext cx="4443154" cy="1087819"/>
          </a:xfrm>
        </p:spPr>
        <p:txBody>
          <a:bodyPr anchor="b">
            <a:normAutofit/>
          </a:bodyPr>
          <a:lstStyle/>
          <a:p>
            <a:r>
              <a:rPr lang="en-US" sz="3400" b="1">
                <a:latin typeface="Times New Roman"/>
                <a:cs typeface="Times New Roman"/>
              </a:rPr>
              <a:t>Key AI Applications </a:t>
            </a:r>
            <a:endParaRPr lang="en-US" sz="3400"/>
          </a:p>
        </p:txBody>
      </p:sp>
      <p:sp>
        <p:nvSpPr>
          <p:cNvPr id="11" name="Rectangle 10">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D0386B4-1AD0-680C-3EB4-9CFCAE2435E8}"/>
              </a:ext>
            </a:extLst>
          </p:cNvPr>
          <p:cNvSpPr>
            <a:spLocks noGrp="1"/>
          </p:cNvSpPr>
          <p:nvPr>
            <p:ph idx="1"/>
          </p:nvPr>
        </p:nvSpPr>
        <p:spPr>
          <a:xfrm>
            <a:off x="400594" y="2629666"/>
            <a:ext cx="5988926" cy="3492868"/>
          </a:xfrm>
        </p:spPr>
        <p:txBody>
          <a:bodyPr vert="horz" lIns="91440" tIns="45720" rIns="91440" bIns="45720" rtlCol="0" anchor="t">
            <a:noAutofit/>
          </a:bodyPr>
          <a:lstStyle/>
          <a:p>
            <a:pPr algn="just">
              <a:lnSpc>
                <a:spcPct val="150000"/>
              </a:lnSpc>
            </a:pPr>
            <a:r>
              <a:rPr lang="en-US" sz="2000" b="1" dirty="0">
                <a:latin typeface="Times New Roman"/>
                <a:cs typeface="Times New Roman"/>
              </a:rPr>
              <a:t>AI Chatbots:</a:t>
            </a:r>
            <a:r>
              <a:rPr lang="en-US" sz="2000" dirty="0">
                <a:latin typeface="Times New Roman"/>
                <a:cs typeface="Times New Roman"/>
              </a:rPr>
              <a:t> Marriott uses AI chatbots for fast, </a:t>
            </a:r>
            <a:r>
              <a:rPr lang="en-US" sz="2000" err="1">
                <a:latin typeface="Times New Roman"/>
                <a:cs typeface="Times New Roman"/>
              </a:rPr>
              <a:t>personalised</a:t>
            </a:r>
            <a:r>
              <a:rPr lang="en-US" sz="2000" dirty="0">
                <a:latin typeface="Times New Roman"/>
                <a:cs typeface="Times New Roman"/>
              </a:rPr>
              <a:t> responses (</a:t>
            </a:r>
            <a:r>
              <a:rPr lang="en-US" sz="2000" err="1">
                <a:latin typeface="Times New Roman"/>
                <a:cs typeface="Times New Roman"/>
              </a:rPr>
              <a:t>Knani</a:t>
            </a:r>
            <a:r>
              <a:rPr lang="en-US" sz="2000" dirty="0">
                <a:latin typeface="Times New Roman"/>
                <a:cs typeface="Times New Roman"/>
              </a:rPr>
              <a:t> et al., 2022).</a:t>
            </a:r>
            <a:endParaRPr lang="en-US" sz="2000" dirty="0"/>
          </a:p>
          <a:p>
            <a:pPr algn="just">
              <a:lnSpc>
                <a:spcPct val="150000"/>
              </a:lnSpc>
            </a:pPr>
            <a:r>
              <a:rPr lang="en-US" sz="2000" b="1" dirty="0">
                <a:latin typeface="Times New Roman"/>
                <a:cs typeface="Times New Roman"/>
              </a:rPr>
              <a:t>Dynamic Pricing:</a:t>
            </a:r>
            <a:r>
              <a:rPr lang="en-US" sz="2000" dirty="0">
                <a:latin typeface="Times New Roman"/>
                <a:cs typeface="Times New Roman"/>
              </a:rPr>
              <a:t> Premier Inn adjusts rates based on real-time demand (Costa and Costa, 2022).</a:t>
            </a:r>
            <a:endParaRPr lang="en-US" sz="2000" dirty="0"/>
          </a:p>
          <a:p>
            <a:pPr algn="just">
              <a:lnSpc>
                <a:spcPct val="150000"/>
              </a:lnSpc>
            </a:pPr>
            <a:r>
              <a:rPr lang="en-US" sz="2000" b="1" dirty="0">
                <a:latin typeface="Times New Roman"/>
                <a:cs typeface="Times New Roman"/>
              </a:rPr>
              <a:t>Predictive Analytics:</a:t>
            </a:r>
            <a:r>
              <a:rPr lang="en-US" sz="2000" dirty="0">
                <a:latin typeface="Times New Roman"/>
                <a:cs typeface="Times New Roman"/>
              </a:rPr>
              <a:t> British Airways forecasts demand for </a:t>
            </a:r>
            <a:r>
              <a:rPr lang="en-US" sz="2000" err="1">
                <a:latin typeface="Times New Roman"/>
                <a:cs typeface="Times New Roman"/>
              </a:rPr>
              <a:t>optimised</a:t>
            </a:r>
            <a:r>
              <a:rPr lang="en-US" sz="2000" dirty="0">
                <a:latin typeface="Times New Roman"/>
                <a:cs typeface="Times New Roman"/>
              </a:rPr>
              <a:t> bookings (Limna, 2023).</a:t>
            </a:r>
            <a:endParaRPr lang="en-US" sz="2000" dirty="0"/>
          </a:p>
          <a:p>
            <a:pPr algn="just">
              <a:lnSpc>
                <a:spcPct val="150000"/>
              </a:lnSpc>
            </a:pPr>
            <a:endParaRPr lang="en-US" sz="2000" dirty="0"/>
          </a:p>
        </p:txBody>
      </p:sp>
      <p:pic>
        <p:nvPicPr>
          <p:cNvPr id="4" name="Picture 3" descr="AI in hospitality: Use cases, applications, solution and implementation">
            <a:extLst>
              <a:ext uri="{FF2B5EF4-FFF2-40B4-BE49-F238E27FC236}">
                <a16:creationId xmlns:a16="http://schemas.microsoft.com/office/drawing/2014/main" id="{EC9B8AFF-269A-7206-D70E-726BF214DA1C}"/>
              </a:ext>
            </a:extLst>
          </p:cNvPr>
          <p:cNvPicPr>
            <a:picLocks noChangeAspect="1"/>
          </p:cNvPicPr>
          <p:nvPr/>
        </p:nvPicPr>
        <p:blipFill>
          <a:blip r:embed="rId3"/>
          <a:stretch>
            <a:fillRect/>
          </a:stretch>
        </p:blipFill>
        <p:spPr>
          <a:xfrm>
            <a:off x="6556424" y="-1916"/>
            <a:ext cx="5634250" cy="6861696"/>
          </a:xfrm>
          <a:prstGeom prst="rect">
            <a:avLst/>
          </a:prstGeom>
        </p:spPr>
      </p:pic>
    </p:spTree>
    <p:extLst>
      <p:ext uri="{BB962C8B-B14F-4D97-AF65-F5344CB8AC3E}">
        <p14:creationId xmlns:p14="http://schemas.microsoft.com/office/powerpoint/2010/main" val="2444607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D909724-2FAC-4941-A743-AB97A8A67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E630126-892B-20F7-0D82-528C7C3655BB}"/>
              </a:ext>
            </a:extLst>
          </p:cNvPr>
          <p:cNvSpPr>
            <a:spLocks noGrp="1"/>
          </p:cNvSpPr>
          <p:nvPr>
            <p:ph type="title"/>
          </p:nvPr>
        </p:nvSpPr>
        <p:spPr>
          <a:xfrm>
            <a:off x="1265120" y="1107860"/>
            <a:ext cx="5847781" cy="1046671"/>
          </a:xfrm>
        </p:spPr>
        <p:txBody>
          <a:bodyPr>
            <a:normAutofit/>
          </a:bodyPr>
          <a:lstStyle/>
          <a:p>
            <a:r>
              <a:rPr lang="en-US" sz="4000" b="1" dirty="0">
                <a:latin typeface="Times New Roman"/>
                <a:cs typeface="Times New Roman"/>
              </a:rPr>
              <a:t>Methodology </a:t>
            </a:r>
            <a:endParaRPr lang="en-US" sz="4000">
              <a:latin typeface="Times New Roman"/>
              <a:cs typeface="Times New Roman"/>
            </a:endParaRPr>
          </a:p>
          <a:p>
            <a:endParaRPr lang="en-US" sz="2800">
              <a:latin typeface="Times New Roman"/>
              <a:cs typeface="Times New Roman"/>
            </a:endParaRPr>
          </a:p>
        </p:txBody>
      </p:sp>
      <p:sp>
        <p:nvSpPr>
          <p:cNvPr id="35" name="Rectangle 34">
            <a:extLst>
              <a:ext uri="{FF2B5EF4-FFF2-40B4-BE49-F238E27FC236}">
                <a16:creationId xmlns:a16="http://schemas.microsoft.com/office/drawing/2014/main" id="{97B03642-7722-4B15-897F-76918F86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395"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068EAC2-2623-4156-A990-D776FF9BF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7" name="Rectangle 36">
            <a:extLst>
              <a:ext uri="{FF2B5EF4-FFF2-40B4-BE49-F238E27FC236}">
                <a16:creationId xmlns:a16="http://schemas.microsoft.com/office/drawing/2014/main" id="{4C707BC9-731A-490A-AF25-6F349FD9B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8" name="Rectangle 37">
            <a:extLst>
              <a:ext uri="{FF2B5EF4-FFF2-40B4-BE49-F238E27FC236}">
                <a16:creationId xmlns:a16="http://schemas.microsoft.com/office/drawing/2014/main" id="{3FD7C480-AC7D-4FEE-BB95-EEE23BB3E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49379"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7B42DC5-D698-5A97-FF4B-9CE13C5AFA13}"/>
              </a:ext>
            </a:extLst>
          </p:cNvPr>
          <p:cNvGraphicFramePr>
            <a:graphicFrameLocks noGrp="1"/>
          </p:cNvGraphicFramePr>
          <p:nvPr>
            <p:ph idx="1"/>
            <p:extLst>
              <p:ext uri="{D42A27DB-BD31-4B8C-83A1-F6EECF244321}">
                <p14:modId xmlns:p14="http://schemas.microsoft.com/office/powerpoint/2010/main" val="1306222425"/>
              </p:ext>
            </p:extLst>
          </p:nvPr>
        </p:nvGraphicFramePr>
        <p:xfrm>
          <a:off x="1265121" y="2402260"/>
          <a:ext cx="5847780" cy="33478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3512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FDFAE-04C6-AF74-9D5E-694E434A36EA}"/>
              </a:ext>
            </a:extLst>
          </p:cNvPr>
          <p:cNvSpPr>
            <a:spLocks noGrp="1"/>
          </p:cNvSpPr>
          <p:nvPr>
            <p:ph type="title"/>
          </p:nvPr>
        </p:nvSpPr>
        <p:spPr>
          <a:xfrm>
            <a:off x="761007" y="1104"/>
            <a:ext cx="4353116" cy="1474666"/>
          </a:xfrm>
        </p:spPr>
        <p:txBody>
          <a:bodyPr anchor="b">
            <a:normAutofit/>
          </a:bodyPr>
          <a:lstStyle/>
          <a:p>
            <a:pPr algn="ctr"/>
            <a:r>
              <a:rPr lang="en-US" sz="4000" b="1" dirty="0">
                <a:solidFill>
                  <a:srgbClr val="595959"/>
                </a:solidFill>
                <a:latin typeface="Times New Roman"/>
                <a:cs typeface="Times New Roman"/>
              </a:rPr>
              <a:t>PEST Analysis</a:t>
            </a:r>
            <a:endParaRPr lang="en-US" sz="4000">
              <a:solidFill>
                <a:srgbClr val="595959"/>
              </a:solidFill>
            </a:endParaRPr>
          </a:p>
        </p:txBody>
      </p:sp>
      <p:sp>
        <p:nvSpPr>
          <p:cNvPr id="3" name="Content Placeholder 2">
            <a:extLst>
              <a:ext uri="{FF2B5EF4-FFF2-40B4-BE49-F238E27FC236}">
                <a16:creationId xmlns:a16="http://schemas.microsoft.com/office/drawing/2014/main" id="{01B5E8C0-F2BB-9063-1AAE-BCCB51258BE1}"/>
              </a:ext>
            </a:extLst>
          </p:cNvPr>
          <p:cNvSpPr>
            <a:spLocks noGrp="1"/>
          </p:cNvSpPr>
          <p:nvPr>
            <p:ph idx="1"/>
          </p:nvPr>
        </p:nvSpPr>
        <p:spPr>
          <a:xfrm>
            <a:off x="142573" y="1718469"/>
            <a:ext cx="5954419" cy="4499302"/>
          </a:xfrm>
        </p:spPr>
        <p:txBody>
          <a:bodyPr vert="horz" lIns="91440" tIns="45720" rIns="91440" bIns="45720" rtlCol="0" anchor="t">
            <a:normAutofit lnSpcReduction="10000"/>
          </a:bodyPr>
          <a:lstStyle/>
          <a:p>
            <a:pPr algn="just">
              <a:lnSpc>
                <a:spcPct val="150000"/>
              </a:lnSpc>
            </a:pPr>
            <a:r>
              <a:rPr lang="en-US" sz="2000" b="1">
                <a:solidFill>
                  <a:srgbClr val="595959"/>
                </a:solidFill>
                <a:latin typeface="Times New Roman"/>
                <a:cs typeface="Times New Roman"/>
              </a:rPr>
              <a:t>Political:</a:t>
            </a:r>
            <a:r>
              <a:rPr lang="en-US" sz="2000">
                <a:solidFill>
                  <a:srgbClr val="595959"/>
                </a:solidFill>
                <a:latin typeface="Times New Roman"/>
                <a:cs typeface="Times New Roman"/>
              </a:rPr>
              <a:t> GDPR limits AI-driven </a:t>
            </a:r>
            <a:r>
              <a:rPr lang="en-US" sz="2000" err="1">
                <a:solidFill>
                  <a:srgbClr val="595959"/>
                </a:solidFill>
                <a:latin typeface="Times New Roman"/>
                <a:cs typeface="Times New Roman"/>
              </a:rPr>
              <a:t>personalisation</a:t>
            </a:r>
            <a:r>
              <a:rPr lang="en-US" sz="2000" dirty="0">
                <a:solidFill>
                  <a:srgbClr val="595959"/>
                </a:solidFill>
                <a:latin typeface="Times New Roman"/>
                <a:cs typeface="Times New Roman"/>
              </a:rPr>
              <a:t> </a:t>
            </a:r>
            <a:r>
              <a:rPr lang="en-US" sz="2000">
                <a:solidFill>
                  <a:srgbClr val="595959"/>
                </a:solidFill>
                <a:latin typeface="Times New Roman"/>
                <a:cs typeface="Times New Roman"/>
              </a:rPr>
              <a:t>(</a:t>
            </a:r>
            <a:r>
              <a:rPr lang="en-US" sz="2000" err="1">
                <a:solidFill>
                  <a:srgbClr val="595959"/>
                </a:solidFill>
                <a:latin typeface="Times New Roman"/>
                <a:cs typeface="Times New Roman"/>
              </a:rPr>
              <a:t>Buhalis</a:t>
            </a:r>
            <a:r>
              <a:rPr lang="en-US" sz="2000">
                <a:solidFill>
                  <a:srgbClr val="595959"/>
                </a:solidFill>
                <a:latin typeface="Times New Roman"/>
                <a:cs typeface="Times New Roman"/>
              </a:rPr>
              <a:t> and </a:t>
            </a:r>
            <a:r>
              <a:rPr lang="en-US" sz="2000" err="1">
                <a:solidFill>
                  <a:srgbClr val="595959"/>
                </a:solidFill>
                <a:latin typeface="Times New Roman"/>
                <a:cs typeface="Times New Roman"/>
              </a:rPr>
              <a:t>Moldavska</a:t>
            </a:r>
            <a:r>
              <a:rPr lang="en-US" sz="2000">
                <a:solidFill>
                  <a:srgbClr val="595959"/>
                </a:solidFill>
                <a:latin typeface="Times New Roman"/>
                <a:cs typeface="Times New Roman"/>
              </a:rPr>
              <a:t>, 2022).</a:t>
            </a:r>
            <a:endParaRPr lang="en-US" sz="2000">
              <a:solidFill>
                <a:srgbClr val="595959"/>
              </a:solidFill>
            </a:endParaRPr>
          </a:p>
          <a:p>
            <a:pPr algn="just">
              <a:lnSpc>
                <a:spcPct val="150000"/>
              </a:lnSpc>
            </a:pPr>
            <a:r>
              <a:rPr lang="en-US" sz="2000" b="1">
                <a:solidFill>
                  <a:srgbClr val="595959"/>
                </a:solidFill>
                <a:latin typeface="Times New Roman"/>
                <a:cs typeface="Times New Roman"/>
              </a:rPr>
              <a:t>Economic:</a:t>
            </a:r>
            <a:r>
              <a:rPr lang="en-US" sz="2000">
                <a:solidFill>
                  <a:srgbClr val="595959"/>
                </a:solidFill>
                <a:latin typeface="Times New Roman"/>
                <a:cs typeface="Times New Roman"/>
              </a:rPr>
              <a:t> High initial costs, especially for SMEs (Ivanov and Webster, 2019).</a:t>
            </a:r>
            <a:endParaRPr lang="en-US" sz="2000">
              <a:solidFill>
                <a:srgbClr val="595959"/>
              </a:solidFill>
            </a:endParaRPr>
          </a:p>
          <a:p>
            <a:pPr algn="just">
              <a:lnSpc>
                <a:spcPct val="150000"/>
              </a:lnSpc>
            </a:pPr>
            <a:r>
              <a:rPr lang="en-US" sz="2000" b="1">
                <a:solidFill>
                  <a:srgbClr val="595959"/>
                </a:solidFill>
                <a:latin typeface="Times New Roman"/>
                <a:cs typeface="Times New Roman"/>
              </a:rPr>
              <a:t>Social:</a:t>
            </a:r>
            <a:r>
              <a:rPr lang="en-US" sz="2000">
                <a:solidFill>
                  <a:srgbClr val="595959"/>
                </a:solidFill>
                <a:latin typeface="Times New Roman"/>
                <a:cs typeface="Times New Roman"/>
              </a:rPr>
              <a:t> Demand for </a:t>
            </a:r>
            <a:r>
              <a:rPr lang="en-US" sz="2000" err="1">
                <a:solidFill>
                  <a:srgbClr val="595959"/>
                </a:solidFill>
                <a:latin typeface="Times New Roman"/>
                <a:cs typeface="Times New Roman"/>
              </a:rPr>
              <a:t>personalisation</a:t>
            </a:r>
            <a:r>
              <a:rPr lang="en-US" sz="2000">
                <a:solidFill>
                  <a:srgbClr val="595959"/>
                </a:solidFill>
                <a:latin typeface="Times New Roman"/>
                <a:cs typeface="Times New Roman"/>
              </a:rPr>
              <a:t> but concerns over privacy (Arici et al., 2024).</a:t>
            </a:r>
            <a:endParaRPr lang="en-US" sz="2000">
              <a:solidFill>
                <a:srgbClr val="595959"/>
              </a:solidFill>
            </a:endParaRPr>
          </a:p>
          <a:p>
            <a:pPr algn="just">
              <a:lnSpc>
                <a:spcPct val="150000"/>
              </a:lnSpc>
            </a:pPr>
            <a:r>
              <a:rPr lang="en-US" sz="2000" b="1">
                <a:solidFill>
                  <a:srgbClr val="595959"/>
                </a:solidFill>
                <a:latin typeface="Times New Roman"/>
                <a:cs typeface="Times New Roman"/>
              </a:rPr>
              <a:t>Technological:</a:t>
            </a:r>
            <a:r>
              <a:rPr lang="en-US" sz="2000">
                <a:solidFill>
                  <a:srgbClr val="595959"/>
                </a:solidFill>
                <a:latin typeface="Times New Roman"/>
                <a:cs typeface="Times New Roman"/>
              </a:rPr>
              <a:t> AI tools like chatbots improve efficiency but require skilled integration (</a:t>
            </a:r>
            <a:r>
              <a:rPr lang="en-US" sz="2000" err="1">
                <a:solidFill>
                  <a:srgbClr val="595959"/>
                </a:solidFill>
                <a:latin typeface="Times New Roman"/>
                <a:cs typeface="Times New Roman"/>
              </a:rPr>
              <a:t>Dogru</a:t>
            </a:r>
            <a:r>
              <a:rPr lang="en-US" sz="2000">
                <a:solidFill>
                  <a:srgbClr val="595959"/>
                </a:solidFill>
                <a:latin typeface="Times New Roman"/>
                <a:cs typeface="Times New Roman"/>
              </a:rPr>
              <a:t> et al., 2025).</a:t>
            </a:r>
            <a:endParaRPr lang="en-US" sz="2000">
              <a:solidFill>
                <a:srgbClr val="595959"/>
              </a:solidFill>
            </a:endParaRPr>
          </a:p>
          <a:p>
            <a:pPr algn="just">
              <a:lnSpc>
                <a:spcPct val="150000"/>
              </a:lnSpc>
            </a:pPr>
            <a:endParaRPr lang="en-US" sz="2000">
              <a:solidFill>
                <a:srgbClr val="595959"/>
              </a:solidFill>
            </a:endParaRPr>
          </a:p>
        </p:txBody>
      </p:sp>
      <p:pic>
        <p:nvPicPr>
          <p:cNvPr id="4" name="Picture 3" descr="What is PEST Analysis?">
            <a:extLst>
              <a:ext uri="{FF2B5EF4-FFF2-40B4-BE49-F238E27FC236}">
                <a16:creationId xmlns:a16="http://schemas.microsoft.com/office/drawing/2014/main" id="{317A541E-7BB4-EB60-22D5-78453407BAC0}"/>
              </a:ext>
            </a:extLst>
          </p:cNvPr>
          <p:cNvPicPr>
            <a:picLocks noChangeAspect="1"/>
          </p:cNvPicPr>
          <p:nvPr/>
        </p:nvPicPr>
        <p:blipFill>
          <a:blip r:embed="rId3"/>
          <a:stretch>
            <a:fillRect/>
          </a:stretch>
        </p:blipFill>
        <p:spPr>
          <a:xfrm>
            <a:off x="6781801" y="2373484"/>
            <a:ext cx="4797056" cy="2156601"/>
          </a:xfrm>
          <a:prstGeom prst="rect">
            <a:avLst/>
          </a:prstGeom>
        </p:spPr>
      </p:pic>
    </p:spTree>
    <p:extLst>
      <p:ext uri="{BB962C8B-B14F-4D97-AF65-F5344CB8AC3E}">
        <p14:creationId xmlns:p14="http://schemas.microsoft.com/office/powerpoint/2010/main" val="761204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CC4925-7BAB-8E81-A2D1-C7F286DC9850}"/>
              </a:ext>
            </a:extLst>
          </p:cNvPr>
          <p:cNvSpPr>
            <a:spLocks noGrp="1"/>
          </p:cNvSpPr>
          <p:nvPr>
            <p:ph type="title"/>
          </p:nvPr>
        </p:nvSpPr>
        <p:spPr>
          <a:xfrm>
            <a:off x="838201" y="345810"/>
            <a:ext cx="4960945" cy="1325563"/>
          </a:xfrm>
        </p:spPr>
        <p:txBody>
          <a:bodyPr vert="horz" lIns="91440" tIns="45720" rIns="91440" bIns="45720" rtlCol="0" anchor="ctr">
            <a:noAutofit/>
          </a:bodyPr>
          <a:lstStyle/>
          <a:p>
            <a:br>
              <a:rPr lang="en-US" sz="4000" b="1" dirty="0">
                <a:latin typeface="Times New Roman"/>
                <a:cs typeface="Times New Roman"/>
              </a:rPr>
            </a:br>
            <a:r>
              <a:rPr lang="en-US" sz="4000" b="1" dirty="0">
                <a:latin typeface="Times New Roman"/>
                <a:cs typeface="Times New Roman"/>
              </a:rPr>
              <a:t>Industry Responses and Reflection </a:t>
            </a:r>
            <a:endParaRPr lang="en-US" sz="4000"/>
          </a:p>
          <a:p>
            <a:endParaRPr lang="en-US" dirty="0"/>
          </a:p>
        </p:txBody>
      </p:sp>
      <p:sp>
        <p:nvSpPr>
          <p:cNvPr id="3" name="Content Placeholder 2">
            <a:extLst>
              <a:ext uri="{FF2B5EF4-FFF2-40B4-BE49-F238E27FC236}">
                <a16:creationId xmlns:a16="http://schemas.microsoft.com/office/drawing/2014/main" id="{7BD69C56-FCB4-F19F-81B0-7AA3F8939DE6}"/>
              </a:ext>
            </a:extLst>
          </p:cNvPr>
          <p:cNvSpPr>
            <a:spLocks noGrp="1"/>
          </p:cNvSpPr>
          <p:nvPr>
            <p:ph idx="1"/>
          </p:nvPr>
        </p:nvSpPr>
        <p:spPr>
          <a:xfrm>
            <a:off x="10888" y="1825625"/>
            <a:ext cx="6087346" cy="4351338"/>
          </a:xfrm>
        </p:spPr>
        <p:txBody>
          <a:bodyPr vert="horz" lIns="91440" tIns="45720" rIns="91440" bIns="45720" rtlCol="0" anchor="t">
            <a:normAutofit/>
          </a:bodyPr>
          <a:lstStyle/>
          <a:p>
            <a:pPr>
              <a:lnSpc>
                <a:spcPct val="150000"/>
              </a:lnSpc>
            </a:pPr>
            <a:r>
              <a:rPr lang="en-US" sz="2000" b="1" dirty="0">
                <a:latin typeface="Times New Roman"/>
                <a:cs typeface="Times New Roman"/>
              </a:rPr>
              <a:t>Marriott:</a:t>
            </a:r>
            <a:r>
              <a:rPr lang="en-US" sz="2000" dirty="0">
                <a:latin typeface="Times New Roman"/>
                <a:cs typeface="Times New Roman"/>
              </a:rPr>
              <a:t> AI concierges boost satisfaction but reduce human interactions (</a:t>
            </a:r>
            <a:r>
              <a:rPr lang="en-US" sz="2000" err="1">
                <a:latin typeface="Times New Roman"/>
                <a:cs typeface="Times New Roman"/>
              </a:rPr>
              <a:t>Knani</a:t>
            </a:r>
            <a:r>
              <a:rPr lang="en-US" sz="2000" dirty="0">
                <a:latin typeface="Times New Roman"/>
                <a:cs typeface="Times New Roman"/>
              </a:rPr>
              <a:t> et al., 2022).</a:t>
            </a:r>
            <a:endParaRPr lang="en-US" sz="2000" dirty="0"/>
          </a:p>
          <a:p>
            <a:pPr>
              <a:lnSpc>
                <a:spcPct val="150000"/>
              </a:lnSpc>
            </a:pPr>
            <a:r>
              <a:rPr lang="en-US" sz="2000" b="1" dirty="0">
                <a:latin typeface="Times New Roman"/>
                <a:cs typeface="Times New Roman"/>
              </a:rPr>
              <a:t>Premier Inn:</a:t>
            </a:r>
            <a:r>
              <a:rPr lang="en-US" sz="2000" dirty="0">
                <a:latin typeface="Times New Roman"/>
                <a:cs typeface="Times New Roman"/>
              </a:rPr>
              <a:t> Dynamic pricing increases revenue but may affect guest satisfaction (Costa and Costa, 2022).</a:t>
            </a:r>
            <a:endParaRPr lang="en-US" sz="2000" dirty="0"/>
          </a:p>
          <a:p>
            <a:pPr>
              <a:lnSpc>
                <a:spcPct val="150000"/>
              </a:lnSpc>
            </a:pPr>
            <a:r>
              <a:rPr lang="en-US" sz="2000" b="1" dirty="0">
                <a:latin typeface="Times New Roman"/>
                <a:cs typeface="Times New Roman"/>
              </a:rPr>
              <a:t>British Airways:</a:t>
            </a:r>
            <a:r>
              <a:rPr lang="en-US" sz="2000" dirty="0">
                <a:latin typeface="Times New Roman"/>
                <a:cs typeface="Times New Roman"/>
              </a:rPr>
              <a:t> Predictive analytics </a:t>
            </a:r>
            <a:r>
              <a:rPr lang="en-US" sz="2000" err="1">
                <a:latin typeface="Times New Roman"/>
                <a:cs typeface="Times New Roman"/>
              </a:rPr>
              <a:t>optimise</a:t>
            </a:r>
            <a:r>
              <a:rPr lang="en-US" sz="2000" dirty="0">
                <a:latin typeface="Times New Roman"/>
                <a:cs typeface="Times New Roman"/>
              </a:rPr>
              <a:t> resources but need ongoing monitoring (Limna, 2023).</a:t>
            </a:r>
            <a:endParaRPr lang="en-US" sz="2000" dirty="0"/>
          </a:p>
          <a:p>
            <a:pPr>
              <a:lnSpc>
                <a:spcPct val="150000"/>
              </a:lnSpc>
            </a:pPr>
            <a:endParaRPr lang="en-US" sz="2000" dirty="0"/>
          </a:p>
        </p:txBody>
      </p:sp>
      <p:pic>
        <p:nvPicPr>
          <p:cNvPr id="7" name="Picture 6" descr="Flying British Airways Boeing 777 From NYC to London in Economy Review -  Business Insider">
            <a:extLst>
              <a:ext uri="{FF2B5EF4-FFF2-40B4-BE49-F238E27FC236}">
                <a16:creationId xmlns:a16="http://schemas.microsoft.com/office/drawing/2014/main" id="{F6487F8A-78E3-A1E3-189D-A8CC49B94BD6}"/>
              </a:ext>
            </a:extLst>
          </p:cNvPr>
          <p:cNvPicPr>
            <a:picLocks noChangeAspect="1"/>
          </p:cNvPicPr>
          <p:nvPr/>
        </p:nvPicPr>
        <p:blipFill>
          <a:blip r:embed="rId3"/>
          <a:srcRect l="10337" r="8033" b="2"/>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descr="JW Marriott opens its first hotel in Kolkata, eight in the country -  Hotelier India">
            <a:extLst>
              <a:ext uri="{FF2B5EF4-FFF2-40B4-BE49-F238E27FC236}">
                <a16:creationId xmlns:a16="http://schemas.microsoft.com/office/drawing/2014/main" id="{1604D910-16F0-4959-DF9D-C31084879050}"/>
              </a:ext>
            </a:extLst>
          </p:cNvPr>
          <p:cNvPicPr>
            <a:picLocks noChangeAspect="1"/>
          </p:cNvPicPr>
          <p:nvPr/>
        </p:nvPicPr>
        <p:blipFill>
          <a:blip r:embed="rId4"/>
          <a:srcRect l="7335" r="27435" b="-3"/>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5" name="Picture 4" descr="Premier Inn London King's Cross- First Class London, England Hotels- GDS  Reservation Codes: Travel Weekly">
            <a:extLst>
              <a:ext uri="{FF2B5EF4-FFF2-40B4-BE49-F238E27FC236}">
                <a16:creationId xmlns:a16="http://schemas.microsoft.com/office/drawing/2014/main" id="{7A732E98-AF70-987D-6714-91B4A8C2ADD8}"/>
              </a:ext>
            </a:extLst>
          </p:cNvPr>
          <p:cNvPicPr>
            <a:picLocks noChangeAspect="1"/>
          </p:cNvPicPr>
          <p:nvPr/>
        </p:nvPicPr>
        <p:blipFill>
          <a:blip r:embed="rId5"/>
          <a:srcRect l="27584" r="36835"/>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Tree>
    <p:extLst>
      <p:ext uri="{BB962C8B-B14F-4D97-AF65-F5344CB8AC3E}">
        <p14:creationId xmlns:p14="http://schemas.microsoft.com/office/powerpoint/2010/main" val="2875963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DB4AF7-8C9E-AE72-B958-4143417B8963}"/>
              </a:ext>
            </a:extLst>
          </p:cNvPr>
          <p:cNvSpPr>
            <a:spLocks noGrp="1"/>
          </p:cNvSpPr>
          <p:nvPr>
            <p:ph type="title"/>
          </p:nvPr>
        </p:nvSpPr>
        <p:spPr>
          <a:xfrm>
            <a:off x="645064" y="525982"/>
            <a:ext cx="4282983" cy="1200361"/>
          </a:xfrm>
        </p:spPr>
        <p:txBody>
          <a:bodyPr anchor="b">
            <a:normAutofit/>
          </a:bodyPr>
          <a:lstStyle/>
          <a:p>
            <a:r>
              <a:rPr lang="en-US" sz="4000" b="1" dirty="0">
                <a:latin typeface="Times New Roman"/>
                <a:cs typeface="Times New Roman"/>
              </a:rPr>
              <a:t>Conclusion</a:t>
            </a:r>
            <a:endParaRPr lang="en-US" sz="4000" dirty="0"/>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F7CA26-989C-BBC4-3ABB-41DB705F1660}"/>
              </a:ext>
            </a:extLst>
          </p:cNvPr>
          <p:cNvSpPr>
            <a:spLocks noGrp="1"/>
          </p:cNvSpPr>
          <p:nvPr>
            <p:ph idx="1"/>
          </p:nvPr>
        </p:nvSpPr>
        <p:spPr>
          <a:xfrm>
            <a:off x="645066" y="2031101"/>
            <a:ext cx="4282984" cy="3511943"/>
          </a:xfrm>
        </p:spPr>
        <p:txBody>
          <a:bodyPr vert="horz" lIns="91440" tIns="45720" rIns="91440" bIns="45720" rtlCol="0" anchor="ctr">
            <a:normAutofit/>
          </a:bodyPr>
          <a:lstStyle/>
          <a:p>
            <a:pPr algn="just">
              <a:lnSpc>
                <a:spcPct val="150000"/>
              </a:lnSpc>
            </a:pPr>
            <a:r>
              <a:rPr lang="en-US" sz="2000" b="1" dirty="0">
                <a:latin typeface="Times New Roman"/>
                <a:cs typeface="Times New Roman"/>
              </a:rPr>
              <a:t>Key Takeaways:</a:t>
            </a:r>
            <a:r>
              <a:rPr lang="en-US" sz="2000" dirty="0">
                <a:latin typeface="Times New Roman"/>
                <a:cs typeface="Times New Roman"/>
              </a:rPr>
              <a:t> AI enhances efficiency, </a:t>
            </a:r>
            <a:r>
              <a:rPr lang="en-US" sz="2000" err="1">
                <a:latin typeface="Times New Roman"/>
                <a:cs typeface="Times New Roman"/>
              </a:rPr>
              <a:t>personalisation</a:t>
            </a:r>
            <a:r>
              <a:rPr lang="en-US" sz="2000" dirty="0">
                <a:latin typeface="Times New Roman"/>
                <a:cs typeface="Times New Roman"/>
              </a:rPr>
              <a:t>, and profitability (Dwivedi et al., 2024).</a:t>
            </a:r>
            <a:endParaRPr lang="en-US" sz="2000" dirty="0"/>
          </a:p>
          <a:p>
            <a:pPr algn="just">
              <a:lnSpc>
                <a:spcPct val="150000"/>
              </a:lnSpc>
            </a:pPr>
            <a:r>
              <a:rPr lang="en-US" sz="2000" b="1" dirty="0">
                <a:latin typeface="Times New Roman"/>
                <a:cs typeface="Times New Roman"/>
              </a:rPr>
              <a:t>Final Thought:</a:t>
            </a:r>
            <a:r>
              <a:rPr lang="en-US" sz="2000" dirty="0">
                <a:latin typeface="Times New Roman"/>
                <a:cs typeface="Times New Roman"/>
              </a:rPr>
              <a:t> AI should complement, not replace, human-centered hospitality.</a:t>
            </a:r>
            <a:endParaRPr lang="en-US" sz="2000" dirty="0"/>
          </a:p>
          <a:p>
            <a:pPr algn="just">
              <a:lnSpc>
                <a:spcPct val="150000"/>
              </a:lnSpc>
            </a:pPr>
            <a:endParaRPr lang="en-US" sz="2000" dirty="0"/>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Role of AI in the Hospitality Industry: Crafting Exceptional Guest  Experiences | Stanimir Sotirov">
            <a:extLst>
              <a:ext uri="{FF2B5EF4-FFF2-40B4-BE49-F238E27FC236}">
                <a16:creationId xmlns:a16="http://schemas.microsoft.com/office/drawing/2014/main" id="{3252561B-9A30-28F7-978F-450665ADFB29}"/>
              </a:ext>
            </a:extLst>
          </p:cNvPr>
          <p:cNvPicPr>
            <a:picLocks noChangeAspect="1"/>
          </p:cNvPicPr>
          <p:nvPr/>
        </p:nvPicPr>
        <p:blipFill>
          <a:blip r:embed="rId3"/>
          <a:stretch>
            <a:fillRect/>
          </a:stretch>
        </p:blipFill>
        <p:spPr>
          <a:xfrm>
            <a:off x="5987738" y="2025156"/>
            <a:ext cx="5628018" cy="2574818"/>
          </a:xfrm>
          <a:prstGeom prst="rect">
            <a:avLst/>
          </a:prstGeom>
        </p:spPr>
      </p:pic>
    </p:spTree>
    <p:extLst>
      <p:ext uri="{BB962C8B-B14F-4D97-AF65-F5344CB8AC3E}">
        <p14:creationId xmlns:p14="http://schemas.microsoft.com/office/powerpoint/2010/main" val="2185341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AA1E6C-DDA7-DCE9-0521-A807F22559C8}"/>
              </a:ext>
            </a:extLst>
          </p:cNvPr>
          <p:cNvSpPr>
            <a:spLocks noGrp="1"/>
          </p:cNvSpPr>
          <p:nvPr>
            <p:ph type="title"/>
          </p:nvPr>
        </p:nvSpPr>
        <p:spPr>
          <a:xfrm>
            <a:off x="973748" y="185054"/>
            <a:ext cx="9392421" cy="1330841"/>
          </a:xfrm>
        </p:spPr>
        <p:txBody>
          <a:bodyPr>
            <a:normAutofit/>
          </a:bodyPr>
          <a:lstStyle/>
          <a:p>
            <a:r>
              <a:rPr lang="en-US" b="1">
                <a:latin typeface="Times New Roman"/>
                <a:cs typeface="Times New Roman"/>
              </a:rPr>
              <a:t> Recommendations </a:t>
            </a:r>
            <a:endParaRPr lang="en-US"/>
          </a:p>
          <a:p>
            <a:endParaRPr lang="en-US" dirty="0"/>
          </a:p>
        </p:txBody>
      </p:sp>
      <p:sp>
        <p:nvSpPr>
          <p:cNvPr id="3" name="Content Placeholder 2">
            <a:extLst>
              <a:ext uri="{FF2B5EF4-FFF2-40B4-BE49-F238E27FC236}">
                <a16:creationId xmlns:a16="http://schemas.microsoft.com/office/drawing/2014/main" id="{9DB4FD6E-49A3-95B8-FACF-9A98EBFE4447}"/>
              </a:ext>
            </a:extLst>
          </p:cNvPr>
          <p:cNvSpPr>
            <a:spLocks noGrp="1"/>
          </p:cNvSpPr>
          <p:nvPr>
            <p:ph idx="1"/>
          </p:nvPr>
        </p:nvSpPr>
        <p:spPr>
          <a:xfrm>
            <a:off x="375823" y="1024757"/>
            <a:ext cx="6063313" cy="4624554"/>
          </a:xfrm>
        </p:spPr>
        <p:txBody>
          <a:bodyPr vert="horz" lIns="91440" tIns="45720" rIns="91440" bIns="45720" rtlCol="0" anchor="t">
            <a:noAutofit/>
          </a:bodyPr>
          <a:lstStyle/>
          <a:p>
            <a:pPr algn="just">
              <a:lnSpc>
                <a:spcPct val="150000"/>
              </a:lnSpc>
            </a:pPr>
            <a:r>
              <a:rPr lang="en-US" sz="2200" b="1" dirty="0">
                <a:latin typeface="Times New Roman"/>
                <a:cs typeface="Times New Roman"/>
              </a:rPr>
              <a:t>Upskilling:</a:t>
            </a:r>
            <a:r>
              <a:rPr lang="en-US" sz="2200" dirty="0">
                <a:latin typeface="Times New Roman"/>
                <a:cs typeface="Times New Roman"/>
              </a:rPr>
              <a:t> Train staff to work with AI (</a:t>
            </a:r>
            <a:r>
              <a:rPr lang="en-US" sz="2200" err="1">
                <a:latin typeface="Times New Roman"/>
                <a:cs typeface="Times New Roman"/>
              </a:rPr>
              <a:t>Ghesh</a:t>
            </a:r>
            <a:r>
              <a:rPr lang="en-US" sz="2200" dirty="0">
                <a:latin typeface="Times New Roman"/>
                <a:cs typeface="Times New Roman"/>
              </a:rPr>
              <a:t> et al., 2024).</a:t>
            </a:r>
            <a:endParaRPr lang="en-US" sz="2200" dirty="0"/>
          </a:p>
          <a:p>
            <a:pPr algn="just">
              <a:lnSpc>
                <a:spcPct val="150000"/>
              </a:lnSpc>
            </a:pPr>
            <a:r>
              <a:rPr lang="en-US" sz="2200" b="1" dirty="0">
                <a:latin typeface="Times New Roman"/>
                <a:cs typeface="Times New Roman"/>
              </a:rPr>
              <a:t>Tech Collaboration:</a:t>
            </a:r>
            <a:r>
              <a:rPr lang="en-US" sz="2200" dirty="0">
                <a:latin typeface="Times New Roman"/>
                <a:cs typeface="Times New Roman"/>
              </a:rPr>
              <a:t> Partner with AI vendors for custom solutions (</a:t>
            </a:r>
            <a:r>
              <a:rPr lang="en-US" sz="2200" err="1">
                <a:latin typeface="Times New Roman"/>
                <a:cs typeface="Times New Roman"/>
              </a:rPr>
              <a:t>Doborjeh</a:t>
            </a:r>
            <a:r>
              <a:rPr lang="en-US" sz="2200" dirty="0">
                <a:latin typeface="Times New Roman"/>
                <a:cs typeface="Times New Roman"/>
              </a:rPr>
              <a:t> et al., 2022).</a:t>
            </a:r>
            <a:endParaRPr lang="en-US" sz="2200" dirty="0"/>
          </a:p>
          <a:p>
            <a:pPr algn="just">
              <a:lnSpc>
                <a:spcPct val="150000"/>
              </a:lnSpc>
            </a:pPr>
            <a:r>
              <a:rPr lang="en-US" sz="2200" b="1" dirty="0">
                <a:latin typeface="Times New Roman"/>
                <a:cs typeface="Times New Roman"/>
              </a:rPr>
              <a:t>Data Privacy:</a:t>
            </a:r>
            <a:r>
              <a:rPr lang="en-US" sz="2200" dirty="0">
                <a:latin typeface="Times New Roman"/>
                <a:cs typeface="Times New Roman"/>
              </a:rPr>
              <a:t> Follow GDPR to maintain customer trust (Jabeen et al., 2022).</a:t>
            </a:r>
            <a:endParaRPr lang="en-US" sz="2200" dirty="0"/>
          </a:p>
          <a:p>
            <a:pPr algn="just">
              <a:lnSpc>
                <a:spcPct val="150000"/>
              </a:lnSpc>
            </a:pPr>
            <a:r>
              <a:rPr lang="en-US" sz="2200" b="1" dirty="0">
                <a:latin typeface="Times New Roman"/>
                <a:cs typeface="Times New Roman"/>
              </a:rPr>
              <a:t>Phased Implementation:</a:t>
            </a:r>
            <a:r>
              <a:rPr lang="en-US" sz="2200" dirty="0">
                <a:latin typeface="Times New Roman"/>
                <a:cs typeface="Times New Roman"/>
              </a:rPr>
              <a:t> Start with pilots to control costs (</a:t>
            </a:r>
            <a:r>
              <a:rPr lang="en-US" sz="2200" err="1">
                <a:latin typeface="Times New Roman"/>
                <a:cs typeface="Times New Roman"/>
              </a:rPr>
              <a:t>Lv</a:t>
            </a:r>
            <a:r>
              <a:rPr lang="en-US" sz="2200" dirty="0">
                <a:latin typeface="Times New Roman"/>
                <a:cs typeface="Times New Roman"/>
              </a:rPr>
              <a:t> et al., 2022).</a:t>
            </a:r>
            <a:endParaRPr lang="en-US" sz="2200" dirty="0"/>
          </a:p>
          <a:p>
            <a:pPr algn="just">
              <a:lnSpc>
                <a:spcPct val="150000"/>
              </a:lnSpc>
            </a:pPr>
            <a:r>
              <a:rPr lang="en-US" sz="2200" b="1" dirty="0">
                <a:latin typeface="Times New Roman"/>
                <a:cs typeface="Times New Roman"/>
              </a:rPr>
              <a:t>Monitoring:</a:t>
            </a:r>
            <a:r>
              <a:rPr lang="en-US" sz="2200" dirty="0">
                <a:latin typeface="Times New Roman"/>
                <a:cs typeface="Times New Roman"/>
              </a:rPr>
              <a:t> Regular reviews for optimal AI performance (</a:t>
            </a:r>
            <a:r>
              <a:rPr lang="en-US" sz="2200" err="1">
                <a:latin typeface="Times New Roman"/>
                <a:cs typeface="Times New Roman"/>
              </a:rPr>
              <a:t>Bulchand-Gidumal</a:t>
            </a:r>
            <a:r>
              <a:rPr lang="en-US" sz="2200" dirty="0">
                <a:latin typeface="Times New Roman"/>
                <a:cs typeface="Times New Roman"/>
              </a:rPr>
              <a:t> et al., 2024).</a:t>
            </a:r>
            <a:endParaRPr lang="en-US" sz="2200" dirty="0"/>
          </a:p>
          <a:p>
            <a:pPr algn="just">
              <a:lnSpc>
                <a:spcPct val="150000"/>
              </a:lnSpc>
            </a:pPr>
            <a:endParaRPr lang="en-US" sz="2200" dirty="0"/>
          </a:p>
        </p:txBody>
      </p:sp>
      <p:pic>
        <p:nvPicPr>
          <p:cNvPr id="4" name="Picture 3" descr="State of AI in Hospitality, Business Travel and OTAs">
            <a:extLst>
              <a:ext uri="{FF2B5EF4-FFF2-40B4-BE49-F238E27FC236}">
                <a16:creationId xmlns:a16="http://schemas.microsoft.com/office/drawing/2014/main" id="{6BB6935B-3160-B71E-98E5-CC94D1E1E425}"/>
              </a:ext>
            </a:extLst>
          </p:cNvPr>
          <p:cNvPicPr>
            <a:picLocks noChangeAspect="1"/>
          </p:cNvPicPr>
          <p:nvPr/>
        </p:nvPicPr>
        <p:blipFill>
          <a:blip r:embed="rId3"/>
          <a:stretch>
            <a:fillRect/>
          </a:stretch>
        </p:blipFill>
        <p:spPr>
          <a:xfrm>
            <a:off x="6719367" y="2907645"/>
            <a:ext cx="4788505" cy="2310453"/>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756462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409F25-5919-14D3-E749-8665AD275514}"/>
              </a:ext>
            </a:extLst>
          </p:cNvPr>
          <p:cNvSpPr>
            <a:spLocks noGrp="1"/>
          </p:cNvSpPr>
          <p:nvPr>
            <p:ph type="title"/>
          </p:nvPr>
        </p:nvSpPr>
        <p:spPr>
          <a:xfrm>
            <a:off x="1171074" y="1396686"/>
            <a:ext cx="3195653" cy="4064628"/>
          </a:xfrm>
        </p:spPr>
        <p:txBody>
          <a:bodyPr>
            <a:normAutofit/>
          </a:bodyPr>
          <a:lstStyle/>
          <a:p>
            <a:r>
              <a:rPr lang="en-US" b="1" dirty="0">
                <a:solidFill>
                  <a:srgbClr val="FFFFFF"/>
                </a:solidFill>
                <a:latin typeface="Times New Roman"/>
                <a:cs typeface="Times New Roman"/>
              </a:rPr>
              <a:t>References</a:t>
            </a:r>
            <a:endParaRPr lang="en-US"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A5E9590-A105-7023-2A3E-917F5FDC4C87}"/>
              </a:ext>
            </a:extLst>
          </p:cNvPr>
          <p:cNvSpPr>
            <a:spLocks noGrp="1"/>
          </p:cNvSpPr>
          <p:nvPr>
            <p:ph idx="1"/>
          </p:nvPr>
        </p:nvSpPr>
        <p:spPr>
          <a:xfrm>
            <a:off x="5109127" y="643813"/>
            <a:ext cx="6955355" cy="6279502"/>
          </a:xfrm>
        </p:spPr>
        <p:txBody>
          <a:bodyPr>
            <a:noAutofit/>
          </a:bodyPr>
          <a:lstStyle/>
          <a:p>
            <a:pPr algn="just"/>
            <a:r>
              <a:rPr lang="en-IN" sz="1600" dirty="0" err="1">
                <a:solidFill>
                  <a:srgbClr val="222222"/>
                </a:solidFill>
                <a:effectLst/>
                <a:latin typeface="Times New Roman" panose="02020603050405020304" pitchFamily="18" charset="0"/>
                <a:ea typeface="Times New Roman" panose="02020603050405020304" pitchFamily="18" charset="0"/>
              </a:rPr>
              <a:t>Buhalis</a:t>
            </a:r>
            <a:r>
              <a:rPr lang="en-IN" sz="1600" dirty="0">
                <a:solidFill>
                  <a:srgbClr val="222222"/>
                </a:solidFill>
                <a:effectLst/>
                <a:latin typeface="Times New Roman" panose="02020603050405020304" pitchFamily="18" charset="0"/>
                <a:ea typeface="Times New Roman" panose="02020603050405020304" pitchFamily="18" charset="0"/>
              </a:rPr>
              <a:t>, D. and </a:t>
            </a:r>
            <a:r>
              <a:rPr lang="en-IN" sz="1600" dirty="0" err="1">
                <a:solidFill>
                  <a:srgbClr val="222222"/>
                </a:solidFill>
                <a:effectLst/>
                <a:latin typeface="Times New Roman" panose="02020603050405020304" pitchFamily="18" charset="0"/>
                <a:ea typeface="Times New Roman" panose="02020603050405020304" pitchFamily="18" charset="0"/>
              </a:rPr>
              <a:t>Moldavska</a:t>
            </a:r>
            <a:r>
              <a:rPr lang="en-IN" sz="1600" dirty="0">
                <a:solidFill>
                  <a:srgbClr val="222222"/>
                </a:solidFill>
                <a:effectLst/>
                <a:latin typeface="Times New Roman" panose="02020603050405020304" pitchFamily="18" charset="0"/>
                <a:ea typeface="Times New Roman" panose="02020603050405020304" pitchFamily="18" charset="0"/>
              </a:rPr>
              <a:t>, I., (2022). Voice assistants in hospitality: using artificial intelligence for customer service. </a:t>
            </a:r>
            <a:r>
              <a:rPr lang="en-IN" sz="1600" i="1" dirty="0">
                <a:effectLst/>
                <a:latin typeface="Times New Roman" panose="02020603050405020304" pitchFamily="18" charset="0"/>
                <a:ea typeface="Times New Roman" panose="02020603050405020304" pitchFamily="18" charset="0"/>
              </a:rPr>
              <a:t>Journal of Hospitality and Tourism Technology</a:t>
            </a:r>
            <a:r>
              <a:rPr lang="en-IN" sz="1600" dirty="0">
                <a:effectLst/>
                <a:latin typeface="Times New Roman" panose="02020603050405020304" pitchFamily="18" charset="0"/>
                <a:ea typeface="Times New Roman" panose="02020603050405020304" pitchFamily="18" charset="0"/>
              </a:rPr>
              <a:t>, </a:t>
            </a:r>
            <a:r>
              <a:rPr lang="en-IN" sz="1600" i="1" dirty="0">
                <a:effectLst/>
                <a:latin typeface="Times New Roman" panose="02020603050405020304" pitchFamily="18" charset="0"/>
                <a:ea typeface="Times New Roman" panose="02020603050405020304" pitchFamily="18" charset="0"/>
              </a:rPr>
              <a:t>13</a:t>
            </a:r>
            <a:r>
              <a:rPr lang="en-IN" sz="1600" dirty="0">
                <a:effectLst/>
                <a:latin typeface="Times New Roman" panose="02020603050405020304" pitchFamily="18" charset="0"/>
                <a:ea typeface="Times New Roman" panose="02020603050405020304" pitchFamily="18" charset="0"/>
              </a:rPr>
              <a:t>(3), pp.386-403.</a:t>
            </a:r>
          </a:p>
          <a:p>
            <a:pPr algn="just"/>
            <a:r>
              <a:rPr lang="en-IN" sz="1600" dirty="0" err="1">
                <a:solidFill>
                  <a:srgbClr val="222222"/>
                </a:solidFill>
                <a:effectLst/>
                <a:latin typeface="Times New Roman" panose="02020603050405020304" pitchFamily="18" charset="0"/>
                <a:ea typeface="Times New Roman" panose="02020603050405020304" pitchFamily="18" charset="0"/>
              </a:rPr>
              <a:t>Bulchand-Gidumal</a:t>
            </a:r>
            <a:r>
              <a:rPr lang="en-IN" sz="1600" dirty="0">
                <a:solidFill>
                  <a:srgbClr val="222222"/>
                </a:solidFill>
                <a:effectLst/>
                <a:latin typeface="Times New Roman" panose="02020603050405020304" pitchFamily="18" charset="0"/>
                <a:ea typeface="Times New Roman" panose="02020603050405020304" pitchFamily="18" charset="0"/>
              </a:rPr>
              <a:t>, J., William </a:t>
            </a:r>
            <a:r>
              <a:rPr lang="en-IN" sz="1600" dirty="0" err="1">
                <a:solidFill>
                  <a:srgbClr val="222222"/>
                </a:solidFill>
                <a:effectLst/>
                <a:latin typeface="Times New Roman" panose="02020603050405020304" pitchFamily="18" charset="0"/>
                <a:ea typeface="Times New Roman" panose="02020603050405020304" pitchFamily="18" charset="0"/>
              </a:rPr>
              <a:t>Secin</a:t>
            </a:r>
            <a:r>
              <a:rPr lang="en-IN" sz="1600" dirty="0">
                <a:solidFill>
                  <a:srgbClr val="222222"/>
                </a:solidFill>
                <a:effectLst/>
                <a:latin typeface="Times New Roman" panose="02020603050405020304" pitchFamily="18" charset="0"/>
                <a:ea typeface="Times New Roman" panose="02020603050405020304" pitchFamily="18" charset="0"/>
              </a:rPr>
              <a:t>, E., O’Connor, P. and </a:t>
            </a:r>
            <a:r>
              <a:rPr lang="en-IN" sz="1600" dirty="0" err="1">
                <a:solidFill>
                  <a:srgbClr val="222222"/>
                </a:solidFill>
                <a:effectLst/>
                <a:latin typeface="Times New Roman" panose="02020603050405020304" pitchFamily="18" charset="0"/>
                <a:ea typeface="Times New Roman" panose="02020603050405020304" pitchFamily="18" charset="0"/>
              </a:rPr>
              <a:t>Buhalis</a:t>
            </a:r>
            <a:r>
              <a:rPr lang="en-IN" sz="1600" dirty="0">
                <a:solidFill>
                  <a:srgbClr val="222222"/>
                </a:solidFill>
                <a:effectLst/>
                <a:latin typeface="Times New Roman" panose="02020603050405020304" pitchFamily="18" charset="0"/>
                <a:ea typeface="Times New Roman" panose="02020603050405020304" pitchFamily="18" charset="0"/>
              </a:rPr>
              <a:t>, D., (2024). Artificial </a:t>
            </a:r>
            <a:r>
              <a:rPr lang="en-IN" sz="1600" dirty="0" err="1">
                <a:solidFill>
                  <a:srgbClr val="000000"/>
                </a:solidFill>
                <a:effectLst/>
                <a:latin typeface="Times New Roman" panose="02020603050405020304" pitchFamily="18" charset="0"/>
                <a:ea typeface="Times New Roman" panose="02020603050405020304" pitchFamily="18" charset="0"/>
              </a:rPr>
              <a:t>Rogers</a:t>
            </a:r>
            <a:r>
              <a:rPr lang="en-IN" sz="1600" dirty="0" err="1">
                <a:solidFill>
                  <a:srgbClr val="222222"/>
                </a:solidFill>
                <a:effectLst/>
                <a:latin typeface="Times New Roman" panose="02020603050405020304" pitchFamily="18" charset="0"/>
                <a:ea typeface="Times New Roman" panose="02020603050405020304" pitchFamily="18" charset="0"/>
              </a:rPr>
              <a:t>impact</a:t>
            </a:r>
            <a:r>
              <a:rPr lang="en-IN" sz="1600" dirty="0">
                <a:solidFill>
                  <a:srgbClr val="222222"/>
                </a:solidFill>
                <a:effectLst/>
                <a:latin typeface="Times New Roman" panose="02020603050405020304" pitchFamily="18" charset="0"/>
                <a:ea typeface="Times New Roman" panose="02020603050405020304" pitchFamily="18" charset="0"/>
              </a:rPr>
              <a:t> on hospitality and tourism marketing: exploring key themes and addressing challenges. </a:t>
            </a:r>
            <a:r>
              <a:rPr lang="en-IN" sz="1600" i="1" dirty="0">
                <a:effectLst/>
                <a:latin typeface="Times New Roman" panose="02020603050405020304" pitchFamily="18" charset="0"/>
                <a:ea typeface="Times New Roman" panose="02020603050405020304" pitchFamily="18" charset="0"/>
              </a:rPr>
              <a:t>Current Issues in Tourism</a:t>
            </a:r>
            <a:r>
              <a:rPr lang="en-IN" sz="1600" dirty="0">
                <a:effectLst/>
                <a:latin typeface="Times New Roman" panose="02020603050405020304" pitchFamily="18" charset="0"/>
                <a:ea typeface="Times New Roman" panose="02020603050405020304" pitchFamily="18" charset="0"/>
              </a:rPr>
              <a:t>, </a:t>
            </a:r>
            <a:r>
              <a:rPr lang="en-IN" sz="1600" i="1" dirty="0">
                <a:effectLst/>
                <a:latin typeface="Times New Roman" panose="02020603050405020304" pitchFamily="18" charset="0"/>
                <a:ea typeface="Times New Roman" panose="02020603050405020304" pitchFamily="18" charset="0"/>
              </a:rPr>
              <a:t>27</a:t>
            </a:r>
            <a:r>
              <a:rPr lang="en-IN" sz="1600" dirty="0">
                <a:effectLst/>
                <a:latin typeface="Times New Roman" panose="02020603050405020304" pitchFamily="18" charset="0"/>
                <a:ea typeface="Times New Roman" panose="02020603050405020304" pitchFamily="18" charset="0"/>
              </a:rPr>
              <a:t>(14), pp.2345-2362.</a:t>
            </a:r>
          </a:p>
          <a:p>
            <a:pPr algn="just"/>
            <a:r>
              <a:rPr lang="en-IN" sz="1600" dirty="0">
                <a:solidFill>
                  <a:srgbClr val="222222"/>
                </a:solidFill>
                <a:effectLst/>
                <a:latin typeface="Times New Roman" panose="02020603050405020304" pitchFamily="18" charset="0"/>
                <a:ea typeface="Times New Roman" panose="02020603050405020304" pitchFamily="18" charset="0"/>
              </a:rPr>
              <a:t>Costa, V. and Costa, C. (eds) (2022) </a:t>
            </a:r>
            <a:r>
              <a:rPr lang="en-IN" sz="1600" i="1" dirty="0">
                <a:effectLst/>
                <a:latin typeface="Times New Roman" panose="02020603050405020304" pitchFamily="18" charset="0"/>
                <a:ea typeface="Times New Roman" panose="02020603050405020304" pitchFamily="18" charset="0"/>
              </a:rPr>
              <a:t>Sustainability and competitiveness in the hospitality industry.</a:t>
            </a:r>
            <a:r>
              <a:rPr lang="en-IN" sz="1600" dirty="0">
                <a:effectLst/>
                <a:latin typeface="Times New Roman" panose="02020603050405020304" pitchFamily="18" charset="0"/>
                <a:ea typeface="Times New Roman" panose="02020603050405020304" pitchFamily="18" charset="0"/>
              </a:rPr>
              <a:t> Hershey, Pennsylvania: Business Science Reference.</a:t>
            </a:r>
          </a:p>
          <a:p>
            <a:pPr algn="just"/>
            <a:r>
              <a:rPr lang="en-IN" sz="1600" dirty="0" err="1">
                <a:solidFill>
                  <a:srgbClr val="222222"/>
                </a:solidFill>
                <a:effectLst/>
                <a:latin typeface="Times New Roman" panose="02020603050405020304" pitchFamily="18" charset="0"/>
                <a:ea typeface="Times New Roman" panose="02020603050405020304" pitchFamily="18" charset="0"/>
              </a:rPr>
              <a:t>Doborjeh</a:t>
            </a:r>
            <a:r>
              <a:rPr lang="en-IN" sz="1600" dirty="0">
                <a:solidFill>
                  <a:srgbClr val="222222"/>
                </a:solidFill>
                <a:effectLst/>
                <a:latin typeface="Times New Roman" panose="02020603050405020304" pitchFamily="18" charset="0"/>
                <a:ea typeface="Times New Roman" panose="02020603050405020304" pitchFamily="18" charset="0"/>
              </a:rPr>
              <a:t>, Z., </a:t>
            </a:r>
            <a:r>
              <a:rPr lang="en-IN" sz="1600" dirty="0" err="1">
                <a:solidFill>
                  <a:srgbClr val="222222"/>
                </a:solidFill>
                <a:effectLst/>
                <a:latin typeface="Times New Roman" panose="02020603050405020304" pitchFamily="18" charset="0"/>
                <a:ea typeface="Times New Roman" panose="02020603050405020304" pitchFamily="18" charset="0"/>
              </a:rPr>
              <a:t>Hemmington</a:t>
            </a:r>
            <a:r>
              <a:rPr lang="en-IN" sz="1600" dirty="0">
                <a:solidFill>
                  <a:srgbClr val="222222"/>
                </a:solidFill>
                <a:effectLst/>
                <a:latin typeface="Times New Roman" panose="02020603050405020304" pitchFamily="18" charset="0"/>
                <a:ea typeface="Times New Roman" panose="02020603050405020304" pitchFamily="18" charset="0"/>
              </a:rPr>
              <a:t>, N., </a:t>
            </a:r>
            <a:r>
              <a:rPr lang="en-IN" sz="1600" dirty="0" err="1">
                <a:solidFill>
                  <a:srgbClr val="222222"/>
                </a:solidFill>
                <a:effectLst/>
                <a:latin typeface="Times New Roman" panose="02020603050405020304" pitchFamily="18" charset="0"/>
                <a:ea typeface="Times New Roman" panose="02020603050405020304" pitchFamily="18" charset="0"/>
              </a:rPr>
              <a:t>Doborjeh</a:t>
            </a:r>
            <a:r>
              <a:rPr lang="en-IN" sz="1600" dirty="0">
                <a:solidFill>
                  <a:srgbClr val="222222"/>
                </a:solidFill>
                <a:effectLst/>
                <a:latin typeface="Times New Roman" panose="02020603050405020304" pitchFamily="18" charset="0"/>
                <a:ea typeface="Times New Roman" panose="02020603050405020304" pitchFamily="18" charset="0"/>
              </a:rPr>
              <a:t>, M. and </a:t>
            </a:r>
            <a:r>
              <a:rPr lang="en-IN" sz="1600" dirty="0" err="1">
                <a:solidFill>
                  <a:srgbClr val="222222"/>
                </a:solidFill>
                <a:effectLst/>
                <a:latin typeface="Times New Roman" panose="02020603050405020304" pitchFamily="18" charset="0"/>
                <a:ea typeface="Times New Roman" panose="02020603050405020304" pitchFamily="18" charset="0"/>
              </a:rPr>
              <a:t>Kasabov</a:t>
            </a:r>
            <a:r>
              <a:rPr lang="en-IN" sz="1600" dirty="0">
                <a:solidFill>
                  <a:srgbClr val="222222"/>
                </a:solidFill>
                <a:effectLst/>
                <a:latin typeface="Times New Roman" panose="02020603050405020304" pitchFamily="18" charset="0"/>
                <a:ea typeface="Times New Roman" panose="02020603050405020304" pitchFamily="18" charset="0"/>
              </a:rPr>
              <a:t>, N., (2022). Artificial intelligence: a systematic review of methods and applications in hospitality and tourism. </a:t>
            </a:r>
            <a:r>
              <a:rPr lang="en-IN" sz="1600" i="1" dirty="0">
                <a:effectLst/>
                <a:latin typeface="Times New Roman" panose="02020603050405020304" pitchFamily="18" charset="0"/>
                <a:ea typeface="Times New Roman" panose="02020603050405020304" pitchFamily="18" charset="0"/>
              </a:rPr>
              <a:t>International Journal of Contemporary Hospitality Management</a:t>
            </a:r>
            <a:r>
              <a:rPr lang="en-IN" sz="1600" dirty="0">
                <a:effectLst/>
                <a:latin typeface="Times New Roman" panose="02020603050405020304" pitchFamily="18" charset="0"/>
                <a:ea typeface="Times New Roman" panose="02020603050405020304" pitchFamily="18" charset="0"/>
              </a:rPr>
              <a:t>, </a:t>
            </a:r>
            <a:r>
              <a:rPr lang="en-IN" sz="1600" i="1" dirty="0">
                <a:effectLst/>
                <a:latin typeface="Times New Roman" panose="02020603050405020304" pitchFamily="18" charset="0"/>
                <a:ea typeface="Times New Roman" panose="02020603050405020304" pitchFamily="18" charset="0"/>
              </a:rPr>
              <a:t>34</a:t>
            </a:r>
            <a:r>
              <a:rPr lang="en-IN" sz="1600" dirty="0">
                <a:effectLst/>
                <a:latin typeface="Times New Roman" panose="02020603050405020304" pitchFamily="18" charset="0"/>
                <a:ea typeface="Times New Roman" panose="02020603050405020304" pitchFamily="18" charset="0"/>
              </a:rPr>
              <a:t>(3), pp.1154-1176.</a:t>
            </a:r>
          </a:p>
          <a:p>
            <a:pPr algn="just"/>
            <a:r>
              <a:rPr lang="en-IN" sz="1600" dirty="0">
                <a:solidFill>
                  <a:srgbClr val="222222"/>
                </a:solidFill>
                <a:effectLst/>
                <a:latin typeface="Times New Roman" panose="02020603050405020304" pitchFamily="18" charset="0"/>
                <a:ea typeface="Times New Roman" panose="02020603050405020304" pitchFamily="18" charset="0"/>
              </a:rPr>
              <a:t>Dwivedi, Y.K., Pandey, N., Currie, W. and </a:t>
            </a:r>
            <a:r>
              <a:rPr lang="en-IN" sz="1600" dirty="0" err="1">
                <a:solidFill>
                  <a:srgbClr val="222222"/>
                </a:solidFill>
                <a:effectLst/>
                <a:latin typeface="Times New Roman" panose="02020603050405020304" pitchFamily="18" charset="0"/>
                <a:ea typeface="Times New Roman" panose="02020603050405020304" pitchFamily="18" charset="0"/>
              </a:rPr>
              <a:t>Micu</a:t>
            </a:r>
            <a:r>
              <a:rPr lang="en-IN" sz="1600" dirty="0">
                <a:solidFill>
                  <a:srgbClr val="222222"/>
                </a:solidFill>
                <a:effectLst/>
                <a:latin typeface="Times New Roman" panose="02020603050405020304" pitchFamily="18" charset="0"/>
                <a:ea typeface="Times New Roman" panose="02020603050405020304" pitchFamily="18" charset="0"/>
              </a:rPr>
              <a:t>, A., (2024). Leveraging </a:t>
            </a:r>
            <a:r>
              <a:rPr lang="en-IN" sz="1600" dirty="0" err="1">
                <a:solidFill>
                  <a:srgbClr val="222222"/>
                </a:solidFill>
                <a:effectLst/>
                <a:latin typeface="Times New Roman" panose="02020603050405020304" pitchFamily="18" charset="0"/>
                <a:ea typeface="Times New Roman" panose="02020603050405020304" pitchFamily="18" charset="0"/>
              </a:rPr>
              <a:t>ChatGPT</a:t>
            </a:r>
            <a:r>
              <a:rPr lang="en-IN" sz="1600" dirty="0">
                <a:solidFill>
                  <a:srgbClr val="222222"/>
                </a:solidFill>
                <a:effectLst/>
                <a:latin typeface="Times New Roman" panose="02020603050405020304" pitchFamily="18" charset="0"/>
                <a:ea typeface="Times New Roman" panose="02020603050405020304" pitchFamily="18" charset="0"/>
              </a:rPr>
              <a:t> and other generative artificial intelligence (AI)-based applications in the hospitality and tourism industry: practices, challenges and research agenda. </a:t>
            </a:r>
            <a:r>
              <a:rPr lang="en-IN" sz="1600" i="1" dirty="0">
                <a:effectLst/>
                <a:latin typeface="Times New Roman" panose="02020603050405020304" pitchFamily="18" charset="0"/>
                <a:ea typeface="Times New Roman" panose="02020603050405020304" pitchFamily="18" charset="0"/>
              </a:rPr>
              <a:t>International Journal of Contemporary Hospitality Management</a:t>
            </a:r>
            <a:r>
              <a:rPr lang="en-IN" sz="1600" dirty="0">
                <a:effectLst/>
                <a:latin typeface="Times New Roman" panose="02020603050405020304" pitchFamily="18" charset="0"/>
                <a:ea typeface="Times New Roman" panose="02020603050405020304" pitchFamily="18" charset="0"/>
              </a:rPr>
              <a:t>, </a:t>
            </a:r>
            <a:r>
              <a:rPr lang="en-IN" sz="1600" i="1" dirty="0">
                <a:effectLst/>
                <a:latin typeface="Times New Roman" panose="02020603050405020304" pitchFamily="18" charset="0"/>
                <a:ea typeface="Times New Roman" panose="02020603050405020304" pitchFamily="18" charset="0"/>
              </a:rPr>
              <a:t>36</a:t>
            </a:r>
            <a:r>
              <a:rPr lang="en-IN" sz="1600" dirty="0">
                <a:effectLst/>
                <a:latin typeface="Times New Roman" panose="02020603050405020304" pitchFamily="18" charset="0"/>
                <a:ea typeface="Times New Roman" panose="02020603050405020304" pitchFamily="18" charset="0"/>
              </a:rPr>
              <a:t>(1), pp.1-12.</a:t>
            </a:r>
          </a:p>
          <a:p>
            <a:pPr algn="just"/>
            <a:r>
              <a:rPr lang="en-IN" sz="1600" dirty="0" err="1">
                <a:solidFill>
                  <a:srgbClr val="222222"/>
                </a:solidFill>
                <a:effectLst/>
                <a:latin typeface="Times New Roman" panose="02020603050405020304" pitchFamily="18" charset="0"/>
                <a:ea typeface="Times New Roman" panose="02020603050405020304" pitchFamily="18" charset="0"/>
              </a:rPr>
              <a:t>Filieri</a:t>
            </a:r>
            <a:r>
              <a:rPr lang="en-IN" sz="1600" dirty="0">
                <a:solidFill>
                  <a:srgbClr val="222222"/>
                </a:solidFill>
                <a:effectLst/>
                <a:latin typeface="Times New Roman" panose="02020603050405020304" pitchFamily="18" charset="0"/>
                <a:ea typeface="Times New Roman" panose="02020603050405020304" pitchFamily="18" charset="0"/>
              </a:rPr>
              <a:t>, R., D’Amico, E., </a:t>
            </a:r>
            <a:r>
              <a:rPr lang="en-IN" sz="1600" dirty="0" err="1">
                <a:solidFill>
                  <a:srgbClr val="222222"/>
                </a:solidFill>
                <a:effectLst/>
                <a:latin typeface="Times New Roman" panose="02020603050405020304" pitchFamily="18" charset="0"/>
                <a:ea typeface="Times New Roman" panose="02020603050405020304" pitchFamily="18" charset="0"/>
              </a:rPr>
              <a:t>Destefanis</a:t>
            </a:r>
            <a:r>
              <a:rPr lang="en-IN" sz="1600" dirty="0">
                <a:solidFill>
                  <a:srgbClr val="222222"/>
                </a:solidFill>
                <a:effectLst/>
                <a:latin typeface="Times New Roman" panose="02020603050405020304" pitchFamily="18" charset="0"/>
                <a:ea typeface="Times New Roman" panose="02020603050405020304" pitchFamily="18" charset="0"/>
              </a:rPr>
              <a:t>, A., </a:t>
            </a:r>
            <a:r>
              <a:rPr lang="en-IN" sz="1600" dirty="0" err="1">
                <a:solidFill>
                  <a:srgbClr val="222222"/>
                </a:solidFill>
                <a:effectLst/>
                <a:latin typeface="Times New Roman" panose="02020603050405020304" pitchFamily="18" charset="0"/>
                <a:ea typeface="Times New Roman" panose="02020603050405020304" pitchFamily="18" charset="0"/>
              </a:rPr>
              <a:t>Paolucci</a:t>
            </a:r>
            <a:r>
              <a:rPr lang="en-IN" sz="1600" dirty="0">
                <a:solidFill>
                  <a:srgbClr val="222222"/>
                </a:solidFill>
                <a:effectLst/>
                <a:latin typeface="Times New Roman" panose="02020603050405020304" pitchFamily="18" charset="0"/>
                <a:ea typeface="Times New Roman" panose="02020603050405020304" pitchFamily="18" charset="0"/>
              </a:rPr>
              <a:t>, E. and </a:t>
            </a:r>
            <a:r>
              <a:rPr lang="en-IN" sz="1600" dirty="0" err="1">
                <a:solidFill>
                  <a:srgbClr val="222222"/>
                </a:solidFill>
                <a:effectLst/>
                <a:latin typeface="Times New Roman" panose="02020603050405020304" pitchFamily="18" charset="0"/>
                <a:ea typeface="Times New Roman" panose="02020603050405020304" pitchFamily="18" charset="0"/>
              </a:rPr>
              <a:t>Raguseo</a:t>
            </a:r>
            <a:r>
              <a:rPr lang="en-IN" sz="1600" dirty="0">
                <a:solidFill>
                  <a:srgbClr val="222222"/>
                </a:solidFill>
                <a:effectLst/>
                <a:latin typeface="Times New Roman" panose="02020603050405020304" pitchFamily="18" charset="0"/>
                <a:ea typeface="Times New Roman" panose="02020603050405020304" pitchFamily="18" charset="0"/>
              </a:rPr>
              <a:t>, E.,(2021). Artificial intelligence (AI) for tourism: an European-based study on successful AI tourism start-ups. </a:t>
            </a:r>
            <a:r>
              <a:rPr lang="en-IN" sz="1600" i="1" dirty="0">
                <a:effectLst/>
                <a:latin typeface="Times New Roman" panose="02020603050405020304" pitchFamily="18" charset="0"/>
                <a:ea typeface="Times New Roman" panose="02020603050405020304" pitchFamily="18" charset="0"/>
              </a:rPr>
              <a:t>International Journal of Contemporary Hospitality Management</a:t>
            </a:r>
            <a:r>
              <a:rPr lang="en-IN" sz="1600" dirty="0">
                <a:effectLst/>
                <a:latin typeface="Times New Roman" panose="02020603050405020304" pitchFamily="18" charset="0"/>
                <a:ea typeface="Times New Roman" panose="02020603050405020304" pitchFamily="18" charset="0"/>
              </a:rPr>
              <a:t>, </a:t>
            </a:r>
            <a:r>
              <a:rPr lang="en-IN" sz="1600" i="1" dirty="0">
                <a:effectLst/>
                <a:latin typeface="Times New Roman" panose="02020603050405020304" pitchFamily="18" charset="0"/>
                <a:ea typeface="Times New Roman" panose="02020603050405020304" pitchFamily="18" charset="0"/>
              </a:rPr>
              <a:t>33</a:t>
            </a:r>
            <a:r>
              <a:rPr lang="en-IN" sz="1600" dirty="0">
                <a:effectLst/>
                <a:latin typeface="Times New Roman" panose="02020603050405020304" pitchFamily="18" charset="0"/>
                <a:ea typeface="Times New Roman" panose="02020603050405020304" pitchFamily="18" charset="0"/>
              </a:rPr>
              <a:t>(11), pp.4099-4125.</a:t>
            </a:r>
          </a:p>
          <a:p>
            <a:endParaRPr lang="en-US" sz="1600" dirty="0"/>
          </a:p>
        </p:txBody>
      </p:sp>
    </p:spTree>
    <p:extLst>
      <p:ext uri="{BB962C8B-B14F-4D97-AF65-F5344CB8AC3E}">
        <p14:creationId xmlns:p14="http://schemas.microsoft.com/office/powerpoint/2010/main" val="1099329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8451D6-1C52-92F6-DADF-4A671128EA1A}"/>
              </a:ext>
            </a:extLst>
          </p:cNvPr>
          <p:cNvSpPr>
            <a:spLocks noGrp="1"/>
          </p:cNvSpPr>
          <p:nvPr>
            <p:ph type="title"/>
          </p:nvPr>
        </p:nvSpPr>
        <p:spPr>
          <a:xfrm>
            <a:off x="686834" y="1153572"/>
            <a:ext cx="3200400" cy="4461163"/>
          </a:xfrm>
        </p:spPr>
        <p:txBody>
          <a:bodyPr>
            <a:normAutofit/>
          </a:bodyPr>
          <a:lstStyle/>
          <a:p>
            <a:r>
              <a:rPr lang="en-US" dirty="0">
                <a:solidFill>
                  <a:srgbClr val="FFFFFF"/>
                </a:solidFill>
                <a:latin typeface="Times New Roman"/>
                <a:cs typeface="Times New Roman"/>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9C22946-D03A-ED00-F39C-05A6AC305EA7}"/>
              </a:ext>
            </a:extLst>
          </p:cNvPr>
          <p:cNvSpPr>
            <a:spLocks noGrp="1"/>
          </p:cNvSpPr>
          <p:nvPr>
            <p:ph idx="1"/>
          </p:nvPr>
        </p:nvSpPr>
        <p:spPr>
          <a:xfrm>
            <a:off x="4447308" y="591344"/>
            <a:ext cx="7458553" cy="5585619"/>
          </a:xfrm>
        </p:spPr>
        <p:txBody>
          <a:bodyPr anchor="ctr">
            <a:noAutofit/>
          </a:bodyPr>
          <a:lstStyle/>
          <a:p>
            <a:pPr algn="just"/>
            <a:r>
              <a:rPr lang="en-IN" sz="1800" dirty="0" err="1">
                <a:solidFill>
                  <a:srgbClr val="222222"/>
                </a:solidFill>
                <a:effectLst/>
                <a:latin typeface="Times New Roman" panose="02020603050405020304" pitchFamily="18" charset="0"/>
                <a:ea typeface="Times New Roman" panose="02020603050405020304" pitchFamily="18" charset="0"/>
              </a:rPr>
              <a:t>Ghesh</a:t>
            </a:r>
            <a:r>
              <a:rPr lang="en-IN" sz="1800" dirty="0">
                <a:solidFill>
                  <a:srgbClr val="222222"/>
                </a:solidFill>
                <a:effectLst/>
                <a:latin typeface="Times New Roman" panose="02020603050405020304" pitchFamily="18" charset="0"/>
                <a:ea typeface="Times New Roman" panose="02020603050405020304" pitchFamily="18" charset="0"/>
              </a:rPr>
              <a:t>, N., Alexander, M. and Davis, A., (2024). The artificial intelligence-enabled customer experience in tourism: a systematic literature review. </a:t>
            </a:r>
            <a:r>
              <a:rPr lang="en-IN" sz="1800" i="1" dirty="0">
                <a:effectLst/>
                <a:latin typeface="Times New Roman" panose="02020603050405020304" pitchFamily="18" charset="0"/>
                <a:ea typeface="Times New Roman" panose="02020603050405020304" pitchFamily="18" charset="0"/>
              </a:rPr>
              <a:t>Tourism Review</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79</a:t>
            </a:r>
            <a:r>
              <a:rPr lang="en-IN" sz="1800" dirty="0">
                <a:effectLst/>
                <a:latin typeface="Times New Roman" panose="02020603050405020304" pitchFamily="18" charset="0"/>
                <a:ea typeface="Times New Roman" panose="02020603050405020304" pitchFamily="18" charset="0"/>
              </a:rPr>
              <a:t>(5), pp.1017-1037.</a:t>
            </a:r>
          </a:p>
          <a:p>
            <a:pPr algn="just"/>
            <a:r>
              <a:rPr lang="en-IN" sz="1800" dirty="0">
                <a:solidFill>
                  <a:srgbClr val="222222"/>
                </a:solidFill>
                <a:effectLst/>
                <a:latin typeface="Times New Roman" panose="02020603050405020304" pitchFamily="18" charset="0"/>
                <a:ea typeface="Times New Roman" panose="02020603050405020304" pitchFamily="18" charset="0"/>
              </a:rPr>
              <a:t>Ivanov, S., and Webster, C. (Eds.). (2019). Robots, artificial intelligence, and service automation in travel, tourism and hospitality (1st ed.). Emerald Publishing.</a:t>
            </a:r>
            <a:endParaRPr lang="en-IN" sz="1800" dirty="0">
              <a:effectLst/>
              <a:latin typeface="Times New Roman" panose="02020603050405020304" pitchFamily="18" charset="0"/>
              <a:ea typeface="Times New Roman" panose="02020603050405020304" pitchFamily="18" charset="0"/>
            </a:endParaRPr>
          </a:p>
          <a:p>
            <a:pPr algn="just"/>
            <a:r>
              <a:rPr lang="en-IN" sz="1800" dirty="0">
                <a:solidFill>
                  <a:srgbClr val="222222"/>
                </a:solidFill>
                <a:effectLst/>
                <a:latin typeface="Times New Roman" panose="02020603050405020304" pitchFamily="18" charset="0"/>
                <a:ea typeface="Times New Roman" panose="02020603050405020304" pitchFamily="18" charset="0"/>
              </a:rPr>
              <a:t>Jabeen, F., Al Zaidi, S. and Al </a:t>
            </a:r>
            <a:r>
              <a:rPr lang="en-IN" sz="1800" dirty="0" err="1">
                <a:solidFill>
                  <a:srgbClr val="222222"/>
                </a:solidFill>
                <a:effectLst/>
                <a:latin typeface="Times New Roman" panose="02020603050405020304" pitchFamily="18" charset="0"/>
                <a:ea typeface="Times New Roman" panose="02020603050405020304" pitchFamily="18" charset="0"/>
              </a:rPr>
              <a:t>Dhaheri</a:t>
            </a:r>
            <a:r>
              <a:rPr lang="en-IN" sz="1800" dirty="0">
                <a:solidFill>
                  <a:srgbClr val="222222"/>
                </a:solidFill>
                <a:effectLst/>
                <a:latin typeface="Times New Roman" panose="02020603050405020304" pitchFamily="18" charset="0"/>
                <a:ea typeface="Times New Roman" panose="02020603050405020304" pitchFamily="18" charset="0"/>
              </a:rPr>
              <a:t>, M.H., (2022). Automation and artificial intelligence in hospitality and tourism. </a:t>
            </a:r>
            <a:r>
              <a:rPr lang="en-IN" sz="1800" i="1" dirty="0">
                <a:effectLst/>
                <a:latin typeface="Times New Roman" panose="02020603050405020304" pitchFamily="18" charset="0"/>
                <a:ea typeface="Times New Roman" panose="02020603050405020304" pitchFamily="18" charset="0"/>
              </a:rPr>
              <a:t>Tourism Review</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77</a:t>
            </a:r>
            <a:r>
              <a:rPr lang="en-IN" sz="1800" dirty="0">
                <a:effectLst/>
                <a:latin typeface="Times New Roman" panose="02020603050405020304" pitchFamily="18" charset="0"/>
                <a:ea typeface="Times New Roman" panose="02020603050405020304" pitchFamily="18" charset="0"/>
              </a:rPr>
              <a:t>(4), pp.1043-1061.</a:t>
            </a:r>
          </a:p>
          <a:p>
            <a:pPr algn="just"/>
            <a:r>
              <a:rPr lang="en-IN" sz="1800" dirty="0" err="1">
                <a:solidFill>
                  <a:srgbClr val="222222"/>
                </a:solidFill>
                <a:effectLst/>
                <a:latin typeface="Times New Roman" panose="02020603050405020304" pitchFamily="18" charset="0"/>
                <a:ea typeface="Times New Roman" panose="02020603050405020304" pitchFamily="18" charset="0"/>
              </a:rPr>
              <a:t>Knani</a:t>
            </a:r>
            <a:r>
              <a:rPr lang="en-IN" sz="1800" dirty="0">
                <a:solidFill>
                  <a:srgbClr val="222222"/>
                </a:solidFill>
                <a:effectLst/>
                <a:latin typeface="Times New Roman" panose="02020603050405020304" pitchFamily="18" charset="0"/>
                <a:ea typeface="Times New Roman" panose="02020603050405020304" pitchFamily="18" charset="0"/>
              </a:rPr>
              <a:t>, M., </a:t>
            </a:r>
            <a:r>
              <a:rPr lang="en-IN" sz="1800" dirty="0" err="1">
                <a:solidFill>
                  <a:srgbClr val="222222"/>
                </a:solidFill>
                <a:effectLst/>
                <a:latin typeface="Times New Roman" panose="02020603050405020304" pitchFamily="18" charset="0"/>
                <a:ea typeface="Times New Roman" panose="02020603050405020304" pitchFamily="18" charset="0"/>
              </a:rPr>
              <a:t>Echchakoui</a:t>
            </a:r>
            <a:r>
              <a:rPr lang="en-IN" sz="1800" dirty="0">
                <a:solidFill>
                  <a:srgbClr val="222222"/>
                </a:solidFill>
                <a:effectLst/>
                <a:latin typeface="Times New Roman" panose="02020603050405020304" pitchFamily="18" charset="0"/>
                <a:ea typeface="Times New Roman" panose="02020603050405020304" pitchFamily="18" charset="0"/>
              </a:rPr>
              <a:t>, S. and </a:t>
            </a:r>
            <a:r>
              <a:rPr lang="en-IN" sz="1800" dirty="0" err="1">
                <a:solidFill>
                  <a:srgbClr val="222222"/>
                </a:solidFill>
                <a:effectLst/>
                <a:latin typeface="Times New Roman" panose="02020603050405020304" pitchFamily="18" charset="0"/>
                <a:ea typeface="Times New Roman" panose="02020603050405020304" pitchFamily="18" charset="0"/>
              </a:rPr>
              <a:t>Ladhari</a:t>
            </a:r>
            <a:r>
              <a:rPr lang="en-IN" sz="1800" dirty="0">
                <a:solidFill>
                  <a:srgbClr val="222222"/>
                </a:solidFill>
                <a:effectLst/>
                <a:latin typeface="Times New Roman" panose="02020603050405020304" pitchFamily="18" charset="0"/>
                <a:ea typeface="Times New Roman" panose="02020603050405020304" pitchFamily="18" charset="0"/>
              </a:rPr>
              <a:t>, R., (2022). Artificial intelligence in tourism and hospitality: Bibliometric analysis and research agenda. </a:t>
            </a:r>
            <a:r>
              <a:rPr lang="en-IN" sz="1800" i="1" dirty="0">
                <a:effectLst/>
                <a:latin typeface="Times New Roman" panose="02020603050405020304" pitchFamily="18" charset="0"/>
                <a:ea typeface="Times New Roman" panose="02020603050405020304" pitchFamily="18" charset="0"/>
              </a:rPr>
              <a:t>International Journal of Hospitality Management</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107</a:t>
            </a:r>
            <a:r>
              <a:rPr lang="en-IN" sz="1800" dirty="0">
                <a:effectLst/>
                <a:latin typeface="Times New Roman" panose="02020603050405020304" pitchFamily="18" charset="0"/>
                <a:ea typeface="Times New Roman" panose="02020603050405020304" pitchFamily="18" charset="0"/>
              </a:rPr>
              <a:t>, p.103317.</a:t>
            </a:r>
          </a:p>
          <a:p>
            <a:pPr algn="just"/>
            <a:r>
              <a:rPr lang="en-IN" sz="1800" dirty="0" err="1">
                <a:solidFill>
                  <a:srgbClr val="222222"/>
                </a:solidFill>
                <a:effectLst/>
                <a:latin typeface="Times New Roman" panose="02020603050405020304" pitchFamily="18" charset="0"/>
                <a:ea typeface="Times New Roman" panose="02020603050405020304" pitchFamily="18" charset="0"/>
              </a:rPr>
              <a:t>Limna</a:t>
            </a:r>
            <a:r>
              <a:rPr lang="en-IN" sz="1800" dirty="0">
                <a:solidFill>
                  <a:srgbClr val="222222"/>
                </a:solidFill>
                <a:effectLst/>
                <a:latin typeface="Times New Roman" panose="02020603050405020304" pitchFamily="18" charset="0"/>
                <a:ea typeface="Times New Roman" panose="02020603050405020304" pitchFamily="18" charset="0"/>
              </a:rPr>
              <a:t>, P., (2023). </a:t>
            </a:r>
            <a:r>
              <a:rPr lang="en-IN" sz="1800" i="1" dirty="0">
                <a:effectLst/>
                <a:latin typeface="Times New Roman" panose="02020603050405020304" pitchFamily="18" charset="0"/>
                <a:ea typeface="Times New Roman" panose="02020603050405020304" pitchFamily="18" charset="0"/>
              </a:rPr>
              <a:t>Artificial Intelligence (AI) in the hospitality industry: A review article.</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International Journal of Computing Sciences Research</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7</a:t>
            </a:r>
            <a:r>
              <a:rPr lang="en-IN" sz="1800" dirty="0">
                <a:effectLst/>
                <a:latin typeface="Times New Roman" panose="02020603050405020304" pitchFamily="18" charset="0"/>
                <a:ea typeface="Times New Roman" panose="02020603050405020304" pitchFamily="18" charset="0"/>
              </a:rPr>
              <a:t>, pp.1306-1317. </a:t>
            </a:r>
            <a:r>
              <a:rPr lang="en-IN" sz="1800" dirty="0" err="1">
                <a:solidFill>
                  <a:srgbClr val="222222"/>
                </a:solidFill>
                <a:effectLst/>
                <a:latin typeface="Times New Roman" panose="02020603050405020304" pitchFamily="18" charset="0"/>
                <a:ea typeface="Times New Roman" panose="02020603050405020304" pitchFamily="18" charset="0"/>
              </a:rPr>
              <a:t>Lv</a:t>
            </a:r>
            <a:r>
              <a:rPr lang="en-IN" sz="1800" dirty="0">
                <a:solidFill>
                  <a:srgbClr val="222222"/>
                </a:solidFill>
                <a:effectLst/>
                <a:latin typeface="Times New Roman" panose="02020603050405020304" pitchFamily="18" charset="0"/>
                <a:ea typeface="Times New Roman" panose="02020603050405020304" pitchFamily="18" charset="0"/>
              </a:rPr>
              <a:t>, H., Shi, S. and </a:t>
            </a:r>
            <a:r>
              <a:rPr lang="en-IN" sz="1800" dirty="0" err="1">
                <a:solidFill>
                  <a:srgbClr val="222222"/>
                </a:solidFill>
                <a:effectLst/>
                <a:latin typeface="Times New Roman" panose="02020603050405020304" pitchFamily="18" charset="0"/>
                <a:ea typeface="Times New Roman" panose="02020603050405020304" pitchFamily="18" charset="0"/>
              </a:rPr>
              <a:t>Gursoy</a:t>
            </a:r>
            <a:r>
              <a:rPr lang="en-IN" sz="1800" dirty="0">
                <a:solidFill>
                  <a:srgbClr val="222222"/>
                </a:solidFill>
                <a:effectLst/>
                <a:latin typeface="Times New Roman" panose="02020603050405020304" pitchFamily="18" charset="0"/>
                <a:ea typeface="Times New Roman" panose="02020603050405020304" pitchFamily="18" charset="0"/>
              </a:rPr>
              <a:t>, D., (2022). A look back and a leap forward: a review and synthesis of big data and artificial intelligence literature in hospitality and tourism. </a:t>
            </a:r>
            <a:r>
              <a:rPr lang="en-IN" sz="1800" i="1" dirty="0">
                <a:effectLst/>
                <a:latin typeface="Times New Roman" panose="02020603050405020304" pitchFamily="18" charset="0"/>
                <a:ea typeface="Times New Roman" panose="02020603050405020304" pitchFamily="18" charset="0"/>
              </a:rPr>
              <a:t>Journal of Hospitality Marketing and Management</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31</a:t>
            </a:r>
            <a:r>
              <a:rPr lang="en-IN" sz="1800" dirty="0">
                <a:effectLst/>
                <a:latin typeface="Times New Roman" panose="02020603050405020304" pitchFamily="18" charset="0"/>
                <a:ea typeface="Times New Roman" panose="02020603050405020304" pitchFamily="18" charset="0"/>
              </a:rPr>
              <a:t>(2), pp.145-175.</a:t>
            </a:r>
          </a:p>
          <a:p>
            <a:pPr algn="just"/>
            <a:r>
              <a:rPr lang="en-IN" sz="1800" dirty="0">
                <a:solidFill>
                  <a:srgbClr val="000000"/>
                </a:solidFill>
                <a:effectLst/>
                <a:latin typeface="Times New Roman" panose="02020603050405020304" pitchFamily="18" charset="0"/>
                <a:ea typeface="Times New Roman" panose="02020603050405020304" pitchFamily="18" charset="0"/>
              </a:rPr>
              <a:t>Rogers, E.M., Singhal, A. and Quinlan, M.M., (2014). Diffusion of innovations. In </a:t>
            </a:r>
            <a:r>
              <a:rPr lang="en-IN" sz="1800" i="1" dirty="0">
                <a:effectLst/>
                <a:latin typeface="Times New Roman" panose="02020603050405020304" pitchFamily="18" charset="0"/>
                <a:ea typeface="Times New Roman" panose="02020603050405020304" pitchFamily="18" charset="0"/>
              </a:rPr>
              <a:t>An integrated approach to communication theory and research </a:t>
            </a:r>
            <a:r>
              <a:rPr lang="en-IN" sz="1800" dirty="0">
                <a:effectLst/>
                <a:latin typeface="Times New Roman" panose="02020603050405020304" pitchFamily="18" charset="0"/>
                <a:ea typeface="Times New Roman" panose="02020603050405020304" pitchFamily="18" charset="0"/>
              </a:rPr>
              <a:t>(pp. 432-448). Routledge.</a:t>
            </a:r>
          </a:p>
        </p:txBody>
      </p:sp>
    </p:spTree>
    <p:extLst>
      <p:ext uri="{BB962C8B-B14F-4D97-AF65-F5344CB8AC3E}">
        <p14:creationId xmlns:p14="http://schemas.microsoft.com/office/powerpoint/2010/main" val="3461079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he Impact of Artificial Intelligence in the World of Tourism">
            <a:extLst>
              <a:ext uri="{FF2B5EF4-FFF2-40B4-BE49-F238E27FC236}">
                <a16:creationId xmlns:a16="http://schemas.microsoft.com/office/drawing/2014/main" id="{C3B4B849-394E-ED14-5B99-4BD3C242EE98}"/>
              </a:ext>
            </a:extLst>
          </p:cNvPr>
          <p:cNvPicPr>
            <a:picLocks noChangeAspect="1"/>
          </p:cNvPicPr>
          <p:nvPr/>
        </p:nvPicPr>
        <p:blipFill>
          <a:blip r:embed="rId2">
            <a:alphaModFix amt="50000"/>
          </a:blip>
          <a:srcRect t="1747"/>
          <a:stretch/>
        </p:blipFill>
        <p:spPr>
          <a:xfrm>
            <a:off x="20" y="1"/>
            <a:ext cx="12191980" cy="6857999"/>
          </a:xfrm>
          <a:prstGeom prst="rect">
            <a:avLst/>
          </a:prstGeom>
        </p:spPr>
      </p:pic>
      <p:sp>
        <p:nvSpPr>
          <p:cNvPr id="2" name="Title 1">
            <a:extLst>
              <a:ext uri="{FF2B5EF4-FFF2-40B4-BE49-F238E27FC236}">
                <a16:creationId xmlns:a16="http://schemas.microsoft.com/office/drawing/2014/main" id="{50145CA2-F75A-B2E5-2D0D-2B74F55AE747}"/>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br>
              <a:rPr lang="en-US" sz="5100" dirty="0"/>
            </a:br>
            <a:endParaRPr lang="en-US" sz="5100">
              <a:solidFill>
                <a:srgbClr val="FFFFFF"/>
              </a:solidFill>
            </a:endParaRPr>
          </a:p>
          <a:p>
            <a:pPr algn="ctr"/>
            <a:r>
              <a:rPr lang="en-US" sz="5100" dirty="0">
                <a:solidFill>
                  <a:srgbClr val="FFFFFF"/>
                </a:solidFill>
                <a:latin typeface="Times New Roman"/>
                <a:cs typeface="Times New Roman"/>
              </a:rPr>
              <a:t>Thank You</a:t>
            </a:r>
            <a:br>
              <a:rPr lang="en-US" sz="5100" dirty="0">
                <a:latin typeface="Times New Roman"/>
              </a:rPr>
            </a:br>
            <a:endParaRPr lang="en-US" sz="5100">
              <a:solidFill>
                <a:srgbClr val="FFFFFF"/>
              </a:solidFill>
            </a:endParaRPr>
          </a:p>
        </p:txBody>
      </p:sp>
    </p:spTree>
    <p:extLst>
      <p:ext uri="{BB962C8B-B14F-4D97-AF65-F5344CB8AC3E}">
        <p14:creationId xmlns:p14="http://schemas.microsoft.com/office/powerpoint/2010/main" val="48752305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2487</Words>
  <Application>Microsoft Office PowerPoint</Application>
  <PresentationFormat>Widescreen</PresentationFormat>
  <Paragraphs>80</Paragraphs>
  <Slides>12</Slides>
  <Notes>8</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BA INTERNATIONAL HOTEL MANAGEMENT CONTEMPORARY THEMES IN THE HOTEL AND HOSPITALITY SECTOR BMIH6001 ASSIGNMENT TWO CONFERENCE PRESENTATION  </vt:lpstr>
      <vt:lpstr>Introduction  </vt:lpstr>
      <vt:lpstr>Literature Review – Theory</vt:lpstr>
      <vt:lpstr>Key AI Applications </vt:lpstr>
      <vt:lpstr>Methodology  </vt:lpstr>
      <vt:lpstr>PEST Analysis</vt:lpstr>
      <vt:lpstr> Industry Responses and Reflection  </vt:lpstr>
      <vt:lpstr>Conclusion</vt:lpstr>
      <vt:lpstr> Recommendations  </vt:lpstr>
      <vt:lpstr>References</vt:lpstr>
      <vt:lpstr>References</vt:lpstr>
      <vt:lpstr>  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INTERNATIONAL HOTEL MANAGEMENT CONTEMPORARY THEMES IN THE HOTEL AND HOSPITALITY SECTOR BMIH6001 ASSIGNMENT TWO CONFERENCE PRESENTATION  </dc:title>
  <dc:creator/>
  <cp:lastModifiedBy>Shreya Dey</cp:lastModifiedBy>
  <cp:revision>403</cp:revision>
  <dcterms:created xsi:type="dcterms:W3CDTF">2024-12-21T15:38:41Z</dcterms:created>
  <dcterms:modified xsi:type="dcterms:W3CDTF">2025-02-25T06:32:58Z</dcterms:modified>
</cp:coreProperties>
</file>