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64"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6789" y="-1"/>
            <a:ext cx="12192001" cy="6858000"/>
          </a:xfrm>
          <a:blipFill>
            <a:blip r:embed="rId2">
              <a:alphaModFix amt="70000"/>
            </a:blip>
            <a:stretch>
              <a:fillRect/>
            </a:stretch>
          </a:blipFill>
        </p:spPr>
        <p:txBody>
          <a:bodyPr/>
          <a:lstStyle>
            <a:lvl1pPr>
              <a:defRPr/>
            </a:lvl1pPr>
          </a:lstStyle>
          <a:p>
            <a:r>
              <a:rPr lang="en-US" dirty="0"/>
              <a:t>   </a:t>
            </a: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GB"/>
              <a:t>Click to edit Master title style</a:t>
            </a:r>
            <a:endParaRPr lang="en-US" dirty="0"/>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GB"/>
              <a:t>Click to edit Master subtitle style</a:t>
            </a:r>
            <a:endParaRPr lang="en-US" dirty="0"/>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endParaRPr lang="en-GB"/>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2E1B9EAF-D6B4-4EF1-B0F3-868B94017582}" type="slidenum">
              <a:rPr lang="en-GB" smtClean="0"/>
              <a:t>‹#›</a:t>
            </a:fld>
            <a:endParaRPr lang="en-GB"/>
          </a:p>
        </p:txBody>
      </p:sp>
    </p:spTree>
    <p:extLst>
      <p:ext uri="{BB962C8B-B14F-4D97-AF65-F5344CB8AC3E}">
        <p14:creationId xmlns:p14="http://schemas.microsoft.com/office/powerpoint/2010/main" val="3818073695"/>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9157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92000" cy="6858000"/>
          </a:xfrm>
          <a:blipFill>
            <a:blip r:embed="rId2">
              <a:alphaModFix amt="70000"/>
            </a:blip>
            <a:stretch>
              <a:fillRect l="-2" t="-1" b="-19091"/>
            </a:stretch>
          </a:blipFill>
        </p:spPr>
        <p:txBody>
          <a:bodyPr/>
          <a:lstStyle>
            <a:lvl1pPr>
              <a:defRPr/>
            </a:lvl1pPr>
          </a:lstStyle>
          <a:p>
            <a:r>
              <a:rPr lang="en-US" dirty="0"/>
              <a:t>   </a:t>
            </a: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GB"/>
              <a:t>Click to edit Master title style</a:t>
            </a:r>
            <a:endParaRPr lang="en-US" dirty="0"/>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GB"/>
              <a:t>Click to edit Master subtitle style</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3E0674D8-4DE1-4B22-AB64-53F7DFA59021}" type="datetimeFigureOut">
              <a:rPr lang="en-GB" smtClean="0"/>
              <a:t>07/10/2026</a:t>
            </a:fld>
            <a:endParaRPr lang="en-GB"/>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endParaRPr lang="en-GB"/>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2E1B9EAF-D6B4-4EF1-B0F3-868B94017582}" type="slidenum">
              <a:rPr lang="en-GB" smtClean="0"/>
              <a:t>‹#›</a:t>
            </a:fld>
            <a:endParaRPr lang="en-GB"/>
          </a:p>
        </p:txBody>
      </p:sp>
    </p:spTree>
    <p:extLst>
      <p:ext uri="{BB962C8B-B14F-4D97-AF65-F5344CB8AC3E}">
        <p14:creationId xmlns:p14="http://schemas.microsoft.com/office/powerpoint/2010/main" val="102881512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GB"/>
              <a:t>Click to edit Master title style</a:t>
            </a:r>
            <a:endParaRPr lang="en-US"/>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GB"/>
              <a:t>Click to edit Master subtitle style</a:t>
            </a:r>
            <a:endParaRPr lang="en-US" dirty="0"/>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3E0674D8-4DE1-4B22-AB64-53F7DFA59021}" type="datetimeFigureOut">
              <a:rPr lang="en-GB" smtClean="0"/>
              <a:t>07/10/2026</a:t>
            </a:fld>
            <a:endParaRPr lang="en-GB"/>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endParaRPr lang="en-GB"/>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2E1B9EAF-D6B4-4EF1-B0F3-868B94017582}" type="slidenum">
              <a:rPr lang="en-GB" smtClean="0"/>
              <a:t>‹#›</a:t>
            </a:fld>
            <a:endParaRPr lang="en-GB"/>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EC29EB-3E43-F1FF-EB6B-9F5C908FFCC8}"/>
              </a:ext>
            </a:extLst>
          </p:cNvPr>
          <p:cNvSpPr/>
          <p:nvPr/>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50965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3E0674D8-4DE1-4B22-AB64-53F7DFA59021}" type="datetimeFigureOut">
              <a:rPr lang="en-GB" smtClean="0"/>
              <a:t>07/10/2026</a:t>
            </a:fld>
            <a:endParaRPr lang="en-GB"/>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endParaRPr lang="en-GB"/>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2E1B9EAF-D6B4-4EF1-B0F3-868B94017582}" type="slidenum">
              <a:rPr lang="en-GB" smtClean="0"/>
              <a:t>‹#›</a:t>
            </a:fld>
            <a:endParaRPr lang="en-GB"/>
          </a:p>
        </p:txBody>
      </p:sp>
    </p:spTree>
    <p:extLst>
      <p:ext uri="{BB962C8B-B14F-4D97-AF65-F5344CB8AC3E}">
        <p14:creationId xmlns:p14="http://schemas.microsoft.com/office/powerpoint/2010/main" val="19508152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GB"/>
              <a:t>Click to edit Master title style</a:t>
            </a:r>
            <a:endParaRPr lang="en-US" dirty="0"/>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endParaRPr lang="en-GB"/>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384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3E0674D8-4DE1-4B22-AB64-53F7DFA59021}" type="datetimeFigureOut">
              <a:rPr lang="en-GB" smtClean="0"/>
              <a:t>07/10/2026</a:t>
            </a:fld>
            <a:endParaRPr lang="en-GB"/>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endParaRPr lang="en-GB"/>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Picture Placeholder 14">
            <a:extLst>
              <a:ext uri="{FF2B5EF4-FFF2-40B4-BE49-F238E27FC236}">
                <a16:creationId xmlns:a16="http://schemas.microsoft.com/office/drawing/2014/main" id="{C9B8CAF0-3749-D1CF-0FDA-20F4B5EE9862}"/>
              </a:ext>
            </a:extLst>
          </p:cNvPr>
          <p:cNvSpPr>
            <a:spLocks noGrp="1"/>
          </p:cNvSpPr>
          <p:nvPr>
            <p:ph type="pic" sz="quarter" idx="17" hasCustomPrompt="1"/>
          </p:nvPr>
        </p:nvSpPr>
        <p:spPr>
          <a:xfrm>
            <a:off x="0" y="4492402"/>
            <a:ext cx="12192000" cy="2365597"/>
          </a:xfrm>
          <a:blipFill>
            <a:blip r:embed="rId2">
              <a:alphaModFix amt="7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03638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endParaRPr lang="en-GB"/>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80395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endParaRPr lang="en-GB"/>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03707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3E0674D8-4DE1-4B22-AB64-53F7DFA59021}" type="datetimeFigureOut">
              <a:rPr lang="en-GB" smtClean="0"/>
              <a:t>07/10/2026</a:t>
            </a:fld>
            <a:endParaRPr lang="en-GB"/>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endParaRPr lang="en-GB"/>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2E1B9EAF-D6B4-4EF1-B0F3-868B94017582}"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316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0"/>
            <a:ext cx="12192000" cy="3864075"/>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3E0674D8-4DE1-4B22-AB64-53F7DFA59021}" type="datetimeFigureOut">
              <a:rPr lang="en-GB" smtClean="0"/>
              <a:t>07/10/2026</a:t>
            </a:fld>
            <a:endParaRPr lang="en-GB"/>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2E1B9EAF-D6B4-4EF1-B0F3-868B94017582}" type="slidenum">
              <a:rPr lang="en-GB" smtClean="0"/>
              <a:t>‹#›</a:t>
            </a:fld>
            <a:endParaRPr lang="en-GB"/>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28248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GB"/>
              <a:t>Click to edit Master title style</a:t>
            </a:r>
            <a:endParaRPr lang="en-US"/>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1"/>
            <a:ext cx="6959600" cy="6858000"/>
          </a:xfrm>
          <a:blipFill>
            <a:blip r:embed="rId2">
              <a:alphaModFix amt="60000"/>
            </a:blip>
            <a:stretch>
              <a:fillRect/>
            </a:stretch>
          </a:blipFill>
        </p:spPr>
        <p:txBody>
          <a:bodyPr/>
          <a:lstStyle>
            <a:lvl1pPr>
              <a:defRPr/>
            </a:lvl1pPr>
          </a:lstStyle>
          <a:p>
            <a:r>
              <a:rPr lang="en-US" dirty="0"/>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3E0674D8-4DE1-4B22-AB64-53F7DFA59021}" type="datetimeFigureOut">
              <a:rPr lang="en-GB" smtClean="0"/>
              <a:t>07/10/2026</a:t>
            </a:fld>
            <a:endParaRPr lang="en-GB"/>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endParaRPr lang="en-GB"/>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2E1B9EAF-D6B4-4EF1-B0F3-868B94017582}" type="slidenum">
              <a:rPr lang="en-GB" smtClean="0"/>
              <a:t>‹#›</a:t>
            </a:fld>
            <a:endParaRPr lang="en-GB"/>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0340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E0674D8-4DE1-4B22-AB64-53F7DFA59021}" type="datetimeFigureOut">
              <a:rPr lang="en-GB" smtClean="0"/>
              <a:t>07/10/2026</a:t>
            </a:fld>
            <a:endParaRPr lang="en-GB"/>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2E1B9EAF-D6B4-4EF1-B0F3-868B94017582}" type="slidenum">
              <a:rPr lang="en-GB" smtClean="0"/>
              <a:t>‹#›</a:t>
            </a:fld>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lstStyle>
            <a:lvl1pPr>
              <a:defRPr/>
            </a:lvl1pPr>
          </a:lstStyle>
          <a:p>
            <a:r>
              <a:rPr lang="en-US" dirty="0"/>
              <a:t>   </a:t>
            </a:r>
          </a:p>
        </p:txBody>
      </p:sp>
    </p:spTree>
    <p:extLst>
      <p:ext uri="{BB962C8B-B14F-4D97-AF65-F5344CB8AC3E}">
        <p14:creationId xmlns:p14="http://schemas.microsoft.com/office/powerpoint/2010/main" val="32546727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E0674D8-4DE1-4B22-AB64-53F7DFA59021}" type="datetimeFigureOut">
              <a:rPr lang="en-GB" smtClean="0"/>
              <a:t>07/10/2026</a:t>
            </a:fld>
            <a:endParaRPr lang="en-GB"/>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endParaRPr lang="en-GB"/>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2E1B9EAF-D6B4-4EF1-B0F3-868B94017582}" type="slidenum">
              <a:rPr lang="en-GB" smtClean="0"/>
              <a:t>‹#›</a:t>
            </a:fld>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8731045" y="0"/>
            <a:ext cx="3460955" cy="6866879"/>
          </a:xfrm>
          <a:blipFill>
            <a:blip r:embed="rId2">
              <a:alphaModFix amt="60000"/>
            </a:blip>
            <a:stretch>
              <a:fillRect/>
            </a:stretch>
          </a:blipFill>
        </p:spPr>
        <p:txBody>
          <a:bodyPr/>
          <a:lstStyle>
            <a:lvl1pPr>
              <a:defRPr/>
            </a:lvl1pPr>
          </a:lstStyle>
          <a:p>
            <a:r>
              <a:rPr lang="en-US" dirty="0"/>
              <a:t>   </a:t>
            </a: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 name="Straight Connector 6">
            <a:extLst>
              <a:ext uri="{FF2B5EF4-FFF2-40B4-BE49-F238E27FC236}">
                <a16:creationId xmlns:a16="http://schemas.microsoft.com/office/drawing/2014/main" id="{B80496BC-B679-515B-9928-2CC91AD7A8A2}"/>
              </a:ext>
            </a:extLst>
          </p:cNvPr>
          <p:cNvCxnSpPr>
            <a:cxnSpLocks/>
          </p:cNvCxnSpPr>
          <p:nvPr/>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1148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3E0674D8-4DE1-4B22-AB64-53F7DFA59021}" type="datetimeFigureOut">
              <a:rPr lang="en-GB" smtClean="0"/>
              <a:t>07/10/2026</a:t>
            </a:fld>
            <a:endParaRPr lang="en-GB"/>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endParaRPr lang="en-GB"/>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2E1B9EAF-D6B4-4EF1-B0F3-868B94017582}" type="slidenum">
              <a:rPr lang="en-GB" smtClean="0"/>
              <a:t>‹#›</a:t>
            </a:fld>
            <a:endParaRPr lang="en-GB"/>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7620000" y="0"/>
            <a:ext cx="4572000" cy="6858000"/>
          </a:xfrm>
          <a:blipFill>
            <a:blip r:embed="rId2">
              <a:alphaModFix amt="60000"/>
            </a:blip>
            <a:stretch>
              <a:fillRect/>
            </a:stretch>
          </a:blipFill>
        </p:spPr>
        <p:txBody>
          <a:bodyPr/>
          <a:lstStyle>
            <a:lvl1pPr>
              <a:defRPr/>
            </a:lvl1pPr>
          </a:lstStyle>
          <a:p>
            <a:r>
              <a:rPr lang="en-US" dirty="0"/>
              <a:t>    </a:t>
            </a: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9344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3DA51E54-3166-19CA-EB55-5DFFB9426CAD}"/>
              </a:ext>
            </a:extLst>
          </p:cNvPr>
          <p:cNvSpPr>
            <a:spLocks noGrp="1"/>
          </p:cNvSpPr>
          <p:nvPr>
            <p:ph type="pic" sz="quarter" idx="19" hasCustomPrompt="1"/>
          </p:nvPr>
        </p:nvSpPr>
        <p:spPr>
          <a:xfrm>
            <a:off x="-17796" y="0"/>
            <a:ext cx="12209796" cy="2420098"/>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3E0674D8-4DE1-4B22-AB64-53F7DFA59021}" type="datetimeFigureOut">
              <a:rPr lang="en-GB" smtClean="0"/>
              <a:t>07/10/2026</a:t>
            </a:fld>
            <a:endParaRPr lang="en-GB"/>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endParaRPr lang="en-GB"/>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2E1B9EAF-D6B4-4EF1-B0F3-868B94017582}" type="slidenum">
              <a:rPr lang="en-GB" smtClean="0"/>
              <a:t>‹#›</a:t>
            </a:fld>
            <a:endParaRPr lang="en-GB"/>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98709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451351" y="2680447"/>
            <a:ext cx="3357819" cy="3662083"/>
          </a:xfrm>
          <a:blipFill>
            <a:blip r:embed="rId2">
              <a:alphaModFix amt="60000"/>
            </a:blip>
            <a:stretch>
              <a:fillRect/>
            </a:stretch>
          </a:blipFill>
        </p:spPr>
        <p:txBody>
          <a:bodyPr/>
          <a:lstStyle>
            <a:lvl1pPr>
              <a:defRPr/>
            </a:lvl1pPr>
          </a:lstStyle>
          <a:p>
            <a:r>
              <a:rPr lang="en-US" dirty="0"/>
              <a:t>   </a:t>
            </a: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585655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endParaRPr lang="en-GB"/>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382390" y="3045041"/>
            <a:ext cx="3338742" cy="3297489"/>
          </a:xfrm>
          <a:blipFill>
            <a:blip r:embed="rId2">
              <a:alphaModFix amt="6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044402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endParaRPr lang="en-GB"/>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dirty="0"/>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7839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GB"/>
              <a:t>Click to edit Master title style</a:t>
            </a:r>
            <a:endParaRPr lang="en-US"/>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endParaRPr lang="en-GB"/>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2E1B9EAF-D6B4-4EF1-B0F3-868B94017582}" type="slidenum">
              <a:rPr lang="en-GB" smtClean="0"/>
              <a:t>‹#›</a:t>
            </a:fld>
            <a:endParaRPr lang="en-GB"/>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315130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3E0674D8-4DE1-4B22-AB64-53F7DFA59021}" type="datetimeFigureOut">
              <a:rPr lang="en-GB" smtClean="0"/>
              <a:t>07/10/2026</a:t>
            </a:fld>
            <a:endParaRPr lang="en-GB"/>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endParaRPr lang="en-GB"/>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2E1B9EAF-D6B4-4EF1-B0F3-868B94017582}" type="slidenum">
              <a:rPr lang="en-GB" smtClean="0"/>
              <a:t>‹#›</a:t>
            </a:fld>
            <a:endParaRPr lang="en-GB"/>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dirty="0"/>
              <a:t>Click to add Quote</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34739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3E0674D8-4DE1-4B22-AB64-53F7DFA59021}" type="datetimeFigureOut">
              <a:rPr lang="en-GB" smtClean="0"/>
              <a:t>07/10/2026</a:t>
            </a:fld>
            <a:endParaRPr lang="en-GB"/>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endParaRPr lang="en-GB"/>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2E1B9EAF-D6B4-4EF1-B0F3-868B94017582}" type="slidenum">
              <a:rPr lang="en-GB" smtClean="0"/>
              <a:t>‹#›</a:t>
            </a:fld>
            <a:endParaRPr lang="en-GB"/>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881957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E0674D8-4DE1-4B22-AB64-53F7DFA59021}" type="datetimeFigureOut">
              <a:rPr lang="en-GB" smtClean="0"/>
              <a:t>07/10/2026</a:t>
            </a:fld>
            <a:endParaRPr lang="en-GB"/>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n-GB"/>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2E1B9EAF-D6B4-4EF1-B0F3-868B94017582}" type="slidenum">
              <a:rPr lang="en-GB" smtClean="0"/>
              <a:t>‹#›</a:t>
            </a:fld>
            <a:endParaRPr lang="en-GB"/>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212888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3E0674D8-4DE1-4B22-AB64-53F7DFA59021}" type="datetimeFigureOut">
              <a:rPr lang="en-GB" smtClean="0"/>
              <a:t>07/10/2026</a:t>
            </a:fld>
            <a:endParaRPr lang="en-GB"/>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n-GB"/>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2E1B9EAF-D6B4-4EF1-B0F3-868B94017582}" type="slidenum">
              <a:rPr lang="en-GB" smtClean="0"/>
              <a:t>‹#›</a:t>
            </a:fld>
            <a:endParaRPr lang="en-GB"/>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80095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GB"/>
              <a:t>Click to edit Master title style</a:t>
            </a:r>
            <a:endParaRPr lang="en-US"/>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3E0674D8-4DE1-4B22-AB64-53F7DFA59021}" type="datetimeFigureOut">
              <a:rPr lang="en-GB" smtClean="0"/>
              <a:t>07/10/2026</a:t>
            </a:fld>
            <a:endParaRPr lang="en-GB"/>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endParaRPr lang="en-GB"/>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2E1B9EAF-D6B4-4EF1-B0F3-868B94017582}" type="slidenum">
              <a:rPr lang="en-GB" smtClean="0"/>
              <a:t>‹#›</a:t>
            </a:fld>
            <a:endParaRPr lang="en-GB"/>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1928136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3E0674D8-4DE1-4B22-AB64-53F7DFA59021}" type="datetimeFigureOut">
              <a:rPr lang="en-GB" smtClean="0"/>
              <a:t>07/10/2026</a:t>
            </a:fld>
            <a:endParaRPr lang="en-GB"/>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2E1B9EAF-D6B4-4EF1-B0F3-868B94017582}" type="slidenum">
              <a:rPr lang="en-GB" smtClean="0"/>
              <a:t>‹#›</a:t>
            </a:fld>
            <a:endParaRPr lang="en-GB"/>
          </a:p>
        </p:txBody>
      </p:sp>
    </p:spTree>
    <p:extLst>
      <p:ext uri="{BB962C8B-B14F-4D97-AF65-F5344CB8AC3E}">
        <p14:creationId xmlns:p14="http://schemas.microsoft.com/office/powerpoint/2010/main" val="24972717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E0674D8-4DE1-4B22-AB64-53F7DFA59021}" type="datetimeFigureOut">
              <a:rPr lang="en-GB" smtClean="0"/>
              <a:t>07/10/2026</a:t>
            </a:fld>
            <a:endParaRPr lang="en-GB"/>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2E1B9EAF-D6B4-4EF1-B0F3-868B94017582}" type="slidenum">
              <a:rPr lang="en-GB" smtClean="0"/>
              <a:t>‹#›</a:t>
            </a:fld>
            <a:endParaRPr lang="en-GB"/>
          </a:p>
        </p:txBody>
      </p:sp>
    </p:spTree>
    <p:extLst>
      <p:ext uri="{BB962C8B-B14F-4D97-AF65-F5344CB8AC3E}">
        <p14:creationId xmlns:p14="http://schemas.microsoft.com/office/powerpoint/2010/main" val="1214256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3E0674D8-4DE1-4B22-AB64-53F7DFA59021}" type="datetimeFigureOut">
              <a:rPr lang="en-GB" smtClean="0"/>
              <a:t>07/10/2026</a:t>
            </a:fld>
            <a:endParaRPr lang="en-GB"/>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2E1B9EAF-D6B4-4EF1-B0F3-868B94017582}" type="slidenum">
              <a:rPr lang="en-GB" smtClean="0"/>
              <a:t>‹#›</a:t>
            </a:fld>
            <a:endParaRPr lang="en-GB"/>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0423596"/>
      </p:ext>
    </p:extLst>
  </p:cSld>
  <p:clrMap bg1="dk1" tx1="lt1" bg2="dk2" tx2="lt2" accent1="accent1" accent2="accent2" accent3="accent3" accent4="accent4" accent5="accent5" accent6="accent6" hlink="hlink" folHlink="folHlink"/>
  <p:sldLayoutIdLst>
    <p:sldLayoutId id="2147484165" r:id="rId1"/>
    <p:sldLayoutId id="2147484166" r:id="rId2"/>
    <p:sldLayoutId id="2147484167" r:id="rId3"/>
    <p:sldLayoutId id="2147484168" r:id="rId4"/>
    <p:sldLayoutId id="2147484169" r:id="rId5"/>
    <p:sldLayoutId id="2147484170" r:id="rId6"/>
    <p:sldLayoutId id="2147484171" r:id="rId7"/>
    <p:sldLayoutId id="2147484172" r:id="rId8"/>
    <p:sldLayoutId id="2147484173" r:id="rId9"/>
    <p:sldLayoutId id="2147484174" r:id="rId10"/>
    <p:sldLayoutId id="2147484175" r:id="rId11"/>
    <p:sldLayoutId id="2147484176" r:id="rId12"/>
    <p:sldLayoutId id="2147484177" r:id="rId13"/>
    <p:sldLayoutId id="2147484178" r:id="rId14"/>
    <p:sldLayoutId id="2147484179" r:id="rId15"/>
    <p:sldLayoutId id="2147484180" r:id="rId16"/>
    <p:sldLayoutId id="2147484181" r:id="rId17"/>
    <p:sldLayoutId id="2147484182" r:id="rId18"/>
    <p:sldLayoutId id="2147484183" r:id="rId19"/>
    <p:sldLayoutId id="2147484184" r:id="rId20"/>
    <p:sldLayoutId id="2147484185" r:id="rId21"/>
    <p:sldLayoutId id="2147484186" r:id="rId22"/>
    <p:sldLayoutId id="2147484187" r:id="rId23"/>
    <p:sldLayoutId id="2147484188" r:id="rId24"/>
    <p:sldLayoutId id="2147484189" r:id="rId25"/>
    <p:sldLayoutId id="2147484190" r:id="rId26"/>
    <p:sldLayoutId id="2147484191" r:id="rId27"/>
  </p:sldLayoutIdLst>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p15:clr>
            <a:srgbClr val="F26B43"/>
          </p15:clr>
        </p15:guide>
        <p15:guide id="22" orient="horz" pos="2160">
          <p15:clr>
            <a:srgbClr val="F26B43"/>
          </p15:clr>
        </p15:guide>
        <p15:guide id="23" pos="4800">
          <p15:clr>
            <a:srgbClr val="F26B43"/>
          </p15:clr>
        </p15:guide>
        <p15:guide id="24" orient="horz" pos="480">
          <p15:clr>
            <a:srgbClr val="F26B43"/>
          </p15:clr>
        </p15:guide>
        <p15:guide id="25" orient="horz" pos="864">
          <p15:clr>
            <a:srgbClr val="F26B43"/>
          </p15:clr>
        </p15:guide>
        <p15:guide id="26" pos="7392">
          <p15:clr>
            <a:srgbClr val="F26B43"/>
          </p15:clr>
        </p15:guide>
        <p15:guide id="27" orient="horz" pos="3840">
          <p15:clr>
            <a:srgbClr val="F26B43"/>
          </p15:clr>
        </p15:guide>
        <p15:guide id="28" pos="240">
          <p15:clr>
            <a:srgbClr val="F26B43"/>
          </p15:clr>
        </p15:guide>
        <p15:guide id="29" pos="74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82CF9-62FF-63A7-55A7-5DA1F9CCA56D}"/>
              </a:ext>
            </a:extLst>
          </p:cNvPr>
          <p:cNvSpPr>
            <a:spLocks noGrp="1"/>
          </p:cNvSpPr>
          <p:nvPr>
            <p:ph type="title"/>
          </p:nvPr>
        </p:nvSpPr>
        <p:spPr>
          <a:xfrm>
            <a:off x="5022813" y="2591228"/>
            <a:ext cx="5857067" cy="1390836"/>
          </a:xfrm>
        </p:spPr>
        <p:txBody>
          <a:bodyPr vert="horz" lIns="91440" tIns="45720" rIns="91440" bIns="45720" rtlCol="0" anchor="b">
            <a:normAutofit fontScale="90000"/>
          </a:bodyPr>
          <a:lstStyle/>
          <a:p>
            <a:pPr algn="l"/>
            <a:r>
              <a:rPr lang="en-US" sz="1100" dirty="0"/>
              <a:t>Student name:  Mariyah Saeed</a:t>
            </a:r>
            <a:br>
              <a:rPr lang="en-US" sz="1100" dirty="0"/>
            </a:br>
            <a:r>
              <a:rPr lang="en-US" sz="1100" dirty="0"/>
              <a:t>Student ID:2238801</a:t>
            </a:r>
            <a:br>
              <a:rPr lang="en-US" sz="1100" dirty="0"/>
            </a:br>
            <a:r>
              <a:rPr lang="en-US" sz="1100" dirty="0"/>
              <a:t>Programme:  BA (Hons Leadership and management skills </a:t>
            </a:r>
            <a:br>
              <a:rPr lang="en-US" sz="1100" dirty="0"/>
            </a:br>
            <a:r>
              <a:rPr lang="en-US" sz="1100" dirty="0"/>
              <a:t>Module: Developing Emotional intelligence skills </a:t>
            </a:r>
            <a:br>
              <a:rPr lang="en-US" sz="1100" dirty="0"/>
            </a:br>
            <a:r>
              <a:rPr lang="en-US" sz="1100" dirty="0"/>
              <a:t>Module code:LCLM5006</a:t>
            </a:r>
            <a:br>
              <a:rPr lang="en-US" sz="1000" dirty="0"/>
            </a:br>
            <a:br>
              <a:rPr lang="en-US" sz="1000" dirty="0"/>
            </a:br>
            <a:br>
              <a:rPr lang="en-US" sz="1000" dirty="0"/>
            </a:br>
            <a:br>
              <a:rPr lang="en-US" sz="1000" dirty="0"/>
            </a:br>
            <a:br>
              <a:rPr lang="en-US" sz="1000" dirty="0"/>
            </a:br>
            <a:br>
              <a:rPr lang="en-US" sz="1000" dirty="0"/>
            </a:br>
            <a:br>
              <a:rPr lang="en-US" sz="1000" dirty="0"/>
            </a:br>
            <a:br>
              <a:rPr lang="en-US" sz="1000" dirty="0"/>
            </a:br>
            <a:br>
              <a:rPr lang="en-US" sz="1000" dirty="0"/>
            </a:br>
            <a:br>
              <a:rPr lang="en-US" sz="1000" dirty="0"/>
            </a:br>
            <a:endParaRPr lang="en-US" sz="1000" dirty="0"/>
          </a:p>
        </p:txBody>
      </p:sp>
      <p:sp>
        <p:nvSpPr>
          <p:cNvPr id="3" name="Subtitle 2">
            <a:extLst>
              <a:ext uri="{FF2B5EF4-FFF2-40B4-BE49-F238E27FC236}">
                <a16:creationId xmlns:a16="http://schemas.microsoft.com/office/drawing/2014/main" id="{3011FE2E-0EF4-5357-E804-534CA3675B16}"/>
              </a:ext>
            </a:extLst>
          </p:cNvPr>
          <p:cNvSpPr>
            <a:spLocks noGrp="1"/>
          </p:cNvSpPr>
          <p:nvPr>
            <p:ph type="subTitle" idx="1"/>
          </p:nvPr>
        </p:nvSpPr>
        <p:spPr>
          <a:xfrm>
            <a:off x="911991" y="1789471"/>
            <a:ext cx="4208187" cy="2192594"/>
          </a:xfrm>
        </p:spPr>
        <p:txBody>
          <a:bodyPr vert="horz" lIns="91440" tIns="45720" rIns="91440" bIns="45720" rtlCol="0" anchor="ctr">
            <a:noAutofit/>
          </a:bodyPr>
          <a:lstStyle/>
          <a:p>
            <a:pPr algn="l"/>
            <a:r>
              <a:rPr lang="en-US" sz="800" dirty="0"/>
              <a:t>Assignment Title :C1 – Individual poster Presentation </a:t>
            </a:r>
          </a:p>
          <a:p>
            <a:pPr indent="-228600" algn="l">
              <a:buFont typeface="Arial" panose="020B0604020202020204" pitchFamily="34" charset="0"/>
              <a:buChar char="•"/>
            </a:pPr>
            <a:endParaRPr lang="en-US" sz="800" dirty="0"/>
          </a:p>
          <a:p>
            <a:pPr indent="-228600" algn="l">
              <a:buFont typeface="Arial" panose="020B0604020202020204" pitchFamily="34" charset="0"/>
              <a:buChar char="•"/>
            </a:pPr>
            <a:endParaRPr lang="en-US" sz="800" dirty="0"/>
          </a:p>
          <a:p>
            <a:pPr indent="-228600" algn="l">
              <a:buFont typeface="Arial" panose="020B0604020202020204" pitchFamily="34" charset="0"/>
              <a:buChar char="•"/>
            </a:pPr>
            <a:r>
              <a:rPr lang="en-US" sz="800" u="sng" dirty="0"/>
              <a:t>Analyze Emotional Awareness </a:t>
            </a:r>
          </a:p>
          <a:p>
            <a:pPr indent="-228600" algn="l">
              <a:buFont typeface="Arial" panose="020B0604020202020204" pitchFamily="34" charset="0"/>
              <a:buChar char="•"/>
            </a:pPr>
            <a:r>
              <a:rPr lang="en-US" sz="800" dirty="0"/>
              <a:t>Many people believe that they would be better off without emotions as they are thought to impede decision-making. Instead of feeling, processing, and comprehending their significance, they might ignore or repress them. When making decisions, people would rather be logical than sentimental. But feelings are valuable. It seems that if we didn't have emotions to spur us on and encourage us, we would be inactive. Since emotions are meant to do this, our emotional state greatly influences our decision-making. Emotions swiftly distill an experience and assess it to guide our choices, enabling us to react to the circumstance quickly. Ratson (2023)</a:t>
            </a:r>
          </a:p>
          <a:p>
            <a:pPr indent="-228600" algn="l">
              <a:buFont typeface="Arial" panose="020B0604020202020204" pitchFamily="34" charset="0"/>
              <a:buChar char="•"/>
            </a:pPr>
            <a:r>
              <a:rPr lang="en-US" sz="900" u="sng" dirty="0"/>
              <a:t>Emotional awareness and self regulations and judgement </a:t>
            </a:r>
          </a:p>
          <a:p>
            <a:pPr indent="-228600" algn="l">
              <a:buFont typeface="Arial" panose="020B0604020202020204" pitchFamily="34" charset="0"/>
              <a:buChar char="•"/>
            </a:pPr>
            <a:r>
              <a:rPr lang="en-GB" sz="800" dirty="0"/>
              <a:t>Daily mindfulness, accurate naming of emotions, and body scanning—which establishes a crucial pause between an emotional trigger and your response to enhance self-regulation and judgment—all contribute to the development of emotional awareness. (Tsang, 2026)</a:t>
            </a:r>
          </a:p>
          <a:p>
            <a:pPr indent="-228600" algn="l">
              <a:buFont typeface="Arial" panose="020B0604020202020204" pitchFamily="34" charset="0"/>
              <a:buChar char="•"/>
            </a:pPr>
            <a:endParaRPr lang="en-US" sz="800" dirty="0"/>
          </a:p>
          <a:p>
            <a:pPr indent="-228600" algn="l">
              <a:buFont typeface="Arial" panose="020B0604020202020204" pitchFamily="34" charset="0"/>
              <a:buChar char="•"/>
            </a:pPr>
            <a:r>
              <a:rPr lang="en-GB" sz="800" dirty="0"/>
              <a:t>Core Strategies Pause before reacting: To create space between the trigger and your reaction, take a five-second breath or move away from a stressful environment.  +1 for Harvard Health identify your emotions: To stimulate your brain's prefrontal cortex and lessen the strength of your emotions, identify your sentiments either out loud or in writing (affect labelling).  YouTube —Barbara Heffernan +1 Reframe your thinking: Look for a wider view or see a setback as an opportunity to learn to counteract reflexive negative thoughts.  YouTube —Kati Morton +1 Develop mindfulness by observing your feelings with inquiry and acceptance rather than attempting to suppress or escape them. (Tsang, 2026)</a:t>
            </a:r>
            <a:endParaRPr lang="en-US" sz="800" dirty="0"/>
          </a:p>
          <a:p>
            <a:pPr indent="-228600" algn="l">
              <a:buFont typeface="Arial" panose="020B0604020202020204" pitchFamily="34" charset="0"/>
              <a:buChar char="•"/>
            </a:pPr>
            <a:r>
              <a:rPr lang="en-US" sz="1050" u="sng" dirty="0"/>
              <a:t>Evaluate emotional intelligence in academic success </a:t>
            </a:r>
          </a:p>
          <a:p>
            <a:pPr indent="-228600" algn="l">
              <a:buFont typeface="Arial" panose="020B0604020202020204" pitchFamily="34" charset="0"/>
              <a:buChar char="•"/>
            </a:pPr>
            <a:r>
              <a:rPr lang="en-GB" sz="800" dirty="0"/>
              <a:t>My  capacity to study, focus, and achieve academic success is significantly impacted by their emotional well-being and certain emotional competencies.  British College la Cañada +1 Key Emotional Factors Self-Awareness: The capacity to identify one's feelings and comprehend how they impact actions and academic concentration.  YouTube —Edutopia Emotion Regulation: The ability to control tension, annoyance, and unpleasant emotions (such test anxiety) so they don't interfere with cognitive flexibility or working memory.  Changing Mental States +2 Intrinsic Motivation: An internal motivation that is driven not only by benefits from outside sources but also by a positive emotional connection to learning, curiosity, and personal </a:t>
            </a:r>
            <a:r>
              <a:rPr lang="en-GB" sz="800" dirty="0" err="1"/>
              <a:t>fulfillment</a:t>
            </a:r>
            <a:r>
              <a:rPr lang="en-GB" sz="800" dirty="0"/>
              <a:t>.  Wiley &amp; Sons +1 Perceived Control and Value: An emotional assessment of a student's competence and belief that the academic assignment is important to their personal objectives.  Variations in Mental States</a:t>
            </a:r>
            <a:endParaRPr lang="en-US" sz="800" dirty="0"/>
          </a:p>
        </p:txBody>
      </p:sp>
      <p:pic>
        <p:nvPicPr>
          <p:cNvPr id="5" name="Picture 4">
            <a:extLst>
              <a:ext uri="{FF2B5EF4-FFF2-40B4-BE49-F238E27FC236}">
                <a16:creationId xmlns:a16="http://schemas.microsoft.com/office/drawing/2014/main" id="{A6F86935-1DDE-EA30-B6B8-3C806421CEAE}"/>
              </a:ext>
            </a:extLst>
          </p:cNvPr>
          <p:cNvPicPr>
            <a:picLocks noChangeAspect="1"/>
          </p:cNvPicPr>
          <p:nvPr/>
        </p:nvPicPr>
        <p:blipFill>
          <a:blip r:embed="rId2"/>
          <a:stretch>
            <a:fillRect/>
          </a:stretch>
        </p:blipFill>
        <p:spPr>
          <a:xfrm>
            <a:off x="5148342" y="5212300"/>
            <a:ext cx="775847" cy="925573"/>
          </a:xfrm>
          <a:prstGeom prst="rect">
            <a:avLst/>
          </a:prstGeom>
        </p:spPr>
      </p:pic>
      <p:pic>
        <p:nvPicPr>
          <p:cNvPr id="7" name="Graphic 6" descr="Head with Gears">
            <a:extLst>
              <a:ext uri="{FF2B5EF4-FFF2-40B4-BE49-F238E27FC236}">
                <a16:creationId xmlns:a16="http://schemas.microsoft.com/office/drawing/2014/main" id="{216C97C6-33B7-0DB7-AB03-356DFF30014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0" y="2259414"/>
            <a:ext cx="1169586" cy="1169586"/>
          </a:xfrm>
          <a:prstGeom prst="rect">
            <a:avLst/>
          </a:prstGeom>
        </p:spPr>
      </p:pic>
      <p:pic>
        <p:nvPicPr>
          <p:cNvPr id="11" name="Picture 10">
            <a:extLst>
              <a:ext uri="{FF2B5EF4-FFF2-40B4-BE49-F238E27FC236}">
                <a16:creationId xmlns:a16="http://schemas.microsoft.com/office/drawing/2014/main" id="{60826B48-7E1F-BEE2-383C-B86AD0FBD6CB}"/>
              </a:ext>
            </a:extLst>
          </p:cNvPr>
          <p:cNvPicPr>
            <a:picLocks noChangeAspect="1"/>
          </p:cNvPicPr>
          <p:nvPr/>
        </p:nvPicPr>
        <p:blipFill>
          <a:blip r:embed="rId4"/>
          <a:stretch>
            <a:fillRect/>
          </a:stretch>
        </p:blipFill>
        <p:spPr>
          <a:xfrm>
            <a:off x="7315200" y="965691"/>
            <a:ext cx="2509209" cy="1150031"/>
          </a:xfrm>
          <a:prstGeom prst="rect">
            <a:avLst/>
          </a:prstGeom>
        </p:spPr>
      </p:pic>
      <p:sp>
        <p:nvSpPr>
          <p:cNvPr id="24" name="TextBox 23">
            <a:extLst>
              <a:ext uri="{FF2B5EF4-FFF2-40B4-BE49-F238E27FC236}">
                <a16:creationId xmlns:a16="http://schemas.microsoft.com/office/drawing/2014/main" id="{08AC955A-EA9E-9A77-349B-3AA7A6EC2EC6}"/>
              </a:ext>
            </a:extLst>
          </p:cNvPr>
          <p:cNvSpPr txBox="1"/>
          <p:nvPr/>
        </p:nvSpPr>
        <p:spPr>
          <a:xfrm>
            <a:off x="6713679" y="2711543"/>
            <a:ext cx="5415662" cy="3985706"/>
          </a:xfrm>
          <a:prstGeom prst="rect">
            <a:avLst/>
          </a:prstGeom>
          <a:noFill/>
        </p:spPr>
        <p:txBody>
          <a:bodyPr wrap="square" rtlCol="0">
            <a:spAutoFit/>
          </a:bodyPr>
          <a:lstStyle/>
          <a:p>
            <a:r>
              <a:rPr lang="en-GB" sz="1100" dirty="0"/>
              <a:t> </a:t>
            </a:r>
            <a:r>
              <a:rPr lang="en-GB" sz="1100" u="sng" dirty="0"/>
              <a:t>Reference list :</a:t>
            </a:r>
          </a:p>
          <a:p>
            <a:endParaRPr lang="en-GB" sz="1100" u="sng" dirty="0"/>
          </a:p>
          <a:p>
            <a:endParaRPr lang="en-GB" sz="1100" dirty="0"/>
          </a:p>
          <a:p>
            <a:r>
              <a:rPr lang="en-GB" sz="1100" dirty="0"/>
              <a:t>Ratson, M. (2023). The power of emotions in decision making | psychology today United Kingdom. [online] www.psychologytoday.com. Available at: https://www.psychologytoday.com/gb/blog/the-wisdom-of-anger/202308/the-power-of-emotions-in-decision-making [Accessed 24 Sept. 2026].</a:t>
            </a:r>
          </a:p>
          <a:p>
            <a:endParaRPr lang="en-GB" sz="1100" dirty="0"/>
          </a:p>
          <a:p>
            <a:endParaRPr lang="en-GB" sz="1100" dirty="0"/>
          </a:p>
          <a:p>
            <a:endParaRPr lang="en-GB" sz="1100" dirty="0"/>
          </a:p>
          <a:p>
            <a:r>
              <a:rPr lang="en-GB" sz="1100" dirty="0"/>
              <a:t>Robb-Dover, K. (2024). Emotional awareness and expression therapy explained | FHE health. [online] FHE Health. Available at: https://fherehab.com/learning/emotional-awareness-expression-therapy-eaet/ [Accessed 26 Sept. 2026].</a:t>
            </a:r>
          </a:p>
          <a:p>
            <a:endParaRPr lang="en-GB" sz="1100" dirty="0"/>
          </a:p>
          <a:p>
            <a:r>
              <a:rPr lang="en-GB" sz="1100" dirty="0"/>
              <a:t>Tsang, V. (2026). 5 Steps to improve emotional awareness and control. [online] Layla.care. Available at: https://www.layla.care/resources/5-steps-to-improve-emotional-awareness-and-control [Accessed 28 Sept. 2026].</a:t>
            </a:r>
          </a:p>
          <a:p>
            <a:endParaRPr lang="en-GB" sz="1100" dirty="0"/>
          </a:p>
          <a:p>
            <a:endParaRPr lang="en-GB" sz="1100" dirty="0"/>
          </a:p>
          <a:p>
            <a:r>
              <a:rPr lang="en-GB" sz="1100" dirty="0"/>
              <a:t>Apax Support (2026). Understanding Emotional Intelligence and Mental Health. [online] Apax.org.uk. Available at: https://apax.org.uk/article/understanding-emotional-intelligence-and-mental-health [Accessed 28 Sept. 2026].</a:t>
            </a:r>
          </a:p>
        </p:txBody>
      </p:sp>
      <p:pic>
        <p:nvPicPr>
          <p:cNvPr id="6" name="Picture 5">
            <a:extLst>
              <a:ext uri="{FF2B5EF4-FFF2-40B4-BE49-F238E27FC236}">
                <a16:creationId xmlns:a16="http://schemas.microsoft.com/office/drawing/2014/main" id="{AB54DB1A-7BBC-247D-5055-4A9FE1D46BE1}"/>
              </a:ext>
            </a:extLst>
          </p:cNvPr>
          <p:cNvPicPr>
            <a:picLocks noChangeAspect="1"/>
          </p:cNvPicPr>
          <p:nvPr/>
        </p:nvPicPr>
        <p:blipFill>
          <a:blip r:embed="rId5"/>
          <a:stretch>
            <a:fillRect/>
          </a:stretch>
        </p:blipFill>
        <p:spPr>
          <a:xfrm>
            <a:off x="5350676" y="3480712"/>
            <a:ext cx="1117984" cy="1002705"/>
          </a:xfrm>
          <a:prstGeom prst="rect">
            <a:avLst/>
          </a:prstGeom>
        </p:spPr>
      </p:pic>
      <p:sp>
        <p:nvSpPr>
          <p:cNvPr id="10" name="TextBox 9">
            <a:extLst>
              <a:ext uri="{FF2B5EF4-FFF2-40B4-BE49-F238E27FC236}">
                <a16:creationId xmlns:a16="http://schemas.microsoft.com/office/drawing/2014/main" id="{45C5643E-05AF-111E-9A98-2CDBE2A67E59}"/>
              </a:ext>
            </a:extLst>
          </p:cNvPr>
          <p:cNvSpPr txBox="1"/>
          <p:nvPr/>
        </p:nvSpPr>
        <p:spPr>
          <a:xfrm>
            <a:off x="8569804" y="1784273"/>
            <a:ext cx="2322358" cy="369332"/>
          </a:xfrm>
          <a:prstGeom prst="rect">
            <a:avLst/>
          </a:prstGeom>
          <a:noFill/>
        </p:spPr>
        <p:txBody>
          <a:bodyPr wrap="square" rtlCol="0">
            <a:spAutoFit/>
          </a:bodyPr>
          <a:lstStyle/>
          <a:p>
            <a:r>
              <a:rPr lang="en-GB" dirty="0"/>
              <a:t>(</a:t>
            </a:r>
            <a:r>
              <a:rPr lang="en-GB" sz="900" dirty="0">
                <a:highlight>
                  <a:srgbClr val="000000"/>
                </a:highlight>
              </a:rPr>
              <a:t>Robb-Dover, 2024</a:t>
            </a:r>
            <a:r>
              <a:rPr lang="en-GB" dirty="0">
                <a:highlight>
                  <a:srgbClr val="000000"/>
                </a:highlight>
              </a:rPr>
              <a:t>)</a:t>
            </a:r>
          </a:p>
        </p:txBody>
      </p:sp>
      <p:pic>
        <p:nvPicPr>
          <p:cNvPr id="13" name="Picture 12">
            <a:extLst>
              <a:ext uri="{FF2B5EF4-FFF2-40B4-BE49-F238E27FC236}">
                <a16:creationId xmlns:a16="http://schemas.microsoft.com/office/drawing/2014/main" id="{0FAAB963-BB62-AF81-2878-1343950B2FD0}"/>
              </a:ext>
            </a:extLst>
          </p:cNvPr>
          <p:cNvPicPr>
            <a:picLocks noChangeAspect="1"/>
          </p:cNvPicPr>
          <p:nvPr/>
        </p:nvPicPr>
        <p:blipFill>
          <a:blip r:embed="rId6"/>
          <a:stretch>
            <a:fillRect/>
          </a:stretch>
        </p:blipFill>
        <p:spPr>
          <a:xfrm>
            <a:off x="10782515" y="1595171"/>
            <a:ext cx="994987" cy="747536"/>
          </a:xfrm>
          <a:prstGeom prst="rect">
            <a:avLst/>
          </a:prstGeom>
        </p:spPr>
      </p:pic>
      <p:sp>
        <p:nvSpPr>
          <p:cNvPr id="12" name="TextBox 11">
            <a:extLst>
              <a:ext uri="{FF2B5EF4-FFF2-40B4-BE49-F238E27FC236}">
                <a16:creationId xmlns:a16="http://schemas.microsoft.com/office/drawing/2014/main" id="{3F2A34BA-22B5-F114-901E-A05A525F885F}"/>
              </a:ext>
            </a:extLst>
          </p:cNvPr>
          <p:cNvSpPr txBox="1"/>
          <p:nvPr/>
        </p:nvSpPr>
        <p:spPr>
          <a:xfrm>
            <a:off x="5718692" y="119094"/>
            <a:ext cx="6110748" cy="707886"/>
          </a:xfrm>
          <a:prstGeom prst="rect">
            <a:avLst/>
          </a:prstGeom>
          <a:noFill/>
        </p:spPr>
        <p:txBody>
          <a:bodyPr wrap="square">
            <a:spAutoFit/>
          </a:bodyPr>
          <a:lstStyle/>
          <a:p>
            <a:r>
              <a:rPr lang="en-GB" sz="800" dirty="0"/>
              <a:t>Using self-awareness to recognize early mental and physical triggers and self-regulation to calm the nervous system before panic strikes, emotional intelligence (EI) is used to manage anxiety.  Nature +1 Important Emotional Intelligence Techniques for Self-Awareness and Anxiety (Name to Tame): Instead of seeing stress as an ambiguous, overpowering threat, identify the early physical symptoms of stress, such as a racing heart or tense shoulders, and give the emotion a concrete term. (Apax Support, 2026)</a:t>
            </a:r>
          </a:p>
        </p:txBody>
      </p:sp>
    </p:spTree>
    <p:extLst>
      <p:ext uri="{BB962C8B-B14F-4D97-AF65-F5344CB8AC3E}">
        <p14:creationId xmlns:p14="http://schemas.microsoft.com/office/powerpoint/2010/main" val="1755785018"/>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Custom 53">
      <a:majorFont>
        <a:latin typeface="Arial Nova Ligh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 id="{E11C298A-C952-4C7C-AD82-FDE632A020A2}" vid="{C429265E-EED5-40F2-8F51-E02F8E47A73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34d46db26038d43075104c78b823e349">
  <xsd:schema xmlns:xsd="http://www.w3.org/2001/XMLSchema" xmlns:xs="http://www.w3.org/2001/XMLSchema" xmlns:p="http://schemas.microsoft.com/office/2006/metadata/properties" xmlns:ns3="3ef5847a-e696-4fee-a2c0-6c3f87568321" targetNamespace="http://schemas.microsoft.com/office/2006/metadata/properties" ma:root="true" ma:fieldsID="9ef6534e7746209f03f59c07390644fe"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0EBD777-2D2E-4AC2-B327-69E2350FD9F8}">
  <ds:schemaRefs>
    <ds:schemaRef ds:uri="http://schemas.microsoft.com/office/2006/metadata/properties"/>
    <ds:schemaRef ds:uri="http://www.w3.org/2000/xmlns/"/>
    <ds:schemaRef ds:uri="3ef5847a-e696-4fee-a2c0-6c3f87568321"/>
    <ds:schemaRef ds:uri="http://www.w3.org/2001/XMLSchema-instance"/>
  </ds:schemaRefs>
</ds:datastoreItem>
</file>

<file path=customXml/itemProps2.xml><?xml version="1.0" encoding="utf-8"?>
<ds:datastoreItem xmlns:ds="http://schemas.openxmlformats.org/officeDocument/2006/customXml" ds:itemID="{A386D5D4-156B-4A47-B7CF-543ED5102AC8}">
  <ds:schemaRefs>
    <ds:schemaRef ds:uri="http://schemas.microsoft.com/office/2006/metadata/contentType"/>
    <ds:schemaRef ds:uri="http://schemas.microsoft.com/office/2006/metadata/properties/metaAttributes"/>
    <ds:schemaRef ds:uri="http://www.w3.org/2000/xmlns/"/>
    <ds:schemaRef ds:uri="http://www.w3.org/2001/XMLSchema"/>
    <ds:schemaRef ds:uri="3ef5847a-e696-4fee-a2c0-6c3f87568321"/>
  </ds:schemaRefs>
</ds:datastoreItem>
</file>

<file path=customXml/itemProps3.xml><?xml version="1.0" encoding="utf-8"?>
<ds:datastoreItem xmlns:ds="http://schemas.openxmlformats.org/officeDocument/2006/customXml" ds:itemID="{7F782599-7279-42A8-9351-34B54343935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Dark Gradient</Template>
  <TotalTime>78</TotalTime>
  <Words>788</Words>
  <Application>Microsoft Office PowerPoint</Application>
  <PresentationFormat>Widescreen</PresentationFormat>
  <Paragraphs>27</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Dark Gradient</vt:lpstr>
      <vt:lpstr>Student name:  Mariyah Saeed Student ID:2238801 Programme:  BA (Hons Leadership and management skills  Module: Developing Emotional intelligence skills  Module code:LCLM5006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Mariyah Saeed Student ID:2238801 Programme:  BA (Hons Leadership and management skills  Module: Developing Emotional intelligence skills  Module code:LCLM5006          </dc:title>
  <dc:creator>Mariyah Saeed (STU173011)</dc:creator>
  <cp:lastModifiedBy>Mariyah Saeed (2238801)</cp:lastModifiedBy>
  <cp:revision>12</cp:revision>
  <dcterms:created xsi:type="dcterms:W3CDTF">2026-09-24T17:38:17Z</dcterms:created>
  <dcterms:modified xsi:type="dcterms:W3CDTF">2026-10-07T08:39:59Z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