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23"/>
  </p:notesMasterIdLst>
  <p:sldIdLst>
    <p:sldId id="258" r:id="rId2"/>
    <p:sldId id="278" r:id="rId3"/>
    <p:sldId id="274" r:id="rId4"/>
    <p:sldId id="257" r:id="rId5"/>
    <p:sldId id="259" r:id="rId6"/>
    <p:sldId id="275" r:id="rId7"/>
    <p:sldId id="260" r:id="rId8"/>
    <p:sldId id="261" r:id="rId9"/>
    <p:sldId id="262" r:id="rId10"/>
    <p:sldId id="263" r:id="rId11"/>
    <p:sldId id="264" r:id="rId12"/>
    <p:sldId id="270" r:id="rId13"/>
    <p:sldId id="265" r:id="rId14"/>
    <p:sldId id="266" r:id="rId15"/>
    <p:sldId id="267" r:id="rId16"/>
    <p:sldId id="268" r:id="rId17"/>
    <p:sldId id="269" r:id="rId18"/>
    <p:sldId id="272" r:id="rId19"/>
    <p:sldId id="273"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509C25-9231-4FE9-AD3B-0C4D68C2FBB3}" v="16" dt="2021-02-26T08:48:16.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8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DE6118-5B70-4823-8057-6DF05734CD22}" type="datetimeFigureOut">
              <a:rPr lang="en-GB" smtClean="0"/>
              <a:t>26/02/2021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4688E-19EB-468E-AA43-C32FBF88EDA3}" type="slidenum">
              <a:rPr lang="en-GB" smtClean="0"/>
              <a:t>‹#›</a:t>
            </a:fld>
            <a:endParaRPr lang="en-GB"/>
          </a:p>
        </p:txBody>
      </p:sp>
    </p:spTree>
    <p:extLst>
      <p:ext uri="{BB962C8B-B14F-4D97-AF65-F5344CB8AC3E}">
        <p14:creationId xmlns:p14="http://schemas.microsoft.com/office/powerpoint/2010/main" val="3366297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94688E-19EB-468E-AA43-C32FBF88EDA3}" type="slidenum">
              <a:rPr lang="en-GB" smtClean="0"/>
              <a:t>1</a:t>
            </a:fld>
            <a:endParaRPr lang="en-GB"/>
          </a:p>
        </p:txBody>
      </p:sp>
    </p:spTree>
    <p:extLst>
      <p:ext uri="{BB962C8B-B14F-4D97-AF65-F5344CB8AC3E}">
        <p14:creationId xmlns:p14="http://schemas.microsoft.com/office/powerpoint/2010/main" val="2333400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94688E-19EB-468E-AA43-C32FBF88EDA3}" type="slidenum">
              <a:rPr lang="en-GB" smtClean="0"/>
              <a:t>7</a:t>
            </a:fld>
            <a:endParaRPr lang="en-GB"/>
          </a:p>
        </p:txBody>
      </p:sp>
    </p:spTree>
    <p:extLst>
      <p:ext uri="{BB962C8B-B14F-4D97-AF65-F5344CB8AC3E}">
        <p14:creationId xmlns:p14="http://schemas.microsoft.com/office/powerpoint/2010/main" val="2761974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94688E-19EB-468E-AA43-C32FBF88EDA3}" type="slidenum">
              <a:rPr lang="en-GB" smtClean="0"/>
              <a:t>11</a:t>
            </a:fld>
            <a:endParaRPr lang="en-GB"/>
          </a:p>
        </p:txBody>
      </p:sp>
    </p:spTree>
    <p:extLst>
      <p:ext uri="{BB962C8B-B14F-4D97-AF65-F5344CB8AC3E}">
        <p14:creationId xmlns:p14="http://schemas.microsoft.com/office/powerpoint/2010/main" val="266116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2/26/2021</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8000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2/26/2021</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228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091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0059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567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411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910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905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606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0099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2/26/2021</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8759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2/26/2021</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03606734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1">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99DD81-D7A7-4AAE-B3E4-D4E0CABB1619}"/>
              </a:ext>
            </a:extLst>
          </p:cNvPr>
          <p:cNvSpPr>
            <a:spLocks noGrp="1"/>
          </p:cNvSpPr>
          <p:nvPr>
            <p:ph type="ctrTitle"/>
          </p:nvPr>
        </p:nvSpPr>
        <p:spPr>
          <a:xfrm>
            <a:off x="970908" y="1220918"/>
            <a:ext cx="5425781" cy="5239843"/>
          </a:xfrm>
        </p:spPr>
        <p:txBody>
          <a:bodyPr>
            <a:noAutofit/>
          </a:bodyPr>
          <a:lstStyle/>
          <a:p>
            <a:r>
              <a:rPr lang="en-GB" sz="4000" b="1" dirty="0"/>
              <a:t>BSc Health and</a:t>
            </a:r>
            <a:br>
              <a:rPr lang="en-GB" sz="4000" b="1" dirty="0"/>
            </a:br>
            <a:r>
              <a:rPr lang="en-GB" sz="4000" b="1" dirty="0"/>
              <a:t>Social Care</a:t>
            </a:r>
            <a:br>
              <a:rPr lang="en-GB" sz="4000" b="1" dirty="0"/>
            </a:br>
            <a:r>
              <a:rPr lang="en-GB" sz="4000" b="1" dirty="0"/>
              <a:t>Living with Care:</a:t>
            </a:r>
            <a:br>
              <a:rPr lang="en-GB" sz="4000" b="1" dirty="0"/>
            </a:br>
            <a:r>
              <a:rPr lang="en-GB" sz="4000" b="1" dirty="0"/>
              <a:t>The Older person</a:t>
            </a:r>
            <a:br>
              <a:rPr lang="en-GB" sz="4000" b="1" dirty="0"/>
            </a:br>
            <a:r>
              <a:rPr lang="en-GB" sz="4000" b="1" dirty="0"/>
              <a:t>BMHP6009</a:t>
            </a:r>
            <a:br>
              <a:rPr lang="en-GB" sz="4000" b="1" dirty="0"/>
            </a:br>
            <a:r>
              <a:rPr lang="en-GB" sz="4000" b="1" dirty="0"/>
              <a:t>Presentation of</a:t>
            </a:r>
            <a:br>
              <a:rPr lang="en-GB" sz="4000" b="1" dirty="0"/>
            </a:br>
            <a:r>
              <a:rPr lang="en-GB" sz="4000" b="1" dirty="0"/>
              <a:t>Domiciliary Care Plan</a:t>
            </a:r>
            <a:br>
              <a:rPr lang="en-GB" sz="3600" b="1" dirty="0"/>
            </a:br>
            <a:r>
              <a:rPr lang="en-GB" sz="3600" b="1" i="1" dirty="0"/>
              <a:t>Student: Shilpi Begum</a:t>
            </a:r>
            <a:br>
              <a:rPr lang="en-GB" sz="3600" b="1" i="1" dirty="0"/>
            </a:br>
            <a:r>
              <a:rPr lang="en-GB" sz="3600" b="1" i="1" dirty="0"/>
              <a:t>Student Number: 1810998</a:t>
            </a:r>
            <a:br>
              <a:rPr lang="en-GB" sz="3600" b="1" i="1" dirty="0"/>
            </a:br>
            <a:r>
              <a:rPr lang="en-GB" sz="3600" b="1" i="1" dirty="0"/>
              <a:t>Lecturer: Joanne Davies</a:t>
            </a:r>
          </a:p>
        </p:txBody>
      </p:sp>
      <p:sp>
        <p:nvSpPr>
          <p:cNvPr id="21" name="Freeform: Shape 23">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5">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Block Arc 27">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29">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33" name="Straight Connector 31">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5" name="Freeform: Shape 33">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Arc 35">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882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823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9910"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29605"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85759"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568884"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3660F3-3A4E-422F-982E-0BA9917D91EE}"/>
              </a:ext>
            </a:extLst>
          </p:cNvPr>
          <p:cNvSpPr>
            <a:spLocks noGrp="1"/>
          </p:cNvSpPr>
          <p:nvPr>
            <p:ph type="ctrTitle"/>
          </p:nvPr>
        </p:nvSpPr>
        <p:spPr>
          <a:xfrm>
            <a:off x="644561" y="2744662"/>
            <a:ext cx="6589707" cy="2387600"/>
          </a:xfrm>
        </p:spPr>
        <p:txBody>
          <a:bodyPr>
            <a:normAutofit/>
          </a:bodyPr>
          <a:lstStyle/>
          <a:p>
            <a:pPr algn="l"/>
            <a:r>
              <a:rPr kumimoji="0" lang="en-GB" b="1" i="0" u="none" strike="noStrike" kern="1200" cap="none" spc="0" normalizeH="0" baseline="0" noProof="0" dirty="0">
                <a:ln>
                  <a:noFill/>
                </a:ln>
                <a:solidFill>
                  <a:srgbClr val="FFFFFF"/>
                </a:solidFill>
                <a:effectLst/>
                <a:uLnTx/>
                <a:uFillTx/>
                <a:latin typeface="Tw Cen MT"/>
                <a:ea typeface="+mj-ea"/>
                <a:cs typeface="+mj-cs"/>
              </a:rPr>
              <a:t>Care Plan for</a:t>
            </a:r>
            <a:br>
              <a:rPr kumimoji="0" lang="en-GB" b="1" i="0" u="none" strike="noStrike" kern="1200" cap="none" spc="0" normalizeH="0" baseline="0" noProof="0" dirty="0">
                <a:ln>
                  <a:noFill/>
                </a:ln>
                <a:solidFill>
                  <a:srgbClr val="FFFFFF"/>
                </a:solidFill>
                <a:effectLst/>
                <a:uLnTx/>
                <a:uFillTx/>
                <a:latin typeface="Tw Cen MT"/>
                <a:ea typeface="+mj-ea"/>
                <a:cs typeface="+mj-cs"/>
              </a:rPr>
            </a:br>
            <a:r>
              <a:rPr kumimoji="0" lang="en-GB" b="1" i="0" u="none" strike="noStrike" kern="1200" cap="none" spc="0" normalizeH="0" baseline="0" noProof="0" dirty="0">
                <a:ln>
                  <a:noFill/>
                </a:ln>
                <a:solidFill>
                  <a:srgbClr val="FFFFFF"/>
                </a:solidFill>
                <a:effectLst/>
                <a:uLnTx/>
                <a:uFillTx/>
                <a:latin typeface="Tw Cen MT"/>
                <a:ea typeface="+mj-ea"/>
                <a:cs typeface="+mj-cs"/>
              </a:rPr>
              <a:t>Domiciliary Care</a:t>
            </a:r>
            <a:endParaRPr lang="en-GB" dirty="0">
              <a:solidFill>
                <a:srgbClr val="FFFFFF"/>
              </a:solidFill>
            </a:endParaRPr>
          </a:p>
        </p:txBody>
      </p:sp>
      <p:sp>
        <p:nvSpPr>
          <p:cNvPr id="21" name="Freeform: Shape 20">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49"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5775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B9AC6-6F41-43ED-89C9-8BC86C0CD1D6}"/>
              </a:ext>
            </a:extLst>
          </p:cNvPr>
          <p:cNvSpPr>
            <a:spLocks noGrp="1"/>
          </p:cNvSpPr>
          <p:nvPr>
            <p:ph type="ctrTitle"/>
          </p:nvPr>
        </p:nvSpPr>
        <p:spPr>
          <a:xfrm>
            <a:off x="1524000" y="1813809"/>
            <a:ext cx="9144000" cy="4482060"/>
          </a:xfrm>
        </p:spPr>
        <p:txBody>
          <a:bodyPr>
            <a:normAutofit fontScale="90000"/>
          </a:bodyPr>
          <a:lstStyle/>
          <a:p>
            <a:pPr algn="l"/>
            <a:r>
              <a:rPr lang="en-GB" sz="2400" dirty="0">
                <a:effectLst/>
                <a:latin typeface="Arial" panose="020B0604020202020204" pitchFamily="34" charset="0"/>
                <a:ea typeface="DengXian" panose="02010600030101010101" pitchFamily="2" charset="-122"/>
                <a:cs typeface="Times New Roman" panose="02020603050405020304" pitchFamily="18" charset="0"/>
              </a:rPr>
              <a:t>This care plan has been complied with principles of Care Act 2014</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effectLst/>
                <a:latin typeface="Arial" panose="020B0604020202020204" pitchFamily="34" charset="0"/>
                <a:ea typeface="DengXian" panose="02010600030101010101" pitchFamily="2" charset="-122"/>
                <a:cs typeface="Times New Roman" panose="02020603050405020304" pitchFamily="18" charset="0"/>
              </a:rPr>
              <a:t>“The Care Act helps to improve people’s independence and wellbeing”.</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effectLst/>
                <a:latin typeface="Arial" panose="020B0604020202020204" pitchFamily="34" charset="0"/>
                <a:ea typeface="DengXian" panose="02010600030101010101" pitchFamily="2" charset="-122"/>
                <a:cs typeface="Times New Roman" panose="02020603050405020304" pitchFamily="18" charset="0"/>
              </a:rPr>
              <a:t>As services provision help prevent people developing needs for care and support or delay people deteriorating such that they would need ongoing care and support.</a:t>
            </a:r>
            <a:br>
              <a:rPr lang="en-GB" sz="2400" dirty="0">
                <a:effectLst/>
                <a:latin typeface="Arial" panose="020B0604020202020204" pitchFamily="34" charset="0"/>
                <a:ea typeface="DengXian" panose="02010600030101010101" pitchFamily="2" charset="-122"/>
                <a:cs typeface="Times New Roman" panose="02020603050405020304" pitchFamily="18" charset="0"/>
              </a:rPr>
            </a:br>
            <a:br>
              <a:rPr lang="en-GB" sz="2400" dirty="0">
                <a:effectLst/>
                <a:latin typeface="Arial" panose="020B0604020202020204" pitchFamily="34" charset="0"/>
                <a:ea typeface="DengXian" panose="02010600030101010101" pitchFamily="2" charset="-122"/>
                <a:cs typeface="Times New Roman" panose="02020603050405020304" pitchFamily="18" charset="0"/>
              </a:rPr>
            </a:br>
            <a:r>
              <a:rPr lang="en-GB" sz="2400" dirty="0">
                <a:latin typeface="Arial" panose="020B0604020202020204" pitchFamily="34" charset="0"/>
                <a:ea typeface="DengXian" panose="02010600030101010101" pitchFamily="2" charset="-122"/>
                <a:cs typeface="Times New Roman" panose="02020603050405020304" pitchFamily="18" charset="0"/>
              </a:rPr>
              <a:t>T</a:t>
            </a:r>
            <a:r>
              <a:rPr lang="en-GB" sz="2400" dirty="0">
                <a:effectLst/>
                <a:latin typeface="Arial" panose="020B0604020202020204" pitchFamily="34" charset="0"/>
                <a:ea typeface="DengXian" panose="02010600030101010101" pitchFamily="2" charset="-122"/>
                <a:cs typeface="Times New Roman" panose="02020603050405020304" pitchFamily="18" charset="0"/>
              </a:rPr>
              <a:t>his approach helps to find out what are the needs and requirements, and objective of the service user is and how best to support them to remain independent as possible in their own home environment</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br>
              <a:rPr lang="en-GB" sz="1800" dirty="0">
                <a:effectLst/>
                <a:latin typeface="Arial" panose="020B0604020202020204" pitchFamily="34" charset="0"/>
                <a:ea typeface="DengXian" panose="02010600030101010101" pitchFamily="2" charset="-122"/>
                <a:cs typeface="Times New Roman" panose="02020603050405020304" pitchFamily="18" charset="0"/>
              </a:rPr>
            </a:b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2000" dirty="0">
                <a:effectLst/>
                <a:latin typeface="Arial" panose="020B0604020202020204" pitchFamily="34" charset="0"/>
                <a:ea typeface="DengXian" panose="02010600030101010101" pitchFamily="2" charset="-122"/>
                <a:cs typeface="Times New Roman" panose="02020603050405020304" pitchFamily="18" charset="0"/>
              </a:rPr>
              <a:t>Gov UK, 2016)</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Tree>
    <p:extLst>
      <p:ext uri="{BB962C8B-B14F-4D97-AF65-F5344CB8AC3E}">
        <p14:creationId xmlns:p14="http://schemas.microsoft.com/office/powerpoint/2010/main" val="3189414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4BB9E6-A720-46F8-A551-1E5DAEA92005}"/>
              </a:ext>
            </a:extLst>
          </p:cNvPr>
          <p:cNvSpPr>
            <a:spLocks noGrp="1"/>
          </p:cNvSpPr>
          <p:nvPr>
            <p:ph type="title"/>
          </p:nvPr>
        </p:nvSpPr>
        <p:spPr>
          <a:xfrm>
            <a:off x="7474281" y="1396686"/>
            <a:ext cx="3240506" cy="4064628"/>
          </a:xfrm>
        </p:spPr>
        <p:txBody>
          <a:bodyPr>
            <a:normAutofit/>
          </a:bodyPr>
          <a:lstStyle/>
          <a:p>
            <a:r>
              <a:rPr lang="en-GB" b="1">
                <a:solidFill>
                  <a:srgbClr val="FFFFFF"/>
                </a:solidFill>
              </a:rPr>
              <a:t>Person Centred Approach</a:t>
            </a:r>
          </a:p>
        </p:txBody>
      </p:sp>
      <p:sp>
        <p:nvSpPr>
          <p:cNvPr id="3" name="Content Placeholder 2">
            <a:extLst>
              <a:ext uri="{FF2B5EF4-FFF2-40B4-BE49-F238E27FC236}">
                <a16:creationId xmlns:a16="http://schemas.microsoft.com/office/drawing/2014/main" id="{52CA2D2A-1861-4299-96A6-A1CC600E8426}"/>
              </a:ext>
            </a:extLst>
          </p:cNvPr>
          <p:cNvSpPr>
            <a:spLocks noGrp="1"/>
          </p:cNvSpPr>
          <p:nvPr>
            <p:ph idx="1"/>
          </p:nvPr>
        </p:nvSpPr>
        <p:spPr>
          <a:xfrm>
            <a:off x="838200" y="1461360"/>
            <a:ext cx="5536397" cy="3935281"/>
          </a:xfrm>
        </p:spPr>
        <p:txBody>
          <a:bodyPr>
            <a:normAutofit lnSpcReduction="10000"/>
          </a:bodyPr>
          <a:lstStyle/>
          <a:p>
            <a:pPr algn="ctr">
              <a:spcAft>
                <a:spcPts val="800"/>
              </a:spcAft>
            </a:pPr>
            <a:r>
              <a:rPr lang="en-GB" dirty="0">
                <a:effectLst/>
                <a:latin typeface="Arial" panose="020B0604020202020204" pitchFamily="34" charset="0"/>
                <a:ea typeface="DengXian" panose="02010600030101010101" pitchFamily="2" charset="-122"/>
                <a:cs typeface="Arial" panose="020B0604020202020204" pitchFamily="34" charset="0"/>
              </a:rPr>
              <a:t>This care plan was prepared with person centred focus in mind, as this approach helps to find out what are the needs and requirements, and objective of the service user is and how best to support them to remain independent as possible in their own home environment</a:t>
            </a:r>
            <a:r>
              <a:rPr lang="en-GB" dirty="0">
                <a:latin typeface="Arial" panose="020B0604020202020204" pitchFamily="34" charset="0"/>
                <a:ea typeface="DengXian" panose="02010600030101010101" pitchFamily="2" charset="-122"/>
                <a:cs typeface="Arial" panose="020B0604020202020204" pitchFamily="34" charset="0"/>
              </a:rPr>
              <a:t>.</a:t>
            </a:r>
          </a:p>
          <a:p>
            <a:pPr marL="0" indent="0" algn="ctr">
              <a:spcAft>
                <a:spcPts val="800"/>
              </a:spcAft>
              <a:buNone/>
            </a:pPr>
            <a:r>
              <a:rPr lang="en-GB" sz="2000" dirty="0">
                <a:effectLst/>
                <a:latin typeface="Arial" panose="020B0604020202020204" pitchFamily="34" charset="0"/>
                <a:ea typeface="DengXian" panose="02010600030101010101" pitchFamily="2" charset="-122"/>
                <a:cs typeface="Arial" panose="020B0604020202020204" pitchFamily="34" charset="0"/>
              </a:rPr>
              <a:t>Santana et al, 2018</a:t>
            </a:r>
          </a:p>
          <a:p>
            <a:endParaRPr lang="en-GB" dirty="0"/>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3054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F13005-C402-46A0-9170-52A000ADBA36}"/>
              </a:ext>
            </a:extLst>
          </p:cNvPr>
          <p:cNvPicPr>
            <a:picLocks noChangeAspect="1"/>
          </p:cNvPicPr>
          <p:nvPr/>
        </p:nvPicPr>
        <p:blipFill>
          <a:blip r:embed="rId2"/>
          <a:stretch>
            <a:fillRect/>
          </a:stretch>
        </p:blipFill>
        <p:spPr>
          <a:xfrm>
            <a:off x="1515291" y="261257"/>
            <a:ext cx="9065623" cy="6322423"/>
          </a:xfrm>
          <a:prstGeom prst="rect">
            <a:avLst/>
          </a:prstGeom>
        </p:spPr>
      </p:pic>
    </p:spTree>
    <p:extLst>
      <p:ext uri="{BB962C8B-B14F-4D97-AF65-F5344CB8AC3E}">
        <p14:creationId xmlns:p14="http://schemas.microsoft.com/office/powerpoint/2010/main" val="2585475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823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9910"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29605"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85759"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568884"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C0D03B-2C20-46D4-93D4-E406C2FDEB6E}"/>
              </a:ext>
            </a:extLst>
          </p:cNvPr>
          <p:cNvSpPr>
            <a:spLocks noGrp="1"/>
          </p:cNvSpPr>
          <p:nvPr>
            <p:ph type="ctrTitle"/>
          </p:nvPr>
        </p:nvSpPr>
        <p:spPr>
          <a:xfrm>
            <a:off x="644561" y="2744662"/>
            <a:ext cx="6589707" cy="2387600"/>
          </a:xfrm>
        </p:spPr>
        <p:txBody>
          <a:bodyPr>
            <a:normAutofit/>
          </a:bodyPr>
          <a:lstStyle/>
          <a:p>
            <a:pPr algn="l"/>
            <a:r>
              <a:rPr lang="en-GB" sz="3300">
                <a:solidFill>
                  <a:srgbClr val="FFFFFF"/>
                </a:solidFill>
              </a:rPr>
              <a:t>As a duty of care, it is vital to ensure the service user is Safeguarded from abuse and neglect</a:t>
            </a:r>
            <a:br>
              <a:rPr lang="en-GB" sz="3300">
                <a:solidFill>
                  <a:srgbClr val="FFFFFF"/>
                </a:solidFill>
              </a:rPr>
            </a:br>
            <a:r>
              <a:rPr lang="en-GB" sz="3300">
                <a:solidFill>
                  <a:srgbClr val="FFFFFF"/>
                </a:solidFill>
              </a:rPr>
              <a:t>(Age UK, 2020) </a:t>
            </a:r>
          </a:p>
        </p:txBody>
      </p:sp>
      <p:sp>
        <p:nvSpPr>
          <p:cNvPr id="21" name="Freeform: Shape 20">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49"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111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71B7-1373-48F7-978F-7DA0DC4EA4FA}"/>
              </a:ext>
            </a:extLst>
          </p:cNvPr>
          <p:cNvSpPr>
            <a:spLocks noGrp="1"/>
          </p:cNvSpPr>
          <p:nvPr>
            <p:ph type="title"/>
          </p:nvPr>
        </p:nvSpPr>
        <p:spPr/>
        <p:txBody>
          <a:bodyPr>
            <a:normAutofit fontScale="90000"/>
          </a:bodyPr>
          <a:lstStyle/>
          <a:p>
            <a:pPr>
              <a:lnSpc>
                <a:spcPct val="150000"/>
              </a:lnSpc>
              <a:spcAft>
                <a:spcPts val="800"/>
              </a:spcAft>
            </a:pPr>
            <a:r>
              <a:rPr lang="en-GB" sz="44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Service User Details:</a:t>
            </a:r>
            <a:br>
              <a:rPr lang="en-GB" sz="40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6F9950C-3203-49CD-B927-EE438B5B65FC}"/>
              </a:ext>
            </a:extLst>
          </p:cNvPr>
          <p:cNvSpPr>
            <a:spLocks noGrp="1"/>
          </p:cNvSpPr>
          <p:nvPr>
            <p:ph sz="half" idx="1"/>
          </p:nvPr>
        </p:nvSpPr>
        <p:spPr>
          <a:xfrm>
            <a:off x="838200" y="1379095"/>
            <a:ext cx="5181600" cy="4797868"/>
          </a:xfrm>
        </p:spPr>
        <p:txBody>
          <a:bodyPr numCol="1">
            <a:normAutofit fontScale="70000" lnSpcReduction="20000"/>
          </a:bodyPr>
          <a:lstStyle/>
          <a:p>
            <a:r>
              <a:rPr lang="en-GB" sz="3400" dirty="0"/>
              <a:t>Name: Margaret Hilltop</a:t>
            </a:r>
          </a:p>
          <a:p>
            <a:r>
              <a:rPr lang="en-GB" sz="3400" dirty="0"/>
              <a:t>Preferred Name: Maggi</a:t>
            </a:r>
          </a:p>
          <a:p>
            <a:r>
              <a:rPr lang="en-GB" sz="3400" dirty="0"/>
              <a:t>Date of Birth: 01/01/1940</a:t>
            </a:r>
          </a:p>
          <a:p>
            <a:r>
              <a:rPr lang="en-GB" sz="3400" dirty="0"/>
              <a:t>Address: 27 Vent Copper St, Tipton</a:t>
            </a:r>
          </a:p>
          <a:p>
            <a:r>
              <a:rPr lang="en-GB" sz="3400" dirty="0"/>
              <a:t>West Midlands DY7 8EN  </a:t>
            </a:r>
          </a:p>
          <a:p>
            <a:r>
              <a:rPr lang="en-GB" sz="3400" dirty="0"/>
              <a:t>Date of Admission: 01/02/2021</a:t>
            </a:r>
          </a:p>
          <a:p>
            <a:r>
              <a:rPr lang="en-GB" sz="3400" dirty="0"/>
              <a:t>Ethnicity: White – British</a:t>
            </a:r>
          </a:p>
          <a:p>
            <a:r>
              <a:rPr lang="en-GB" sz="3400" dirty="0"/>
              <a:t>Religion: Methodist</a:t>
            </a:r>
          </a:p>
          <a:p>
            <a:endParaRPr lang="en-GB" dirty="0"/>
          </a:p>
        </p:txBody>
      </p:sp>
      <p:sp>
        <p:nvSpPr>
          <p:cNvPr id="4" name="Content Placeholder 3">
            <a:extLst>
              <a:ext uri="{FF2B5EF4-FFF2-40B4-BE49-F238E27FC236}">
                <a16:creationId xmlns:a16="http://schemas.microsoft.com/office/drawing/2014/main" id="{234CD66C-4741-4D39-893B-73A6F2F5D0F3}"/>
              </a:ext>
            </a:extLst>
          </p:cNvPr>
          <p:cNvSpPr>
            <a:spLocks noGrp="1"/>
          </p:cNvSpPr>
          <p:nvPr>
            <p:ph sz="half" idx="2"/>
          </p:nvPr>
        </p:nvSpPr>
        <p:spPr/>
        <p:txBody>
          <a:bodyPr>
            <a:normAutofit fontScale="70000" lnSpcReduction="20000"/>
          </a:bodyPr>
          <a:lstStyle/>
          <a:p>
            <a:pPr algn="just">
              <a:lnSpc>
                <a:spcPct val="150000"/>
              </a:lnSpc>
              <a:spcAft>
                <a:spcPts val="800"/>
              </a:spcAft>
            </a:pPr>
            <a:r>
              <a:rPr lang="en-GB"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Medical History:</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Twisted spine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Heart failure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Pacemaker fitted recently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dirty="0">
                <a:effectLst/>
                <a:latin typeface="Arial" panose="020B0604020202020204" pitchFamily="34" charset="0"/>
                <a:ea typeface="DengXian" panose="02010600030101010101" pitchFamily="2" charset="-122"/>
                <a:cs typeface="Times New Roman" panose="02020603050405020304" pitchFamily="18" charset="0"/>
              </a:rPr>
              <a:t>Unable to stand for very longer period due to a fall</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Allergies: </a:t>
            </a:r>
            <a:r>
              <a:rPr lang="en-GB" dirty="0">
                <a:effectLst/>
                <a:latin typeface="Arial" panose="020B0604020202020204" pitchFamily="34" charset="0"/>
                <a:ea typeface="DengXian" panose="02010600030101010101" pitchFamily="2" charset="-122"/>
                <a:cs typeface="Times New Roman" panose="02020603050405020304" pitchFamily="18" charset="0"/>
              </a:rPr>
              <a:t>Eggs, Penicillin</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570880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E328AB-F2CE-4C98-9302-14472B0874C5}"/>
              </a:ext>
            </a:extLst>
          </p:cNvPr>
          <p:cNvSpPr txBox="1"/>
          <p:nvPr/>
        </p:nvSpPr>
        <p:spPr>
          <a:xfrm>
            <a:off x="1693888" y="1406911"/>
            <a:ext cx="7824865" cy="5100051"/>
          </a:xfrm>
          <a:prstGeom prst="rect">
            <a:avLst/>
          </a:prstGeom>
          <a:noFill/>
        </p:spPr>
        <p:txBody>
          <a:bodyPr wrap="square">
            <a:spAutoFit/>
          </a:bodyPr>
          <a:lstStyle/>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Sensory Needs:</a:t>
            </a:r>
            <a:r>
              <a:rPr lang="en-GB" sz="1600"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uses hearing aid on her left ear only and uses glasses which is worn around her neck on spectacle chain during the day up until bedtime.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Mobility: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is mobile - walks with walking frame.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Stair lifts for mobility between floors.</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Ramps for main entrance and backdoor garden entrance.</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Personal Care Needs:</a:t>
            </a:r>
            <a:r>
              <a:rPr lang="en-GB"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requires minimum assistance with washing, dressing and toileting, things may change in due course as time progresses and the care plan will need to be continuously reviewed.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600" b="1" dirty="0">
                <a:solidFill>
                  <a:srgbClr val="4472C4"/>
                </a:solidFill>
                <a:effectLst/>
                <a:latin typeface="Arial" panose="020B0604020202020204" pitchFamily="34" charset="0"/>
                <a:ea typeface="DengXian" panose="02010600030101010101" pitchFamily="2" charset="-122"/>
                <a:cs typeface="Times New Roman" panose="02020603050405020304" pitchFamily="18" charset="0"/>
              </a:rPr>
              <a:t>Cognitive: </a:t>
            </a:r>
            <a:r>
              <a:rPr lang="en-GB" sz="1600" dirty="0">
                <a:effectLst/>
                <a:latin typeface="Arial" panose="020B0604020202020204" pitchFamily="34" charset="0"/>
                <a:ea typeface="DengXian" panose="02010600030101010101" pitchFamily="2" charset="-122"/>
                <a:cs typeface="Times New Roman" panose="02020603050405020304" pitchFamily="18" charset="0"/>
              </a:rPr>
              <a:t>Margaret is a little forgetful given her age, but things may change in due course and continuous monitoring is required and care will need to be reviewed (NIH, 2020).</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1596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0519-D019-40F5-92DD-85E1EF17E71B}"/>
              </a:ext>
            </a:extLst>
          </p:cNvPr>
          <p:cNvSpPr>
            <a:spLocks noGrp="1"/>
          </p:cNvSpPr>
          <p:nvPr>
            <p:ph type="ctrTitle"/>
          </p:nvPr>
        </p:nvSpPr>
        <p:spPr>
          <a:xfrm>
            <a:off x="1524000" y="1259174"/>
            <a:ext cx="9144000" cy="5096656"/>
          </a:xfrm>
        </p:spPr>
        <p:txBody>
          <a:bodyPr>
            <a:noAutofit/>
          </a:bodyPr>
          <a:lstStyle/>
          <a:p>
            <a:pPr algn="l"/>
            <a:r>
              <a:rPr lang="en-GB" sz="2000" b="1" dirty="0">
                <a:solidFill>
                  <a:srgbClr val="4472C4"/>
                </a:solidFill>
                <a:effectLst/>
                <a:latin typeface="Arial" panose="020B0604020202020204" pitchFamily="34" charset="0"/>
                <a:ea typeface="DengXian" panose="02010600030101010101" pitchFamily="2" charset="-122"/>
              </a:rPr>
              <a:t>Diet: </a:t>
            </a:r>
            <a:r>
              <a:rPr lang="en-GB" sz="2000" dirty="0">
                <a:effectLst/>
                <a:latin typeface="Arial" panose="020B0604020202020204" pitchFamily="34" charset="0"/>
                <a:ea typeface="DengXian" panose="02010600030101010101" pitchFamily="2" charset="-122"/>
              </a:rPr>
              <a:t>Margaret’s diet is a mixture of everything from fruits to vegetables, leafy greens, meat, and fish including whole grains and low-fat dairy products to boost vitamin D intake. </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Older adults are at risk for lower levels of vitamin D because of decreased cutaneous synthesis and dietary intake of vitamin (Meehan and </a:t>
            </a:r>
            <a:r>
              <a:rPr lang="en-GB" sz="2000" dirty="0" err="1">
                <a:effectLst/>
                <a:latin typeface="Arial" panose="020B0604020202020204" pitchFamily="34" charset="0"/>
                <a:ea typeface="DengXian" panose="02010600030101010101" pitchFamily="2" charset="-122"/>
              </a:rPr>
              <a:t>Penckofer</a:t>
            </a:r>
            <a:r>
              <a:rPr lang="en-GB" sz="2000" dirty="0">
                <a:effectLst/>
                <a:latin typeface="Arial" panose="020B0604020202020204" pitchFamily="34" charset="0"/>
                <a:ea typeface="DengXian" panose="02010600030101010101" pitchFamily="2" charset="-122"/>
              </a:rPr>
              <a:t>, 2014).</a:t>
            </a: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Vitamin D deficiency may contribute to osteoporosis, muscle weakness, hip fractures, diabetes, cancer, heart disease, arthritis, and poor general health in seniors ( Parent Giving, 2021).</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r>
              <a:rPr lang="en-GB" sz="2000" dirty="0">
                <a:effectLst/>
                <a:latin typeface="Arial" panose="020B0604020202020204" pitchFamily="34" charset="0"/>
                <a:ea typeface="DengXian" panose="02010600030101010101" pitchFamily="2" charset="-122"/>
              </a:rPr>
              <a:t>65 years and over should take a vitamin D supplement and eat food sources such as oily fish, and fortified breakfast cereals (British Nutrition Foundation, 2021).</a:t>
            </a:r>
            <a:br>
              <a:rPr lang="en-GB" sz="2000" dirty="0">
                <a:effectLst/>
                <a:latin typeface="Arial" panose="020B0604020202020204" pitchFamily="34" charset="0"/>
                <a:ea typeface="DengXian" panose="02010600030101010101" pitchFamily="2" charset="-122"/>
              </a:rPr>
            </a:br>
            <a:br>
              <a:rPr lang="en-GB" sz="2000" dirty="0">
                <a:effectLst/>
                <a:latin typeface="Arial" panose="020B0604020202020204" pitchFamily="34" charset="0"/>
                <a:ea typeface="DengXian" panose="02010600030101010101" pitchFamily="2" charset="-122"/>
              </a:rPr>
            </a:br>
            <a:endParaRPr lang="en-GB" sz="2000" dirty="0"/>
          </a:p>
        </p:txBody>
      </p:sp>
    </p:spTree>
    <p:extLst>
      <p:ext uri="{BB962C8B-B14F-4D97-AF65-F5344CB8AC3E}">
        <p14:creationId xmlns:p14="http://schemas.microsoft.com/office/powerpoint/2010/main" val="350804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4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Freeform: Shape 4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4494DC6-421C-415C-B641-5BE44152A6D2}"/>
              </a:ext>
            </a:extLst>
          </p:cNvPr>
          <p:cNvSpPr>
            <a:spLocks noGrp="1"/>
          </p:cNvSpPr>
          <p:nvPr>
            <p:ph idx="1"/>
          </p:nvPr>
        </p:nvSpPr>
        <p:spPr>
          <a:xfrm>
            <a:off x="4447308" y="591344"/>
            <a:ext cx="6906491" cy="5585619"/>
          </a:xfrm>
        </p:spPr>
        <p:txBody>
          <a:bodyPr anchor="ctr">
            <a:normAutofit/>
          </a:bodyPr>
          <a:lstStyle/>
          <a:p>
            <a:pPr marL="0" indent="0">
              <a:buNone/>
            </a:pPr>
            <a:r>
              <a:rPr lang="en-GB" sz="2400" b="1" dirty="0"/>
              <a:t>Background</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Margaret was born in Tipton in Black Country of West Midlands area, attended Sacred Heart School.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Married to late husband Kenneth Hilltop in 1979 at age of 20.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Worked as a secretary for local GP until retirement.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Margaret has 2 daughters, and a son all married, and 4 grandchildren. Eldest daughter Ava, then son Damion and youngest daughter Sara.</a:t>
            </a:r>
          </a:p>
          <a:p>
            <a:pPr>
              <a:buFont typeface="Wingdings" panose="05000000000000000000" pitchFamily="2" charset="2"/>
              <a:buChar char="§"/>
            </a:pPr>
            <a:r>
              <a:rPr lang="en-GB" sz="2400" dirty="0">
                <a:effectLst/>
                <a:latin typeface="Arial" panose="020B0604020202020204" pitchFamily="34" charset="0"/>
                <a:ea typeface="DengXian" panose="02010600030101010101" pitchFamily="2" charset="-122"/>
              </a:rPr>
              <a:t>Her late husband Kenneth Hilltop passed away in year 2007</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64" name="Arc 4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1778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9">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6" name="Oval 1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ABADBC-9099-41F5-8FC0-D870CD4ADABF}"/>
              </a:ext>
            </a:extLst>
          </p:cNvPr>
          <p:cNvSpPr txBox="1"/>
          <p:nvPr/>
        </p:nvSpPr>
        <p:spPr>
          <a:xfrm>
            <a:off x="838200" y="2173574"/>
            <a:ext cx="5536397" cy="3223067"/>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400" dirty="0">
                <a:effectLst/>
              </a:rPr>
              <a:t>Margaret can use technology well like smart phone and iPad to remain in contact with family and friends.</a:t>
            </a:r>
          </a:p>
          <a:p>
            <a:pPr indent="-228600">
              <a:lnSpc>
                <a:spcPct val="90000"/>
              </a:lnSpc>
              <a:spcAft>
                <a:spcPts val="800"/>
              </a:spcAft>
              <a:buFont typeface="Arial" panose="020B0604020202020204" pitchFamily="34" charset="0"/>
              <a:buChar char="•"/>
            </a:pPr>
            <a:r>
              <a:rPr lang="en-US" sz="2400" dirty="0">
                <a:effectLst/>
              </a:rPr>
              <a:t>The Data Protection Act 2018 is the UK’s implementation of the General Data Protection Regulation (GDPR) </a:t>
            </a:r>
          </a:p>
          <a:p>
            <a:pPr>
              <a:lnSpc>
                <a:spcPct val="90000"/>
              </a:lnSpc>
              <a:spcAft>
                <a:spcPts val="800"/>
              </a:spcAft>
            </a:pPr>
            <a:r>
              <a:rPr lang="en-US" sz="2400" dirty="0"/>
              <a:t>( Gov UK, 2021a).</a:t>
            </a:r>
            <a:endParaRPr lang="en-US" sz="2400" dirty="0">
              <a:effectLst/>
            </a:endParaRPr>
          </a:p>
        </p:txBody>
      </p:sp>
      <p:sp>
        <p:nvSpPr>
          <p:cNvPr id="47"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241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EAF126-0E0F-4536-81C4-6A19F2356905}"/>
              </a:ext>
            </a:extLst>
          </p:cNvPr>
          <p:cNvPicPr>
            <a:picLocks noChangeAspect="1"/>
          </p:cNvPicPr>
          <p:nvPr/>
        </p:nvPicPr>
        <p:blipFill>
          <a:blip r:embed="rId2"/>
          <a:stretch>
            <a:fillRect/>
          </a:stretch>
        </p:blipFill>
        <p:spPr>
          <a:xfrm>
            <a:off x="2008682" y="854439"/>
            <a:ext cx="8334531" cy="5156617"/>
          </a:xfrm>
          <a:prstGeom prst="rect">
            <a:avLst/>
          </a:prstGeom>
        </p:spPr>
      </p:pic>
    </p:spTree>
    <p:extLst>
      <p:ext uri="{BB962C8B-B14F-4D97-AF65-F5344CB8AC3E}">
        <p14:creationId xmlns:p14="http://schemas.microsoft.com/office/powerpoint/2010/main" val="2632760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6">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FB9CD0-7671-4540-BB49-8B2DAE9E98C2}"/>
              </a:ext>
            </a:extLst>
          </p:cNvPr>
          <p:cNvSpPr>
            <a:spLocks noGrp="1"/>
          </p:cNvSpPr>
          <p:nvPr>
            <p:ph type="ctrTitle"/>
          </p:nvPr>
        </p:nvSpPr>
        <p:spPr>
          <a:xfrm>
            <a:off x="970908" y="1033899"/>
            <a:ext cx="5744685" cy="4737314"/>
          </a:xfrm>
        </p:spPr>
        <p:txBody>
          <a:bodyPr>
            <a:normAutofit fontScale="90000"/>
          </a:bodyPr>
          <a:lstStyle/>
          <a:p>
            <a:pPr algn="l"/>
            <a:br>
              <a:rPr lang="en-GB" sz="3100" dirty="0">
                <a:effectLst/>
                <a:latin typeface="Arial" panose="020B0604020202020204" pitchFamily="34" charset="0"/>
                <a:ea typeface="DengXian" panose="02010600030101010101" pitchFamily="2" charset="-122"/>
              </a:rPr>
            </a:br>
            <a:r>
              <a:rPr lang="en-GB" sz="3100" dirty="0">
                <a:effectLst/>
                <a:latin typeface="Arial" panose="020B0604020202020204" pitchFamily="34" charset="0"/>
                <a:ea typeface="DengXian" panose="02010600030101010101" pitchFamily="2" charset="-122"/>
              </a:rPr>
              <a:t>Likes &amp; Dislikes </a:t>
            </a:r>
            <a:br>
              <a:rPr lang="en-GB" sz="1500" dirty="0">
                <a:effectLst/>
                <a:latin typeface="Arial" panose="020B0604020202020204" pitchFamily="34" charset="0"/>
                <a:ea typeface="DengXian" panose="02010600030101010101" pitchFamily="2" charset="-122"/>
              </a:rPr>
            </a:br>
            <a:br>
              <a:rPr lang="en-GB" sz="1500" dirty="0">
                <a:effectLst/>
                <a:latin typeface="Arial" panose="020B0604020202020204" pitchFamily="34" charset="0"/>
                <a:ea typeface="DengXian" panose="02010600030101010101" pitchFamily="2" charset="-122"/>
              </a:rPr>
            </a:br>
            <a:r>
              <a:rPr lang="en-GB" sz="1500" dirty="0">
                <a:effectLst/>
                <a:latin typeface="Arial" panose="020B0604020202020204" pitchFamily="34" charset="0"/>
                <a:ea typeface="DengXian" panose="02010600030101010101" pitchFamily="2" charset="-122"/>
              </a:rPr>
              <a:t>&gt; </a:t>
            </a:r>
            <a:r>
              <a:rPr lang="en-GB" sz="2200" dirty="0">
                <a:effectLst/>
                <a:latin typeface="Arial" panose="020B0604020202020204" pitchFamily="34" charset="0"/>
                <a:ea typeface="DengXian" panose="02010600030101010101" pitchFamily="2" charset="-122"/>
              </a:rPr>
              <a:t>Margaret dislikes tomatoes and kiwi</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Enjoys coffee clubs with friends &amp; playing bingo</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Visiting the local park </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Nature programmes of David Attenborough</a:t>
            </a: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 </a:t>
            </a: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Gardening show of Alan </a:t>
            </a:r>
            <a:r>
              <a:rPr lang="en-GB" sz="2200" dirty="0" err="1">
                <a:effectLst/>
                <a:latin typeface="Arial" panose="020B0604020202020204" pitchFamily="34" charset="0"/>
                <a:ea typeface="DengXian" panose="02010600030101010101" pitchFamily="2" charset="-122"/>
              </a:rPr>
              <a:t>Titchmarsh</a:t>
            </a:r>
            <a:br>
              <a:rPr lang="en-GB" sz="2200" dirty="0">
                <a:effectLst/>
                <a:latin typeface="Arial" panose="020B0604020202020204" pitchFamily="34" charset="0"/>
                <a:ea typeface="DengXian" panose="02010600030101010101" pitchFamily="2" charset="-122"/>
              </a:rPr>
            </a:br>
            <a:br>
              <a:rPr lang="en-GB" sz="2200" dirty="0">
                <a:effectLst/>
                <a:latin typeface="Arial" panose="020B0604020202020204" pitchFamily="34" charset="0"/>
                <a:ea typeface="DengXian" panose="02010600030101010101" pitchFamily="2" charset="-122"/>
              </a:rPr>
            </a:br>
            <a:r>
              <a:rPr lang="en-GB" sz="2200" dirty="0">
                <a:effectLst/>
                <a:latin typeface="Arial" panose="020B0604020202020204" pitchFamily="34" charset="0"/>
                <a:ea typeface="DengXian" panose="02010600030101010101" pitchFamily="2" charset="-122"/>
              </a:rPr>
              <a:t>&gt; Margaret looks forward to visiting the Chapel every Sunday with her son</a:t>
            </a:r>
            <a:br>
              <a:rPr lang="en-GB" sz="1500" dirty="0">
                <a:effectLst/>
                <a:latin typeface="Arial" panose="020B0604020202020204" pitchFamily="34" charset="0"/>
                <a:ea typeface="DengXian" panose="02010600030101010101" pitchFamily="2" charset="-122"/>
              </a:rPr>
            </a:br>
            <a:br>
              <a:rPr lang="en-GB" sz="1500" dirty="0">
                <a:effectLst/>
                <a:latin typeface="Arial" panose="020B0604020202020204" pitchFamily="34" charset="0"/>
                <a:ea typeface="DengXian" panose="02010600030101010101" pitchFamily="2" charset="-122"/>
              </a:rPr>
            </a:br>
            <a:endParaRPr lang="en-GB" sz="1500" dirty="0"/>
          </a:p>
        </p:txBody>
      </p:sp>
      <p:sp>
        <p:nvSpPr>
          <p:cNvPr id="32"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1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Block Arc 12">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36" name="Straight Connector 16">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Arc 20">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Freeform: Shape 22">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77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E0E9F18-851C-4D9B-8F21-942ED5128880}"/>
              </a:ext>
            </a:extLst>
          </p:cNvPr>
          <p:cNvPicPr>
            <a:picLocks noGrp="1" noChangeAspect="1"/>
          </p:cNvPicPr>
          <p:nvPr>
            <p:ph idx="1"/>
          </p:nvPr>
        </p:nvPicPr>
        <p:blipFill>
          <a:blip r:embed="rId2"/>
          <a:stretch>
            <a:fillRect/>
          </a:stretch>
        </p:blipFill>
        <p:spPr>
          <a:xfrm>
            <a:off x="1424066" y="1079292"/>
            <a:ext cx="9518754" cy="5141626"/>
          </a:xfrm>
        </p:spPr>
      </p:pic>
    </p:spTree>
    <p:extLst>
      <p:ext uri="{BB962C8B-B14F-4D97-AF65-F5344CB8AC3E}">
        <p14:creationId xmlns:p14="http://schemas.microsoft.com/office/powerpoint/2010/main" val="2588110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51913E-28A1-49A6-9601-1FF54F27DF5B}"/>
              </a:ext>
            </a:extLst>
          </p:cNvPr>
          <p:cNvSpPr>
            <a:spLocks noGrp="1"/>
          </p:cNvSpPr>
          <p:nvPr>
            <p:ph idx="1"/>
          </p:nvPr>
        </p:nvSpPr>
        <p:spPr>
          <a:xfrm>
            <a:off x="4447308" y="591344"/>
            <a:ext cx="6906491" cy="5585619"/>
          </a:xfrm>
        </p:spPr>
        <p:txBody>
          <a:bodyPr numCol="2" anchor="ctr">
            <a:normAutofit/>
          </a:bodyPr>
          <a:lstStyle/>
          <a:p>
            <a:pPr marL="0" indent="0">
              <a:buNone/>
            </a:pPr>
            <a:r>
              <a:rPr lang="en-GB" sz="1800" b="1" dirty="0">
                <a:solidFill>
                  <a:schemeClr val="accent3"/>
                </a:solidFill>
                <a:latin typeface="Arial" panose="020B0604020202020204" pitchFamily="34" charset="0"/>
                <a:cs typeface="Arial" panose="020B0604020202020204" pitchFamily="34" charset="0"/>
              </a:rPr>
              <a:t>Needs and Requirements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Stair lift for mobility between floors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Ramps for main entrance and backdoor garden entrance</a:t>
            </a:r>
          </a:p>
          <a:p>
            <a:pPr marL="0" indent="0">
              <a:buNone/>
            </a:pPr>
            <a:r>
              <a:rPr lang="en-GB" sz="1800" b="1" dirty="0">
                <a:solidFill>
                  <a:schemeClr val="accent3"/>
                </a:solidFill>
                <a:latin typeface="Arial" panose="020B0604020202020204" pitchFamily="34" charset="0"/>
                <a:cs typeface="Arial" panose="020B0604020202020204" pitchFamily="34" charset="0"/>
              </a:rPr>
              <a:t>Morning Call Mon </a:t>
            </a:r>
            <a:r>
              <a:rPr lang="en-GB" sz="1800" dirty="0">
                <a:solidFill>
                  <a:schemeClr val="accent3"/>
                </a:solidFill>
                <a:latin typeface="Arial" panose="020B0604020202020204" pitchFamily="34" charset="0"/>
                <a:cs typeface="Arial" panose="020B0604020202020204" pitchFamily="34" charset="0"/>
              </a:rPr>
              <a:t>– </a:t>
            </a:r>
            <a:r>
              <a:rPr lang="en-GB" sz="1800" b="1" dirty="0">
                <a:solidFill>
                  <a:schemeClr val="accent3"/>
                </a:solidFill>
                <a:latin typeface="Arial" panose="020B0604020202020204" pitchFamily="34" charset="0"/>
                <a:cs typeface="Arial" panose="020B0604020202020204" pitchFamily="34" charset="0"/>
              </a:rPr>
              <a:t>Sun</a:t>
            </a:r>
            <a:r>
              <a:rPr lang="en-GB" sz="1800" dirty="0">
                <a:latin typeface="Arial" panose="020B0604020202020204" pitchFamily="34" charset="0"/>
                <a:cs typeface="Arial" panose="020B0604020202020204" pitchFamily="34" charset="0"/>
              </a:rPr>
              <a:t>: 7am, 30 Minutes</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Assist with wash or shower and drying and dressing.</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Breakfast of Margaret’s choice, like cereal, or toast and tea.</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Leave a glass of water and this should be refilled on every call.</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Open curtains and make bed, change cover twice a week and whenever soiled.</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Administer morning medication from blister pack according to instruction</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Carers to put washing machine on when there is a full load ready.</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Ask if I require anything else before leaving.</a:t>
            </a:r>
          </a:p>
          <a:p>
            <a:pPr>
              <a:buFont typeface="Wingdings" panose="05000000000000000000" pitchFamily="2" charset="2"/>
              <a:buChar char="§"/>
            </a:pPr>
            <a:r>
              <a:rPr lang="en-GB" sz="1800" dirty="0">
                <a:latin typeface="Arial" panose="020B0604020202020204" pitchFamily="34" charset="0"/>
                <a:cs typeface="Arial" panose="020B0604020202020204" pitchFamily="34" charset="0"/>
              </a:rPr>
              <a:t>Carers must lock the door and put key back into key safe – please leave porch door open.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p>
        </p:txBody>
      </p:sp>
      <p:sp>
        <p:nvSpPr>
          <p:cNvPr id="4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1227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A2D1C95C-AEF4-4B0E-A5AA-C4788C30C8CD}"/>
              </a:ext>
            </a:extLst>
          </p:cNvPr>
          <p:cNvSpPr txBox="1"/>
          <p:nvPr/>
        </p:nvSpPr>
        <p:spPr>
          <a:xfrm>
            <a:off x="1694687" y="1586088"/>
            <a:ext cx="7445564" cy="4093428"/>
          </a:xfrm>
          <a:prstGeom prst="rect">
            <a:avLst/>
          </a:prstGeom>
          <a:noFill/>
        </p:spPr>
        <p:txBody>
          <a:bodyPr wrap="square">
            <a:spAutoFit/>
          </a:bodyPr>
          <a:lstStyle/>
          <a:p>
            <a:pPr marL="342900" indent="-342900">
              <a:buFont typeface="Wingdings" panose="05000000000000000000" pitchFamily="2" charset="2"/>
              <a:buChar char="§"/>
            </a:pPr>
            <a:r>
              <a:rPr lang="en-GB" sz="2000" b="1" dirty="0">
                <a:solidFill>
                  <a:schemeClr val="accent3"/>
                </a:solidFill>
              </a:rPr>
              <a:t>Lunch Call Mon - Sun</a:t>
            </a:r>
            <a:r>
              <a:rPr lang="en-GB" dirty="0"/>
              <a:t>: 12.30pm, 30 Minutes, use key safe to enter </a:t>
            </a:r>
            <a:r>
              <a:rPr lang="en-GB" sz="2000" dirty="0">
                <a:latin typeface="Arial" panose="020B0604020202020204" pitchFamily="34" charset="0"/>
                <a:cs typeface="Arial" panose="020B0604020202020204" pitchFamily="34" charset="0"/>
              </a:rPr>
              <a:t>property.</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Prepare lunch of Margaret’s choice like soup or sandwich, drink, and slice of cake.</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Leave a glass of water and this needs to be refilled on every call.</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Administer the afternoon medications from blister pack according to instruction.</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Remove any washed clothes from washing machine into the tumble dryer.</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Ask if I need anything else before leaving.</a:t>
            </a: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Lock my door and put key back into key safe – please leave porch door open</a:t>
            </a:r>
          </a:p>
        </p:txBody>
      </p:sp>
    </p:spTree>
    <p:extLst>
      <p:ext uri="{BB962C8B-B14F-4D97-AF65-F5344CB8AC3E}">
        <p14:creationId xmlns:p14="http://schemas.microsoft.com/office/powerpoint/2010/main" val="2051808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15">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F32EF30-28CD-476C-ADDC-2E0687C9FE81}"/>
              </a:ext>
            </a:extLst>
          </p:cNvPr>
          <p:cNvSpPr txBox="1"/>
          <p:nvPr/>
        </p:nvSpPr>
        <p:spPr>
          <a:xfrm>
            <a:off x="838200" y="1825625"/>
            <a:ext cx="10515600" cy="3859742"/>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b="1" dirty="0">
                <a:solidFill>
                  <a:schemeClr val="accent3"/>
                </a:solidFill>
                <a:latin typeface="Arial" panose="020B0604020202020204" pitchFamily="34" charset="0"/>
                <a:cs typeface="Arial" panose="020B0604020202020204" pitchFamily="34" charset="0"/>
              </a:rPr>
              <a:t>Tea Call Mon – Sun: </a:t>
            </a:r>
            <a:r>
              <a:rPr lang="en-US" dirty="0"/>
              <a:t>6pm, 30 Minutes, use key safe to enter property.</a:t>
            </a:r>
          </a:p>
          <a:p>
            <a:pPr indent="-228600">
              <a:spcAft>
                <a:spcPts val="600"/>
              </a:spcAft>
              <a:buFont typeface="Arial" panose="020B0604020202020204" pitchFamily="34" charset="0"/>
              <a:buChar char="•"/>
            </a:pPr>
            <a:r>
              <a:rPr lang="en-US" dirty="0"/>
              <a:t>Come straight to living room where Margaret will be.</a:t>
            </a:r>
          </a:p>
          <a:p>
            <a:pPr indent="-228600">
              <a:spcAft>
                <a:spcPts val="600"/>
              </a:spcAft>
              <a:buFont typeface="Arial" panose="020B0604020202020204" pitchFamily="34" charset="0"/>
              <a:buChar char="•"/>
            </a:pPr>
            <a:r>
              <a:rPr lang="en-US" dirty="0"/>
              <a:t>Prepare meal of Margaret’s choice cup of soup and slice of cake.</a:t>
            </a:r>
          </a:p>
          <a:p>
            <a:pPr indent="-228600">
              <a:spcAft>
                <a:spcPts val="600"/>
              </a:spcAft>
              <a:buFont typeface="Arial" panose="020B0604020202020204" pitchFamily="34" charset="0"/>
              <a:buChar char="•"/>
            </a:pPr>
            <a:r>
              <a:rPr lang="en-US" dirty="0"/>
              <a:t>Leave a glass of water and this needs to be refilled every call.</a:t>
            </a:r>
          </a:p>
          <a:p>
            <a:pPr indent="-228600">
              <a:spcAft>
                <a:spcPts val="600"/>
              </a:spcAft>
              <a:buFont typeface="Arial" panose="020B0604020202020204" pitchFamily="34" charset="0"/>
              <a:buChar char="•"/>
            </a:pPr>
            <a:r>
              <a:rPr lang="en-US" dirty="0"/>
              <a:t>Leave a glass of water next to the bed in the bedroom upstairs, so Margaret’s can stay hydrated throughout the night.</a:t>
            </a:r>
          </a:p>
          <a:p>
            <a:pPr indent="-228600">
              <a:spcAft>
                <a:spcPts val="600"/>
              </a:spcAft>
              <a:buFont typeface="Arial" panose="020B0604020202020204" pitchFamily="34" charset="0"/>
              <a:buChar char="•"/>
            </a:pPr>
            <a:r>
              <a:rPr lang="en-US" dirty="0"/>
              <a:t>Administer the medication from blister pack accordingly.</a:t>
            </a:r>
          </a:p>
          <a:p>
            <a:pPr indent="-228600">
              <a:spcAft>
                <a:spcPts val="600"/>
              </a:spcAft>
              <a:buFont typeface="Arial" panose="020B0604020202020204" pitchFamily="34" charset="0"/>
              <a:buChar char="•"/>
            </a:pPr>
            <a:r>
              <a:rPr lang="en-US" dirty="0"/>
              <a:t>Assist to get ready for bed.</a:t>
            </a:r>
          </a:p>
          <a:p>
            <a:pPr indent="-228600">
              <a:spcAft>
                <a:spcPts val="600"/>
              </a:spcAft>
              <a:buFont typeface="Arial" panose="020B0604020202020204" pitchFamily="34" charset="0"/>
              <a:buChar char="•"/>
            </a:pPr>
            <a:r>
              <a:rPr lang="en-US" dirty="0"/>
              <a:t>Remove clothes from dryer and fold and put them in the spear bedroom upstirs. </a:t>
            </a:r>
          </a:p>
          <a:p>
            <a:pPr indent="-228600">
              <a:spcAft>
                <a:spcPts val="600"/>
              </a:spcAft>
              <a:buFont typeface="Arial" panose="020B0604020202020204" pitchFamily="34" charset="0"/>
              <a:buChar char="•"/>
            </a:pPr>
            <a:r>
              <a:rPr lang="en-US" dirty="0" err="1"/>
              <a:t>Carers</a:t>
            </a:r>
            <a:r>
              <a:rPr lang="en-US" dirty="0"/>
              <a:t> to lock the door put back key into key safe – leaving the porch door open.</a:t>
            </a:r>
          </a:p>
        </p:txBody>
      </p:sp>
      <p:sp>
        <p:nvSpPr>
          <p:cNvPr id="46"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241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2A9EB11-F16C-464F-AC74-8678EC7BF1BA}"/>
              </a:ext>
            </a:extLst>
          </p:cNvPr>
          <p:cNvSpPr>
            <a:spLocks noGrp="1"/>
          </p:cNvSpPr>
          <p:nvPr>
            <p:ph type="title"/>
          </p:nvPr>
        </p:nvSpPr>
        <p:spPr/>
        <p:txBody>
          <a:bodyPr/>
          <a:lstStyle/>
          <a:p>
            <a:r>
              <a:rPr lang="en-GB" dirty="0"/>
              <a:t>References:</a:t>
            </a:r>
          </a:p>
        </p:txBody>
      </p:sp>
      <p:pic>
        <p:nvPicPr>
          <p:cNvPr id="10" name="Content Placeholder 9">
            <a:extLst>
              <a:ext uri="{FF2B5EF4-FFF2-40B4-BE49-F238E27FC236}">
                <a16:creationId xmlns:a16="http://schemas.microsoft.com/office/drawing/2014/main" id="{54D1F383-D100-4363-B38E-E264B2D052AE}"/>
              </a:ext>
            </a:extLst>
          </p:cNvPr>
          <p:cNvPicPr>
            <a:picLocks noGrp="1" noChangeAspect="1"/>
          </p:cNvPicPr>
          <p:nvPr>
            <p:ph sz="half" idx="1"/>
          </p:nvPr>
        </p:nvPicPr>
        <p:blipFill>
          <a:blip r:embed="rId2"/>
          <a:stretch>
            <a:fillRect/>
          </a:stretch>
        </p:blipFill>
        <p:spPr>
          <a:xfrm>
            <a:off x="838200" y="2727920"/>
            <a:ext cx="5181600" cy="2546748"/>
          </a:xfrm>
        </p:spPr>
      </p:pic>
      <p:pic>
        <p:nvPicPr>
          <p:cNvPr id="13" name="Content Placeholder 12">
            <a:extLst>
              <a:ext uri="{FF2B5EF4-FFF2-40B4-BE49-F238E27FC236}">
                <a16:creationId xmlns:a16="http://schemas.microsoft.com/office/drawing/2014/main" id="{F1E4D8B3-665A-4D57-8013-D7AD99F96047}"/>
              </a:ext>
            </a:extLst>
          </p:cNvPr>
          <p:cNvPicPr>
            <a:picLocks noGrp="1" noChangeAspect="1"/>
          </p:cNvPicPr>
          <p:nvPr>
            <p:ph sz="half" idx="2"/>
          </p:nvPr>
        </p:nvPicPr>
        <p:blipFill>
          <a:blip r:embed="rId3"/>
          <a:stretch>
            <a:fillRect/>
          </a:stretch>
        </p:blipFill>
        <p:spPr>
          <a:xfrm>
            <a:off x="6172200" y="2581998"/>
            <a:ext cx="5181600" cy="2838591"/>
          </a:xfrm>
        </p:spPr>
      </p:pic>
    </p:spTree>
    <p:extLst>
      <p:ext uri="{BB962C8B-B14F-4D97-AF65-F5344CB8AC3E}">
        <p14:creationId xmlns:p14="http://schemas.microsoft.com/office/powerpoint/2010/main" val="1185810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EA97BF-4FF8-48E0-BDCC-59DDF086EF56}"/>
              </a:ext>
            </a:extLst>
          </p:cNvPr>
          <p:cNvPicPr>
            <a:picLocks noChangeAspect="1"/>
          </p:cNvPicPr>
          <p:nvPr/>
        </p:nvPicPr>
        <p:blipFill>
          <a:blip r:embed="rId2"/>
          <a:stretch>
            <a:fillRect/>
          </a:stretch>
        </p:blipFill>
        <p:spPr>
          <a:xfrm>
            <a:off x="3227832" y="1024128"/>
            <a:ext cx="5736336" cy="4809744"/>
          </a:xfrm>
          <a:prstGeom prst="rect">
            <a:avLst/>
          </a:prstGeom>
        </p:spPr>
      </p:pic>
    </p:spTree>
    <p:extLst>
      <p:ext uri="{BB962C8B-B14F-4D97-AF65-F5344CB8AC3E}">
        <p14:creationId xmlns:p14="http://schemas.microsoft.com/office/powerpoint/2010/main" val="3773035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0523DC-3C46-4984-9A48-4E6B9ED1288D}"/>
              </a:ext>
            </a:extLst>
          </p:cNvPr>
          <p:cNvPicPr>
            <a:picLocks noChangeAspect="1"/>
          </p:cNvPicPr>
          <p:nvPr/>
        </p:nvPicPr>
        <p:blipFill>
          <a:blip r:embed="rId2"/>
          <a:stretch>
            <a:fillRect/>
          </a:stretch>
        </p:blipFill>
        <p:spPr>
          <a:xfrm>
            <a:off x="3227832" y="871728"/>
            <a:ext cx="5736336" cy="5114544"/>
          </a:xfrm>
          <a:prstGeom prst="rect">
            <a:avLst/>
          </a:prstGeom>
        </p:spPr>
      </p:pic>
    </p:spTree>
    <p:extLst>
      <p:ext uri="{BB962C8B-B14F-4D97-AF65-F5344CB8AC3E}">
        <p14:creationId xmlns:p14="http://schemas.microsoft.com/office/powerpoint/2010/main" val="218128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3A7728C-6F53-4815-AD40-53152643587A}"/>
              </a:ext>
            </a:extLst>
          </p:cNvPr>
          <p:cNvPicPr>
            <a:picLocks noChangeAspect="1"/>
          </p:cNvPicPr>
          <p:nvPr/>
        </p:nvPicPr>
        <p:blipFill>
          <a:blip r:embed="rId2"/>
          <a:stretch>
            <a:fillRect/>
          </a:stretch>
        </p:blipFill>
        <p:spPr>
          <a:xfrm>
            <a:off x="3227832" y="1379220"/>
            <a:ext cx="5736336" cy="4099560"/>
          </a:xfrm>
          <a:prstGeom prst="rect">
            <a:avLst/>
          </a:prstGeom>
        </p:spPr>
      </p:pic>
    </p:spTree>
    <p:extLst>
      <p:ext uri="{BB962C8B-B14F-4D97-AF65-F5344CB8AC3E}">
        <p14:creationId xmlns:p14="http://schemas.microsoft.com/office/powerpoint/2010/main" val="3288682368"/>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TotalTime>
  <Words>1108</Words>
  <Application>Microsoft Office PowerPoint</Application>
  <PresentationFormat>Widescreen</PresentationFormat>
  <Paragraphs>73</Paragraphs>
  <Slides>21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Avenir Next LT Pro</vt:lpstr>
      <vt:lpstr>Calibri</vt:lpstr>
      <vt:lpstr>Times New Roman</vt:lpstr>
      <vt:lpstr>Tw Cen MT</vt:lpstr>
      <vt:lpstr>Wingdings</vt:lpstr>
      <vt:lpstr>ShapesVTI</vt:lpstr>
      <vt:lpstr>BSc Health and Social Care Living with Care: The Older person BMHP6009 Presentation of Domiciliary Care Plan Student: Shilpi Begum Student Number: 1810998 Lecturer: Joanne Davies</vt:lpstr>
      <vt:lpstr>Care Plan for Domiciliary Care</vt:lpstr>
      <vt:lpstr>This care plan has been complied with principles of Care Act 2014  “The Care Act helps to improve people’s independence and wellbeing”.  As services provision help prevent people developing needs for care and support or delay people deteriorating such that they would need ongoing care and support.  This approach helps to find out what are the needs and requirements, and objective of the service user is and how best to support them to remain independent as possible in their own home environment.                                                                             (Gov UK, 2016) </vt:lpstr>
      <vt:lpstr>Person Centred Approach</vt:lpstr>
      <vt:lpstr>PowerPoint Presentation</vt:lpstr>
      <vt:lpstr>As a duty of care, it is vital to ensure the service user is Safeguarded from abuse and neglect (Age UK, 2020) </vt:lpstr>
      <vt:lpstr>Service User Details: </vt:lpstr>
      <vt:lpstr>PowerPoint Presentation</vt:lpstr>
      <vt:lpstr>Diet: Margaret’s diet is a mixture of everything from fruits to vegetables, leafy greens, meat, and fish including whole grains and low-fat dairy products to boost vitamin D intake.   Older adults are at risk for lower levels of vitamin D because of decreased cutaneous synthesis and dietary intake of vitamin (Meehan and Penckofer, 2014). Vitamin D deficiency may contribute to osteoporosis, muscle weakness, hip fractures, diabetes, cancer, heart disease, arthritis, and poor general health in seniors ( Parent Giving, 2021).  65 years and over should take a vitamin D supplement and eat food sources such as oily fish, and fortified breakfast cereals (British Nutrition Foundation, 2021).  </vt:lpstr>
      <vt:lpstr>PowerPoint Presentation</vt:lpstr>
      <vt:lpstr>PowerPoint Presentation</vt:lpstr>
      <vt:lpstr>PowerPoint Presentation</vt:lpstr>
      <vt:lpstr> Likes &amp; Dislikes   &gt; Margaret dislikes tomatoes and kiwi  &gt; Enjoys coffee clubs with friends &amp; playing bingo  &gt; Visiting the local park   &gt; Nature programmes of David Attenborough   &gt; Gardening show of Alan Titchmarsh  &gt; Margaret looks forward to visiting the Chapel every Sunday with her son  </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Domiciliary Care</dc:title>
  <dc:creator>Shilpa Begum</dc:creator>
  <cp:lastModifiedBy>Shilpa Begum</cp:lastModifiedBy>
  <cp:revision>2</cp:revision>
  <dcterms:created xsi:type="dcterms:W3CDTF">2021-02-15T19:49:56Z</dcterms:created>
  <dcterms:modified xsi:type="dcterms:W3CDTF">2021-02-26T08:49:28Z</dcterms:modified>
</cp:coreProperties>
</file>