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62" r:id="rId4"/>
    <p:sldId id="265" r:id="rId5"/>
    <p:sldId id="267" r:id="rId6"/>
    <p:sldId id="268" r:id="rId7"/>
    <p:sldId id="271" r:id="rId8"/>
    <p:sldId id="273" r:id="rId9"/>
    <p:sldId id="276" r:id="rId10"/>
    <p:sldId id="278" r:id="rId11"/>
    <p:sldId id="292" r:id="rId12"/>
    <p:sldId id="293" r:id="rId13"/>
    <p:sldId id="295" r:id="rId14"/>
    <p:sldId id="283" r:id="rId15"/>
    <p:sldId id="28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3907" autoAdjust="0"/>
  </p:normalViewPr>
  <p:slideViewPr>
    <p:cSldViewPr snapToGrid="0">
      <p:cViewPr>
        <p:scale>
          <a:sx n="66" d="100"/>
          <a:sy n="66" d="100"/>
        </p:scale>
        <p:origin x="59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4153A7-E803-4C25-8200-37F20C82B56B}" type="datetimeFigureOut">
              <a:rPr lang="en-GB" smtClean="0"/>
              <a:t>15/12/2019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E8DF1C-604F-4C43-9BCC-373350144890}" type="slidenum">
              <a:rPr lang="en-GB" smtClean="0"/>
              <a:t>‹#›</a:t>
            </a:fld>
            <a:endParaRPr lang="en-GB"/>
          </a:p>
        </p:txBody>
      </p:sp>
    </p:spTree>
    <p:extLst>
      <p:ext uri="{BB962C8B-B14F-4D97-AF65-F5344CB8AC3E}">
        <p14:creationId xmlns:p14="http://schemas.microsoft.com/office/powerpoint/2010/main" val="2675719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XYZ</a:t>
            </a:r>
            <a:r>
              <a:rPr lang="en-GB" sz="1200" kern="1200" dirty="0">
                <a:solidFill>
                  <a:schemeClr val="tx1"/>
                </a:solidFill>
                <a:effectLst/>
                <a:latin typeface="+mn-lt"/>
                <a:ea typeface="+mn-ea"/>
                <a:cs typeface="+mn-cs"/>
              </a:rPr>
              <a:t> Gym is a business that aims to improve and enhance the physical fitness of locals in the area of London. The purpose of this organisation is to impose greater confidence in the attendees especially the youngsters so that they could be able to carry out a positive perspective of life rather than getting involved in destroying activities and consumption of drugs. It also aims to enable young girls to stand firm in society with confidence so that they could perform their duties with maximum involvement and could compete with other genders in society. The gym also carries the responsibility to encourage individuals of the society about the correct techniques that need to be employed in order to build a healthy body. The diet plans also need to be spread among the attendees so that the people of the locality could gain benefit from them according to their physique. The gym also needs to determine the correct techniques for individuals having heavyweight so that they could lose weight and also to the skinny individuals so that they could apply the correct technique that could enable them to gain weight.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results displayed by the gym are also important in order to become a successful chain of a fitness gym. Therefore the business also has an important purpose of keeping track of changes of individuals that are participating in the activities. With the development of gym, it is important that new techniques and environment of the gym needs to be changed and upgraded so that the time spent by the individuals within the gym could be pleasing and worthy rather than boring. The purpose also includes incorporation of machines that help the individuals to maintain their figure, lose weight by burning calories and gain weight through the effective routine. It is also saddled with the responsibility of increasing the energy of the individuals so that they can perform other duties of their life. The timings of the gym need to be flexible so that the individuals participating in the activities could find their feasibility and give time to their body. The most important purpose of the gym association is to ensure that the people participating in the healthy activities could remain healthy and active throughout the period they are associated with the gym and to ensure that their time at the gym is healthy and active.</a:t>
            </a:r>
          </a:p>
          <a:p>
            <a:r>
              <a:rPr lang="en-GB" b="1" dirty="0">
                <a:latin typeface="Times New Roman" panose="02020603050405020304" pitchFamily="18" charset="0"/>
                <a:cs typeface="Times New Roman" panose="02020603050405020304" pitchFamily="18" charset="0"/>
              </a:rPr>
              <a:t>The purpose of the business plan of a gym is to create a sketch of the start-up to figure out the hurdles and planning that need to be carried out in order to proceed the business towards its actual shape and establishment.</a:t>
            </a:r>
          </a:p>
          <a:p>
            <a:r>
              <a:rPr lang="en-GB" b="1" dirty="0">
                <a:latin typeface="Times New Roman" panose="02020603050405020304" pitchFamily="18" charset="0"/>
                <a:cs typeface="Times New Roman" panose="02020603050405020304" pitchFamily="18" charset="0"/>
              </a:rPr>
              <a:t>It also aims to estimate the finance that would be required in order to set up a similar business. </a:t>
            </a:r>
          </a:p>
          <a:p>
            <a:r>
              <a:rPr lang="en-US" b="1" dirty="0">
                <a:latin typeface="Times New Roman" panose="02020603050405020304" pitchFamily="18" charset="0"/>
                <a:cs typeface="Times New Roman" panose="02020603050405020304" pitchFamily="18" charset="0"/>
              </a:rPr>
              <a:t>Furthermore, it </a:t>
            </a:r>
            <a:r>
              <a:rPr lang="en-GB" b="1" dirty="0">
                <a:latin typeface="Times New Roman" panose="02020603050405020304" pitchFamily="18" charset="0"/>
                <a:cs typeface="Times New Roman" panose="02020603050405020304" pitchFamily="18" charset="0"/>
              </a:rPr>
              <a:t>aims to identify the location that will be most feasible for the start-up of a gym along with the necessary contacts that would help in the completion of the plan.</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goal of the business is to establish a framework that could provide benefits to the visitors, which in turn provides profit to the business. The aim is to set up a business where both the employees as well as visitors are respected and dignified for their efforts. In terms of profit, it is assumed that the business would be able to expand and create a similar branch in a similar locality with a net profit of 20,000 pounds per year after three years of its establishment. The plan of business requires targeting of outlet in the area where people work and live that is the area comprises of offices as well as houses so that more people could visit after their office hours or women could come from their homes as it is easy for them to come directly for a workout after work. The employees of the gym must be loyal and should be of young ages so that they could be trained easily. Professional health care instructors, along with physical trainers, would be employed so that the correct guide could be provided to the visitors. The trainers of the gym would be given proper training before letting them into the gym with the visitors.</a:t>
            </a:r>
          </a:p>
          <a:p>
            <a:endParaRPr lang="en-GB" dirty="0"/>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0E8DF1C-604F-4C43-9BCC-373350144890}" type="slidenum">
              <a:rPr lang="en-GB" smtClean="0"/>
              <a:t>2</a:t>
            </a:fld>
            <a:endParaRPr lang="en-GB"/>
          </a:p>
        </p:txBody>
      </p:sp>
    </p:spTree>
    <p:extLst>
      <p:ext uri="{BB962C8B-B14F-4D97-AF65-F5344CB8AC3E}">
        <p14:creationId xmlns:p14="http://schemas.microsoft.com/office/powerpoint/2010/main" val="4210454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Description of Business</a:t>
            </a:r>
          </a:p>
          <a:p>
            <a:r>
              <a:rPr lang="en-GB" sz="1200" kern="1200" dirty="0">
                <a:solidFill>
                  <a:schemeClr val="tx1"/>
                </a:solidFill>
                <a:effectLst/>
                <a:latin typeface="+mn-lt"/>
                <a:ea typeface="+mn-ea"/>
                <a:cs typeface="+mn-cs"/>
              </a:rPr>
              <a:t>In the modern world gym or body, fitness has turned out as an important sphere in the life of people, especially residing in big cities. The reason is that these individuals are busy in activities that make them lazy and increase their weight due to sitting at a place and managing the workplace. The jobs of the majority of individuals are much more relaxed than the jobs of individuals residing in villages and farms (Eke, 2017). Due to this, gym and strength training becomes an important aspect of these people. The business of the gym is of the view of providing opportunities to individuals to avoid their lazy routines and stay active. Involvement in gym activities enables individuals to stay attractive and become confident, especially for youngsters. For this purpose, the business will carry out seminars and similar proceeding that will motivate the youngsters to get involved in healthy activities. In order to achieve all these goals, different physical fitness training programs will be promoted and held within the locality and on different forums marketing of these programs will be carried out to attract individuals from various localities.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will involve experts of fitness that will coach the visitors along with extraordinary exercise programs, fitness equipment that is highly sophisticated, which are carried out through schedules that are convenient and flexible for many individuals. The business of this gym will grow with proper marketing strategies related to fitness programs. The gym will also participate in contests of bodybuilding and market the programs to attract individuals having interests. Through marketing, inefficient manner, individuals will get attracted, and proper training will be given to them through scheduled training and expert instructors so that the individuals could compete in different contests. This will also give a chance to the business to gain a competitive position in the market and enables the business to gain sponsors. The aim of competing in the contest for the first year would be to gain knowledge and figure out techniques that are employed by other competitors. For the second year, the aim of the business will be to implement these techniques and gain a leading position in the junior's completions to attract sponsors for the gym. From the third year, the gym would be participating in the main events of the competitions.</a:t>
            </a:r>
          </a:p>
          <a:p>
            <a:endParaRPr lang="en-GB" dirty="0"/>
          </a:p>
          <a:p>
            <a:endParaRPr lang="en-GB" dirty="0"/>
          </a:p>
        </p:txBody>
      </p:sp>
      <p:sp>
        <p:nvSpPr>
          <p:cNvPr id="4" name="Slide Number Placeholder 3"/>
          <p:cNvSpPr>
            <a:spLocks noGrp="1"/>
          </p:cNvSpPr>
          <p:nvPr>
            <p:ph type="sldNum" sz="quarter" idx="10"/>
          </p:nvPr>
        </p:nvSpPr>
        <p:spPr/>
        <p:txBody>
          <a:bodyPr/>
          <a:lstStyle/>
          <a:p>
            <a:fld id="{C0E8DF1C-604F-4C43-9BCC-373350144890}" type="slidenum">
              <a:rPr lang="en-GB" smtClean="0"/>
              <a:t>3</a:t>
            </a:fld>
            <a:endParaRPr lang="en-GB"/>
          </a:p>
        </p:txBody>
      </p:sp>
    </p:spTree>
    <p:extLst>
      <p:ext uri="{BB962C8B-B14F-4D97-AF65-F5344CB8AC3E}">
        <p14:creationId xmlns:p14="http://schemas.microsoft.com/office/powerpoint/2010/main" val="2479908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Opportunities and Strengths</a:t>
            </a:r>
          </a:p>
          <a:p>
            <a:r>
              <a:rPr lang="en-GB" sz="1200" kern="1200" dirty="0">
                <a:solidFill>
                  <a:schemeClr val="tx1"/>
                </a:solidFill>
                <a:effectLst/>
                <a:latin typeface="+mn-lt"/>
                <a:ea typeface="+mn-ea"/>
                <a:cs typeface="+mn-cs"/>
              </a:rPr>
              <a:t>According to the research of Hermon (2017), it is observed that the gym industry is growing gradually, and there are various attractions to the generation towards a healthy body with a good physique. Therefore the trend of individuals getting involved in healthy activities has been growing. It is estimated that almost 30 million individuals residing in the United Kingdom are members of fitness centres or health clubs. The numbers include association with commercial fitness centres; therefore, the success of the business can be estimated very easily. There are various non-profit centres which have a membership of various individuals too, but through effective marketing, these numbers could be reduced. This business is also expanding with time, which reveals that there are increased chances of profits that are serving as a cause of attraction for various investors to get involved in the sector.</a:t>
            </a:r>
          </a:p>
          <a:p>
            <a:r>
              <a:rPr lang="en-GB" sz="1200" kern="1200" dirty="0">
                <a:solidFill>
                  <a:schemeClr val="tx1"/>
                </a:solidFill>
                <a:effectLst/>
                <a:latin typeface="+mn-lt"/>
                <a:ea typeface="+mn-ea"/>
                <a:cs typeface="+mn-cs"/>
              </a:rPr>
              <a:t>The business of gym and fitness serves as a service provider. Therefore, the efficient the service will be towards the clients, the more the business will survive. There exists competition between the existing fitness and gym business; however, according to Hsueh and Su (2013), where there is competition, there open the gate for various opportunities. However, it is important to be aware of the proceedings of the business before getting involved in the investment. Getting awareness regarding the procedures of the club enables an individual to avoid the hurdles that are faced during the establishment of the business and refrains the investors from the struggle of attracting long term sponsors and attracting loyal clients that build the membership base for the fitness club. The awareness regarding the opportunities and strengths along with risk factors enables the investors to achieve a point of break-even in the early stages of the establishment of the business.  </a:t>
            </a:r>
          </a:p>
          <a:p>
            <a:r>
              <a:rPr lang="en-GB" sz="1200" kern="1200" dirty="0">
                <a:solidFill>
                  <a:schemeClr val="tx1"/>
                </a:solidFill>
                <a:effectLst/>
                <a:latin typeface="+mn-lt"/>
                <a:ea typeface="+mn-ea"/>
                <a:cs typeface="+mn-cs"/>
              </a:rPr>
              <a:t>The location is the most important factor that broadens the opportunities and strengths of the business. The selected location of Lambeth is the centre of a densely populated location. Therefore, the worry regarding the extent of membership breakeven can be neglected as the location will attract customers on its own. The location will prove to be the most important attraction for the business and will be the biggest attraction for the business. A highly qualified team of instructors also proves as a strength for such business as it is similar to an institution where individuals get admission to get training. Therefore the establishment of a gym comprising of a dedicated and experienced team will open tremendous opportunities for the gym. For this purpose, the gym will focus on the hiring of trainers that are associated in the training of major figures which compete in the contests. The progress towards the achievement of the goal through efforts from dedicated team members also increases the chances of opportunities. A dedicated team rises as the biggest strength for the gym business and proves as a source for the growth of the name of the business. The team will also comprise of medical assistants in case of any injury within the premises of the gym.</a:t>
            </a:r>
          </a:p>
          <a:p>
            <a:r>
              <a:rPr lang="en-GB" sz="1200" kern="1200" dirty="0">
                <a:solidFill>
                  <a:schemeClr val="tx1"/>
                </a:solidFill>
                <a:effectLst/>
                <a:latin typeface="+mn-lt"/>
                <a:ea typeface="+mn-ea"/>
                <a:cs typeface="+mn-cs"/>
              </a:rPr>
              <a:t>The biggest hurdle in the path of getting admission in the gym is the membership fee, which is considerably high in various gyms. The membership packages of the gym will be flexible and will be reasonable within the affordability of the locality it is present. In this way, the gym will be able to attract a maximum number of residents and will gain a greater market that will fulfil the goals of the gym and will enable the investors to reach break-even in the early period of the establishment of the gym. The packages will be reasonable and will provide discounts for individuals based on their interest in the activities of the gym. Discounts will be provided to those individuals who are regular and are happy to give something in return to the gym.</a:t>
            </a:r>
          </a:p>
          <a:p>
            <a:r>
              <a:rPr lang="en-GB" sz="1200" kern="1200" dirty="0">
                <a:solidFill>
                  <a:schemeClr val="tx1"/>
                </a:solidFill>
                <a:effectLst/>
                <a:latin typeface="+mn-lt"/>
                <a:ea typeface="+mn-ea"/>
                <a:cs typeface="+mn-cs"/>
              </a:rPr>
              <a:t>The equipment of the gym will also be a strength for the gym to attract individuals as there will be several machines placed in the gym for a similar purpose so that members do not have to wait during the rush hours of the gym. Moreover, the equipment will be maintained to avoid any disturbance in the workout routines of the member. Spare equipment will also be stored so that upon the maintenance of equipment, it could be replaced from the storage and the exercise routines could not be affected. The timings of the gym will be flexible and will be operated seven days a week for 20 hours so that individuals could find their feasibility and visit the gym according to their convenience. Guidance will be provided so that the members must be aware of timings that are most feasible for carrying out fitness activities. Therefore the major strength for the business would be the location, dedicated and professional team and the policies developed for the membership that gives them a feeling of care.</a:t>
            </a:r>
          </a:p>
          <a:p>
            <a:endParaRPr lang="en-GB" dirty="0"/>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0E8DF1C-604F-4C43-9BCC-373350144890}" type="slidenum">
              <a:rPr lang="en-GB" smtClean="0"/>
              <a:t>4</a:t>
            </a:fld>
            <a:endParaRPr lang="en-GB"/>
          </a:p>
        </p:txBody>
      </p:sp>
    </p:spTree>
    <p:extLst>
      <p:ext uri="{BB962C8B-B14F-4D97-AF65-F5344CB8AC3E}">
        <p14:creationId xmlns:p14="http://schemas.microsoft.com/office/powerpoint/2010/main" val="1725627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Critical Risks and Problems</a:t>
            </a:r>
          </a:p>
          <a:p>
            <a:r>
              <a:rPr lang="en-GB" sz="1200" kern="1200" dirty="0">
                <a:solidFill>
                  <a:schemeClr val="tx1"/>
                </a:solidFill>
                <a:effectLst/>
                <a:latin typeface="+mn-lt"/>
                <a:ea typeface="+mn-ea"/>
                <a:cs typeface="+mn-cs"/>
              </a:rPr>
              <a:t>Upon analysis of the gym, it is found that the investment on a similar idea is never enough, and in the start, it is also not preferred to invest a bulk amount. Moreover, there are numerous gyms established within the city of London and competing with these gyms would take a lot of investment. It is also observed that these gyms also have several important sponsors who ease their innovation and investment procedures. Therefore being a new business and having insufficient investment are considered as the major hurdles that are observed in the initial stage of the business. However, the justification for these risks is that the investment could never be enough as there is always equipment that is better in design and quality than those that are equipped in your gym. Therefore it is considered not to compete with the gyms on the basis equipment quality and focus more on friendly policies for the members to encourage them.</a:t>
            </a:r>
          </a:p>
          <a:p>
            <a:r>
              <a:rPr lang="en-GB" sz="1200" kern="1200" dirty="0">
                <a:solidFill>
                  <a:schemeClr val="tx1"/>
                </a:solidFill>
                <a:effectLst/>
                <a:latin typeface="+mn-lt"/>
                <a:ea typeface="+mn-ea"/>
                <a:cs typeface="+mn-cs"/>
              </a:rPr>
              <a:t>Some other problems that are confronted include the unfavourable policies of the government, including the social factors along with the demographics and downturn of the economy that is likely to influence the consumers. There is also a risk of emergence of a competitor within the area following similar policies and could attract individuals of the locality resulting in the division of the target. These risks need to be considered, and efficient management needs to be employed so that they could come up with backup plans to maintain the effectiveness of the business. The risk that results due to the losses also needs to be counted that could destroy the entire investment for this purpose insurance need to be carried out so that the risk of disaster could be minimised to some extent. Injuries on the treadmill are also a major problem as they are most commonly caused by fitness centres. Liability from members and personal trainers is also considered as a problem in the case of harassments, and improper training routines and dietary plans need to be considered as a major issue.</a:t>
            </a:r>
          </a:p>
          <a:p>
            <a:endParaRPr lang="en-GB" dirty="0"/>
          </a:p>
        </p:txBody>
      </p:sp>
      <p:sp>
        <p:nvSpPr>
          <p:cNvPr id="4" name="Slide Number Placeholder 3"/>
          <p:cNvSpPr>
            <a:spLocks noGrp="1"/>
          </p:cNvSpPr>
          <p:nvPr>
            <p:ph type="sldNum" sz="quarter" idx="10"/>
          </p:nvPr>
        </p:nvSpPr>
        <p:spPr/>
        <p:txBody>
          <a:bodyPr/>
          <a:lstStyle/>
          <a:p>
            <a:fld id="{C0E8DF1C-604F-4C43-9BCC-373350144890}" type="slidenum">
              <a:rPr lang="en-GB" smtClean="0"/>
              <a:t>5</a:t>
            </a:fld>
            <a:endParaRPr lang="en-GB"/>
          </a:p>
        </p:txBody>
      </p:sp>
    </p:spTree>
    <p:extLst>
      <p:ext uri="{BB962C8B-B14F-4D97-AF65-F5344CB8AC3E}">
        <p14:creationId xmlns:p14="http://schemas.microsoft.com/office/powerpoint/2010/main" val="3734194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err="1">
                <a:solidFill>
                  <a:schemeClr val="tx1"/>
                </a:solidFill>
                <a:effectLst/>
                <a:latin typeface="+mn-lt"/>
                <a:ea typeface="+mn-ea"/>
                <a:cs typeface="+mn-cs"/>
              </a:rPr>
              <a:t>olitical</a:t>
            </a:r>
            <a:r>
              <a:rPr lang="en-GB" sz="1200" b="1" i="1" kern="1200" dirty="0">
                <a:solidFill>
                  <a:schemeClr val="tx1"/>
                </a:solidFill>
                <a:effectLst/>
                <a:latin typeface="+mn-lt"/>
                <a:ea typeface="+mn-ea"/>
                <a:cs typeface="+mn-cs"/>
              </a:rPr>
              <a:t> Factors</a:t>
            </a:r>
          </a:p>
          <a:p>
            <a:r>
              <a:rPr lang="en-GB" sz="1200" kern="1200" dirty="0">
                <a:solidFill>
                  <a:schemeClr val="tx1"/>
                </a:solidFill>
                <a:effectLst/>
                <a:latin typeface="+mn-lt"/>
                <a:ea typeface="+mn-ea"/>
                <a:cs typeface="+mn-cs"/>
              </a:rPr>
              <a:t>Political factors play a vital role in the long term profitability of a gym business, including the policies of the government regarding fitness and healthy life. Most of the political bodies around the world have a greater influence towards the positive aspects of healthy life of its citizen however if a country has developed policies that are against the healthy life of its locals it can be overturned through the use of social media and several other forums. There are numerous individuals associated in this growing field; therefore, the voice of these individuals is considered important and have the strength to overturn a decision of the government. The factors that are commonly considered include the stability of political factors related to the leisure sector along with the risks associated with corruption, especially considering Consumer Services sector and its regulations. Legal enforcement of the establishment of the framework is also an important factor that needs to be considered during the establishment of gym fitness business, along with the protection of intellectual property.</a:t>
            </a:r>
          </a:p>
          <a:p>
            <a:r>
              <a:rPr lang="en-GB" sz="1200" b="1" i="1" kern="1200" dirty="0">
                <a:solidFill>
                  <a:schemeClr val="tx1"/>
                </a:solidFill>
                <a:effectLst/>
                <a:latin typeface="+mn-lt"/>
                <a:ea typeface="+mn-ea"/>
                <a:cs typeface="+mn-cs"/>
              </a:rPr>
              <a:t>Economic Factors</a:t>
            </a:r>
          </a:p>
          <a:p>
            <a:r>
              <a:rPr lang="en-GB" sz="1200" kern="1200" dirty="0">
                <a:solidFill>
                  <a:schemeClr val="tx1"/>
                </a:solidFill>
                <a:effectLst/>
                <a:latin typeface="+mn-lt"/>
                <a:ea typeface="+mn-ea"/>
                <a:cs typeface="+mn-cs"/>
              </a:rPr>
              <a:t>There are various economic factors that need to be considered in order to establish a business in the sector of fitness as it involves import products that are consumed or utilised by the locals. Economic cycle, foreign exchange rate, interest rate, savings rate and inflation rate combine to determine the aggregate investment and aggregate demand in the economy. The growth rate, economic indicators and inflexion are the most commonly observed parameters of economic aspects that are observed in the business. The most common parameters that are considered include the cost of infrastructure along with the cost of labour and average earning within the locality where the gym is established. Discretionary income, economic growth rate, unemployment rate and interest rates are most commonly observed in the economic factors during the establishment of a gym at Lambeth and are found to favour the establishment of business at the location.</a:t>
            </a:r>
          </a:p>
          <a:p>
            <a:r>
              <a:rPr lang="en-GB" sz="1200" b="1" i="1" kern="1200" dirty="0">
                <a:solidFill>
                  <a:schemeClr val="tx1"/>
                </a:solidFill>
                <a:effectLst/>
                <a:latin typeface="+mn-lt"/>
                <a:ea typeface="+mn-ea"/>
                <a:cs typeface="+mn-cs"/>
              </a:rPr>
              <a:t>Social Factors</a:t>
            </a:r>
          </a:p>
          <a:p>
            <a:r>
              <a:rPr lang="en-GB" sz="1200" kern="1200" dirty="0">
                <a:solidFill>
                  <a:schemeClr val="tx1"/>
                </a:solidFill>
                <a:effectLst/>
                <a:latin typeface="+mn-lt"/>
                <a:ea typeface="+mn-ea"/>
                <a:cs typeface="+mn-cs"/>
              </a:rPr>
              <a:t>The culture and way of performing tasks are considered as a social factor and the impact of factors of society within a locality. The attitudes and shared belief of the population play a huge role in the identification of techniques that could be implemented towards the growth of the business. The consideration of social factors in the establishment of gym includes the skill level and demographics of the population along with the power structure, hierarchy and class structure within the society. The education level also plays an important role in the identification of social factors. Upon identification of these factors, it was observed that the individuals of the society living in Lambeth were skilled and educated however a hurdle of finding trainer within the society will be encountered as there are no gyms in the nearby locality.</a:t>
            </a:r>
          </a:p>
          <a:p>
            <a:r>
              <a:rPr lang="en-GB" sz="1200" b="1" i="1" kern="1200" dirty="0">
                <a:solidFill>
                  <a:schemeClr val="tx1"/>
                </a:solidFill>
                <a:effectLst/>
                <a:latin typeface="+mn-lt"/>
                <a:ea typeface="+mn-ea"/>
                <a:cs typeface="+mn-cs"/>
              </a:rPr>
              <a:t>Technological Factors</a:t>
            </a:r>
          </a:p>
          <a:p>
            <a:r>
              <a:rPr lang="en-GB" sz="1200" kern="1200" dirty="0">
                <a:solidFill>
                  <a:schemeClr val="tx1"/>
                </a:solidFill>
                <a:effectLst/>
                <a:latin typeface="+mn-lt"/>
                <a:ea typeface="+mn-ea"/>
                <a:cs typeface="+mn-cs"/>
              </a:rPr>
              <a:t>Technology is the most important factor associated with the marketing and advertising of the start-up of any sector. For a gym start-up, it becomes more critical as gym sites are generally hidden and cannot be seen visibly. Therefore it is important to advertise and market such start-up through the most productive and common source of the generation. The technological factors that are observed and given importance during the pestle analysis of gym start-up include the recent mediums of technology utilised by the competitors, along with the impact of technology on the offering of the product. Rate of diffusion of technology is also an important factor that needs to be considered, especially in the establishment of gym business. The factors analysed in the analysis recommended that the target population of Lambeth would be easy objective and could be attracted through the use of technology.</a:t>
            </a:r>
          </a:p>
          <a:p>
            <a:r>
              <a:rPr lang="en-GB" sz="1200" b="1" i="1" kern="1200" dirty="0">
                <a:solidFill>
                  <a:schemeClr val="tx1"/>
                </a:solidFill>
                <a:effectLst/>
                <a:latin typeface="+mn-lt"/>
                <a:ea typeface="+mn-ea"/>
                <a:cs typeface="+mn-cs"/>
              </a:rPr>
              <a:t>Legal Factors</a:t>
            </a:r>
          </a:p>
          <a:p>
            <a:r>
              <a:rPr lang="en-GB" sz="1200" kern="1200" dirty="0">
                <a:solidFill>
                  <a:schemeClr val="tx1"/>
                </a:solidFill>
                <a:effectLst/>
                <a:latin typeface="+mn-lt"/>
                <a:ea typeface="+mn-ea"/>
                <a:cs typeface="+mn-cs"/>
              </a:rPr>
              <a:t>Legal factors are most important to be considered in the establishment of business in countries where the legal institutions and legal frameworks are not strong enough to protect the rights and property. However, in the United Kingdom, these bodies have enough strength to protect these rights. The factors that are considered in the analysis of legal proceedings include safety and health law, employment law, discrimination law, intellectual property, patents, copyright law and data protection law. The analysis determined several strengths and dictated to alter the policies of the business that could result in the provision of better services to the members of the gym. It also determined the importance of proceedings of law that need to be considered in order to carry out the proceedings in an effective and efficient manner without the hindrance of law during the progress and establishment of the business.</a:t>
            </a:r>
          </a:p>
          <a:p>
            <a:r>
              <a:rPr lang="en-GB" sz="1200" b="1" i="1" kern="1200" dirty="0">
                <a:solidFill>
                  <a:schemeClr val="tx1"/>
                </a:solidFill>
                <a:effectLst/>
                <a:latin typeface="+mn-lt"/>
                <a:ea typeface="+mn-ea"/>
                <a:cs typeface="+mn-cs"/>
              </a:rPr>
              <a:t>Environmental Factors</a:t>
            </a:r>
          </a:p>
          <a:p>
            <a:r>
              <a:rPr lang="en-GB" sz="1200" kern="1200" dirty="0">
                <a:solidFill>
                  <a:schemeClr val="tx1"/>
                </a:solidFill>
                <a:effectLst/>
                <a:latin typeface="+mn-lt"/>
                <a:ea typeface="+mn-ea"/>
                <a:cs typeface="+mn-cs"/>
              </a:rPr>
              <a:t>Environmental factors vary with the business as different businesses consider different norms and standards. However, it is observed that these factors of the environment have a considerable impact on the business. The factors of the environment must be considered by the investors before entering into a market as well as expanding the business. The most important factors that are considered in the gym business include water and air pollution, climate and weather changes especially for open-air fitness centres, rules and regulations regarding health and safety and environmental pollutions, recycling and management of ecological products or green societies and attitude concerning the support and development of renewable energy. These factors were analysed in the development of the business plan so that the business could have maximum positive aspects and might not become subject to hindrance during the progress of the business.</a:t>
            </a:r>
          </a:p>
          <a:p>
            <a:endParaRPr lang="en-GB" dirty="0"/>
          </a:p>
          <a:p>
            <a:endParaRPr lang="en-GB" dirty="0"/>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0E8DF1C-604F-4C43-9BCC-373350144890}" type="slidenum">
              <a:rPr lang="en-GB" smtClean="0"/>
              <a:t>6</a:t>
            </a:fld>
            <a:endParaRPr lang="en-GB"/>
          </a:p>
        </p:txBody>
      </p:sp>
    </p:spTree>
    <p:extLst>
      <p:ext uri="{BB962C8B-B14F-4D97-AF65-F5344CB8AC3E}">
        <p14:creationId xmlns:p14="http://schemas.microsoft.com/office/powerpoint/2010/main" val="959936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sz="1200" kern="1200" dirty="0">
                <a:solidFill>
                  <a:schemeClr val="tx1"/>
                </a:solidFill>
                <a:effectLst/>
                <a:latin typeface="+mn-lt"/>
                <a:ea typeface="+mn-ea"/>
                <a:cs typeface="+mn-cs"/>
              </a:rPr>
            </a:br>
            <a:r>
              <a:rPr lang="en-US" sz="1200" b="1"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0E8DF1C-604F-4C43-9BCC-373350144890}" type="slidenum">
              <a:rPr lang="en-GB" smtClean="0"/>
              <a:t>7</a:t>
            </a:fld>
            <a:endParaRPr lang="en-GB"/>
          </a:p>
        </p:txBody>
      </p:sp>
    </p:spTree>
    <p:extLst>
      <p:ext uri="{BB962C8B-B14F-4D97-AF65-F5344CB8AC3E}">
        <p14:creationId xmlns:p14="http://schemas.microsoft.com/office/powerpoint/2010/main" val="2386719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12/15/2019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12/15/2019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12/15/2019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12/15/2019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12/15/2019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12/15/2019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12/15/2019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12/15/2019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12/15/2019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52979" y="99391"/>
            <a:ext cx="8466666" cy="1461052"/>
          </a:xfrm>
        </p:spPr>
        <p:txBody>
          <a:bodyPr/>
          <a:lstStyle/>
          <a:p>
            <a:r>
              <a:rPr lang="en-US" sz="4000" b="1" dirty="0">
                <a:solidFill>
                  <a:schemeClr val="tx1"/>
                </a:solidFill>
                <a:latin typeface="Times New Roman" panose="02020603050405020304" pitchFamily="18" charset="0"/>
                <a:cs typeface="Times New Roman" panose="02020603050405020304" pitchFamily="18" charset="0"/>
              </a:rPr>
              <a:t>Business plan FOR  gym “INTENSITY”</a:t>
            </a:r>
            <a:br>
              <a:rPr lang="en-US" sz="4000" b="1" dirty="0">
                <a:solidFill>
                  <a:schemeClr val="tx1"/>
                </a:solidFill>
                <a:latin typeface="Times New Roman" panose="02020603050405020304" pitchFamily="18" charset="0"/>
                <a:cs typeface="Times New Roman" panose="02020603050405020304" pitchFamily="18" charset="0"/>
              </a:rPr>
            </a:br>
            <a:endParaRPr lang="en-GB" sz="4000" b="1" dirty="0">
              <a:solidFill>
                <a:schemeClr val="tx1"/>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308113" y="1143000"/>
            <a:ext cx="11883887" cy="5615609"/>
          </a:xfrm>
        </p:spPr>
        <p:txBody>
          <a:bodyPr>
            <a:normAutofit/>
          </a:bodyPr>
          <a:lstStyle/>
          <a:p>
            <a:pPr algn="l"/>
            <a:r>
              <a:rPr lang="en-US" sz="1800" cap="none" dirty="0">
                <a:latin typeface="Times New Roman" panose="02020603050405020304" pitchFamily="18" charset="0"/>
                <a:cs typeface="Times New Roman" panose="02020603050405020304" pitchFamily="18" charset="0"/>
              </a:rPr>
              <a:t>Student name                                        Student ID                           Topic</a:t>
            </a:r>
          </a:p>
          <a:p>
            <a:pPr algn="l"/>
            <a:endParaRPr lang="en-US" sz="1400" cap="none" dirty="0">
              <a:latin typeface="Times New Roman" panose="02020603050405020304" pitchFamily="18" charset="0"/>
              <a:cs typeface="Times New Roman" panose="02020603050405020304" pitchFamily="18" charset="0"/>
            </a:endParaRPr>
          </a:p>
          <a:p>
            <a:pPr algn="l"/>
            <a:r>
              <a:rPr lang="en-US" sz="1400" cap="none" dirty="0">
                <a:latin typeface="Times New Roman" panose="02020603050405020304" pitchFamily="18" charset="0"/>
                <a:cs typeface="Times New Roman" panose="02020603050405020304" pitchFamily="18" charset="0"/>
              </a:rPr>
              <a:t>1 Group Leader: </a:t>
            </a:r>
            <a:r>
              <a:rPr lang="en-US" sz="1400" cap="none" dirty="0" err="1">
                <a:latin typeface="Times New Roman" panose="02020603050405020304" pitchFamily="18" charset="0"/>
                <a:cs typeface="Times New Roman" panose="02020603050405020304" pitchFamily="18" charset="0"/>
              </a:rPr>
              <a:t>Tiganuc</a:t>
            </a:r>
            <a:r>
              <a:rPr lang="en-US" sz="1400" cap="none" dirty="0">
                <a:latin typeface="Times New Roman" panose="02020603050405020304" pitchFamily="18" charset="0"/>
                <a:cs typeface="Times New Roman" panose="02020603050405020304" pitchFamily="18" charset="0"/>
              </a:rPr>
              <a:t> Cosmin-</a:t>
            </a:r>
            <a:r>
              <a:rPr lang="en-US" sz="1400" cap="none" dirty="0" err="1">
                <a:latin typeface="Times New Roman" panose="02020603050405020304" pitchFamily="18" charset="0"/>
                <a:cs typeface="Times New Roman" panose="02020603050405020304" pitchFamily="18" charset="0"/>
              </a:rPr>
              <a:t>Ionut</a:t>
            </a:r>
            <a:r>
              <a:rPr lang="en-US" sz="1400" cap="none" dirty="0">
                <a:latin typeface="Times New Roman" panose="02020603050405020304" pitchFamily="18" charset="0"/>
                <a:cs typeface="Times New Roman" panose="02020603050405020304" pitchFamily="18" charset="0"/>
              </a:rPr>
              <a:t>        1817442          Executive summary </a:t>
            </a:r>
          </a:p>
          <a:p>
            <a:pPr algn="l"/>
            <a:r>
              <a:rPr lang="en-US" sz="1400" cap="none" dirty="0">
                <a:latin typeface="Times New Roman" panose="02020603050405020304" pitchFamily="18" charset="0"/>
                <a:cs typeface="Times New Roman" panose="02020603050405020304" pitchFamily="18" charset="0"/>
              </a:rPr>
              <a:t>                                                                             Mission statement</a:t>
            </a:r>
          </a:p>
          <a:p>
            <a:pPr algn="l"/>
            <a:r>
              <a:rPr lang="en-US" sz="1400" cap="none" dirty="0">
                <a:latin typeface="Times New Roman" panose="02020603050405020304" pitchFamily="18" charset="0"/>
                <a:cs typeface="Times New Roman" panose="02020603050405020304" pitchFamily="18" charset="0"/>
              </a:rPr>
              <a:t>                                                                             Purpose of Business</a:t>
            </a:r>
          </a:p>
          <a:p>
            <a:pPr algn="l"/>
            <a:r>
              <a:rPr lang="en-US" sz="1400" cap="none" dirty="0">
                <a:latin typeface="Times New Roman" panose="02020603050405020304" pitchFamily="18" charset="0"/>
                <a:cs typeface="Times New Roman" panose="02020603050405020304" pitchFamily="18" charset="0"/>
              </a:rPr>
              <a:t>                                                                             Business Goals</a:t>
            </a:r>
          </a:p>
          <a:p>
            <a:pPr algn="l"/>
            <a:r>
              <a:rPr lang="en-US" sz="1400" cap="none" dirty="0">
                <a:latin typeface="Times New Roman" panose="02020603050405020304" pitchFamily="18" charset="0"/>
                <a:cs typeface="Times New Roman" panose="02020603050405020304" pitchFamily="18" charset="0"/>
              </a:rPr>
              <a:t>2 </a:t>
            </a:r>
            <a:r>
              <a:rPr lang="en-US" sz="1400" cap="none" dirty="0" err="1">
                <a:latin typeface="Times New Roman" panose="02020603050405020304" pitchFamily="18" charset="0"/>
                <a:cs typeface="Times New Roman" panose="02020603050405020304" pitchFamily="18" charset="0"/>
              </a:rPr>
              <a:t>Bidea</a:t>
            </a:r>
            <a:r>
              <a:rPr lang="en-US" sz="1400" cap="none" dirty="0">
                <a:latin typeface="Times New Roman" panose="02020603050405020304" pitchFamily="18" charset="0"/>
                <a:cs typeface="Times New Roman" panose="02020603050405020304" pitchFamily="18" charset="0"/>
              </a:rPr>
              <a:t> Florina                                     1817440            Description of Business</a:t>
            </a:r>
          </a:p>
          <a:p>
            <a:pPr algn="l"/>
            <a:r>
              <a:rPr lang="en-US" sz="1400" cap="none" dirty="0">
                <a:latin typeface="Times New Roman" panose="02020603050405020304" pitchFamily="18" charset="0"/>
                <a:cs typeface="Times New Roman" panose="02020603050405020304" pitchFamily="18" charset="0"/>
              </a:rPr>
              <a:t>                                                                             Opportunities and Strengths </a:t>
            </a:r>
          </a:p>
          <a:p>
            <a:pPr algn="l"/>
            <a:r>
              <a:rPr lang="en-US" sz="1400" cap="none" dirty="0">
                <a:latin typeface="Times New Roman" panose="02020603050405020304" pitchFamily="18" charset="0"/>
                <a:cs typeface="Times New Roman" panose="02020603050405020304" pitchFamily="18" charset="0"/>
              </a:rPr>
              <a:t>                                                                             Critical Risks and Problems</a:t>
            </a:r>
          </a:p>
          <a:p>
            <a:pPr algn="l"/>
            <a:r>
              <a:rPr lang="en-US" sz="1400" cap="none" dirty="0">
                <a:latin typeface="Times New Roman" panose="02020603050405020304" pitchFamily="18" charset="0"/>
                <a:cs typeface="Times New Roman" panose="02020603050405020304" pitchFamily="18" charset="0"/>
              </a:rPr>
              <a:t>3 Radu Marius                                      1817980            Pestle Analysis </a:t>
            </a:r>
          </a:p>
          <a:p>
            <a:pPr algn="l"/>
            <a:r>
              <a:rPr lang="en-US" sz="1400" cap="none" dirty="0">
                <a:latin typeface="Times New Roman" panose="02020603050405020304" pitchFamily="18" charset="0"/>
                <a:cs typeface="Times New Roman" panose="02020603050405020304" pitchFamily="18" charset="0"/>
              </a:rPr>
              <a:t>                                                                             Marketing and Sales </a:t>
            </a:r>
          </a:p>
          <a:p>
            <a:pPr algn="l"/>
            <a:r>
              <a:rPr lang="en-US" sz="1400" cap="none" dirty="0">
                <a:latin typeface="Times New Roman" panose="02020603050405020304" pitchFamily="18" charset="0"/>
                <a:cs typeface="Times New Roman" panose="02020603050405020304" pitchFamily="18" charset="0"/>
              </a:rPr>
              <a:t>4 </a:t>
            </a:r>
            <a:r>
              <a:rPr lang="en-US" sz="1400" cap="none" dirty="0" err="1">
                <a:latin typeface="Times New Roman" panose="02020603050405020304" pitchFamily="18" charset="0"/>
                <a:cs typeface="Times New Roman" panose="02020603050405020304" pitchFamily="18" charset="0"/>
              </a:rPr>
              <a:t>Jitaru</a:t>
            </a:r>
            <a:r>
              <a:rPr lang="en-US" sz="1400" cap="none" dirty="0">
                <a:latin typeface="Times New Roman" panose="02020603050405020304" pitchFamily="18" charset="0"/>
                <a:cs typeface="Times New Roman" panose="02020603050405020304" pitchFamily="18" charset="0"/>
              </a:rPr>
              <a:t> Florin </a:t>
            </a:r>
            <a:r>
              <a:rPr lang="en-US" sz="1400" cap="none" dirty="0" err="1">
                <a:latin typeface="Times New Roman" panose="02020603050405020304" pitchFamily="18" charset="0"/>
                <a:cs typeface="Times New Roman" panose="02020603050405020304" pitchFamily="18" charset="0"/>
              </a:rPr>
              <a:t>Alexandru</a:t>
            </a:r>
            <a:r>
              <a:rPr lang="en-US" sz="1400" cap="none" dirty="0">
                <a:latin typeface="Times New Roman" panose="02020603050405020304" pitchFamily="18" charset="0"/>
                <a:cs typeface="Times New Roman" panose="02020603050405020304" pitchFamily="18" charset="0"/>
              </a:rPr>
              <a:t>                        1817443           Operations </a:t>
            </a:r>
          </a:p>
          <a:p>
            <a:pPr algn="l"/>
            <a:r>
              <a:rPr lang="en-US" sz="1400" cap="none" dirty="0">
                <a:latin typeface="Times New Roman" panose="02020603050405020304" pitchFamily="18" charset="0"/>
                <a:cs typeface="Times New Roman" panose="02020603050405020304" pitchFamily="18" charset="0"/>
              </a:rPr>
              <a:t>                                                                             Management</a:t>
            </a:r>
          </a:p>
          <a:p>
            <a:pPr algn="l"/>
            <a:r>
              <a:rPr lang="en-US" sz="1400" cap="none" dirty="0">
                <a:latin typeface="Times New Roman" panose="02020603050405020304" pitchFamily="18" charset="0"/>
                <a:cs typeface="Times New Roman" panose="02020603050405020304" pitchFamily="18" charset="0"/>
              </a:rPr>
              <a:t>5 </a:t>
            </a:r>
            <a:r>
              <a:rPr lang="en-US" sz="1400" cap="none" dirty="0" err="1">
                <a:latin typeface="Times New Roman" panose="02020603050405020304" pitchFamily="18" charset="0"/>
                <a:cs typeface="Times New Roman" panose="02020603050405020304" pitchFamily="18" charset="0"/>
              </a:rPr>
              <a:t>Apetri</a:t>
            </a:r>
            <a:r>
              <a:rPr lang="en-US" sz="1400" cap="none" dirty="0">
                <a:latin typeface="Times New Roman" panose="02020603050405020304" pitchFamily="18" charset="0"/>
                <a:cs typeface="Times New Roman" panose="02020603050405020304" pitchFamily="18" charset="0"/>
              </a:rPr>
              <a:t> </a:t>
            </a:r>
            <a:r>
              <a:rPr lang="en-US" sz="1400" cap="none" dirty="0" err="1">
                <a:latin typeface="Times New Roman" panose="02020603050405020304" pitchFamily="18" charset="0"/>
                <a:cs typeface="Times New Roman" panose="02020603050405020304" pitchFamily="18" charset="0"/>
              </a:rPr>
              <a:t>Andreea</a:t>
            </a:r>
            <a:r>
              <a:rPr lang="en-US" sz="1400" cap="none" dirty="0">
                <a:latin typeface="Times New Roman" panose="02020603050405020304" pitchFamily="18" charset="0"/>
                <a:cs typeface="Times New Roman" panose="02020603050405020304" pitchFamily="18" charset="0"/>
              </a:rPr>
              <a:t>                                   1817733            Financial Plan</a:t>
            </a:r>
          </a:p>
          <a:p>
            <a:pPr algn="l"/>
            <a:endParaRPr lang="en-US" sz="1400" cap="none" dirty="0">
              <a:latin typeface="Times New Roman" panose="02020603050405020304" pitchFamily="18" charset="0"/>
              <a:cs typeface="Times New Roman" panose="02020603050405020304" pitchFamily="18" charset="0"/>
            </a:endParaRPr>
          </a:p>
          <a:p>
            <a:pPr algn="l"/>
            <a:r>
              <a:rPr lang="en-US" sz="1400" cap="none" dirty="0">
                <a:latin typeface="Times New Roman" panose="02020603050405020304" pitchFamily="18" charset="0"/>
                <a:cs typeface="Times New Roman" panose="02020603050405020304" pitchFamily="18" charset="0"/>
              </a:rPr>
              <a:t>                          Name of Lecturer     : Anupam Mazumdar</a:t>
            </a:r>
          </a:p>
          <a:p>
            <a:pPr algn="l"/>
            <a:r>
              <a:rPr lang="en-US" sz="1400" cap="none" dirty="0">
                <a:latin typeface="Times New Roman" panose="02020603050405020304" pitchFamily="18" charset="0"/>
                <a:cs typeface="Times New Roman" panose="02020603050405020304" pitchFamily="18" charset="0"/>
              </a:rPr>
              <a:t>                          Name of University  : University of Wales Trinity Saint David</a:t>
            </a:r>
          </a:p>
          <a:p>
            <a:pPr algn="l"/>
            <a:r>
              <a:rPr lang="en-US" sz="1400" cap="none" dirty="0">
                <a:latin typeface="Times New Roman" panose="02020603050405020304" pitchFamily="18" charset="0"/>
                <a:cs typeface="Times New Roman" panose="02020603050405020304" pitchFamily="18" charset="0"/>
              </a:rPr>
              <a:t>                          Presentation Date     : 17 Dec 2019</a:t>
            </a:r>
          </a:p>
        </p:txBody>
      </p:sp>
    </p:spTree>
    <p:extLst>
      <p:ext uri="{BB962C8B-B14F-4D97-AF65-F5344CB8AC3E}">
        <p14:creationId xmlns:p14="http://schemas.microsoft.com/office/powerpoint/2010/main" val="3931216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a:latin typeface="Times New Roman" panose="02020603050405020304" pitchFamily="18" charset="0"/>
                <a:cs typeface="Times New Roman" panose="02020603050405020304" pitchFamily="18" charset="0"/>
              </a:rPr>
              <a:t>Mission, vision and purpose of the gym</a:t>
            </a:r>
            <a:endParaRPr lang="en-GB" sz="2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0200" y="0"/>
            <a:ext cx="7010400" cy="6858000"/>
          </a:xfrm>
        </p:spPr>
        <p:txBody>
          <a:bodyPr>
            <a:normAutofit fontScale="62500" lnSpcReduction="20000"/>
          </a:bodyPr>
          <a:lstStyle/>
          <a:p>
            <a:pPr marL="0" indent="0">
              <a:buNone/>
            </a:pPr>
            <a:endParaRPr lang="en-GB" sz="2500" b="1" i="1" dirty="0">
              <a:solidFill>
                <a:schemeClr val="tx1"/>
              </a:solidFill>
              <a:latin typeface="Times New Roman" panose="02020603050405020304" pitchFamily="18" charset="0"/>
              <a:cs typeface="Times New Roman" panose="02020603050405020304" pitchFamily="18" charset="0"/>
            </a:endParaRPr>
          </a:p>
          <a:p>
            <a:pPr marL="0" indent="0">
              <a:buNone/>
            </a:pPr>
            <a:r>
              <a:rPr lang="en-GB" sz="2500" b="1" i="1" dirty="0">
                <a:solidFill>
                  <a:schemeClr val="tx1"/>
                </a:solidFill>
                <a:latin typeface="Times New Roman" panose="02020603050405020304" pitchFamily="18" charset="0"/>
                <a:cs typeface="Times New Roman" panose="02020603050405020304" pitchFamily="18" charset="0"/>
              </a:rPr>
              <a:t>Mission and Vision Statement</a:t>
            </a:r>
          </a:p>
          <a:p>
            <a:r>
              <a:rPr lang="en-GB" sz="2500" b="1" dirty="0">
                <a:solidFill>
                  <a:schemeClr val="tx1"/>
                </a:solidFill>
                <a:latin typeface="Times New Roman" panose="02020603050405020304" pitchFamily="18" charset="0"/>
                <a:cs typeface="Times New Roman" panose="02020603050405020304" pitchFamily="18" charset="0"/>
              </a:rPr>
              <a:t>The mission of the business is to create advanced training programs along with innovative strategies among women as well as men in different areas of London that encourages them towards a healthy lifestyle and incorporates confidence within their lives. </a:t>
            </a:r>
          </a:p>
          <a:p>
            <a:r>
              <a:rPr lang="en-GB" sz="2500" b="1" dirty="0">
                <a:solidFill>
                  <a:schemeClr val="tx1"/>
                </a:solidFill>
                <a:latin typeface="Times New Roman" panose="02020603050405020304" pitchFamily="18" charset="0"/>
                <a:cs typeface="Times New Roman" panose="02020603050405020304" pitchFamily="18" charset="0"/>
              </a:rPr>
              <a:t>The vision of the business is to become the leading gym and health training centre for the locals within the next three years. </a:t>
            </a:r>
          </a:p>
          <a:p>
            <a:pPr marL="0" indent="0">
              <a:buNone/>
            </a:pPr>
            <a:r>
              <a:rPr lang="en-US" sz="2500" b="1" i="1" dirty="0">
                <a:solidFill>
                  <a:schemeClr val="tx1"/>
                </a:solidFill>
                <a:latin typeface="Times New Roman" panose="02020603050405020304" pitchFamily="18" charset="0"/>
                <a:cs typeface="Times New Roman" panose="02020603050405020304" pitchFamily="18" charset="0"/>
              </a:rPr>
              <a:t>Purpose</a:t>
            </a:r>
          </a:p>
          <a:p>
            <a:r>
              <a:rPr lang="en-GB" sz="2500" b="1" dirty="0">
                <a:solidFill>
                  <a:schemeClr val="tx1"/>
                </a:solidFill>
                <a:latin typeface="Times New Roman" panose="02020603050405020304" pitchFamily="18" charset="0"/>
                <a:cs typeface="Times New Roman" panose="02020603050405020304" pitchFamily="18" charset="0"/>
              </a:rPr>
              <a:t> The purpose of this organisation is to impose greater confidence in the attendees especially the youngsters so that they could be able to carry out a positive perspective of life rather than getting involved in destroying activities and consumption of drugs.</a:t>
            </a:r>
          </a:p>
          <a:p>
            <a:r>
              <a:rPr lang="en-GB" sz="2500" b="1" dirty="0">
                <a:solidFill>
                  <a:schemeClr val="tx1"/>
                </a:solidFill>
                <a:latin typeface="Times New Roman" panose="02020603050405020304" pitchFamily="18" charset="0"/>
                <a:cs typeface="Times New Roman" panose="02020603050405020304" pitchFamily="18" charset="0"/>
              </a:rPr>
              <a:t>The purpose of the business plan of a gym is to create a sketch of the start-up to figure out the hurdles and planning that need to be carried out in order to proceed the business towards its actual shape and establishment.</a:t>
            </a:r>
          </a:p>
          <a:p>
            <a:pPr marL="0" indent="0">
              <a:buNone/>
            </a:pPr>
            <a:r>
              <a:rPr lang="en-US" sz="2500" b="1" i="1" dirty="0">
                <a:solidFill>
                  <a:schemeClr val="tx1"/>
                </a:solidFill>
                <a:latin typeface="Times New Roman" panose="02020603050405020304" pitchFamily="18" charset="0"/>
                <a:cs typeface="Times New Roman" panose="02020603050405020304" pitchFamily="18" charset="0"/>
              </a:rPr>
              <a:t>Goals</a:t>
            </a:r>
          </a:p>
          <a:p>
            <a:r>
              <a:rPr lang="en-GB" sz="2500" b="1" dirty="0">
                <a:solidFill>
                  <a:schemeClr val="tx1"/>
                </a:solidFill>
                <a:latin typeface="Times New Roman" panose="02020603050405020304" pitchFamily="18" charset="0"/>
                <a:cs typeface="Times New Roman" panose="02020603050405020304" pitchFamily="18" charset="0"/>
              </a:rPr>
              <a:t>The goal of the business is to establish a framework that could provide benefits to the visitors, which in turn provides profit to the business.</a:t>
            </a:r>
          </a:p>
          <a:p>
            <a:r>
              <a:rPr lang="en-GB" sz="2500" b="1" dirty="0">
                <a:solidFill>
                  <a:schemeClr val="tx1"/>
                </a:solidFill>
                <a:latin typeface="Times New Roman" panose="02020603050405020304" pitchFamily="18" charset="0"/>
                <a:cs typeface="Times New Roman" panose="02020603050405020304" pitchFamily="18" charset="0"/>
              </a:rPr>
              <a:t>The aim is to set up a business where both the employees as well as visitors are respected and dignified for their efforts</a:t>
            </a:r>
          </a:p>
          <a:p>
            <a:r>
              <a:rPr lang="en-GB" sz="2500" b="1" dirty="0">
                <a:solidFill>
                  <a:schemeClr val="tx1"/>
                </a:solidFill>
                <a:latin typeface="Times New Roman" panose="02020603050405020304" pitchFamily="18" charset="0"/>
                <a:cs typeface="Times New Roman" panose="02020603050405020304" pitchFamily="18" charset="0"/>
              </a:rPr>
              <a:t>The employees of the gym must be loyal and should be of young ages so that they could be trained easily. Professional health care instructors, along with physical trainers, would be employed so that the correct guide could be provided to the visitors. </a:t>
            </a:r>
          </a:p>
          <a:p>
            <a:pPr marL="0" indent="0">
              <a:buNone/>
            </a:pPr>
            <a:endParaRPr lang="en-GB" dirty="0"/>
          </a:p>
        </p:txBody>
      </p:sp>
      <p:sp>
        <p:nvSpPr>
          <p:cNvPr id="6" name="Text Placeholder 5"/>
          <p:cNvSpPr>
            <a:spLocks noGrp="1"/>
          </p:cNvSpPr>
          <p:nvPr>
            <p:ph type="body" sz="half" idx="2"/>
          </p:nvPr>
        </p:nvSpPr>
        <p:spPr/>
        <p:txBody>
          <a:bodyPr/>
          <a:lstStyle/>
          <a:p>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7884" y="1741336"/>
            <a:ext cx="3092115" cy="4164163"/>
          </a:xfrm>
          <a:prstGeom prst="rect">
            <a:avLst/>
          </a:prstGeom>
        </p:spPr>
      </p:pic>
    </p:spTree>
    <p:extLst>
      <p:ext uri="{BB962C8B-B14F-4D97-AF65-F5344CB8AC3E}">
        <p14:creationId xmlns:p14="http://schemas.microsoft.com/office/powerpoint/2010/main" val="3577197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dirty="0">
                <a:latin typeface="Times New Roman" panose="02020603050405020304" pitchFamily="18" charset="0"/>
                <a:cs typeface="Times New Roman" panose="02020603050405020304" pitchFamily="18" charset="0"/>
              </a:rPr>
              <a:t>Description of Business</a:t>
            </a:r>
            <a:br>
              <a:rPr lang="en-GB" b="1" i="1" dirty="0"/>
            </a:br>
            <a:endParaRPr lang="en-GB" dirty="0"/>
          </a:p>
        </p:txBody>
      </p:sp>
      <p:sp>
        <p:nvSpPr>
          <p:cNvPr id="3" name="Content Placeholder 2"/>
          <p:cNvSpPr>
            <a:spLocks noGrp="1"/>
          </p:cNvSpPr>
          <p:nvPr>
            <p:ph type="body" sz="half" idx="2"/>
          </p:nvPr>
        </p:nvSpPr>
        <p:spPr/>
        <p:txBody>
          <a:bodyPr>
            <a:noAutofit/>
          </a:bodyPr>
          <a:lstStyle/>
          <a:p>
            <a:endParaRPr lang="en-GB" sz="1000" b="1" dirty="0">
              <a:latin typeface="Times New Roman" panose="02020603050405020304" pitchFamily="18" charset="0"/>
              <a:cs typeface="Times New Roman" panose="02020603050405020304" pitchFamily="18" charset="0"/>
            </a:endParaRPr>
          </a:p>
        </p:txBody>
      </p:sp>
      <p:sp>
        <p:nvSpPr>
          <p:cNvPr id="7" name="Content Placeholder 6"/>
          <p:cNvSpPr>
            <a:spLocks noGrp="1"/>
          </p:cNvSpPr>
          <p:nvPr>
            <p:ph idx="1"/>
          </p:nvPr>
        </p:nvSpPr>
        <p:spPr>
          <a:xfrm>
            <a:off x="330200" y="88900"/>
            <a:ext cx="7061200" cy="6769099"/>
          </a:xfrm>
        </p:spPr>
        <p:txBody>
          <a:bodyPr>
            <a:normAutofit fontScale="62500" lnSpcReduction="20000"/>
          </a:bodyPr>
          <a:lstStyle/>
          <a:p>
            <a:pPr marL="171450" indent="-171450"/>
            <a:endParaRPr lang="en-GB" b="1" dirty="0">
              <a:solidFill>
                <a:schemeClr val="tx1"/>
              </a:solidFill>
              <a:latin typeface="Times New Roman" panose="02020603050405020304" pitchFamily="18" charset="0"/>
              <a:cs typeface="Times New Roman" panose="02020603050405020304" pitchFamily="18" charset="0"/>
            </a:endParaRPr>
          </a:p>
          <a:p>
            <a:pPr marL="171450" indent="-171450"/>
            <a:r>
              <a:rPr lang="en-GB" b="1" dirty="0">
                <a:solidFill>
                  <a:schemeClr val="tx1"/>
                </a:solidFill>
                <a:latin typeface="Times New Roman" panose="02020603050405020304" pitchFamily="18" charset="0"/>
                <a:cs typeface="Times New Roman" panose="02020603050405020304" pitchFamily="18" charset="0"/>
              </a:rPr>
              <a:t>In the modern world gym or body, fitness has turned out as an important sphere in the life of people, especially residing in big cities</a:t>
            </a:r>
          </a:p>
          <a:p>
            <a:pPr marL="171450" indent="-171450"/>
            <a:r>
              <a:rPr lang="en-GB" b="1" dirty="0">
                <a:solidFill>
                  <a:schemeClr val="tx1"/>
                </a:solidFill>
                <a:latin typeface="Times New Roman" panose="02020603050405020304" pitchFamily="18" charset="0"/>
                <a:cs typeface="Times New Roman" panose="02020603050405020304" pitchFamily="18" charset="0"/>
              </a:rPr>
              <a:t>As individuals are busy in activities that make them lazy</a:t>
            </a:r>
          </a:p>
          <a:p>
            <a:pPr marL="171450" indent="-171450"/>
            <a:r>
              <a:rPr lang="en-GB" b="1" dirty="0">
                <a:solidFill>
                  <a:schemeClr val="tx1"/>
                </a:solidFill>
                <a:latin typeface="Times New Roman" panose="02020603050405020304" pitchFamily="18" charset="0"/>
                <a:cs typeface="Times New Roman" panose="02020603050405020304" pitchFamily="18" charset="0"/>
              </a:rPr>
              <a:t> Increase in weight due to sitting at a place and managing the workplace. </a:t>
            </a:r>
          </a:p>
          <a:p>
            <a:pPr marL="171450" indent="-171450"/>
            <a:r>
              <a:rPr lang="en-GB" b="1" dirty="0">
                <a:solidFill>
                  <a:schemeClr val="tx1"/>
                </a:solidFill>
                <a:latin typeface="Times New Roman" panose="02020603050405020304" pitchFamily="18" charset="0"/>
                <a:cs typeface="Times New Roman" panose="02020603050405020304" pitchFamily="18" charset="0"/>
              </a:rPr>
              <a:t>Relaxed jobs (Eke, 2017).</a:t>
            </a:r>
          </a:p>
          <a:p>
            <a:pPr marL="171450" indent="-171450"/>
            <a:r>
              <a:rPr lang="en-GB" b="1" dirty="0">
                <a:solidFill>
                  <a:schemeClr val="tx1"/>
                </a:solidFill>
                <a:latin typeface="Times New Roman" panose="02020603050405020304" pitchFamily="18" charset="0"/>
                <a:cs typeface="Times New Roman" panose="02020603050405020304" pitchFamily="18" charset="0"/>
              </a:rPr>
              <a:t>Providing opportunities to individuals to avoid their lazy routines and stay active.</a:t>
            </a:r>
          </a:p>
          <a:p>
            <a:pPr marL="171450" indent="-171450"/>
            <a:r>
              <a:rPr lang="en-GB" b="1" dirty="0">
                <a:solidFill>
                  <a:schemeClr val="tx1"/>
                </a:solidFill>
                <a:latin typeface="Times New Roman" panose="02020603050405020304" pitchFamily="18" charset="0"/>
                <a:cs typeface="Times New Roman" panose="02020603050405020304" pitchFamily="18" charset="0"/>
              </a:rPr>
              <a:t>The business will carry out seminars and similar proceeding that will motivate the youngsters to get involved in healthy activities.</a:t>
            </a:r>
          </a:p>
          <a:p>
            <a:pPr marL="171450" indent="-171450"/>
            <a:r>
              <a:rPr lang="en-US" b="1" dirty="0">
                <a:solidFill>
                  <a:schemeClr val="tx1"/>
                </a:solidFill>
                <a:latin typeface="Times New Roman" panose="02020603050405020304" pitchFamily="18" charset="0"/>
                <a:cs typeface="Times New Roman" panose="02020603050405020304" pitchFamily="18" charset="0"/>
              </a:rPr>
              <a:t>To involve fitness experts and the coaches along with the effective programs of exercise.</a:t>
            </a:r>
          </a:p>
          <a:p>
            <a:pPr marL="171450" indent="-171450"/>
            <a:r>
              <a:rPr lang="en-US" b="1" dirty="0">
                <a:solidFill>
                  <a:schemeClr val="tx1"/>
                </a:solidFill>
                <a:latin typeface="Times New Roman" panose="02020603050405020304" pitchFamily="18" charset="0"/>
                <a:cs typeface="Times New Roman" panose="02020603050405020304" pitchFamily="18" charset="0"/>
              </a:rPr>
              <a:t>Implementation of the effective marketing strategies relevant to the fitness programs.</a:t>
            </a:r>
          </a:p>
          <a:p>
            <a:pPr marL="171450" indent="-171450"/>
            <a:r>
              <a:rPr lang="en-US" b="1" dirty="0">
                <a:solidFill>
                  <a:schemeClr val="tx1"/>
                </a:solidFill>
                <a:latin typeface="Times New Roman" panose="02020603050405020304" pitchFamily="18" charset="0"/>
                <a:cs typeface="Times New Roman" panose="02020603050405020304" pitchFamily="18" charset="0"/>
              </a:rPr>
              <a:t>Bodybuilding contests</a:t>
            </a:r>
          </a:p>
          <a:p>
            <a:pPr marL="171450" indent="-171450"/>
            <a:r>
              <a:rPr lang="en-US" b="1" dirty="0">
                <a:solidFill>
                  <a:schemeClr val="tx1"/>
                </a:solidFill>
                <a:latin typeface="Times New Roman" panose="02020603050405020304" pitchFamily="18" charset="0"/>
                <a:cs typeface="Times New Roman" panose="02020603050405020304" pitchFamily="18" charset="0"/>
              </a:rPr>
              <a:t>To spread considerable knowledge regarding the importance of fitness and active lifestyle.</a:t>
            </a:r>
          </a:p>
          <a:p>
            <a:endParaRPr lang="en-GB"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7883" y="1741336"/>
            <a:ext cx="3092115" cy="4164164"/>
          </a:xfrm>
          <a:prstGeom prst="rect">
            <a:avLst/>
          </a:prstGeom>
        </p:spPr>
      </p:pic>
    </p:spTree>
    <p:extLst>
      <p:ext uri="{BB962C8B-B14F-4D97-AF65-F5344CB8AC3E}">
        <p14:creationId xmlns:p14="http://schemas.microsoft.com/office/powerpoint/2010/main" val="1082829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rcRect l="16580" r="16580"/>
          <a:stretch>
            <a:fillRect/>
          </a:stretch>
        </p:blipFill>
        <p:spPr>
          <a:xfrm>
            <a:off x="7608380" y="1543050"/>
            <a:ext cx="4583620" cy="4273550"/>
          </a:xfrm>
        </p:spPr>
      </p:pic>
      <p:sp>
        <p:nvSpPr>
          <p:cNvPr id="2" name="Title 1"/>
          <p:cNvSpPr>
            <a:spLocks noGrp="1"/>
          </p:cNvSpPr>
          <p:nvPr>
            <p:ph type="title"/>
          </p:nvPr>
        </p:nvSpPr>
        <p:spPr>
          <a:xfrm>
            <a:off x="7543800" y="0"/>
            <a:ext cx="4648200" cy="952500"/>
          </a:xfrm>
        </p:spPr>
        <p:txBody>
          <a:bodyPr>
            <a:normAutofit fontScale="90000"/>
          </a:bodyPr>
          <a:lstStyle/>
          <a:p>
            <a:r>
              <a:rPr lang="en-GB" sz="2200" b="1" dirty="0">
                <a:latin typeface="Times New Roman" panose="02020603050405020304" pitchFamily="18" charset="0"/>
                <a:cs typeface="Times New Roman" panose="02020603050405020304" pitchFamily="18" charset="0"/>
              </a:rPr>
              <a:t>Opportunities and Strengths</a:t>
            </a:r>
            <a:br>
              <a:rPr lang="en-GB" b="1" i="1" dirty="0"/>
            </a:br>
            <a:endParaRPr lang="en-GB" dirty="0"/>
          </a:p>
        </p:txBody>
      </p:sp>
      <p:sp>
        <p:nvSpPr>
          <p:cNvPr id="3" name="Content Placeholder 2"/>
          <p:cNvSpPr>
            <a:spLocks noGrp="1"/>
          </p:cNvSpPr>
          <p:nvPr>
            <p:ph type="body" sz="half" idx="2"/>
          </p:nvPr>
        </p:nvSpPr>
        <p:spPr>
          <a:xfrm>
            <a:off x="304801" y="0"/>
            <a:ext cx="6743699" cy="6858000"/>
          </a:xfrm>
        </p:spPr>
        <p:txBody>
          <a:bodyPr>
            <a:normAutofit/>
          </a:bodyPr>
          <a:lstStyle/>
          <a:p>
            <a:r>
              <a:rPr lang="en-US" sz="2000" b="1" dirty="0">
                <a:solidFill>
                  <a:schemeClr val="tx1"/>
                </a:solidFill>
                <a:latin typeface="Times New Roman" panose="02020603050405020304" pitchFamily="18" charset="0"/>
                <a:cs typeface="Times New Roman" panose="02020603050405020304" pitchFamily="18" charset="0"/>
              </a:rPr>
              <a:t>Gym industry is growing</a:t>
            </a:r>
          </a:p>
          <a:p>
            <a:r>
              <a:rPr lang="en-US" sz="2000" b="1" dirty="0">
                <a:solidFill>
                  <a:schemeClr val="tx1"/>
                </a:solidFill>
                <a:latin typeface="Times New Roman" panose="02020603050405020304" pitchFamily="18" charset="0"/>
                <a:cs typeface="Times New Roman" panose="02020603050405020304" pitchFamily="18" charset="0"/>
              </a:rPr>
              <a:t>The idea of healthy lifestyle in also growing</a:t>
            </a:r>
          </a:p>
          <a:p>
            <a:r>
              <a:rPr lang="en-US" sz="2000" b="1" dirty="0">
                <a:solidFill>
                  <a:schemeClr val="tx1"/>
                </a:solidFill>
                <a:latin typeface="Times New Roman" panose="02020603050405020304" pitchFamily="18" charset="0"/>
                <a:cs typeface="Times New Roman" panose="02020603050405020304" pitchFamily="18" charset="0"/>
              </a:rPr>
              <a:t>30 million members of the health clubs</a:t>
            </a:r>
          </a:p>
          <a:p>
            <a:r>
              <a:rPr lang="en-US" sz="2000" b="1" dirty="0">
                <a:solidFill>
                  <a:schemeClr val="tx1"/>
                </a:solidFill>
                <a:latin typeface="Times New Roman" panose="02020603050405020304" pitchFamily="18" charset="0"/>
                <a:cs typeface="Times New Roman" panose="02020603050405020304" pitchFamily="18" charset="0"/>
              </a:rPr>
              <a:t>Increased competition between the existing gym business</a:t>
            </a:r>
            <a:endParaRPr lang="en-GB" sz="2000" b="1" dirty="0">
              <a:solidFill>
                <a:schemeClr val="tx1"/>
              </a:solidFill>
              <a:latin typeface="Times New Roman" panose="02020603050405020304" pitchFamily="18" charset="0"/>
              <a:cs typeface="Times New Roman" panose="02020603050405020304" pitchFamily="18" charset="0"/>
            </a:endParaRPr>
          </a:p>
          <a:p>
            <a:r>
              <a:rPr lang="en-US" sz="2000" b="1" dirty="0">
                <a:solidFill>
                  <a:schemeClr val="tx1"/>
                </a:solidFill>
                <a:latin typeface="Times New Roman" panose="02020603050405020304" pitchFamily="18" charset="0"/>
                <a:cs typeface="Times New Roman" panose="02020603050405020304" pitchFamily="18" charset="0"/>
              </a:rPr>
              <a:t>Effective location is the most significant opportunity</a:t>
            </a:r>
          </a:p>
          <a:p>
            <a:r>
              <a:rPr lang="en-US" sz="2000" b="1" dirty="0">
                <a:solidFill>
                  <a:schemeClr val="tx1"/>
                </a:solidFill>
                <a:latin typeface="Times New Roman" panose="02020603050405020304" pitchFamily="18" charset="0"/>
                <a:cs typeface="Times New Roman" panose="02020603050405020304" pitchFamily="18" charset="0"/>
              </a:rPr>
              <a:t>Densely populate location</a:t>
            </a:r>
          </a:p>
          <a:p>
            <a:r>
              <a:rPr lang="en-US" sz="2000" b="1" dirty="0">
                <a:solidFill>
                  <a:schemeClr val="tx1"/>
                </a:solidFill>
                <a:latin typeface="Times New Roman" panose="02020603050405020304" pitchFamily="18" charset="0"/>
                <a:cs typeface="Times New Roman" panose="02020603050405020304" pitchFamily="18" charset="0"/>
              </a:rPr>
              <a:t>Highly qualified team</a:t>
            </a:r>
          </a:p>
          <a:p>
            <a:r>
              <a:rPr lang="en-US" sz="2000" b="1" dirty="0">
                <a:solidFill>
                  <a:schemeClr val="tx1"/>
                </a:solidFill>
                <a:latin typeface="Times New Roman" panose="02020603050405020304" pitchFamily="18" charset="0"/>
                <a:cs typeface="Times New Roman" panose="02020603050405020304" pitchFamily="18" charset="0"/>
              </a:rPr>
              <a:t>Providing medical assistance</a:t>
            </a:r>
          </a:p>
          <a:p>
            <a:r>
              <a:rPr lang="en-US" sz="2000" b="1" dirty="0">
                <a:solidFill>
                  <a:schemeClr val="tx1"/>
                </a:solidFill>
                <a:latin typeface="Times New Roman" panose="02020603050405020304" pitchFamily="18" charset="0"/>
                <a:cs typeface="Times New Roman" panose="02020603050405020304" pitchFamily="18" charset="0"/>
              </a:rPr>
              <a:t>Lower membership fee</a:t>
            </a:r>
          </a:p>
          <a:p>
            <a:r>
              <a:rPr lang="en-US" sz="2000" b="1" dirty="0">
                <a:solidFill>
                  <a:schemeClr val="tx1"/>
                </a:solidFill>
                <a:latin typeface="Times New Roman" panose="02020603050405020304" pitchFamily="18" charset="0"/>
                <a:cs typeface="Times New Roman" panose="02020603050405020304" pitchFamily="18" charset="0"/>
              </a:rPr>
              <a:t>Various discounts</a:t>
            </a:r>
          </a:p>
          <a:p>
            <a:r>
              <a:rPr lang="en-US" sz="2000" b="1" dirty="0">
                <a:solidFill>
                  <a:schemeClr val="tx1"/>
                </a:solidFill>
                <a:latin typeface="Times New Roman" panose="02020603050405020304" pitchFamily="18" charset="0"/>
                <a:cs typeface="Times New Roman" panose="02020603050405020304" pitchFamily="18" charset="0"/>
              </a:rPr>
              <a:t>Advanced gym equipment</a:t>
            </a:r>
          </a:p>
          <a:p>
            <a:r>
              <a:rPr lang="en-US" sz="2000" b="1" dirty="0">
                <a:solidFill>
                  <a:schemeClr val="tx1"/>
                </a:solidFill>
                <a:latin typeface="Times New Roman" panose="02020603050405020304" pitchFamily="18" charset="0"/>
                <a:cs typeface="Times New Roman" panose="02020603050405020304" pitchFamily="18" charset="0"/>
              </a:rPr>
              <a:t>Flexible timings</a:t>
            </a:r>
          </a:p>
          <a:p>
            <a:r>
              <a:rPr lang="en-US" sz="2000" b="1" dirty="0">
                <a:solidFill>
                  <a:schemeClr val="tx1"/>
                </a:solidFill>
                <a:latin typeface="Times New Roman" panose="02020603050405020304" pitchFamily="18" charset="0"/>
                <a:cs typeface="Times New Roman" panose="02020603050405020304" pitchFamily="18" charset="0"/>
              </a:rPr>
              <a:t>Adequate guidance for the amateurs</a:t>
            </a:r>
          </a:p>
          <a:p>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1061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800" y="0"/>
            <a:ext cx="4559299" cy="1117600"/>
          </a:xfrm>
        </p:spPr>
        <p:txBody>
          <a:bodyPr>
            <a:normAutofit/>
          </a:bodyPr>
          <a:lstStyle/>
          <a:p>
            <a:r>
              <a:rPr lang="en-GB" sz="2800" b="1" dirty="0">
                <a:latin typeface="Times New Roman" panose="02020603050405020304" pitchFamily="18" charset="0"/>
                <a:cs typeface="Times New Roman" panose="02020603050405020304" pitchFamily="18" charset="0"/>
              </a:rPr>
              <a:t>Critical Risks and Problems</a:t>
            </a:r>
          </a:p>
        </p:txBody>
      </p:sp>
      <p:sp>
        <p:nvSpPr>
          <p:cNvPr id="3" name="Content Placeholder 2"/>
          <p:cNvSpPr>
            <a:spLocks noGrp="1"/>
          </p:cNvSpPr>
          <p:nvPr>
            <p:ph type="body" sz="half" idx="2"/>
          </p:nvPr>
        </p:nvSpPr>
        <p:spPr>
          <a:xfrm>
            <a:off x="7639049" y="1117600"/>
            <a:ext cx="4464051" cy="5740399"/>
          </a:xfrm>
        </p:spPr>
        <p:txBody>
          <a:bodyPr>
            <a:noAutofit/>
          </a:bodyPr>
          <a:lstStyle/>
          <a:p>
            <a:r>
              <a:rPr lang="en-US" sz="2800" b="1" dirty="0">
                <a:latin typeface="Times New Roman" panose="02020603050405020304" pitchFamily="18" charset="0"/>
                <a:cs typeface="Times New Roman" panose="02020603050405020304" pitchFamily="18" charset="0"/>
              </a:rPr>
              <a:t>Increased number of gyms in one area</a:t>
            </a:r>
          </a:p>
          <a:p>
            <a:r>
              <a:rPr lang="en-US" sz="2800" b="1" dirty="0">
                <a:latin typeface="Times New Roman" panose="02020603050405020304" pitchFamily="18" charset="0"/>
                <a:cs typeface="Times New Roman" panose="02020603050405020304" pitchFamily="18" charset="0"/>
              </a:rPr>
              <a:t>Insufficient investment</a:t>
            </a:r>
          </a:p>
          <a:p>
            <a:r>
              <a:rPr lang="en-US" sz="2800" b="1" dirty="0">
                <a:latin typeface="Times New Roman" panose="02020603050405020304" pitchFamily="18" charset="0"/>
                <a:cs typeface="Times New Roman" panose="02020603050405020304" pitchFamily="18" charset="0"/>
              </a:rPr>
              <a:t>Unfavorable government policies</a:t>
            </a:r>
          </a:p>
          <a:p>
            <a:r>
              <a:rPr lang="en-US" sz="2800" b="1" dirty="0">
                <a:latin typeface="Times New Roman" panose="02020603050405020304" pitchFamily="18" charset="0"/>
                <a:cs typeface="Times New Roman" panose="02020603050405020304" pitchFamily="18" charset="0"/>
              </a:rPr>
              <a:t>Emergence of competitors</a:t>
            </a:r>
          </a:p>
          <a:p>
            <a:r>
              <a:rPr lang="en-US" sz="2800" b="1" dirty="0">
                <a:latin typeface="Times New Roman" panose="02020603050405020304" pitchFamily="18" charset="0"/>
                <a:cs typeface="Times New Roman" panose="02020603050405020304" pitchFamily="18" charset="0"/>
              </a:rPr>
              <a:t>Treadmill injuries and other injuries</a:t>
            </a:r>
          </a:p>
          <a:p>
            <a:r>
              <a:rPr lang="en-US" sz="2800" b="1" dirty="0">
                <a:latin typeface="Times New Roman" panose="02020603050405020304" pitchFamily="18" charset="0"/>
                <a:cs typeface="Times New Roman" panose="02020603050405020304" pitchFamily="18" charset="0"/>
              </a:rPr>
              <a:t>Harassment cases</a:t>
            </a:r>
            <a:endParaRPr lang="en-GB" sz="2800" b="1" dirty="0">
              <a:latin typeface="Times New Roman" panose="02020603050405020304" pitchFamily="18" charset="0"/>
              <a:cs typeface="Times New Roman" panose="02020603050405020304" pitchFamily="18" charset="0"/>
            </a:endParaRPr>
          </a:p>
        </p:txBody>
      </p:sp>
      <p:pic>
        <p:nvPicPr>
          <p:cNvPr id="7" name="Picture Placeholder 6"/>
          <p:cNvPicPr>
            <a:picLocks noGrp="1" noChangeAspect="1"/>
          </p:cNvPicPr>
          <p:nvPr>
            <p:ph type="pic" idx="1"/>
          </p:nvPr>
        </p:nvPicPr>
        <p:blipFill>
          <a:blip r:embed="rId3">
            <a:extLst>
              <a:ext uri="{28A0092B-C50C-407E-A947-70E740481C1C}">
                <a14:useLocalDpi xmlns:a14="http://schemas.microsoft.com/office/drawing/2010/main" val="0"/>
              </a:ext>
            </a:extLst>
          </a:blip>
          <a:srcRect l="9835" r="9835"/>
          <a:stretch>
            <a:fillRect/>
          </a:stretch>
        </p:blipFill>
        <p:spPr>
          <a:xfrm>
            <a:off x="283464" y="0"/>
            <a:ext cx="7355585" cy="6857999"/>
          </a:xfrm>
        </p:spPr>
      </p:pic>
    </p:spTree>
    <p:extLst>
      <p:ext uri="{BB962C8B-B14F-4D97-AF65-F5344CB8AC3E}">
        <p14:creationId xmlns:p14="http://schemas.microsoft.com/office/powerpoint/2010/main" val="1236025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1"/>
            <a:ext cx="11163299" cy="660399"/>
          </a:xfrm>
        </p:spPr>
        <p:txBody>
          <a:bodyPr>
            <a:normAutofit fontScale="90000"/>
          </a:bodyPr>
          <a:lstStyle/>
          <a:p>
            <a:r>
              <a:rPr lang="en-GB" sz="4000" b="1" dirty="0">
                <a:latin typeface="Times New Roman" panose="02020603050405020304" pitchFamily="18" charset="0"/>
                <a:cs typeface="Times New Roman" panose="02020603050405020304" pitchFamily="18" charset="0"/>
              </a:rPr>
              <a:t>Pestle Analysis</a:t>
            </a:r>
          </a:p>
        </p:txBody>
      </p:sp>
      <p:sp>
        <p:nvSpPr>
          <p:cNvPr id="3" name="Content Placeholder 2"/>
          <p:cNvSpPr>
            <a:spLocks noGrp="1"/>
          </p:cNvSpPr>
          <p:nvPr>
            <p:ph type="body" sz="half" idx="2"/>
          </p:nvPr>
        </p:nvSpPr>
        <p:spPr>
          <a:xfrm>
            <a:off x="7607301" y="660400"/>
            <a:ext cx="4318000" cy="6197599"/>
          </a:xfrm>
        </p:spPr>
        <p:txBody>
          <a:bodyPr>
            <a:normAutofit lnSpcReduction="10000"/>
          </a:bodyPr>
          <a:lstStyle/>
          <a:p>
            <a:endParaRPr lang="en-US" dirty="0">
              <a:solidFill>
                <a:schemeClr val="bg1"/>
              </a:solidFill>
              <a:latin typeface="Times New Roman" panose="02020603050405020304" pitchFamily="18" charset="0"/>
              <a:cs typeface="Times New Roman" panose="02020603050405020304" pitchFamily="18" charset="0"/>
            </a:endParaRPr>
          </a:p>
          <a:p>
            <a:r>
              <a:rPr lang="en-US" sz="2000" b="1" i="1" dirty="0">
                <a:latin typeface="Times New Roman" panose="02020603050405020304" pitchFamily="18" charset="0"/>
                <a:cs typeface="Times New Roman" panose="02020603050405020304" pitchFamily="18" charset="0"/>
              </a:rPr>
              <a:t>4) Technological Factors</a:t>
            </a:r>
          </a:p>
          <a:p>
            <a:r>
              <a:rPr lang="en-US" sz="2000" b="1" dirty="0">
                <a:latin typeface="Times New Roman" panose="02020603050405020304" pitchFamily="18" charset="0"/>
                <a:cs typeface="Times New Roman" panose="02020603050405020304" pitchFamily="18" charset="0"/>
              </a:rPr>
              <a:t>Advance machinery</a:t>
            </a:r>
          </a:p>
          <a:p>
            <a:r>
              <a:rPr lang="en-GB" sz="2000" b="1" i="1" dirty="0">
                <a:latin typeface="Times New Roman" panose="02020603050405020304" pitchFamily="18" charset="0"/>
                <a:cs typeface="Times New Roman" panose="02020603050405020304" pitchFamily="18" charset="0"/>
              </a:rPr>
              <a:t>5) Legal Factors</a:t>
            </a:r>
          </a:p>
          <a:p>
            <a:r>
              <a:rPr lang="en-US" sz="2000" b="1" dirty="0">
                <a:latin typeface="Times New Roman" panose="02020603050405020304" pitchFamily="18" charset="0"/>
                <a:cs typeface="Times New Roman" panose="02020603050405020304" pitchFamily="18" charset="0"/>
              </a:rPr>
              <a:t>Strong legal rights for the gym owners</a:t>
            </a:r>
          </a:p>
          <a:p>
            <a:r>
              <a:rPr lang="en-US" sz="2000" b="1" dirty="0">
                <a:latin typeface="Times New Roman" panose="02020603050405020304" pitchFamily="18" charset="0"/>
                <a:cs typeface="Times New Roman" panose="02020603050405020304" pitchFamily="18" charset="0"/>
              </a:rPr>
              <a:t>Effective employment law</a:t>
            </a:r>
          </a:p>
          <a:p>
            <a:r>
              <a:rPr lang="en-US" sz="2000" b="1" dirty="0">
                <a:latin typeface="Times New Roman" panose="02020603050405020304" pitchFamily="18" charset="0"/>
                <a:cs typeface="Times New Roman" panose="02020603050405020304" pitchFamily="18" charset="0"/>
              </a:rPr>
              <a:t>Efficient discrimination law</a:t>
            </a:r>
          </a:p>
          <a:p>
            <a:r>
              <a:rPr lang="en-US" sz="2000" b="1" dirty="0">
                <a:latin typeface="Times New Roman" panose="02020603050405020304" pitchFamily="18" charset="0"/>
                <a:cs typeface="Times New Roman" panose="02020603050405020304" pitchFamily="18" charset="0"/>
              </a:rPr>
              <a:t>Intellectual property laws</a:t>
            </a:r>
          </a:p>
          <a:p>
            <a:r>
              <a:rPr lang="en-US" sz="2000" b="1" i="1" dirty="0">
                <a:latin typeface="Times New Roman" panose="02020603050405020304" pitchFamily="18" charset="0"/>
                <a:cs typeface="Times New Roman" panose="02020603050405020304" pitchFamily="18" charset="0"/>
              </a:rPr>
              <a:t>6) Environmental Factors</a:t>
            </a:r>
          </a:p>
          <a:p>
            <a:r>
              <a:rPr lang="en-US" sz="2000" b="1" dirty="0">
                <a:latin typeface="Times New Roman" panose="02020603050405020304" pitchFamily="18" charset="0"/>
                <a:cs typeface="Times New Roman" panose="02020603050405020304" pitchFamily="18" charset="0"/>
              </a:rPr>
              <a:t>Recycling and the management of the ecological products</a:t>
            </a:r>
          </a:p>
          <a:p>
            <a:r>
              <a:rPr lang="en-US" sz="2000" b="1" dirty="0">
                <a:latin typeface="Times New Roman" panose="02020603050405020304" pitchFamily="18" charset="0"/>
                <a:cs typeface="Times New Roman" panose="02020603050405020304" pitchFamily="18" charset="0"/>
              </a:rPr>
              <a:t>Water, air pollution</a:t>
            </a:r>
          </a:p>
          <a:p>
            <a:endParaRPr lang="en-US" b="1" dirty="0">
              <a:solidFill>
                <a:schemeClr val="bg1"/>
              </a:solidFill>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a:xfrm>
            <a:off x="266700" y="876300"/>
            <a:ext cx="5067299" cy="5981700"/>
          </a:xfrm>
        </p:spPr>
        <p:txBody>
          <a:bodyPr>
            <a:normAutofit/>
          </a:bodyPr>
          <a:lstStyle/>
          <a:p>
            <a:pPr marL="0" indent="0">
              <a:buNone/>
            </a:pPr>
            <a:r>
              <a:rPr lang="en-GB" sz="2000" b="1" i="1" dirty="0">
                <a:solidFill>
                  <a:schemeClr val="tx1"/>
                </a:solidFill>
                <a:latin typeface="Times New Roman" panose="02020603050405020304" pitchFamily="18" charset="0"/>
                <a:cs typeface="Times New Roman" panose="02020603050405020304" pitchFamily="18" charset="0"/>
              </a:rPr>
              <a:t>1) Political Factors</a:t>
            </a:r>
          </a:p>
          <a:p>
            <a:r>
              <a:rPr lang="en-US" sz="2000" b="1" dirty="0">
                <a:solidFill>
                  <a:schemeClr val="tx1"/>
                </a:solidFill>
                <a:latin typeface="Times New Roman" panose="02020603050405020304" pitchFamily="18" charset="0"/>
                <a:cs typeface="Times New Roman" panose="02020603050405020304" pitchFamily="18" charset="0"/>
              </a:rPr>
              <a:t>Government policies</a:t>
            </a:r>
          </a:p>
          <a:p>
            <a:r>
              <a:rPr lang="en-US" sz="2000" b="1" dirty="0">
                <a:solidFill>
                  <a:schemeClr val="tx1"/>
                </a:solidFill>
                <a:latin typeface="Times New Roman" panose="02020603050405020304" pitchFamily="18" charset="0"/>
                <a:cs typeface="Times New Roman" panose="02020603050405020304" pitchFamily="18" charset="0"/>
              </a:rPr>
              <a:t>Stable political factors</a:t>
            </a:r>
          </a:p>
          <a:p>
            <a:r>
              <a:rPr lang="en-US" sz="2000" b="1" dirty="0">
                <a:solidFill>
                  <a:schemeClr val="tx1"/>
                </a:solidFill>
                <a:latin typeface="Times New Roman" panose="02020603050405020304" pitchFamily="18" charset="0"/>
                <a:cs typeface="Times New Roman" panose="02020603050405020304" pitchFamily="18" charset="0"/>
              </a:rPr>
              <a:t>Legal enforcement</a:t>
            </a:r>
          </a:p>
          <a:p>
            <a:pPr marL="0" indent="0">
              <a:buNone/>
            </a:pPr>
            <a:r>
              <a:rPr lang="en-GB" sz="2000" b="1" i="1" dirty="0">
                <a:solidFill>
                  <a:schemeClr val="tx1"/>
                </a:solidFill>
                <a:latin typeface="Times New Roman" panose="02020603050405020304" pitchFamily="18" charset="0"/>
                <a:cs typeface="Times New Roman" panose="02020603050405020304" pitchFamily="18" charset="0"/>
              </a:rPr>
              <a:t>2) Economic Factors</a:t>
            </a:r>
          </a:p>
          <a:p>
            <a:r>
              <a:rPr lang="en-US" sz="2000" b="1" dirty="0">
                <a:solidFill>
                  <a:schemeClr val="tx1"/>
                </a:solidFill>
                <a:latin typeface="Times New Roman" panose="02020603050405020304" pitchFamily="18" charset="0"/>
                <a:cs typeface="Times New Roman" panose="02020603050405020304" pitchFamily="18" charset="0"/>
              </a:rPr>
              <a:t>Exchange rate</a:t>
            </a:r>
          </a:p>
          <a:p>
            <a:r>
              <a:rPr lang="en-US" sz="2000" b="1" dirty="0">
                <a:solidFill>
                  <a:schemeClr val="tx1"/>
                </a:solidFill>
                <a:latin typeface="Times New Roman" panose="02020603050405020304" pitchFamily="18" charset="0"/>
                <a:cs typeface="Times New Roman" panose="02020603050405020304" pitchFamily="18" charset="0"/>
              </a:rPr>
              <a:t>Interest rate</a:t>
            </a:r>
            <a:endParaRPr lang="en-GB" sz="2000" b="1" dirty="0">
              <a:solidFill>
                <a:schemeClr val="tx1"/>
              </a:solidFill>
              <a:latin typeface="Times New Roman" panose="02020603050405020304" pitchFamily="18" charset="0"/>
              <a:cs typeface="Times New Roman" panose="02020603050405020304" pitchFamily="18" charset="0"/>
            </a:endParaRPr>
          </a:p>
          <a:p>
            <a:r>
              <a:rPr lang="en-US" sz="2000" b="1" dirty="0">
                <a:solidFill>
                  <a:schemeClr val="tx1"/>
                </a:solidFill>
                <a:latin typeface="Times New Roman" panose="02020603050405020304" pitchFamily="18" charset="0"/>
                <a:cs typeface="Times New Roman" panose="02020603050405020304" pitchFamily="18" charset="0"/>
              </a:rPr>
              <a:t>Inflation and savings rate</a:t>
            </a:r>
          </a:p>
          <a:p>
            <a:pPr marL="0" indent="0">
              <a:buNone/>
            </a:pPr>
            <a:r>
              <a:rPr lang="en-US" sz="2000" b="1" i="1" dirty="0">
                <a:solidFill>
                  <a:schemeClr val="tx1"/>
                </a:solidFill>
                <a:latin typeface="Times New Roman" panose="02020603050405020304" pitchFamily="18" charset="0"/>
                <a:cs typeface="Times New Roman" panose="02020603050405020304" pitchFamily="18" charset="0"/>
              </a:rPr>
              <a:t>3) Social Factors</a:t>
            </a:r>
          </a:p>
          <a:p>
            <a:r>
              <a:rPr lang="en-US" sz="2000" b="1" dirty="0">
                <a:solidFill>
                  <a:schemeClr val="tx1"/>
                </a:solidFill>
                <a:latin typeface="Times New Roman" panose="02020603050405020304" pitchFamily="18" charset="0"/>
                <a:cs typeface="Times New Roman" panose="02020603050405020304" pitchFamily="18" charset="0"/>
              </a:rPr>
              <a:t>Skill level and the demographics</a:t>
            </a:r>
          </a:p>
          <a:p>
            <a:r>
              <a:rPr lang="en-US" sz="2000" b="1" dirty="0">
                <a:solidFill>
                  <a:schemeClr val="tx1"/>
                </a:solidFill>
                <a:latin typeface="Times New Roman" panose="02020603050405020304" pitchFamily="18" charset="0"/>
                <a:cs typeface="Times New Roman" panose="02020603050405020304" pitchFamily="18" charset="0"/>
              </a:rPr>
              <a:t>Educational level</a:t>
            </a:r>
            <a:endParaRPr lang="en-GB" sz="2000" b="1" dirty="0">
              <a:solidFill>
                <a:schemeClr val="tx1"/>
              </a:solidFill>
              <a:latin typeface="Times New Roman" panose="02020603050405020304" pitchFamily="18" charset="0"/>
              <a:cs typeface="Times New Roman" panose="02020603050405020304" pitchFamily="18" charset="0"/>
            </a:endParaRPr>
          </a:p>
          <a:p>
            <a:r>
              <a:rPr lang="en-US" sz="2000" b="1" dirty="0">
                <a:solidFill>
                  <a:schemeClr val="tx1"/>
                </a:solidFill>
                <a:latin typeface="Times New Roman" panose="02020603050405020304" pitchFamily="18" charset="0"/>
                <a:cs typeface="Times New Roman" panose="02020603050405020304" pitchFamily="18" charset="0"/>
              </a:rPr>
              <a:t>Lambert is an educational and skilled society</a:t>
            </a:r>
          </a:p>
          <a:p>
            <a:endParaRPr lang="en-US" sz="1200" dirty="0">
              <a:solidFill>
                <a:schemeClr val="tx1"/>
              </a:solidFill>
              <a:latin typeface="Times New Roman" panose="02020603050405020304" pitchFamily="18" charset="0"/>
              <a:cs typeface="Times New Roman" panose="02020603050405020304" pitchFamily="18" charset="0"/>
            </a:endParaRPr>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8322" y="1148278"/>
            <a:ext cx="3871354" cy="3657599"/>
          </a:xfrm>
          <a:prstGeom prst="rect">
            <a:avLst/>
          </a:prstGeom>
        </p:spPr>
      </p:pic>
    </p:spTree>
    <p:extLst>
      <p:ext uri="{BB962C8B-B14F-4D97-AF65-F5344CB8AC3E}">
        <p14:creationId xmlns:p14="http://schemas.microsoft.com/office/powerpoint/2010/main" val="1241376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rcRect l="23189" r="23189"/>
          <a:stretch>
            <a:fillRect/>
          </a:stretch>
        </p:blipFill>
        <p:spPr>
          <a:xfrm>
            <a:off x="226486" y="0"/>
            <a:ext cx="7332475" cy="6836452"/>
          </a:xfrm>
        </p:spPr>
      </p:pic>
      <p:sp>
        <p:nvSpPr>
          <p:cNvPr id="2" name="Title 1"/>
          <p:cNvSpPr>
            <a:spLocks noGrp="1"/>
          </p:cNvSpPr>
          <p:nvPr>
            <p:ph type="title"/>
          </p:nvPr>
        </p:nvSpPr>
        <p:spPr>
          <a:xfrm>
            <a:off x="7558961" y="101600"/>
            <a:ext cx="4633040" cy="1552270"/>
          </a:xfrm>
        </p:spPr>
        <p:txBody>
          <a:bodyPr>
            <a:normAutofit/>
          </a:bodyPr>
          <a:lstStyle/>
          <a:p>
            <a:r>
              <a:rPr lang="en-GB" sz="3100" b="1" dirty="0">
                <a:latin typeface="Times New Roman" panose="02020603050405020304" pitchFamily="18" charset="0"/>
                <a:cs typeface="Times New Roman" panose="02020603050405020304" pitchFamily="18" charset="0"/>
              </a:rPr>
              <a:t>Marketing</a:t>
            </a:r>
            <a:r>
              <a:rPr lang="en-GB" sz="4000" b="1" dirty="0">
                <a:latin typeface="Times New Roman" panose="02020603050405020304" pitchFamily="18" charset="0"/>
                <a:cs typeface="Times New Roman" panose="02020603050405020304" pitchFamily="18" charset="0"/>
              </a:rPr>
              <a:t> </a:t>
            </a:r>
            <a:r>
              <a:rPr lang="en-GB" sz="3100" b="1" dirty="0">
                <a:latin typeface="Times New Roman" panose="02020603050405020304" pitchFamily="18" charset="0"/>
                <a:cs typeface="Times New Roman" panose="02020603050405020304" pitchFamily="18" charset="0"/>
              </a:rPr>
              <a:t>and Sales</a:t>
            </a:r>
          </a:p>
        </p:txBody>
      </p:sp>
      <p:sp>
        <p:nvSpPr>
          <p:cNvPr id="3" name="Content Placeholder 2"/>
          <p:cNvSpPr>
            <a:spLocks noGrp="1"/>
          </p:cNvSpPr>
          <p:nvPr>
            <p:ph type="body" sz="half" idx="2"/>
          </p:nvPr>
        </p:nvSpPr>
        <p:spPr>
          <a:xfrm>
            <a:off x="7558961" y="1741336"/>
            <a:ext cx="4544139" cy="5015064"/>
          </a:xfrm>
        </p:spPr>
        <p:txBody>
          <a:bodyPr/>
          <a:lstStyle/>
          <a:p>
            <a:r>
              <a:rPr lang="en-US" sz="2400" b="1" dirty="0">
                <a:solidFill>
                  <a:schemeClr val="bg1"/>
                </a:solidFill>
                <a:latin typeface="Times New Roman" panose="02020603050405020304" pitchFamily="18" charset="0"/>
                <a:cs typeface="Times New Roman" panose="02020603050405020304" pitchFamily="18" charset="0"/>
              </a:rPr>
              <a:t>Gym programs</a:t>
            </a:r>
          </a:p>
          <a:p>
            <a:r>
              <a:rPr lang="en-US" sz="2400" b="1" dirty="0">
                <a:solidFill>
                  <a:schemeClr val="bg1"/>
                </a:solidFill>
                <a:latin typeface="Times New Roman" panose="02020603050405020304" pitchFamily="18" charset="0"/>
                <a:cs typeface="Times New Roman" panose="02020603050405020304" pitchFamily="18" charset="0"/>
              </a:rPr>
              <a:t>Awareness programs</a:t>
            </a:r>
          </a:p>
          <a:p>
            <a:r>
              <a:rPr lang="en-US" sz="2400" b="1" dirty="0">
                <a:solidFill>
                  <a:schemeClr val="bg1"/>
                </a:solidFill>
                <a:latin typeface="Times New Roman" panose="02020603050405020304" pitchFamily="18" charset="0"/>
                <a:cs typeface="Times New Roman" panose="02020603050405020304" pitchFamily="18" charset="0"/>
              </a:rPr>
              <a:t>Digital marketing</a:t>
            </a:r>
          </a:p>
          <a:p>
            <a:r>
              <a:rPr lang="en-US" sz="2400" b="1" dirty="0">
                <a:solidFill>
                  <a:schemeClr val="bg1"/>
                </a:solidFill>
                <a:latin typeface="Times New Roman" panose="02020603050405020304" pitchFamily="18" charset="0"/>
                <a:cs typeface="Times New Roman" panose="02020603050405020304" pitchFamily="18" charset="0"/>
              </a:rPr>
              <a:t>Development of the user friendly online portal</a:t>
            </a:r>
          </a:p>
          <a:p>
            <a:r>
              <a:rPr lang="en-US" sz="2400" b="1" dirty="0">
                <a:solidFill>
                  <a:schemeClr val="bg1"/>
                </a:solidFill>
                <a:latin typeface="Times New Roman" panose="02020603050405020304" pitchFamily="18" charset="0"/>
                <a:cs typeface="Times New Roman" panose="02020603050405020304" pitchFamily="18" charset="0"/>
              </a:rPr>
              <a:t>SEOs</a:t>
            </a:r>
          </a:p>
          <a:p>
            <a:r>
              <a:rPr lang="en-US" sz="2400" b="1" dirty="0">
                <a:solidFill>
                  <a:schemeClr val="bg1"/>
                </a:solidFill>
                <a:latin typeface="Times New Roman" panose="02020603050405020304" pitchFamily="18" charset="0"/>
                <a:cs typeface="Times New Roman" panose="02020603050405020304" pitchFamily="18" charset="0"/>
              </a:rPr>
              <a:t>Tracking marketing campaigns</a:t>
            </a:r>
          </a:p>
          <a:p>
            <a:r>
              <a:rPr lang="en-US" sz="2400" b="1" dirty="0">
                <a:solidFill>
                  <a:schemeClr val="bg1"/>
                </a:solidFill>
                <a:latin typeface="Times New Roman" panose="02020603050405020304" pitchFamily="18" charset="0"/>
                <a:cs typeface="Times New Roman" panose="02020603050405020304" pitchFamily="18" charset="0"/>
              </a:rPr>
              <a:t>Content Marketing</a:t>
            </a:r>
          </a:p>
          <a:p>
            <a:endParaRPr lang="en-US" dirty="0"/>
          </a:p>
        </p:txBody>
      </p:sp>
    </p:spTree>
    <p:extLst>
      <p:ext uri="{BB962C8B-B14F-4D97-AF65-F5344CB8AC3E}">
        <p14:creationId xmlns:p14="http://schemas.microsoft.com/office/powerpoint/2010/main" val="899331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Content Placeholder 1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2842" y="1467244"/>
            <a:ext cx="7094380" cy="4072597"/>
          </a:xfrm>
        </p:spPr>
      </p:pic>
      <p:sp>
        <p:nvSpPr>
          <p:cNvPr id="3" name="Content Placeholder 2"/>
          <p:cNvSpPr>
            <a:spLocks noGrp="1"/>
          </p:cNvSpPr>
          <p:nvPr>
            <p:ph type="body" sz="half" idx="2"/>
          </p:nvPr>
        </p:nvSpPr>
        <p:spPr>
          <a:xfrm>
            <a:off x="7653131" y="149087"/>
            <a:ext cx="4412974" cy="6708913"/>
          </a:xfrm>
        </p:spPr>
        <p:txBody>
          <a:bodyPr>
            <a:normAutofit/>
          </a:bodyPr>
          <a:lstStyle/>
          <a:p>
            <a:r>
              <a:rPr lang="en-US" sz="3200" b="1" dirty="0">
                <a:solidFill>
                  <a:srgbClr val="FFC000"/>
                </a:solidFill>
              </a:rPr>
              <a:t>OPERATIONS</a:t>
            </a:r>
          </a:p>
          <a:p>
            <a:pPr marL="0" indent="0" algn="ctr">
              <a:buNone/>
            </a:pPr>
            <a:r>
              <a:rPr lang="en-US" sz="3200" dirty="0"/>
              <a:t>The essential aim of this section of the assignment will revolve around keeping the cost of sales minimum at or below thirty percentage, as well as ensuring that customers are receiving speedy and positive services.</a:t>
            </a:r>
          </a:p>
          <a:p>
            <a:endParaRPr lang="en-US" sz="3200" b="1" dirty="0"/>
          </a:p>
        </p:txBody>
      </p:sp>
    </p:spTree>
    <p:extLst>
      <p:ext uri="{BB962C8B-B14F-4D97-AF65-F5344CB8AC3E}">
        <p14:creationId xmlns:p14="http://schemas.microsoft.com/office/powerpoint/2010/main" val="1788399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p:cNvPicPr>
            <a:picLocks noGrp="1" noChangeAspect="1"/>
          </p:cNvPicPr>
          <p:nvPr>
            <p:ph idx="1"/>
          </p:nvPr>
        </p:nvPicPr>
        <p:blipFill>
          <a:blip r:embed="rId2"/>
          <a:stretch>
            <a:fillRect/>
          </a:stretch>
        </p:blipFill>
        <p:spPr>
          <a:xfrm>
            <a:off x="0" y="4626590"/>
            <a:ext cx="3966949" cy="2231409"/>
          </a:xfrm>
          <a:prstGeom prst="rect">
            <a:avLst/>
          </a:prstGeom>
        </p:spPr>
      </p:pic>
      <p:sp>
        <p:nvSpPr>
          <p:cNvPr id="5" name="AutoShape 2" descr="Image result for Gym cafeter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Content Placeholder 2"/>
          <p:cNvSpPr>
            <a:spLocks noGrp="1"/>
          </p:cNvSpPr>
          <p:nvPr>
            <p:ph type="title"/>
          </p:nvPr>
        </p:nvSpPr>
        <p:spPr>
          <a:xfrm>
            <a:off x="3966949" y="171181"/>
            <a:ext cx="7871398" cy="6686819"/>
          </a:xfrm>
        </p:spPr>
        <p:txBody>
          <a:bodyPr>
            <a:noAutofit/>
          </a:bodyPr>
          <a:lstStyle/>
          <a:p>
            <a:pPr algn="ctr"/>
            <a:r>
              <a:rPr lang="en-US" sz="1800" b="1" dirty="0">
                <a:solidFill>
                  <a:srgbClr val="FFC000"/>
                </a:solidFill>
              </a:rPr>
              <a:t>MANAGEMENT</a:t>
            </a:r>
            <a:br>
              <a:rPr lang="en-US" sz="1800" b="1" dirty="0">
                <a:solidFill>
                  <a:srgbClr val="FFC000"/>
                </a:solidFill>
              </a:rPr>
            </a:br>
            <a:br>
              <a:rPr lang="en-US" sz="1800" b="1" dirty="0">
                <a:solidFill>
                  <a:srgbClr val="FFC000"/>
                </a:solidFill>
              </a:rPr>
            </a:br>
            <a:r>
              <a:rPr lang="en-US" sz="1600" cap="none" dirty="0">
                <a:solidFill>
                  <a:srgbClr val="FFC000"/>
                </a:solidFill>
                <a:latin typeface="+mn-lt"/>
              </a:rPr>
              <a:t>Staff</a:t>
            </a:r>
            <a:br>
              <a:rPr lang="en-US" sz="1600" cap="none" dirty="0">
                <a:latin typeface="+mn-lt"/>
              </a:rPr>
            </a:br>
            <a:r>
              <a:rPr lang="en-US" sz="1600" b="1" cap="none" dirty="0">
                <a:latin typeface="+mn-lt"/>
                <a:cs typeface="Times New Roman" panose="02020603050405020304" pitchFamily="18" charset="0"/>
              </a:rPr>
              <a:t>the staff will be given strict guidelines to clean any spills of water or other liquid, and the leather on the exercise machines and seats will be maintained through cleaning sweat of the members after every one hour. In this way, the wear and tear of the machines and the leather will be less likely to occur.  </a:t>
            </a:r>
            <a:br>
              <a:rPr lang="en-US" sz="1600" b="1" cap="none" dirty="0">
                <a:latin typeface="+mn-lt"/>
                <a:cs typeface="Times New Roman" panose="02020603050405020304" pitchFamily="18" charset="0"/>
              </a:rPr>
            </a:br>
            <a:r>
              <a:rPr lang="en-US" sz="1600" b="1" cap="none" dirty="0">
                <a:latin typeface="+mn-lt"/>
                <a:cs typeface="Times New Roman" panose="02020603050405020304" pitchFamily="18" charset="0"/>
              </a:rPr>
              <a:t>The staff will be also be instructed to place grease and oil on the cables and machines so that hey are avoided from rust and will ensure to clean up that oil and grease from the grip of machines, so that none of the members faces the concern of getting the oil in their hands while using the equipment</a:t>
            </a:r>
            <a:br>
              <a:rPr lang="en-US" sz="1600" b="1" cap="none" dirty="0">
                <a:latin typeface="+mn-lt"/>
                <a:cs typeface="Times New Roman" panose="02020603050405020304" pitchFamily="18" charset="0"/>
              </a:rPr>
            </a:br>
            <a:br>
              <a:rPr lang="en-US" sz="1600" b="1" cap="none" dirty="0">
                <a:latin typeface="+mn-lt"/>
                <a:cs typeface="Times New Roman" panose="02020603050405020304" pitchFamily="18" charset="0"/>
              </a:rPr>
            </a:br>
            <a:r>
              <a:rPr lang="en-US" sz="1600" b="1" cap="none" dirty="0">
                <a:solidFill>
                  <a:srgbClr val="FFC000"/>
                </a:solidFill>
                <a:latin typeface="+mn-lt"/>
                <a:cs typeface="Times New Roman" panose="02020603050405020304" pitchFamily="18" charset="0"/>
              </a:rPr>
              <a:t>Ambiance  </a:t>
            </a:r>
            <a:br>
              <a:rPr lang="en-US" sz="1600" b="1" cap="none" dirty="0">
                <a:latin typeface="+mn-lt"/>
                <a:cs typeface="Times New Roman" panose="02020603050405020304" pitchFamily="18" charset="0"/>
              </a:rPr>
            </a:br>
            <a:br>
              <a:rPr lang="en-US" sz="1600" b="1" cap="none" dirty="0">
                <a:latin typeface="+mn-lt"/>
                <a:cs typeface="Times New Roman" panose="02020603050405020304" pitchFamily="18" charset="0"/>
              </a:rPr>
            </a:br>
            <a:r>
              <a:rPr lang="en-US" sz="1600" b="1" cap="none" dirty="0">
                <a:latin typeface="+mn-lt"/>
                <a:cs typeface="Times New Roman" panose="02020603050405020304" pitchFamily="18" charset="0"/>
              </a:rPr>
              <a:t>when any member enters the gym, he or she should not smell of sweat of other members, so for that appealing fragrances tools should be placed at each distance and they should be automatic having sensor within it. The member will feel comfortable in placing his or her bags, bottle or any other stuff in their personal locker where no other member will be allowed to place their stuff in that. Each member will be given keys for their locks and to increase the loyalty of the members, and no additional prices will be charged for providing those lockers, as it will be included in the monthly subscription charges</a:t>
            </a:r>
            <a:br>
              <a:rPr lang="en-US" sz="1600" b="1" cap="none" dirty="0">
                <a:latin typeface="Times New Roman" panose="02020603050405020304" pitchFamily="18" charset="0"/>
                <a:cs typeface="Times New Roman" panose="02020603050405020304" pitchFamily="18" charset="0"/>
              </a:rPr>
            </a:br>
            <a:br>
              <a:rPr lang="en-US" sz="1200" cap="none" dirty="0">
                <a:latin typeface="+mn-lt"/>
              </a:rPr>
            </a:br>
            <a:endParaRPr lang="en-US" sz="1200" cap="none" dirty="0">
              <a:latin typeface="+mn-lt"/>
            </a:endParaRPr>
          </a:p>
        </p:txBody>
      </p:sp>
      <p:pic>
        <p:nvPicPr>
          <p:cNvPr id="8" name="Picture Placeholder 4"/>
          <p:cNvPicPr>
            <a:picLocks noChangeAspect="1"/>
          </p:cNvPicPr>
          <p:nvPr/>
        </p:nvPicPr>
        <p:blipFill>
          <a:blip r:embed="rId3"/>
          <a:srcRect l="14240" r="14240"/>
          <a:stretch>
            <a:fillRect/>
          </a:stretch>
        </p:blipFill>
        <p:spPr>
          <a:xfrm flipH="1">
            <a:off x="-1" y="7938"/>
            <a:ext cx="3966949" cy="2228826"/>
          </a:xfrm>
          <a:prstGeom prst="rect">
            <a:avLst/>
          </a:prstGeom>
        </p:spPr>
      </p:pic>
      <p:pic>
        <p:nvPicPr>
          <p:cNvPr id="11" name="Picture 2" descr="Image result for Gym ambia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236764"/>
            <a:ext cx="3966949" cy="2389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5892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half" idx="2"/>
          </p:nvPr>
        </p:nvSpPr>
        <p:spPr>
          <a:xfrm>
            <a:off x="300892" y="0"/>
            <a:ext cx="11891108" cy="6858000"/>
          </a:xfrm>
        </p:spPr>
        <p:txBody>
          <a:bodyPr>
            <a:noAutofit/>
          </a:bodyPr>
          <a:lstStyle/>
          <a:p>
            <a:r>
              <a:rPr lang="en-US" sz="2000" i="1" dirty="0">
                <a:solidFill>
                  <a:srgbClr val="FFC000"/>
                </a:solidFill>
              </a:rPr>
              <a:t>MANAGEMENT</a:t>
            </a:r>
          </a:p>
          <a:p>
            <a:endParaRPr lang="en-GB" sz="2000" b="1" i="1" dirty="0">
              <a:solidFill>
                <a:srgbClr val="FFC000"/>
              </a:solidFill>
            </a:endParaRPr>
          </a:p>
          <a:p>
            <a:r>
              <a:rPr lang="en-GB" sz="2000" b="1" i="1" dirty="0">
                <a:solidFill>
                  <a:srgbClr val="FFC000"/>
                </a:solidFill>
              </a:rPr>
              <a:t>Goal</a:t>
            </a:r>
            <a:endParaRPr lang="en-US" sz="2000" b="1" i="1" dirty="0">
              <a:solidFill>
                <a:srgbClr val="FFC000"/>
              </a:solidFill>
            </a:endParaRPr>
          </a:p>
          <a:p>
            <a:r>
              <a:rPr lang="en-GB" sz="2000" dirty="0">
                <a:solidFill>
                  <a:schemeClr val="tx1"/>
                </a:solidFill>
              </a:rPr>
              <a:t>The goal for the Intensity gym is that it has a knowledgeable and com</a:t>
            </a:r>
            <a:r>
              <a:rPr lang="en-GB" sz="2000" dirty="0"/>
              <a:t>petent management staff who deals in an </a:t>
            </a:r>
            <a:r>
              <a:rPr lang="en-GB" sz="2000" dirty="0">
                <a:solidFill>
                  <a:schemeClr val="tx1"/>
                </a:solidFill>
              </a:rPr>
              <a:t>effective way in every difficult situation and maintain all the things on t</a:t>
            </a:r>
            <a:r>
              <a:rPr lang="en-GB" sz="2000" dirty="0"/>
              <a:t>ime with high considerations</a:t>
            </a:r>
            <a:endParaRPr lang="en-US" sz="2000" dirty="0"/>
          </a:p>
          <a:p>
            <a:r>
              <a:rPr lang="en-GB" sz="2000" b="1" i="1" dirty="0">
                <a:solidFill>
                  <a:srgbClr val="FFC000"/>
                </a:solidFill>
              </a:rPr>
              <a:t>Objectives</a:t>
            </a:r>
          </a:p>
          <a:p>
            <a:pPr marL="285750" lvl="0" indent="-285750">
              <a:buFont typeface="Arial" panose="020B0604020202020204" pitchFamily="34" charset="0"/>
              <a:buChar char="•"/>
            </a:pPr>
            <a:r>
              <a:rPr lang="en-GB" sz="2000" dirty="0">
                <a:solidFill>
                  <a:schemeClr val="tx1"/>
                </a:solidFill>
              </a:rPr>
              <a:t>Hire qualified and experienced management staff and manager.</a:t>
            </a:r>
            <a:endParaRPr lang="en-US" sz="2000" dirty="0">
              <a:solidFill>
                <a:schemeClr val="tx1"/>
              </a:solidFill>
            </a:endParaRPr>
          </a:p>
          <a:p>
            <a:pPr marL="285750" lvl="0" indent="-285750">
              <a:buFont typeface="Arial" panose="020B0604020202020204" pitchFamily="34" charset="0"/>
              <a:buChar char="•"/>
            </a:pPr>
            <a:r>
              <a:rPr lang="en-GB" sz="2000" dirty="0">
                <a:solidFill>
                  <a:schemeClr val="tx1"/>
                </a:solidFill>
              </a:rPr>
              <a:t>Management should have to maintain weekly meetings for monitor</a:t>
            </a:r>
            <a:r>
              <a:rPr lang="en-GB" sz="2000" dirty="0"/>
              <a:t>ing the situation and problem of the</a:t>
            </a:r>
            <a:r>
              <a:rPr lang="en-GB" sz="2000" dirty="0">
                <a:solidFill>
                  <a:schemeClr val="tx1"/>
                </a:solidFill>
              </a:rPr>
              <a:t> organisation.</a:t>
            </a:r>
            <a:endParaRPr lang="en-US" sz="2000" dirty="0">
              <a:solidFill>
                <a:schemeClr val="tx1"/>
              </a:solidFill>
            </a:endParaRPr>
          </a:p>
          <a:p>
            <a:pPr marL="285750" lvl="0" indent="-285750">
              <a:buFont typeface="Arial" panose="020B0604020202020204" pitchFamily="34" charset="0"/>
              <a:buChar char="•"/>
            </a:pPr>
            <a:r>
              <a:rPr lang="en-GB" sz="2000" dirty="0">
                <a:solidFill>
                  <a:schemeClr val="tx1"/>
                </a:solidFill>
              </a:rPr>
              <a:t>Provide training to the staff of the gym.</a:t>
            </a:r>
            <a:endParaRPr lang="en-US" sz="2000" dirty="0">
              <a:solidFill>
                <a:schemeClr val="tx1"/>
              </a:solidFill>
            </a:endParaRPr>
          </a:p>
          <a:p>
            <a:pPr marL="285750" lvl="0" indent="-285750">
              <a:buFont typeface="Arial" panose="020B0604020202020204" pitchFamily="34" charset="0"/>
              <a:buChar char="•"/>
            </a:pPr>
            <a:r>
              <a:rPr lang="en-GB" sz="2000" dirty="0">
                <a:solidFill>
                  <a:schemeClr val="tx1"/>
                </a:solidFill>
              </a:rPr>
              <a:t>Review of all the process of a gym in every four months.</a:t>
            </a:r>
            <a:endParaRPr lang="en-US" sz="2000" dirty="0">
              <a:solidFill>
                <a:schemeClr val="tx1"/>
              </a:solidFill>
            </a:endParaRPr>
          </a:p>
          <a:p>
            <a:pPr marL="285750" lvl="0" indent="-285750">
              <a:buFont typeface="Arial" panose="020B0604020202020204" pitchFamily="34" charset="0"/>
              <a:buChar char="•"/>
            </a:pPr>
            <a:r>
              <a:rPr lang="en-GB" sz="2000" dirty="0">
                <a:solidFill>
                  <a:schemeClr val="tx1"/>
                </a:solidFill>
              </a:rPr>
              <a:t>Provide incentives and bonuses to the staff of the gym on the bas</a:t>
            </a:r>
            <a:r>
              <a:rPr lang="en-GB" sz="2000" dirty="0"/>
              <a:t>is of their performance.</a:t>
            </a:r>
            <a:endParaRPr lang="en-US" sz="2000" dirty="0"/>
          </a:p>
          <a:p>
            <a:pPr marL="285750" lvl="0" indent="-285750">
              <a:buFont typeface="Arial" panose="020B0604020202020204" pitchFamily="34" charset="0"/>
              <a:buChar char="•"/>
            </a:pPr>
            <a:r>
              <a:rPr lang="en-GB" sz="2000" dirty="0">
                <a:solidFill>
                  <a:schemeClr val="tx1"/>
                </a:solidFill>
              </a:rPr>
              <a:t>Encouragement of creativity</a:t>
            </a:r>
            <a:r>
              <a:rPr lang="en-GB" sz="2000" dirty="0">
                <a:solidFill>
                  <a:srgbClr val="FFC000"/>
                </a:solidFill>
              </a:rPr>
              <a:t>.</a:t>
            </a:r>
          </a:p>
          <a:p>
            <a:endParaRPr lang="en-US" sz="1500" dirty="0">
              <a:solidFill>
                <a:srgbClr val="FFC000"/>
              </a:solidFill>
            </a:endParaRPr>
          </a:p>
          <a:p>
            <a:endParaRPr lang="en-US" sz="1500" dirty="0">
              <a:solidFill>
                <a:srgbClr val="FFC000"/>
              </a:solidFill>
            </a:endParaRPr>
          </a:p>
        </p:txBody>
      </p:sp>
    </p:spTree>
    <p:extLst>
      <p:ext uri="{BB962C8B-B14F-4D97-AF65-F5344CB8AC3E}">
        <p14:creationId xmlns:p14="http://schemas.microsoft.com/office/powerpoint/2010/main" val="4155879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Advertising Schedule</a:t>
            </a:r>
            <a:endParaRPr lang="en-US" dirty="0"/>
          </a:p>
        </p:txBody>
      </p:sp>
      <p:graphicFrame>
        <p:nvGraphicFramePr>
          <p:cNvPr id="4" name="Content Placeholder 3"/>
          <p:cNvGraphicFramePr>
            <a:graphicFrameLocks noGrp="1"/>
          </p:cNvGraphicFramePr>
          <p:nvPr>
            <p:ph idx="1"/>
          </p:nvPr>
        </p:nvGraphicFramePr>
        <p:xfrm>
          <a:off x="2038352" y="1874516"/>
          <a:ext cx="8972547" cy="4836170"/>
        </p:xfrm>
        <a:graphic>
          <a:graphicData uri="http://schemas.openxmlformats.org/drawingml/2006/table">
            <a:tbl>
              <a:tblPr firstRow="1" firstCol="1" bandRow="1">
                <a:tableStyleId>{5C22544A-7EE6-4342-B048-85BDC9FD1C3A}</a:tableStyleId>
              </a:tblPr>
              <a:tblGrid>
                <a:gridCol w="1397735">
                  <a:extLst>
                    <a:ext uri="{9D8B030D-6E8A-4147-A177-3AD203B41FA5}">
                      <a16:colId xmlns:a16="http://schemas.microsoft.com/office/drawing/2014/main" val="20000"/>
                    </a:ext>
                  </a:extLst>
                </a:gridCol>
                <a:gridCol w="1082116">
                  <a:extLst>
                    <a:ext uri="{9D8B030D-6E8A-4147-A177-3AD203B41FA5}">
                      <a16:colId xmlns:a16="http://schemas.microsoft.com/office/drawing/2014/main" val="20001"/>
                    </a:ext>
                  </a:extLst>
                </a:gridCol>
                <a:gridCol w="1082116">
                  <a:extLst>
                    <a:ext uri="{9D8B030D-6E8A-4147-A177-3AD203B41FA5}">
                      <a16:colId xmlns:a16="http://schemas.microsoft.com/office/drawing/2014/main" val="20002"/>
                    </a:ext>
                  </a:extLst>
                </a:gridCol>
                <a:gridCol w="1082116">
                  <a:extLst>
                    <a:ext uri="{9D8B030D-6E8A-4147-A177-3AD203B41FA5}">
                      <a16:colId xmlns:a16="http://schemas.microsoft.com/office/drawing/2014/main" val="20003"/>
                    </a:ext>
                  </a:extLst>
                </a:gridCol>
                <a:gridCol w="1082116">
                  <a:extLst>
                    <a:ext uri="{9D8B030D-6E8A-4147-A177-3AD203B41FA5}">
                      <a16:colId xmlns:a16="http://schemas.microsoft.com/office/drawing/2014/main" val="20004"/>
                    </a:ext>
                  </a:extLst>
                </a:gridCol>
                <a:gridCol w="1082116">
                  <a:extLst>
                    <a:ext uri="{9D8B030D-6E8A-4147-A177-3AD203B41FA5}">
                      <a16:colId xmlns:a16="http://schemas.microsoft.com/office/drawing/2014/main" val="20005"/>
                    </a:ext>
                  </a:extLst>
                </a:gridCol>
                <a:gridCol w="1082116">
                  <a:extLst>
                    <a:ext uri="{9D8B030D-6E8A-4147-A177-3AD203B41FA5}">
                      <a16:colId xmlns:a16="http://schemas.microsoft.com/office/drawing/2014/main" val="20006"/>
                    </a:ext>
                  </a:extLst>
                </a:gridCol>
                <a:gridCol w="1082116">
                  <a:extLst>
                    <a:ext uri="{9D8B030D-6E8A-4147-A177-3AD203B41FA5}">
                      <a16:colId xmlns:a16="http://schemas.microsoft.com/office/drawing/2014/main" val="20007"/>
                    </a:ext>
                  </a:extLst>
                </a:gridCol>
              </a:tblGrid>
              <a:tr h="245068">
                <a:tc>
                  <a:txBody>
                    <a:bodyPr/>
                    <a:lstStyle/>
                    <a:p>
                      <a:pPr>
                        <a:lnSpc>
                          <a:spcPct val="107000"/>
                        </a:lnSpc>
                      </a:pPr>
                      <a:endParaRPr lang="en-US" sz="1800" dirty="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extLst>
                  <a:ext uri="{0D108BD9-81ED-4DB2-BD59-A6C34878D82A}">
                    <a16:rowId xmlns:a16="http://schemas.microsoft.com/office/drawing/2014/main" val="10000"/>
                  </a:ext>
                </a:extLst>
              </a:tr>
              <a:tr h="797533">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Month 1</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Month 2</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Month 3</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Month 4</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Month 5</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Month 6</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Total</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409625">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797533">
                <a:tc>
                  <a:txBody>
                    <a:bodyPr/>
                    <a:lstStyle/>
                    <a:p>
                      <a:pPr marL="0" marR="0" indent="0" algn="ctr">
                        <a:lnSpc>
                          <a:spcPct val="200000"/>
                        </a:lnSpc>
                        <a:spcBef>
                          <a:spcPts val="0"/>
                        </a:spcBef>
                        <a:spcAft>
                          <a:spcPts val="0"/>
                        </a:spcAft>
                      </a:pPr>
                      <a:r>
                        <a:rPr lang="en-GB" sz="1800">
                          <a:solidFill>
                            <a:schemeClr val="tx1"/>
                          </a:solidFill>
                          <a:effectLst/>
                        </a:rPr>
                        <a:t>Newspaper</a:t>
                      </a:r>
                      <a:endParaRPr lang="en-US" sz="200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120.2</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120.2</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120.2</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120.2</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120.2</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120.2</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721.2</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797533">
                <a:tc>
                  <a:txBody>
                    <a:bodyPr/>
                    <a:lstStyle/>
                    <a:p>
                      <a:pPr marL="0" marR="0" indent="0" algn="ctr">
                        <a:lnSpc>
                          <a:spcPct val="200000"/>
                        </a:lnSpc>
                        <a:spcBef>
                          <a:spcPts val="0"/>
                        </a:spcBef>
                        <a:spcAft>
                          <a:spcPts val="0"/>
                        </a:spcAft>
                      </a:pPr>
                      <a:r>
                        <a:rPr lang="en-GB" sz="1800">
                          <a:solidFill>
                            <a:schemeClr val="tx1"/>
                          </a:solidFill>
                          <a:effectLst/>
                        </a:rPr>
                        <a:t>Yellow pages</a:t>
                      </a:r>
                      <a:endParaRPr lang="en-US" sz="200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95.4</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95.4</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95.4</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dirty="0">
                          <a:effectLst/>
                        </a:rPr>
                        <a:t>95.4</a:t>
                      </a:r>
                      <a:endParaRPr lang="en-US"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95.4</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95.4</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572.4</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409625">
                <a:tc>
                  <a:txBody>
                    <a:bodyPr/>
                    <a:lstStyle/>
                    <a:p>
                      <a:pPr marL="0" marR="0" indent="0" algn="ctr">
                        <a:lnSpc>
                          <a:spcPct val="200000"/>
                        </a:lnSpc>
                        <a:spcBef>
                          <a:spcPts val="0"/>
                        </a:spcBef>
                        <a:spcAft>
                          <a:spcPts val="0"/>
                        </a:spcAft>
                      </a:pPr>
                      <a:r>
                        <a:rPr lang="en-GB" sz="1800">
                          <a:solidFill>
                            <a:schemeClr val="tx1"/>
                          </a:solidFill>
                          <a:effectLst/>
                        </a:rPr>
                        <a:t>Other</a:t>
                      </a:r>
                      <a:endParaRPr lang="en-US" sz="200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420</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420</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420</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420</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420</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420</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800">
                          <a:effectLst/>
                        </a:rPr>
                        <a:t>2520</a:t>
                      </a:r>
                      <a:endParaRPr lang="en-US" sz="2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r h="797533">
                <a:tc>
                  <a:txBody>
                    <a:bodyPr/>
                    <a:lstStyle/>
                    <a:p>
                      <a:pPr marL="0" marR="0" indent="0" algn="ctr">
                        <a:lnSpc>
                          <a:spcPct val="200000"/>
                        </a:lnSpc>
                        <a:spcBef>
                          <a:spcPts val="0"/>
                        </a:spcBef>
                        <a:spcAft>
                          <a:spcPts val="0"/>
                        </a:spcAft>
                      </a:pPr>
                      <a:r>
                        <a:rPr lang="en-GB" sz="1800" dirty="0">
                          <a:solidFill>
                            <a:schemeClr val="tx1"/>
                          </a:solidFill>
                          <a:effectLst/>
                        </a:rPr>
                        <a:t>NET TOTAL</a:t>
                      </a:r>
                      <a:endParaRPr lang="en-US" sz="20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a:lnSpc>
                          <a:spcPct val="107000"/>
                        </a:lnSpc>
                      </a:pPr>
                      <a:endParaRPr lang="en-US" sz="1800">
                        <a:effectLst/>
                        <a:latin typeface="Calibri" panose="020F0502020204030204" pitchFamily="34" charset="0"/>
                      </a:endParaRPr>
                    </a:p>
                  </a:txBody>
                  <a:tcPr marL="68580" marR="68580" marT="0" marB="0" anchor="ctr"/>
                </a:tc>
                <a:tc>
                  <a:txBody>
                    <a:bodyPr/>
                    <a:lstStyle/>
                    <a:p>
                      <a:pPr marL="0" marR="0" indent="0" algn="ctr">
                        <a:lnSpc>
                          <a:spcPct val="200000"/>
                        </a:lnSpc>
                        <a:spcBef>
                          <a:spcPts val="0"/>
                        </a:spcBef>
                        <a:spcAft>
                          <a:spcPts val="0"/>
                        </a:spcAft>
                      </a:pPr>
                      <a:r>
                        <a:rPr lang="en-GB" sz="1800" dirty="0">
                          <a:effectLst/>
                        </a:rPr>
                        <a:t>3813.6</a:t>
                      </a:r>
                      <a:endParaRPr lang="en-US"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636023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i="1" dirty="0"/>
              <a:t>Cost Analysis</a:t>
            </a:r>
            <a:br>
              <a:rPr lang="en-US" b="1" i="1" dirty="0"/>
            </a:br>
            <a:endParaRPr lang="en-US"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160480646"/>
              </p:ext>
            </p:extLst>
          </p:nvPr>
        </p:nvGraphicFramePr>
        <p:xfrm>
          <a:off x="1251678" y="1287381"/>
          <a:ext cx="2954562" cy="5268607"/>
        </p:xfrm>
        <a:graphic>
          <a:graphicData uri="http://schemas.openxmlformats.org/drawingml/2006/table">
            <a:tbl>
              <a:tblPr firstRow="1" firstCol="1" bandRow="1">
                <a:tableStyleId>{5C22544A-7EE6-4342-B048-85BDC9FD1C3A}</a:tableStyleId>
              </a:tblPr>
              <a:tblGrid>
                <a:gridCol w="1890253">
                  <a:extLst>
                    <a:ext uri="{9D8B030D-6E8A-4147-A177-3AD203B41FA5}">
                      <a16:colId xmlns:a16="http://schemas.microsoft.com/office/drawing/2014/main" val="20000"/>
                    </a:ext>
                  </a:extLst>
                </a:gridCol>
                <a:gridCol w="130422">
                  <a:extLst>
                    <a:ext uri="{9D8B030D-6E8A-4147-A177-3AD203B41FA5}">
                      <a16:colId xmlns:a16="http://schemas.microsoft.com/office/drawing/2014/main" val="20001"/>
                    </a:ext>
                  </a:extLst>
                </a:gridCol>
                <a:gridCol w="933887">
                  <a:extLst>
                    <a:ext uri="{9D8B030D-6E8A-4147-A177-3AD203B41FA5}">
                      <a16:colId xmlns:a16="http://schemas.microsoft.com/office/drawing/2014/main" val="20002"/>
                    </a:ext>
                  </a:extLst>
                </a:gridCol>
              </a:tblGrid>
              <a:tr h="419998">
                <a:tc>
                  <a:txBody>
                    <a:bodyPr/>
                    <a:lstStyle/>
                    <a:p>
                      <a:pPr marL="0" marR="0" indent="0">
                        <a:lnSpc>
                          <a:spcPct val="200000"/>
                        </a:lnSpc>
                        <a:spcBef>
                          <a:spcPts val="0"/>
                        </a:spcBef>
                        <a:spcAft>
                          <a:spcPts val="0"/>
                        </a:spcAft>
                      </a:pPr>
                      <a:r>
                        <a:rPr lang="en-GB" sz="1600" b="1" dirty="0">
                          <a:solidFill>
                            <a:schemeClr val="tx1"/>
                          </a:solidFill>
                          <a:effectLst/>
                        </a:rPr>
                        <a:t>Start-up Expense</a:t>
                      </a:r>
                      <a:endParaRPr lang="en-US" sz="1600" b="1" dirty="0">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tc>
                  <a:txBody>
                    <a:bodyPr/>
                    <a:lstStyle/>
                    <a:p>
                      <a:pPr>
                        <a:lnSpc>
                          <a:spcPct val="107000"/>
                        </a:lnSpc>
                      </a:pPr>
                      <a:endParaRPr lang="en-US" sz="1600" b="1">
                        <a:solidFill>
                          <a:schemeClr val="tx1"/>
                        </a:solidFill>
                        <a:effectLst/>
                        <a:latin typeface="Calibri" panose="020F0502020204030204" pitchFamily="34" charset="0"/>
                      </a:endParaRPr>
                    </a:p>
                  </a:txBody>
                  <a:tcPr marL="52511" marR="52511" marT="0" marB="0" anchor="b"/>
                </a:tc>
                <a:tc>
                  <a:txBody>
                    <a:bodyPr/>
                    <a:lstStyle/>
                    <a:p>
                      <a:pPr>
                        <a:lnSpc>
                          <a:spcPct val="107000"/>
                        </a:lnSpc>
                      </a:pPr>
                      <a:endParaRPr lang="en-US" sz="1600" b="1">
                        <a:solidFill>
                          <a:schemeClr val="tx1"/>
                        </a:solidFill>
                        <a:effectLst/>
                        <a:latin typeface="Calibri" panose="020F0502020204030204" pitchFamily="34" charset="0"/>
                      </a:endParaRPr>
                    </a:p>
                  </a:txBody>
                  <a:tcPr marL="52511" marR="52511" marT="0" marB="0" anchor="b"/>
                </a:tc>
                <a:extLst>
                  <a:ext uri="{0D108BD9-81ED-4DB2-BD59-A6C34878D82A}">
                    <a16:rowId xmlns:a16="http://schemas.microsoft.com/office/drawing/2014/main" val="10000"/>
                  </a:ext>
                </a:extLst>
              </a:tr>
              <a:tr h="316729">
                <a:tc>
                  <a:txBody>
                    <a:bodyPr/>
                    <a:lstStyle/>
                    <a:p>
                      <a:pPr>
                        <a:lnSpc>
                          <a:spcPct val="107000"/>
                        </a:lnSpc>
                      </a:pPr>
                      <a:endParaRPr lang="en-US" sz="1600" b="1">
                        <a:solidFill>
                          <a:schemeClr val="tx1"/>
                        </a:solidFill>
                        <a:effectLst/>
                        <a:latin typeface="Calibri" panose="020F0502020204030204" pitchFamily="34" charset="0"/>
                      </a:endParaRPr>
                    </a:p>
                  </a:txBody>
                  <a:tcPr marL="52511" marR="52511" marT="0" marB="0" anchor="b"/>
                </a:tc>
                <a:tc>
                  <a:txBody>
                    <a:bodyPr/>
                    <a:lstStyle/>
                    <a:p>
                      <a:pPr>
                        <a:lnSpc>
                          <a:spcPct val="107000"/>
                        </a:lnSpc>
                      </a:pPr>
                      <a:endParaRPr lang="en-US" sz="1600" b="1">
                        <a:solidFill>
                          <a:schemeClr val="tx1"/>
                        </a:solidFill>
                        <a:effectLst/>
                        <a:latin typeface="Calibri" panose="020F0502020204030204" pitchFamily="34" charset="0"/>
                      </a:endParaRPr>
                    </a:p>
                  </a:txBody>
                  <a:tcPr marL="52511" marR="52511" marT="0" marB="0" anchor="b"/>
                </a:tc>
                <a:tc>
                  <a:txBody>
                    <a:bodyPr/>
                    <a:lstStyle/>
                    <a:p>
                      <a:pPr marL="0" marR="0" indent="0">
                        <a:lnSpc>
                          <a:spcPct val="200000"/>
                        </a:lnSpc>
                        <a:spcBef>
                          <a:spcPts val="0"/>
                        </a:spcBef>
                        <a:spcAft>
                          <a:spcPts val="0"/>
                        </a:spcAft>
                      </a:pPr>
                      <a:endParaRPr lang="en-US" sz="1600" b="1" dirty="0">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extLst>
                  <a:ext uri="{0D108BD9-81ED-4DB2-BD59-A6C34878D82A}">
                    <a16:rowId xmlns:a16="http://schemas.microsoft.com/office/drawing/2014/main" val="10001"/>
                  </a:ext>
                </a:extLst>
              </a:tr>
              <a:tr h="690917">
                <a:tc>
                  <a:txBody>
                    <a:bodyPr/>
                    <a:lstStyle/>
                    <a:p>
                      <a:pPr marL="0" marR="0" indent="0">
                        <a:lnSpc>
                          <a:spcPct val="200000"/>
                        </a:lnSpc>
                        <a:spcBef>
                          <a:spcPts val="0"/>
                        </a:spcBef>
                        <a:spcAft>
                          <a:spcPts val="0"/>
                        </a:spcAft>
                      </a:pPr>
                      <a:r>
                        <a:rPr lang="en-US" sz="1600" b="1">
                          <a:solidFill>
                            <a:schemeClr val="tx1"/>
                          </a:solidFill>
                          <a:effectLst/>
                        </a:rPr>
                        <a:t>Proprietor’s contribution </a:t>
                      </a:r>
                      <a:endParaRPr lang="en-US" sz="1600" b="1">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tc>
                  <a:txBody>
                    <a:bodyPr/>
                    <a:lstStyle/>
                    <a:p>
                      <a:pPr>
                        <a:lnSpc>
                          <a:spcPct val="107000"/>
                        </a:lnSpc>
                      </a:pPr>
                      <a:endParaRPr lang="en-US" sz="1600" b="1">
                        <a:solidFill>
                          <a:schemeClr val="tx1"/>
                        </a:solidFill>
                        <a:effectLst/>
                        <a:latin typeface="Calibri" panose="020F0502020204030204" pitchFamily="34" charset="0"/>
                      </a:endParaRPr>
                    </a:p>
                  </a:txBody>
                  <a:tcPr marL="52511" marR="52511" marT="0" marB="0" anchor="b"/>
                </a:tc>
                <a:tc>
                  <a:txBody>
                    <a:bodyPr/>
                    <a:lstStyle/>
                    <a:p>
                      <a:pPr marL="0" marR="0" indent="0">
                        <a:lnSpc>
                          <a:spcPct val="200000"/>
                        </a:lnSpc>
                        <a:spcBef>
                          <a:spcPts val="0"/>
                        </a:spcBef>
                        <a:spcAft>
                          <a:spcPts val="0"/>
                        </a:spcAft>
                      </a:pPr>
                      <a:r>
                        <a:rPr lang="en-GB" sz="1600" b="1" dirty="0">
                          <a:solidFill>
                            <a:schemeClr val="tx1"/>
                          </a:solidFill>
                          <a:effectLst/>
                        </a:rPr>
                        <a:t>15,000 </a:t>
                      </a:r>
                      <a:endParaRPr lang="en-US" sz="1600" b="1" dirty="0">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extLst>
                  <a:ext uri="{0D108BD9-81ED-4DB2-BD59-A6C34878D82A}">
                    <a16:rowId xmlns:a16="http://schemas.microsoft.com/office/drawing/2014/main" val="10002"/>
                  </a:ext>
                </a:extLst>
              </a:tr>
              <a:tr h="690917">
                <a:tc>
                  <a:txBody>
                    <a:bodyPr/>
                    <a:lstStyle/>
                    <a:p>
                      <a:pPr marL="0" marR="0" indent="0">
                        <a:lnSpc>
                          <a:spcPct val="200000"/>
                        </a:lnSpc>
                        <a:spcBef>
                          <a:spcPts val="0"/>
                        </a:spcBef>
                        <a:spcAft>
                          <a:spcPts val="0"/>
                        </a:spcAft>
                      </a:pPr>
                      <a:r>
                        <a:rPr lang="en-GB" sz="1600" b="1" dirty="0">
                          <a:solidFill>
                            <a:schemeClr val="tx1"/>
                          </a:solidFill>
                          <a:effectLst/>
                        </a:rPr>
                        <a:t>Family contribution</a:t>
                      </a:r>
                      <a:endParaRPr lang="en-US" sz="1600" b="1" dirty="0">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tc>
                  <a:txBody>
                    <a:bodyPr/>
                    <a:lstStyle/>
                    <a:p>
                      <a:pPr>
                        <a:lnSpc>
                          <a:spcPct val="107000"/>
                        </a:lnSpc>
                      </a:pPr>
                      <a:endParaRPr lang="en-US" sz="1600" b="1">
                        <a:solidFill>
                          <a:schemeClr val="tx1"/>
                        </a:solidFill>
                        <a:effectLst/>
                        <a:latin typeface="Calibri" panose="020F0502020204030204" pitchFamily="34" charset="0"/>
                      </a:endParaRPr>
                    </a:p>
                  </a:txBody>
                  <a:tcPr marL="52511" marR="52511" marT="0" marB="0" anchor="b"/>
                </a:tc>
                <a:tc>
                  <a:txBody>
                    <a:bodyPr/>
                    <a:lstStyle/>
                    <a:p>
                      <a:pPr marL="0" marR="0" indent="0">
                        <a:lnSpc>
                          <a:spcPct val="200000"/>
                        </a:lnSpc>
                        <a:spcBef>
                          <a:spcPts val="0"/>
                        </a:spcBef>
                        <a:spcAft>
                          <a:spcPts val="0"/>
                        </a:spcAft>
                      </a:pPr>
                      <a:r>
                        <a:rPr lang="en-GB" sz="1600" b="1" dirty="0">
                          <a:solidFill>
                            <a:schemeClr val="tx1"/>
                          </a:solidFill>
                          <a:effectLst/>
                        </a:rPr>
                        <a:t>16,000 </a:t>
                      </a:r>
                      <a:endParaRPr lang="en-US" sz="1600" b="1" dirty="0">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extLst>
                  <a:ext uri="{0D108BD9-81ED-4DB2-BD59-A6C34878D82A}">
                    <a16:rowId xmlns:a16="http://schemas.microsoft.com/office/drawing/2014/main" val="10003"/>
                  </a:ext>
                </a:extLst>
              </a:tr>
              <a:tr h="690917">
                <a:tc>
                  <a:txBody>
                    <a:bodyPr/>
                    <a:lstStyle/>
                    <a:p>
                      <a:pPr marL="0" marR="0" indent="0">
                        <a:lnSpc>
                          <a:spcPct val="200000"/>
                        </a:lnSpc>
                        <a:spcBef>
                          <a:spcPts val="0"/>
                        </a:spcBef>
                        <a:spcAft>
                          <a:spcPts val="0"/>
                        </a:spcAft>
                      </a:pPr>
                      <a:r>
                        <a:rPr lang="en-GB" sz="1600" b="1" dirty="0">
                          <a:solidFill>
                            <a:schemeClr val="tx1"/>
                          </a:solidFill>
                          <a:effectLst/>
                        </a:rPr>
                        <a:t>Loan For Equipment</a:t>
                      </a:r>
                      <a:endParaRPr lang="en-US" sz="1600" b="1" dirty="0">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tc>
                  <a:txBody>
                    <a:bodyPr/>
                    <a:lstStyle/>
                    <a:p>
                      <a:pPr>
                        <a:lnSpc>
                          <a:spcPct val="107000"/>
                        </a:lnSpc>
                      </a:pPr>
                      <a:endParaRPr lang="en-US" sz="1600" b="1">
                        <a:solidFill>
                          <a:schemeClr val="tx1"/>
                        </a:solidFill>
                        <a:effectLst/>
                        <a:latin typeface="Calibri" panose="020F0502020204030204" pitchFamily="34" charset="0"/>
                      </a:endParaRPr>
                    </a:p>
                  </a:txBody>
                  <a:tcPr marL="52511" marR="52511" marT="0" marB="0" anchor="b"/>
                </a:tc>
                <a:tc>
                  <a:txBody>
                    <a:bodyPr/>
                    <a:lstStyle/>
                    <a:p>
                      <a:pPr marL="0" marR="0" indent="0">
                        <a:lnSpc>
                          <a:spcPct val="200000"/>
                        </a:lnSpc>
                        <a:spcBef>
                          <a:spcPts val="0"/>
                        </a:spcBef>
                        <a:spcAft>
                          <a:spcPts val="0"/>
                        </a:spcAft>
                      </a:pPr>
                      <a:r>
                        <a:rPr lang="en-GB" sz="1600" b="1" dirty="0">
                          <a:solidFill>
                            <a:schemeClr val="tx1"/>
                          </a:solidFill>
                          <a:effectLst/>
                        </a:rPr>
                        <a:t>20,000 </a:t>
                      </a:r>
                      <a:endParaRPr lang="en-US" sz="1600" b="1" dirty="0">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extLst>
                  <a:ext uri="{0D108BD9-81ED-4DB2-BD59-A6C34878D82A}">
                    <a16:rowId xmlns:a16="http://schemas.microsoft.com/office/drawing/2014/main" val="10004"/>
                  </a:ext>
                </a:extLst>
              </a:tr>
              <a:tr h="350415">
                <a:tc>
                  <a:txBody>
                    <a:bodyPr/>
                    <a:lstStyle/>
                    <a:p>
                      <a:pPr marL="0" marR="0" indent="0">
                        <a:lnSpc>
                          <a:spcPct val="200000"/>
                        </a:lnSpc>
                        <a:spcBef>
                          <a:spcPts val="0"/>
                        </a:spcBef>
                        <a:spcAft>
                          <a:spcPts val="0"/>
                        </a:spcAft>
                      </a:pPr>
                      <a:r>
                        <a:rPr lang="en-GB" sz="1600" b="1">
                          <a:solidFill>
                            <a:schemeClr val="tx1"/>
                          </a:solidFill>
                          <a:effectLst/>
                        </a:rPr>
                        <a:t>Remodelling Loan</a:t>
                      </a:r>
                      <a:endParaRPr lang="en-US" sz="1600" b="1">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tc>
                  <a:txBody>
                    <a:bodyPr/>
                    <a:lstStyle/>
                    <a:p>
                      <a:pPr>
                        <a:lnSpc>
                          <a:spcPct val="107000"/>
                        </a:lnSpc>
                      </a:pPr>
                      <a:endParaRPr lang="en-US" sz="1600" b="1">
                        <a:solidFill>
                          <a:schemeClr val="tx1"/>
                        </a:solidFill>
                        <a:effectLst/>
                        <a:latin typeface="Calibri" panose="020F0502020204030204" pitchFamily="34" charset="0"/>
                      </a:endParaRPr>
                    </a:p>
                  </a:txBody>
                  <a:tcPr marL="52511" marR="52511" marT="0" marB="0" anchor="b"/>
                </a:tc>
                <a:tc>
                  <a:txBody>
                    <a:bodyPr/>
                    <a:lstStyle/>
                    <a:p>
                      <a:pPr marL="0" marR="0" indent="0">
                        <a:lnSpc>
                          <a:spcPct val="200000"/>
                        </a:lnSpc>
                        <a:spcBef>
                          <a:spcPts val="0"/>
                        </a:spcBef>
                        <a:spcAft>
                          <a:spcPts val="0"/>
                        </a:spcAft>
                      </a:pPr>
                      <a:r>
                        <a:rPr lang="en-GB" sz="1600" b="1" dirty="0">
                          <a:solidFill>
                            <a:schemeClr val="tx1"/>
                          </a:solidFill>
                          <a:effectLst/>
                        </a:rPr>
                        <a:t>16,000 </a:t>
                      </a:r>
                      <a:endParaRPr lang="en-US" sz="1600" b="1" dirty="0">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extLst>
                  <a:ext uri="{0D108BD9-81ED-4DB2-BD59-A6C34878D82A}">
                    <a16:rowId xmlns:a16="http://schemas.microsoft.com/office/drawing/2014/main" val="10005"/>
                  </a:ext>
                </a:extLst>
              </a:tr>
              <a:tr h="350415">
                <a:tc>
                  <a:txBody>
                    <a:bodyPr/>
                    <a:lstStyle/>
                    <a:p>
                      <a:pPr marL="0" marR="0" indent="0">
                        <a:lnSpc>
                          <a:spcPct val="200000"/>
                        </a:lnSpc>
                        <a:spcBef>
                          <a:spcPts val="0"/>
                        </a:spcBef>
                        <a:spcAft>
                          <a:spcPts val="0"/>
                        </a:spcAft>
                      </a:pPr>
                      <a:r>
                        <a:rPr lang="en-GB" sz="1600" b="1">
                          <a:solidFill>
                            <a:schemeClr val="tx1"/>
                          </a:solidFill>
                          <a:effectLst/>
                        </a:rPr>
                        <a:t>Operations Loan</a:t>
                      </a:r>
                      <a:endParaRPr lang="en-US" sz="1600" b="1">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tc>
                  <a:txBody>
                    <a:bodyPr/>
                    <a:lstStyle/>
                    <a:p>
                      <a:pPr>
                        <a:lnSpc>
                          <a:spcPct val="107000"/>
                        </a:lnSpc>
                      </a:pPr>
                      <a:endParaRPr lang="en-US" sz="1600" b="1">
                        <a:solidFill>
                          <a:schemeClr val="tx1"/>
                        </a:solidFill>
                        <a:effectLst/>
                        <a:latin typeface="Calibri" panose="020F0502020204030204" pitchFamily="34" charset="0"/>
                      </a:endParaRPr>
                    </a:p>
                  </a:txBody>
                  <a:tcPr marL="52511" marR="52511" marT="0" marB="0" anchor="b"/>
                </a:tc>
                <a:tc>
                  <a:txBody>
                    <a:bodyPr/>
                    <a:lstStyle/>
                    <a:p>
                      <a:pPr marL="0" marR="0" indent="0">
                        <a:lnSpc>
                          <a:spcPct val="200000"/>
                        </a:lnSpc>
                        <a:spcBef>
                          <a:spcPts val="0"/>
                        </a:spcBef>
                        <a:spcAft>
                          <a:spcPts val="0"/>
                        </a:spcAft>
                      </a:pPr>
                      <a:r>
                        <a:rPr lang="en-GB" sz="1600" b="1" dirty="0">
                          <a:solidFill>
                            <a:schemeClr val="tx1"/>
                          </a:solidFill>
                          <a:effectLst/>
                        </a:rPr>
                        <a:t>19,000 </a:t>
                      </a:r>
                      <a:endParaRPr lang="en-US" sz="1600" b="1" dirty="0">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extLst>
                  <a:ext uri="{0D108BD9-81ED-4DB2-BD59-A6C34878D82A}">
                    <a16:rowId xmlns:a16="http://schemas.microsoft.com/office/drawing/2014/main" val="10006"/>
                  </a:ext>
                </a:extLst>
              </a:tr>
              <a:tr h="690917">
                <a:tc>
                  <a:txBody>
                    <a:bodyPr/>
                    <a:lstStyle/>
                    <a:p>
                      <a:pPr marL="0" marR="0" indent="0">
                        <a:lnSpc>
                          <a:spcPct val="200000"/>
                        </a:lnSpc>
                        <a:spcBef>
                          <a:spcPts val="0"/>
                        </a:spcBef>
                        <a:spcAft>
                          <a:spcPts val="0"/>
                        </a:spcAft>
                      </a:pPr>
                      <a:r>
                        <a:rPr lang="en-GB" sz="1600" b="1">
                          <a:solidFill>
                            <a:schemeClr val="tx1"/>
                          </a:solidFill>
                          <a:effectLst/>
                        </a:rPr>
                        <a:t>Total funds available</a:t>
                      </a:r>
                      <a:endParaRPr lang="en-US" sz="1600" b="1">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tc>
                  <a:txBody>
                    <a:bodyPr/>
                    <a:lstStyle/>
                    <a:p>
                      <a:pPr>
                        <a:lnSpc>
                          <a:spcPct val="107000"/>
                        </a:lnSpc>
                      </a:pPr>
                      <a:endParaRPr lang="en-US" sz="1600" b="1">
                        <a:solidFill>
                          <a:schemeClr val="tx1"/>
                        </a:solidFill>
                        <a:effectLst/>
                        <a:latin typeface="Calibri" panose="020F0502020204030204" pitchFamily="34" charset="0"/>
                      </a:endParaRPr>
                    </a:p>
                  </a:txBody>
                  <a:tcPr marL="52511" marR="52511" marT="0" marB="0" anchor="b"/>
                </a:tc>
                <a:tc>
                  <a:txBody>
                    <a:bodyPr/>
                    <a:lstStyle/>
                    <a:p>
                      <a:pPr marL="0" marR="0" indent="0">
                        <a:lnSpc>
                          <a:spcPct val="200000"/>
                        </a:lnSpc>
                        <a:spcBef>
                          <a:spcPts val="0"/>
                        </a:spcBef>
                        <a:spcAft>
                          <a:spcPts val="0"/>
                        </a:spcAft>
                      </a:pPr>
                      <a:r>
                        <a:rPr lang="en-GB" sz="1600" b="1" dirty="0">
                          <a:solidFill>
                            <a:schemeClr val="tx1"/>
                          </a:solidFill>
                          <a:effectLst/>
                        </a:rPr>
                        <a:t>86,000 </a:t>
                      </a:r>
                      <a:endParaRPr lang="en-US" sz="1600" b="1" dirty="0">
                        <a:solidFill>
                          <a:schemeClr val="tx1"/>
                        </a:solidFill>
                        <a:effectLst/>
                        <a:latin typeface="Times New Roman" panose="02020603050405020304" pitchFamily="18" charset="0"/>
                        <a:ea typeface="Times New Roman" panose="02020603050405020304" pitchFamily="18" charset="0"/>
                      </a:endParaRPr>
                    </a:p>
                  </a:txBody>
                  <a:tcPr marL="52511" marR="52511" marT="0" marB="0" anchor="b"/>
                </a:tc>
                <a:extLst>
                  <a:ext uri="{0D108BD9-81ED-4DB2-BD59-A6C34878D82A}">
                    <a16:rowId xmlns:a16="http://schemas.microsoft.com/office/drawing/2014/main" val="10007"/>
                  </a:ext>
                </a:extLst>
              </a:tr>
            </a:tbl>
          </a:graphicData>
        </a:graphic>
      </p:graphicFrame>
      <p:graphicFrame>
        <p:nvGraphicFramePr>
          <p:cNvPr id="4" name="Content Placeholder 6">
            <a:extLst>
              <a:ext uri="{FF2B5EF4-FFF2-40B4-BE49-F238E27FC236}">
                <a16:creationId xmlns:a16="http://schemas.microsoft.com/office/drawing/2014/main" id="{F94D7613-C201-4790-96F0-5D33D3E2AFF7}"/>
              </a:ext>
            </a:extLst>
          </p:cNvPr>
          <p:cNvGraphicFramePr>
            <a:graphicFrameLocks/>
          </p:cNvGraphicFramePr>
          <p:nvPr>
            <p:extLst>
              <p:ext uri="{D42A27DB-BD31-4B8C-83A1-F6EECF244321}">
                <p14:modId xmlns:p14="http://schemas.microsoft.com/office/powerpoint/2010/main" val="3720400189"/>
              </p:ext>
            </p:extLst>
          </p:nvPr>
        </p:nvGraphicFramePr>
        <p:xfrm>
          <a:off x="6480810" y="1287380"/>
          <a:ext cx="3750845" cy="4227900"/>
        </p:xfrm>
        <a:graphic>
          <a:graphicData uri="http://schemas.openxmlformats.org/drawingml/2006/table">
            <a:tbl>
              <a:tblPr firstRow="1" firstCol="1" bandRow="1">
                <a:tableStyleId>{5C22544A-7EE6-4342-B048-85BDC9FD1C3A}</a:tableStyleId>
              </a:tblPr>
              <a:tblGrid>
                <a:gridCol w="2422558">
                  <a:extLst>
                    <a:ext uri="{9D8B030D-6E8A-4147-A177-3AD203B41FA5}">
                      <a16:colId xmlns:a16="http://schemas.microsoft.com/office/drawing/2014/main" val="20000"/>
                    </a:ext>
                  </a:extLst>
                </a:gridCol>
                <a:gridCol w="89326">
                  <a:extLst>
                    <a:ext uri="{9D8B030D-6E8A-4147-A177-3AD203B41FA5}">
                      <a16:colId xmlns:a16="http://schemas.microsoft.com/office/drawing/2014/main" val="20001"/>
                    </a:ext>
                  </a:extLst>
                </a:gridCol>
                <a:gridCol w="1238961">
                  <a:extLst>
                    <a:ext uri="{9D8B030D-6E8A-4147-A177-3AD203B41FA5}">
                      <a16:colId xmlns:a16="http://schemas.microsoft.com/office/drawing/2014/main" val="20002"/>
                    </a:ext>
                  </a:extLst>
                </a:gridCol>
              </a:tblGrid>
              <a:tr h="422790">
                <a:tc>
                  <a:txBody>
                    <a:bodyPr/>
                    <a:lstStyle/>
                    <a:p>
                      <a:pPr marL="0" marR="0" indent="0">
                        <a:lnSpc>
                          <a:spcPct val="200000"/>
                        </a:lnSpc>
                        <a:spcBef>
                          <a:spcPts val="0"/>
                        </a:spcBef>
                        <a:spcAft>
                          <a:spcPts val="0"/>
                        </a:spcAft>
                      </a:pPr>
                      <a:r>
                        <a:rPr lang="en-GB" sz="1400" b="1" dirty="0">
                          <a:solidFill>
                            <a:schemeClr val="tx1"/>
                          </a:solidFill>
                          <a:effectLst/>
                        </a:rPr>
                        <a:t>Starting inventory</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31963" marR="31963" marT="0" marB="0" anchor="b"/>
                </a:tc>
                <a:tc>
                  <a:txBody>
                    <a:bodyPr/>
                    <a:lstStyle/>
                    <a:p>
                      <a:pPr marL="0" marR="0" indent="0">
                        <a:lnSpc>
                          <a:spcPct val="200000"/>
                        </a:lnSpc>
                        <a:spcBef>
                          <a:spcPts val="0"/>
                        </a:spcBef>
                        <a:spcAft>
                          <a:spcPts val="0"/>
                        </a:spcAft>
                      </a:pPr>
                      <a:r>
                        <a:rPr lang="en-GB" sz="1400" b="1" dirty="0">
                          <a:solidFill>
                            <a:schemeClr val="tx1"/>
                          </a:solidFill>
                          <a:effectLst/>
                        </a:rPr>
                        <a:t>    9,500.00 </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extLst>
                  <a:ext uri="{0D108BD9-81ED-4DB2-BD59-A6C34878D82A}">
                    <a16:rowId xmlns:a16="http://schemas.microsoft.com/office/drawing/2014/main" val="10000"/>
                  </a:ext>
                </a:extLst>
              </a:tr>
              <a:tr h="422790">
                <a:tc>
                  <a:txBody>
                    <a:bodyPr/>
                    <a:lstStyle/>
                    <a:p>
                      <a:pPr marL="0" marR="0" indent="0">
                        <a:lnSpc>
                          <a:spcPct val="200000"/>
                        </a:lnSpc>
                        <a:spcBef>
                          <a:spcPts val="0"/>
                        </a:spcBef>
                        <a:spcAft>
                          <a:spcPts val="0"/>
                        </a:spcAft>
                      </a:pPr>
                      <a:r>
                        <a:rPr lang="en-GB" sz="1400" b="1">
                          <a:solidFill>
                            <a:schemeClr val="tx1"/>
                          </a:solidFill>
                          <a:effectLst/>
                        </a:rPr>
                        <a:t>Building lease</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tc>
                  <a:txBody>
                    <a:bodyPr/>
                    <a:lstStyle/>
                    <a:p>
                      <a:pPr>
                        <a:lnSpc>
                          <a:spcPct val="107000"/>
                        </a:lnSpc>
                      </a:pPr>
                      <a:endParaRPr lang="en-US" sz="1400" b="1" dirty="0">
                        <a:solidFill>
                          <a:schemeClr val="tx1"/>
                        </a:solidFill>
                        <a:effectLst/>
                        <a:latin typeface="Calibri" panose="020F0502020204030204" pitchFamily="34" charset="0"/>
                      </a:endParaRPr>
                    </a:p>
                  </a:txBody>
                  <a:tcPr marL="31963" marR="31963" marT="0" marB="0" anchor="b"/>
                </a:tc>
                <a:tc>
                  <a:txBody>
                    <a:bodyPr/>
                    <a:lstStyle/>
                    <a:p>
                      <a:pPr marL="0" marR="0" indent="0">
                        <a:lnSpc>
                          <a:spcPct val="200000"/>
                        </a:lnSpc>
                        <a:spcBef>
                          <a:spcPts val="0"/>
                        </a:spcBef>
                        <a:spcAft>
                          <a:spcPts val="0"/>
                        </a:spcAft>
                      </a:pPr>
                      <a:r>
                        <a:rPr lang="en-GB" sz="1400" b="1">
                          <a:solidFill>
                            <a:schemeClr val="tx1"/>
                          </a:solidFill>
                          <a:effectLst/>
                        </a:rPr>
                        <a:t>   12,400.00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extLst>
                  <a:ext uri="{0D108BD9-81ED-4DB2-BD59-A6C34878D82A}">
                    <a16:rowId xmlns:a16="http://schemas.microsoft.com/office/drawing/2014/main" val="10001"/>
                  </a:ext>
                </a:extLst>
              </a:tr>
              <a:tr h="422790">
                <a:tc>
                  <a:txBody>
                    <a:bodyPr/>
                    <a:lstStyle/>
                    <a:p>
                      <a:pPr marL="0" marR="0" indent="0">
                        <a:lnSpc>
                          <a:spcPct val="200000"/>
                        </a:lnSpc>
                        <a:spcBef>
                          <a:spcPts val="0"/>
                        </a:spcBef>
                        <a:spcAft>
                          <a:spcPts val="0"/>
                        </a:spcAft>
                      </a:pPr>
                      <a:r>
                        <a:rPr lang="en-GB" sz="1400" b="1">
                          <a:solidFill>
                            <a:schemeClr val="tx1"/>
                          </a:solidFill>
                          <a:effectLst/>
                        </a:rPr>
                        <a:t>Equipment</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31963" marR="31963" marT="0" marB="0" anchor="b"/>
                </a:tc>
                <a:tc>
                  <a:txBody>
                    <a:bodyPr/>
                    <a:lstStyle/>
                    <a:p>
                      <a:pPr marL="0" marR="0" indent="0">
                        <a:lnSpc>
                          <a:spcPct val="200000"/>
                        </a:lnSpc>
                        <a:spcBef>
                          <a:spcPts val="0"/>
                        </a:spcBef>
                        <a:spcAft>
                          <a:spcPts val="0"/>
                        </a:spcAft>
                      </a:pPr>
                      <a:r>
                        <a:rPr lang="en-GB" sz="1400" b="1">
                          <a:solidFill>
                            <a:schemeClr val="tx1"/>
                          </a:solidFill>
                          <a:effectLst/>
                        </a:rPr>
                        <a:t>   54,750.00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extLst>
                  <a:ext uri="{0D108BD9-81ED-4DB2-BD59-A6C34878D82A}">
                    <a16:rowId xmlns:a16="http://schemas.microsoft.com/office/drawing/2014/main" val="10002"/>
                  </a:ext>
                </a:extLst>
              </a:tr>
              <a:tr h="422790">
                <a:tc>
                  <a:txBody>
                    <a:bodyPr/>
                    <a:lstStyle/>
                    <a:p>
                      <a:pPr marL="0" marR="0" indent="0">
                        <a:lnSpc>
                          <a:spcPct val="200000"/>
                        </a:lnSpc>
                        <a:spcBef>
                          <a:spcPts val="0"/>
                        </a:spcBef>
                        <a:spcAft>
                          <a:spcPts val="0"/>
                        </a:spcAft>
                      </a:pPr>
                      <a:r>
                        <a:rPr lang="en-GB" sz="1400" b="1">
                          <a:solidFill>
                            <a:schemeClr val="tx1"/>
                          </a:solidFill>
                          <a:effectLst/>
                        </a:rPr>
                        <a:t>Accounting and Legal Fees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tc>
                  <a:txBody>
                    <a:bodyPr/>
                    <a:lstStyle/>
                    <a:p>
                      <a:pPr>
                        <a:lnSpc>
                          <a:spcPct val="107000"/>
                        </a:lnSpc>
                      </a:pPr>
                      <a:endParaRPr lang="en-US" sz="1400" b="1" dirty="0">
                        <a:solidFill>
                          <a:schemeClr val="tx1"/>
                        </a:solidFill>
                        <a:effectLst/>
                        <a:latin typeface="Calibri" panose="020F0502020204030204" pitchFamily="34" charset="0"/>
                      </a:endParaRPr>
                    </a:p>
                  </a:txBody>
                  <a:tcPr marL="31963" marR="31963" marT="0" marB="0" anchor="b"/>
                </a:tc>
                <a:tc>
                  <a:txBody>
                    <a:bodyPr/>
                    <a:lstStyle/>
                    <a:p>
                      <a:pPr marL="0" marR="0" indent="0">
                        <a:lnSpc>
                          <a:spcPct val="200000"/>
                        </a:lnSpc>
                        <a:spcBef>
                          <a:spcPts val="0"/>
                        </a:spcBef>
                        <a:spcAft>
                          <a:spcPts val="0"/>
                        </a:spcAft>
                      </a:pPr>
                      <a:r>
                        <a:rPr lang="en-GB" sz="1400" b="1" dirty="0">
                          <a:solidFill>
                            <a:schemeClr val="tx1"/>
                          </a:solidFill>
                          <a:effectLst/>
                        </a:rPr>
                        <a:t>        460.00 </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extLst>
                  <a:ext uri="{0D108BD9-81ED-4DB2-BD59-A6C34878D82A}">
                    <a16:rowId xmlns:a16="http://schemas.microsoft.com/office/drawing/2014/main" val="10003"/>
                  </a:ext>
                </a:extLst>
              </a:tr>
              <a:tr h="422790">
                <a:tc>
                  <a:txBody>
                    <a:bodyPr/>
                    <a:lstStyle/>
                    <a:p>
                      <a:pPr marL="0" marR="0" indent="0">
                        <a:lnSpc>
                          <a:spcPct val="200000"/>
                        </a:lnSpc>
                        <a:spcBef>
                          <a:spcPts val="0"/>
                        </a:spcBef>
                        <a:spcAft>
                          <a:spcPts val="0"/>
                        </a:spcAft>
                      </a:pPr>
                      <a:r>
                        <a:rPr lang="en-GB" sz="1400" b="1">
                          <a:solidFill>
                            <a:schemeClr val="tx1"/>
                          </a:solidFill>
                          <a:effectLst/>
                        </a:rPr>
                        <a:t>Remodelling Work</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31963" marR="31963" marT="0" marB="0" anchor="b"/>
                </a:tc>
                <a:tc>
                  <a:txBody>
                    <a:bodyPr/>
                    <a:lstStyle/>
                    <a:p>
                      <a:pPr marL="0" marR="0" indent="0">
                        <a:lnSpc>
                          <a:spcPct val="200000"/>
                        </a:lnSpc>
                        <a:spcBef>
                          <a:spcPts val="0"/>
                        </a:spcBef>
                        <a:spcAft>
                          <a:spcPts val="0"/>
                        </a:spcAft>
                      </a:pPr>
                      <a:r>
                        <a:rPr lang="en-GB" sz="1400" b="1">
                          <a:solidFill>
                            <a:schemeClr val="tx1"/>
                          </a:solidFill>
                          <a:effectLst/>
                        </a:rPr>
                        <a:t>     1,520.00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extLst>
                  <a:ext uri="{0D108BD9-81ED-4DB2-BD59-A6C34878D82A}">
                    <a16:rowId xmlns:a16="http://schemas.microsoft.com/office/drawing/2014/main" val="10004"/>
                  </a:ext>
                </a:extLst>
              </a:tr>
              <a:tr h="422790">
                <a:tc>
                  <a:txBody>
                    <a:bodyPr/>
                    <a:lstStyle/>
                    <a:p>
                      <a:pPr marL="0" marR="0" indent="0">
                        <a:lnSpc>
                          <a:spcPct val="200000"/>
                        </a:lnSpc>
                        <a:spcBef>
                          <a:spcPts val="0"/>
                        </a:spcBef>
                        <a:spcAft>
                          <a:spcPts val="0"/>
                        </a:spcAft>
                      </a:pPr>
                      <a:r>
                        <a:rPr lang="en-GB" sz="1400" b="1">
                          <a:solidFill>
                            <a:schemeClr val="tx1"/>
                          </a:solidFill>
                          <a:effectLst/>
                        </a:rPr>
                        <a:t>Licenses and Patents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31963" marR="31963" marT="0" marB="0" anchor="b"/>
                </a:tc>
                <a:tc>
                  <a:txBody>
                    <a:bodyPr/>
                    <a:lstStyle/>
                    <a:p>
                      <a:pPr marL="0" marR="0" indent="0">
                        <a:lnSpc>
                          <a:spcPct val="200000"/>
                        </a:lnSpc>
                        <a:spcBef>
                          <a:spcPts val="0"/>
                        </a:spcBef>
                        <a:spcAft>
                          <a:spcPts val="0"/>
                        </a:spcAft>
                      </a:pPr>
                      <a:r>
                        <a:rPr lang="en-GB" sz="1400" b="1">
                          <a:solidFill>
                            <a:schemeClr val="tx1"/>
                          </a:solidFill>
                          <a:effectLst/>
                        </a:rPr>
                        <a:t>   11,600.00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extLst>
                  <a:ext uri="{0D108BD9-81ED-4DB2-BD59-A6C34878D82A}">
                    <a16:rowId xmlns:a16="http://schemas.microsoft.com/office/drawing/2014/main" val="10005"/>
                  </a:ext>
                </a:extLst>
              </a:tr>
              <a:tr h="422790">
                <a:tc>
                  <a:txBody>
                    <a:bodyPr/>
                    <a:lstStyle/>
                    <a:p>
                      <a:pPr marL="0" marR="0" indent="0">
                        <a:lnSpc>
                          <a:spcPct val="200000"/>
                        </a:lnSpc>
                        <a:spcBef>
                          <a:spcPts val="0"/>
                        </a:spcBef>
                        <a:spcAft>
                          <a:spcPts val="0"/>
                        </a:spcAft>
                      </a:pPr>
                      <a:r>
                        <a:rPr lang="en-GB" sz="1400" b="1">
                          <a:solidFill>
                            <a:schemeClr val="tx1"/>
                          </a:solidFill>
                          <a:effectLst/>
                        </a:rPr>
                        <a:t>Deposits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tc>
                  <a:txBody>
                    <a:bodyPr/>
                    <a:lstStyle/>
                    <a:p>
                      <a:pPr>
                        <a:lnSpc>
                          <a:spcPct val="107000"/>
                        </a:lnSpc>
                      </a:pPr>
                      <a:endParaRPr lang="en-US" sz="1400" b="1" dirty="0">
                        <a:solidFill>
                          <a:schemeClr val="tx1"/>
                        </a:solidFill>
                        <a:effectLst/>
                        <a:latin typeface="Calibri" panose="020F0502020204030204" pitchFamily="34" charset="0"/>
                      </a:endParaRPr>
                    </a:p>
                  </a:txBody>
                  <a:tcPr marL="31963" marR="31963" marT="0" marB="0" anchor="b"/>
                </a:tc>
                <a:tc>
                  <a:txBody>
                    <a:bodyPr/>
                    <a:lstStyle/>
                    <a:p>
                      <a:pPr marL="0" marR="0" indent="0">
                        <a:lnSpc>
                          <a:spcPct val="200000"/>
                        </a:lnSpc>
                        <a:spcBef>
                          <a:spcPts val="0"/>
                        </a:spcBef>
                        <a:spcAft>
                          <a:spcPts val="0"/>
                        </a:spcAft>
                      </a:pPr>
                      <a:r>
                        <a:rPr lang="en-GB" sz="1400" b="1" dirty="0">
                          <a:solidFill>
                            <a:schemeClr val="tx1"/>
                          </a:solidFill>
                          <a:effectLst/>
                        </a:rPr>
                        <a:t>       450.00 </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extLst>
                  <a:ext uri="{0D108BD9-81ED-4DB2-BD59-A6C34878D82A}">
                    <a16:rowId xmlns:a16="http://schemas.microsoft.com/office/drawing/2014/main" val="10006"/>
                  </a:ext>
                </a:extLst>
              </a:tr>
              <a:tr h="422790">
                <a:tc>
                  <a:txBody>
                    <a:bodyPr/>
                    <a:lstStyle/>
                    <a:p>
                      <a:pPr marL="0" marR="0" indent="0">
                        <a:lnSpc>
                          <a:spcPct val="200000"/>
                        </a:lnSpc>
                        <a:spcBef>
                          <a:spcPts val="0"/>
                        </a:spcBef>
                        <a:spcAft>
                          <a:spcPts val="0"/>
                        </a:spcAft>
                      </a:pPr>
                      <a:r>
                        <a:rPr lang="en-GB" sz="1400" b="1" dirty="0">
                          <a:solidFill>
                            <a:schemeClr val="tx1"/>
                          </a:solidFill>
                          <a:effectLst/>
                        </a:rPr>
                        <a:t>Advertising</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tc>
                  <a:txBody>
                    <a:bodyPr/>
                    <a:lstStyle/>
                    <a:p>
                      <a:pPr>
                        <a:lnSpc>
                          <a:spcPct val="107000"/>
                        </a:lnSpc>
                      </a:pPr>
                      <a:endParaRPr lang="en-US" sz="1400" b="1" dirty="0">
                        <a:solidFill>
                          <a:schemeClr val="tx1"/>
                        </a:solidFill>
                        <a:effectLst/>
                        <a:latin typeface="Calibri" panose="020F0502020204030204" pitchFamily="34" charset="0"/>
                      </a:endParaRPr>
                    </a:p>
                  </a:txBody>
                  <a:tcPr marL="31963" marR="31963" marT="0" marB="0" anchor="b"/>
                </a:tc>
                <a:tc>
                  <a:txBody>
                    <a:bodyPr/>
                    <a:lstStyle/>
                    <a:p>
                      <a:pPr marL="0" marR="0" indent="0">
                        <a:lnSpc>
                          <a:spcPct val="200000"/>
                        </a:lnSpc>
                        <a:spcBef>
                          <a:spcPts val="0"/>
                        </a:spcBef>
                        <a:spcAft>
                          <a:spcPts val="0"/>
                        </a:spcAft>
                      </a:pPr>
                      <a:r>
                        <a:rPr lang="en-GB" sz="1400" b="1">
                          <a:solidFill>
                            <a:schemeClr val="tx1"/>
                          </a:solidFill>
                          <a:effectLst/>
                        </a:rPr>
                        <a:t>     1,200.00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extLst>
                  <a:ext uri="{0D108BD9-81ED-4DB2-BD59-A6C34878D82A}">
                    <a16:rowId xmlns:a16="http://schemas.microsoft.com/office/drawing/2014/main" val="10007"/>
                  </a:ext>
                </a:extLst>
              </a:tr>
              <a:tr h="422790">
                <a:tc>
                  <a:txBody>
                    <a:bodyPr/>
                    <a:lstStyle/>
                    <a:p>
                      <a:pPr marL="0" marR="0" indent="0">
                        <a:lnSpc>
                          <a:spcPct val="200000"/>
                        </a:lnSpc>
                        <a:spcBef>
                          <a:spcPts val="0"/>
                        </a:spcBef>
                        <a:spcAft>
                          <a:spcPts val="0"/>
                        </a:spcAft>
                      </a:pPr>
                      <a:r>
                        <a:rPr lang="en-GB" sz="1400" b="1">
                          <a:solidFill>
                            <a:schemeClr val="tx1"/>
                          </a:solidFill>
                          <a:effectLst/>
                        </a:rPr>
                        <a:t>Promotions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tc>
                  <a:txBody>
                    <a:bodyPr/>
                    <a:lstStyle/>
                    <a:p>
                      <a:pPr>
                        <a:lnSpc>
                          <a:spcPct val="107000"/>
                        </a:lnSpc>
                      </a:pPr>
                      <a:endParaRPr lang="en-US" sz="1400" b="1" dirty="0">
                        <a:solidFill>
                          <a:schemeClr val="tx1"/>
                        </a:solidFill>
                        <a:effectLst/>
                        <a:latin typeface="Calibri" panose="020F0502020204030204" pitchFamily="34" charset="0"/>
                      </a:endParaRPr>
                    </a:p>
                  </a:txBody>
                  <a:tcPr marL="31963" marR="31963" marT="0" marB="0" anchor="b"/>
                </a:tc>
                <a:tc>
                  <a:txBody>
                    <a:bodyPr/>
                    <a:lstStyle/>
                    <a:p>
                      <a:pPr marL="0" marR="0" indent="0">
                        <a:lnSpc>
                          <a:spcPct val="200000"/>
                        </a:lnSpc>
                        <a:spcBef>
                          <a:spcPts val="0"/>
                        </a:spcBef>
                        <a:spcAft>
                          <a:spcPts val="0"/>
                        </a:spcAft>
                      </a:pPr>
                      <a:r>
                        <a:rPr lang="en-GB" sz="1400" b="1">
                          <a:solidFill>
                            <a:schemeClr val="tx1"/>
                          </a:solidFill>
                          <a:effectLst/>
                        </a:rPr>
                        <a:t>     1,200.00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extLst>
                  <a:ext uri="{0D108BD9-81ED-4DB2-BD59-A6C34878D82A}">
                    <a16:rowId xmlns:a16="http://schemas.microsoft.com/office/drawing/2014/main" val="10008"/>
                  </a:ext>
                </a:extLst>
              </a:tr>
              <a:tr h="422790">
                <a:tc>
                  <a:txBody>
                    <a:bodyPr/>
                    <a:lstStyle/>
                    <a:p>
                      <a:pPr marL="0" marR="0" indent="0">
                        <a:lnSpc>
                          <a:spcPct val="200000"/>
                        </a:lnSpc>
                        <a:spcBef>
                          <a:spcPts val="0"/>
                        </a:spcBef>
                        <a:spcAft>
                          <a:spcPts val="0"/>
                        </a:spcAft>
                      </a:pPr>
                      <a:r>
                        <a:rPr lang="en-GB" sz="1400" b="1" dirty="0">
                          <a:solidFill>
                            <a:schemeClr val="tx1"/>
                          </a:solidFill>
                          <a:effectLst/>
                        </a:rPr>
                        <a:t>Other</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31963" marR="31963" marT="0" marB="0" anchor="b"/>
                </a:tc>
                <a:tc>
                  <a:txBody>
                    <a:bodyPr/>
                    <a:lstStyle/>
                    <a:p>
                      <a:pPr marL="0" marR="0" indent="0">
                        <a:lnSpc>
                          <a:spcPct val="200000"/>
                        </a:lnSpc>
                        <a:spcBef>
                          <a:spcPts val="0"/>
                        </a:spcBef>
                        <a:spcAft>
                          <a:spcPts val="0"/>
                        </a:spcAft>
                      </a:pPr>
                      <a:r>
                        <a:rPr lang="en-GB" sz="1400" b="1" dirty="0">
                          <a:solidFill>
                            <a:schemeClr val="tx1"/>
                          </a:solidFill>
                          <a:effectLst/>
                        </a:rPr>
                        <a:t>     1,150.00 </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31963" marR="31963" marT="0" marB="0" anchor="b"/>
                </a:tc>
                <a:extLst>
                  <a:ext uri="{0D108BD9-81ED-4DB2-BD59-A6C34878D82A}">
                    <a16:rowId xmlns:a16="http://schemas.microsoft.com/office/drawing/2014/main" val="10009"/>
                  </a:ext>
                </a:extLst>
              </a:tr>
            </a:tbl>
          </a:graphicData>
        </a:graphic>
      </p:graphicFrame>
      <p:graphicFrame>
        <p:nvGraphicFramePr>
          <p:cNvPr id="5" name="Table 4">
            <a:extLst>
              <a:ext uri="{FF2B5EF4-FFF2-40B4-BE49-F238E27FC236}">
                <a16:creationId xmlns:a16="http://schemas.microsoft.com/office/drawing/2014/main" id="{EA3B0AD2-3E6C-4F64-BC0D-E91ECE831B38}"/>
              </a:ext>
            </a:extLst>
          </p:cNvPr>
          <p:cNvGraphicFramePr>
            <a:graphicFrameLocks noGrp="1"/>
          </p:cNvGraphicFramePr>
          <p:nvPr>
            <p:extLst>
              <p:ext uri="{D42A27DB-BD31-4B8C-83A1-F6EECF244321}">
                <p14:modId xmlns:p14="http://schemas.microsoft.com/office/powerpoint/2010/main" val="3675952021"/>
              </p:ext>
            </p:extLst>
          </p:nvPr>
        </p:nvGraphicFramePr>
        <p:xfrm>
          <a:off x="6480810" y="5831452"/>
          <a:ext cx="3731594" cy="724536"/>
        </p:xfrm>
        <a:graphic>
          <a:graphicData uri="http://schemas.openxmlformats.org/drawingml/2006/table">
            <a:tbl>
              <a:tblPr firstRow="1" firstCol="1" bandRow="1">
                <a:tableStyleId>{5C22544A-7EE6-4342-B048-85BDC9FD1C3A}</a:tableStyleId>
              </a:tblPr>
              <a:tblGrid>
                <a:gridCol w="2393683">
                  <a:extLst>
                    <a:ext uri="{9D8B030D-6E8A-4147-A177-3AD203B41FA5}">
                      <a16:colId xmlns:a16="http://schemas.microsoft.com/office/drawing/2014/main" val="20000"/>
                    </a:ext>
                  </a:extLst>
                </a:gridCol>
                <a:gridCol w="162560">
                  <a:extLst>
                    <a:ext uri="{9D8B030D-6E8A-4147-A177-3AD203B41FA5}">
                      <a16:colId xmlns:a16="http://schemas.microsoft.com/office/drawing/2014/main" val="20001"/>
                    </a:ext>
                  </a:extLst>
                </a:gridCol>
                <a:gridCol w="1175351">
                  <a:extLst>
                    <a:ext uri="{9D8B030D-6E8A-4147-A177-3AD203B41FA5}">
                      <a16:colId xmlns:a16="http://schemas.microsoft.com/office/drawing/2014/main" val="20002"/>
                    </a:ext>
                  </a:extLst>
                </a:gridCol>
              </a:tblGrid>
              <a:tr h="179070">
                <a:tc>
                  <a:txBody>
                    <a:bodyPr/>
                    <a:lstStyle/>
                    <a:p>
                      <a:pPr marL="0" marR="0" indent="0">
                        <a:lnSpc>
                          <a:spcPct val="200000"/>
                        </a:lnSpc>
                        <a:spcBef>
                          <a:spcPts val="0"/>
                        </a:spcBef>
                        <a:spcAft>
                          <a:spcPts val="0"/>
                        </a:spcAft>
                      </a:pPr>
                      <a:r>
                        <a:rPr lang="en-GB" sz="1400" b="1" dirty="0">
                          <a:solidFill>
                            <a:schemeClr val="tx1"/>
                          </a:solidFill>
                          <a:effectLst/>
                        </a:rPr>
                        <a:t>Total Expenses</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68580" marR="68580" marT="0" marB="0" anchor="b">
                    <a:solidFill>
                      <a:schemeClr val="accent5">
                        <a:lumMod val="40000"/>
                        <a:lumOff val="60000"/>
                      </a:schemeClr>
                    </a:solidFill>
                  </a:tcPr>
                </a:tc>
                <a:tc>
                  <a:txBody>
                    <a:bodyPr/>
                    <a:lstStyle/>
                    <a:p>
                      <a:pPr marL="0" marR="0" indent="0">
                        <a:lnSpc>
                          <a:spcPct val="200000"/>
                        </a:lnSpc>
                        <a:spcBef>
                          <a:spcPts val="0"/>
                        </a:spcBef>
                        <a:spcAft>
                          <a:spcPts val="0"/>
                        </a:spcAft>
                      </a:pPr>
                      <a:r>
                        <a:rPr lang="en-GB" sz="1400" b="1">
                          <a:solidFill>
                            <a:schemeClr val="tx1"/>
                          </a:solidFill>
                          <a:effectLst/>
                        </a:rPr>
                        <a:t>   65,080.00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68580" marR="68580" marT="0" marB="0" anchor="b">
                    <a:solidFill>
                      <a:schemeClr val="accent5">
                        <a:lumMod val="40000"/>
                        <a:lumOff val="60000"/>
                      </a:schemeClr>
                    </a:solidFill>
                  </a:tcPr>
                </a:tc>
                <a:extLst>
                  <a:ext uri="{0D108BD9-81ED-4DB2-BD59-A6C34878D82A}">
                    <a16:rowId xmlns:a16="http://schemas.microsoft.com/office/drawing/2014/main" val="10000"/>
                  </a:ext>
                </a:extLst>
              </a:tr>
              <a:tr h="179070">
                <a:tc>
                  <a:txBody>
                    <a:bodyPr/>
                    <a:lstStyle/>
                    <a:p>
                      <a:pPr marL="0" marR="0" indent="0">
                        <a:lnSpc>
                          <a:spcPct val="200000"/>
                        </a:lnSpc>
                        <a:spcBef>
                          <a:spcPts val="0"/>
                        </a:spcBef>
                        <a:spcAft>
                          <a:spcPts val="0"/>
                        </a:spcAft>
                      </a:pPr>
                      <a:r>
                        <a:rPr lang="en-GB" sz="1400" b="1" dirty="0">
                          <a:solidFill>
                            <a:schemeClr val="tx1"/>
                          </a:solidFill>
                          <a:effectLst/>
                        </a:rPr>
                        <a:t>Opening Cash Balance</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nSpc>
                          <a:spcPct val="107000"/>
                        </a:lnSpc>
                      </a:pPr>
                      <a:endParaRPr lang="en-US" sz="1400" b="1" dirty="0">
                        <a:solidFill>
                          <a:schemeClr val="tx1"/>
                        </a:solidFill>
                        <a:effectLst/>
                        <a:latin typeface="Calibri" panose="020F0502020204030204" pitchFamily="34" charset="0"/>
                      </a:endParaRPr>
                    </a:p>
                  </a:txBody>
                  <a:tcPr marL="68580" marR="68580" marT="0" marB="0" anchor="b">
                    <a:solidFill>
                      <a:schemeClr val="accent5">
                        <a:lumMod val="40000"/>
                        <a:lumOff val="60000"/>
                      </a:schemeClr>
                    </a:solidFill>
                  </a:tcPr>
                </a:tc>
                <a:tc>
                  <a:txBody>
                    <a:bodyPr/>
                    <a:lstStyle/>
                    <a:p>
                      <a:pPr marL="0" marR="0" indent="0">
                        <a:lnSpc>
                          <a:spcPct val="200000"/>
                        </a:lnSpc>
                        <a:spcBef>
                          <a:spcPts val="0"/>
                        </a:spcBef>
                        <a:spcAft>
                          <a:spcPts val="0"/>
                        </a:spcAft>
                      </a:pPr>
                      <a:r>
                        <a:rPr lang="en-GB" sz="1400" b="1" dirty="0">
                          <a:solidFill>
                            <a:schemeClr val="tx1"/>
                          </a:solidFill>
                          <a:effectLst/>
                        </a:rPr>
                        <a:t>   13,000.00 </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b">
                    <a:solidFill>
                      <a:schemeClr val="accent5">
                        <a:lumMod val="40000"/>
                        <a:lumOff val="60000"/>
                      </a:schemeClr>
                    </a:solidFill>
                  </a:tcPr>
                </a:tc>
                <a:extLst>
                  <a:ext uri="{0D108BD9-81ED-4DB2-BD59-A6C34878D82A}">
                    <a16:rowId xmlns:a16="http://schemas.microsoft.com/office/drawing/2014/main" val="10001"/>
                  </a:ext>
                </a:extLst>
              </a:tr>
            </a:tbl>
          </a:graphicData>
        </a:graphic>
      </p:graphicFrame>
      <p:sp>
        <p:nvSpPr>
          <p:cNvPr id="3" name="Rectangle 2">
            <a:extLst>
              <a:ext uri="{FF2B5EF4-FFF2-40B4-BE49-F238E27FC236}">
                <a16:creationId xmlns:a16="http://schemas.microsoft.com/office/drawing/2014/main" id="{7B9AE014-1CCD-417A-9777-59BBD66804BA}"/>
              </a:ext>
            </a:extLst>
          </p:cNvPr>
          <p:cNvSpPr/>
          <p:nvPr/>
        </p:nvSpPr>
        <p:spPr>
          <a:xfrm>
            <a:off x="5657446" y="340338"/>
            <a:ext cx="5631670" cy="584775"/>
          </a:xfrm>
          <a:prstGeom prst="rect">
            <a:avLst/>
          </a:prstGeom>
        </p:spPr>
        <p:txBody>
          <a:bodyPr wrap="none">
            <a:spAutoFit/>
          </a:bodyPr>
          <a:lstStyle/>
          <a:p>
            <a:r>
              <a:rPr lang="en-GB" sz="3200" b="1" i="1" dirty="0">
                <a:latin typeface="Impact" panose="020B0806030902050204" pitchFamily="34" charset="0"/>
              </a:rPr>
              <a:t>Total Capital Equipment Expense</a:t>
            </a:r>
            <a:endParaRPr lang="en-GB" sz="3200" i="1" dirty="0">
              <a:latin typeface="Impact" panose="020B0806030902050204" pitchFamily="34" charset="0"/>
            </a:endParaRPr>
          </a:p>
        </p:txBody>
      </p:sp>
    </p:spTree>
    <p:extLst>
      <p:ext uri="{BB962C8B-B14F-4D97-AF65-F5344CB8AC3E}">
        <p14:creationId xmlns:p14="http://schemas.microsoft.com/office/powerpoint/2010/main" val="2094558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3735187" cy="1492132"/>
          </a:xfrm>
        </p:spPr>
        <p:txBody>
          <a:bodyPr>
            <a:noAutofit/>
          </a:bodyPr>
          <a:lstStyle/>
          <a:p>
            <a:pPr lvl="0" eaLnBrk="0" fontAlgn="base" hangingPunct="0">
              <a:lnSpc>
                <a:spcPct val="100000"/>
              </a:lnSpc>
              <a:spcAft>
                <a:spcPct val="0"/>
              </a:spcAft>
            </a:pPr>
            <a:r>
              <a:rPr lang="en-GB" altLang="en-US" sz="2400" b="1" i="1" cap="none"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a:t>
            </a:r>
            <a:r>
              <a:rPr lang="en-GB" altLang="en-US" sz="2400" b="1" i="1" cap="none" dirty="0" bmk="">
                <a:solidFill>
                  <a:srgbClr val="000000"/>
                </a:solidFill>
                <a:latin typeface="Arial" panose="020B0604020202020204" pitchFamily="34" charset="0"/>
                <a:ea typeface="Times New Roman" panose="02020603050405020304" pitchFamily="18" charset="0"/>
                <a:cs typeface="Times New Roman" panose="02020603050405020304" pitchFamily="18" charset="0"/>
              </a:rPr>
              <a:t>apital Equipment Expenses</a:t>
            </a:r>
            <a:br>
              <a:rPr lang="en-GB" altLang="en-US" sz="2400" b="1" i="1" cap="none"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br>
            <a:br>
              <a:rPr lang="en-GB" altLang="en-US" sz="2400" cap="none" dirty="0">
                <a:solidFill>
                  <a:schemeClr val="tx1"/>
                </a:solidFill>
                <a:latin typeface="Arial" panose="020B0604020202020204" pitchFamily="34" charset="0"/>
              </a:rPr>
            </a:br>
            <a:endParaRPr lang="en-US" sz="2400"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1413980174"/>
              </p:ext>
            </p:extLst>
          </p:nvPr>
        </p:nvGraphicFramePr>
        <p:xfrm>
          <a:off x="1251678" y="1408029"/>
          <a:ext cx="3735187" cy="5331428"/>
        </p:xfrm>
        <a:graphic>
          <a:graphicData uri="http://schemas.openxmlformats.org/drawingml/2006/table">
            <a:tbl>
              <a:tblPr firstRow="1" firstCol="1" bandRow="1">
                <a:tableStyleId>{5C22544A-7EE6-4342-B048-85BDC9FD1C3A}</a:tableStyleId>
              </a:tblPr>
              <a:tblGrid>
                <a:gridCol w="1591308">
                  <a:extLst>
                    <a:ext uri="{9D8B030D-6E8A-4147-A177-3AD203B41FA5}">
                      <a16:colId xmlns:a16="http://schemas.microsoft.com/office/drawing/2014/main" val="20000"/>
                    </a:ext>
                  </a:extLst>
                </a:gridCol>
                <a:gridCol w="84212">
                  <a:extLst>
                    <a:ext uri="{9D8B030D-6E8A-4147-A177-3AD203B41FA5}">
                      <a16:colId xmlns:a16="http://schemas.microsoft.com/office/drawing/2014/main" val="20001"/>
                    </a:ext>
                  </a:extLst>
                </a:gridCol>
                <a:gridCol w="2059667">
                  <a:extLst>
                    <a:ext uri="{9D8B030D-6E8A-4147-A177-3AD203B41FA5}">
                      <a16:colId xmlns:a16="http://schemas.microsoft.com/office/drawing/2014/main" val="20002"/>
                    </a:ext>
                  </a:extLst>
                </a:gridCol>
              </a:tblGrid>
              <a:tr h="141566">
                <a:tc>
                  <a:txBody>
                    <a:bodyPr/>
                    <a:lstStyle/>
                    <a:p>
                      <a:pPr marL="0" marR="0" indent="0">
                        <a:lnSpc>
                          <a:spcPct val="200000"/>
                        </a:lnSpc>
                        <a:spcBef>
                          <a:spcPts val="0"/>
                        </a:spcBef>
                        <a:spcAft>
                          <a:spcPts val="0"/>
                        </a:spcAft>
                      </a:pPr>
                      <a:r>
                        <a:rPr lang="en-GB" sz="1400" b="1" dirty="0">
                          <a:solidFill>
                            <a:schemeClr val="tx1"/>
                          </a:solidFill>
                          <a:effectLst/>
                        </a:rPr>
                        <a:t>Equipment</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dirty="0">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a:solidFill>
                            <a:schemeClr val="tx1"/>
                          </a:solidFill>
                          <a:effectLst/>
                        </a:rPr>
                        <a:t>Cost</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00"/>
                  </a:ext>
                </a:extLst>
              </a:tr>
              <a:tr h="0">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a:lnSpc>
                          <a:spcPct val="107000"/>
                        </a:lnSpc>
                      </a:pPr>
                      <a:endParaRPr lang="en-US" sz="1400" b="1" dirty="0">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01"/>
                  </a:ext>
                </a:extLst>
              </a:tr>
              <a:tr h="427512">
                <a:tc>
                  <a:txBody>
                    <a:bodyPr/>
                    <a:lstStyle/>
                    <a:p>
                      <a:pPr marL="0" marR="0" indent="0">
                        <a:lnSpc>
                          <a:spcPct val="200000"/>
                        </a:lnSpc>
                        <a:spcBef>
                          <a:spcPts val="0"/>
                        </a:spcBef>
                        <a:spcAft>
                          <a:spcPts val="0"/>
                        </a:spcAft>
                      </a:pPr>
                      <a:r>
                        <a:rPr lang="en-GB" sz="1400" b="1">
                          <a:solidFill>
                            <a:schemeClr val="tx1"/>
                          </a:solidFill>
                          <a:effectLst/>
                        </a:rPr>
                        <a:t>Large dumbbells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dirty="0">
                          <a:solidFill>
                            <a:schemeClr val="tx1"/>
                          </a:solidFill>
                          <a:effectLst/>
                        </a:rPr>
                        <a:t>   15,000.00 </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02"/>
                  </a:ext>
                </a:extLst>
              </a:tr>
              <a:tr h="427512">
                <a:tc>
                  <a:txBody>
                    <a:bodyPr/>
                    <a:lstStyle/>
                    <a:p>
                      <a:pPr marL="0" marR="0" indent="0">
                        <a:lnSpc>
                          <a:spcPct val="200000"/>
                        </a:lnSpc>
                        <a:spcBef>
                          <a:spcPts val="0"/>
                        </a:spcBef>
                        <a:spcAft>
                          <a:spcPts val="0"/>
                        </a:spcAft>
                      </a:pPr>
                      <a:r>
                        <a:rPr lang="en-GB" sz="1400" b="1" dirty="0">
                          <a:solidFill>
                            <a:schemeClr val="tx1"/>
                          </a:solidFill>
                          <a:effectLst/>
                        </a:rPr>
                        <a:t>Small dumbbells</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dirty="0">
                          <a:solidFill>
                            <a:schemeClr val="tx1"/>
                          </a:solidFill>
                          <a:effectLst/>
                        </a:rPr>
                        <a:t>   12,500.00 </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03"/>
                  </a:ext>
                </a:extLst>
              </a:tr>
              <a:tr h="427512">
                <a:tc>
                  <a:txBody>
                    <a:bodyPr/>
                    <a:lstStyle/>
                    <a:p>
                      <a:pPr marL="0" marR="0" indent="0">
                        <a:lnSpc>
                          <a:spcPct val="200000"/>
                        </a:lnSpc>
                        <a:spcBef>
                          <a:spcPts val="0"/>
                        </a:spcBef>
                        <a:spcAft>
                          <a:spcPts val="0"/>
                        </a:spcAft>
                      </a:pPr>
                      <a:r>
                        <a:rPr lang="en-GB" sz="1400" b="1">
                          <a:solidFill>
                            <a:schemeClr val="tx1"/>
                          </a:solidFill>
                          <a:effectLst/>
                        </a:rPr>
                        <a:t>Rods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a:solidFill>
                            <a:schemeClr val="tx1"/>
                          </a:solidFill>
                          <a:effectLst/>
                        </a:rPr>
                        <a:t>   14,000.00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04"/>
                  </a:ext>
                </a:extLst>
              </a:tr>
              <a:tr h="283132">
                <a:tc>
                  <a:txBody>
                    <a:bodyPr/>
                    <a:lstStyle/>
                    <a:p>
                      <a:pPr marL="0" marR="0" indent="0">
                        <a:lnSpc>
                          <a:spcPct val="200000"/>
                        </a:lnSpc>
                        <a:spcBef>
                          <a:spcPts val="0"/>
                        </a:spcBef>
                        <a:spcAft>
                          <a:spcPts val="0"/>
                        </a:spcAft>
                      </a:pPr>
                      <a:r>
                        <a:rPr lang="en-GB" sz="1400" b="1">
                          <a:solidFill>
                            <a:schemeClr val="tx1"/>
                          </a:solidFill>
                          <a:effectLst/>
                        </a:rPr>
                        <a:t>Chairs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a:solidFill>
                            <a:schemeClr val="tx1"/>
                          </a:solidFill>
                          <a:effectLst/>
                        </a:rPr>
                        <a:t>     2,900.00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05"/>
                  </a:ext>
                </a:extLst>
              </a:tr>
              <a:tr h="283132">
                <a:tc>
                  <a:txBody>
                    <a:bodyPr/>
                    <a:lstStyle/>
                    <a:p>
                      <a:pPr marL="0" marR="0" indent="0">
                        <a:lnSpc>
                          <a:spcPct val="200000"/>
                        </a:lnSpc>
                        <a:spcBef>
                          <a:spcPts val="0"/>
                        </a:spcBef>
                        <a:spcAft>
                          <a:spcPts val="0"/>
                        </a:spcAft>
                      </a:pPr>
                      <a:r>
                        <a:rPr lang="en-GB" sz="1400" b="1" dirty="0">
                          <a:solidFill>
                            <a:schemeClr val="tx1"/>
                          </a:solidFill>
                          <a:effectLst/>
                        </a:rPr>
                        <a:t>Tables</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a:solidFill>
                            <a:schemeClr val="tx1"/>
                          </a:solidFill>
                          <a:effectLst/>
                        </a:rPr>
                        <a:t>     1,500.00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06"/>
                  </a:ext>
                </a:extLst>
              </a:tr>
              <a:tr h="283132">
                <a:tc>
                  <a:txBody>
                    <a:bodyPr/>
                    <a:lstStyle/>
                    <a:p>
                      <a:pPr marL="0" marR="0" indent="0">
                        <a:lnSpc>
                          <a:spcPct val="200000"/>
                        </a:lnSpc>
                        <a:spcBef>
                          <a:spcPts val="0"/>
                        </a:spcBef>
                        <a:spcAft>
                          <a:spcPts val="0"/>
                        </a:spcAft>
                      </a:pPr>
                      <a:r>
                        <a:rPr lang="en-GB" sz="1400" b="1">
                          <a:solidFill>
                            <a:schemeClr val="tx1"/>
                          </a:solidFill>
                          <a:effectLst/>
                        </a:rPr>
                        <a:t>Lights and Fans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a:solidFill>
                            <a:schemeClr val="tx1"/>
                          </a:solidFill>
                          <a:effectLst/>
                        </a:rPr>
                        <a:t>     1,000.00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07"/>
                  </a:ext>
                </a:extLst>
              </a:tr>
              <a:tr h="283132">
                <a:tc>
                  <a:txBody>
                    <a:bodyPr/>
                    <a:lstStyle/>
                    <a:p>
                      <a:pPr marL="0" marR="0" indent="0">
                        <a:lnSpc>
                          <a:spcPct val="200000"/>
                        </a:lnSpc>
                        <a:spcBef>
                          <a:spcPts val="0"/>
                        </a:spcBef>
                        <a:spcAft>
                          <a:spcPts val="0"/>
                        </a:spcAft>
                      </a:pPr>
                      <a:r>
                        <a:rPr lang="en-GB" sz="1400" b="1">
                          <a:solidFill>
                            <a:schemeClr val="tx1"/>
                          </a:solidFill>
                          <a:effectLst/>
                        </a:rPr>
                        <a:t>Curtains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a:solidFill>
                            <a:schemeClr val="tx1"/>
                          </a:solidFill>
                          <a:effectLst/>
                        </a:rPr>
                        <a:t>         600.00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08"/>
                  </a:ext>
                </a:extLst>
              </a:tr>
              <a:tr h="283132">
                <a:tc>
                  <a:txBody>
                    <a:bodyPr/>
                    <a:lstStyle/>
                    <a:p>
                      <a:pPr marL="0" marR="0" indent="0">
                        <a:lnSpc>
                          <a:spcPct val="200000"/>
                        </a:lnSpc>
                        <a:spcBef>
                          <a:spcPts val="0"/>
                        </a:spcBef>
                        <a:spcAft>
                          <a:spcPts val="0"/>
                        </a:spcAft>
                      </a:pPr>
                      <a:r>
                        <a:rPr lang="en-GB" sz="1400" b="1">
                          <a:solidFill>
                            <a:schemeClr val="tx1"/>
                          </a:solidFill>
                          <a:effectLst/>
                        </a:rPr>
                        <a:t>Sound System</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a:solidFill>
                            <a:schemeClr val="tx1"/>
                          </a:solidFill>
                          <a:effectLst/>
                        </a:rPr>
                        <a:t>     1,000.00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09"/>
                  </a:ext>
                </a:extLst>
              </a:tr>
              <a:tr h="283132">
                <a:tc>
                  <a:txBody>
                    <a:bodyPr/>
                    <a:lstStyle/>
                    <a:p>
                      <a:pPr marL="0" marR="0" indent="0">
                        <a:lnSpc>
                          <a:spcPct val="200000"/>
                        </a:lnSpc>
                        <a:spcBef>
                          <a:spcPts val="0"/>
                        </a:spcBef>
                        <a:spcAft>
                          <a:spcPts val="0"/>
                        </a:spcAft>
                      </a:pPr>
                      <a:r>
                        <a:rPr lang="en-GB" sz="1400" b="1">
                          <a:solidFill>
                            <a:schemeClr val="tx1"/>
                          </a:solidFill>
                          <a:effectLst/>
                        </a:rPr>
                        <a:t>Air Conditioners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a:solidFill>
                            <a:schemeClr val="tx1"/>
                          </a:solidFill>
                          <a:effectLst/>
                        </a:rPr>
                        <a:t>     5,500.00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10"/>
                  </a:ext>
                </a:extLst>
              </a:tr>
              <a:tr h="283132">
                <a:tc>
                  <a:txBody>
                    <a:bodyPr/>
                    <a:lstStyle/>
                    <a:p>
                      <a:pPr marL="0" marR="0" indent="0">
                        <a:lnSpc>
                          <a:spcPct val="200000"/>
                        </a:lnSpc>
                        <a:spcBef>
                          <a:spcPts val="0"/>
                        </a:spcBef>
                        <a:spcAft>
                          <a:spcPts val="0"/>
                        </a:spcAft>
                      </a:pPr>
                      <a:r>
                        <a:rPr lang="en-GB" sz="1400" b="1">
                          <a:solidFill>
                            <a:schemeClr val="tx1"/>
                          </a:solidFill>
                          <a:effectLst/>
                        </a:rPr>
                        <a:t>Staff uniforms</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a:solidFill>
                            <a:schemeClr val="tx1"/>
                          </a:solidFill>
                          <a:effectLst/>
                        </a:rPr>
                        <a:t>         750.00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11"/>
                  </a:ext>
                </a:extLst>
              </a:tr>
              <a:tr h="427512">
                <a:tc>
                  <a:txBody>
                    <a:bodyPr/>
                    <a:lstStyle/>
                    <a:p>
                      <a:pPr marL="0" marR="0" indent="0">
                        <a:lnSpc>
                          <a:spcPct val="200000"/>
                        </a:lnSpc>
                        <a:spcBef>
                          <a:spcPts val="0"/>
                        </a:spcBef>
                        <a:spcAft>
                          <a:spcPts val="0"/>
                        </a:spcAft>
                      </a:pPr>
                      <a:r>
                        <a:rPr lang="en-GB" sz="1400" b="1" dirty="0">
                          <a:solidFill>
                            <a:schemeClr val="tx1"/>
                          </a:solidFill>
                          <a:effectLst/>
                        </a:rPr>
                        <a:t>Total Equipment Expenses</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tc>
                  <a:txBody>
                    <a:bodyPr/>
                    <a:lstStyle/>
                    <a:p>
                      <a:pPr>
                        <a:lnSpc>
                          <a:spcPct val="107000"/>
                        </a:lnSpc>
                      </a:pPr>
                      <a:endParaRPr lang="en-US" sz="1400" b="1" dirty="0">
                        <a:solidFill>
                          <a:schemeClr val="tx1"/>
                        </a:solidFill>
                        <a:effectLst/>
                        <a:latin typeface="Calibri" panose="020F0502020204030204" pitchFamily="34" charset="0"/>
                      </a:endParaRPr>
                    </a:p>
                  </a:txBody>
                  <a:tcPr marL="29406" marR="29406" marT="0" marB="0" anchor="b"/>
                </a:tc>
                <a:tc>
                  <a:txBody>
                    <a:bodyPr/>
                    <a:lstStyle/>
                    <a:p>
                      <a:pPr marL="0" marR="0" indent="0">
                        <a:lnSpc>
                          <a:spcPct val="200000"/>
                        </a:lnSpc>
                        <a:spcBef>
                          <a:spcPts val="0"/>
                        </a:spcBef>
                        <a:spcAft>
                          <a:spcPts val="0"/>
                        </a:spcAft>
                      </a:pPr>
                      <a:r>
                        <a:rPr lang="en-GB" sz="1400" b="1" dirty="0">
                          <a:solidFill>
                            <a:schemeClr val="tx1"/>
                          </a:solidFill>
                          <a:effectLst/>
                        </a:rPr>
                        <a:t>   54,750.00 </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29406" marR="29406" marT="0" marB="0" anchor="b"/>
                </a:tc>
                <a:extLst>
                  <a:ext uri="{0D108BD9-81ED-4DB2-BD59-A6C34878D82A}">
                    <a16:rowId xmlns:a16="http://schemas.microsoft.com/office/drawing/2014/main" val="10012"/>
                  </a:ext>
                </a:extLst>
              </a:tr>
            </a:tbl>
          </a:graphicData>
        </a:graphic>
      </p:graphicFrame>
      <p:graphicFrame>
        <p:nvGraphicFramePr>
          <p:cNvPr id="4" name="Content Placeholder 7">
            <a:extLst>
              <a:ext uri="{FF2B5EF4-FFF2-40B4-BE49-F238E27FC236}">
                <a16:creationId xmlns:a16="http://schemas.microsoft.com/office/drawing/2014/main" id="{1A86F3C8-9540-4C49-BBF0-662B3FFCA38B}"/>
              </a:ext>
            </a:extLst>
          </p:cNvPr>
          <p:cNvGraphicFramePr>
            <a:graphicFrameLocks/>
          </p:cNvGraphicFramePr>
          <p:nvPr>
            <p:extLst>
              <p:ext uri="{D42A27DB-BD31-4B8C-83A1-F6EECF244321}">
                <p14:modId xmlns:p14="http://schemas.microsoft.com/office/powerpoint/2010/main" val="1693514638"/>
              </p:ext>
            </p:extLst>
          </p:nvPr>
        </p:nvGraphicFramePr>
        <p:xfrm>
          <a:off x="6944823" y="1408028"/>
          <a:ext cx="4437247" cy="5331428"/>
        </p:xfrm>
        <a:graphic>
          <a:graphicData uri="http://schemas.openxmlformats.org/drawingml/2006/table">
            <a:tbl>
              <a:tblPr firstRow="1" firstCol="1" bandRow="1">
                <a:tableStyleId>{5C22544A-7EE6-4342-B048-85BDC9FD1C3A}</a:tableStyleId>
              </a:tblPr>
              <a:tblGrid>
                <a:gridCol w="2118285">
                  <a:extLst>
                    <a:ext uri="{9D8B030D-6E8A-4147-A177-3AD203B41FA5}">
                      <a16:colId xmlns:a16="http://schemas.microsoft.com/office/drawing/2014/main" val="20000"/>
                    </a:ext>
                  </a:extLst>
                </a:gridCol>
                <a:gridCol w="2318962">
                  <a:extLst>
                    <a:ext uri="{9D8B030D-6E8A-4147-A177-3AD203B41FA5}">
                      <a16:colId xmlns:a16="http://schemas.microsoft.com/office/drawing/2014/main" val="20001"/>
                    </a:ext>
                  </a:extLst>
                </a:gridCol>
              </a:tblGrid>
              <a:tr h="408633">
                <a:tc>
                  <a:txBody>
                    <a:bodyPr/>
                    <a:lstStyle/>
                    <a:p>
                      <a:pPr>
                        <a:lnSpc>
                          <a:spcPct val="107000"/>
                        </a:lnSpc>
                      </a:pPr>
                      <a:endParaRPr lang="en-US" sz="1400" b="1" dirty="0">
                        <a:solidFill>
                          <a:schemeClr val="tx1"/>
                        </a:solidFill>
                        <a:effectLst/>
                        <a:latin typeface="Calibri" panose="020F0502020204030204" pitchFamily="34" charset="0"/>
                      </a:endParaRPr>
                    </a:p>
                  </a:txBody>
                  <a:tcPr marL="68580" marR="68580" marT="0" marB="0" anchor="ctr"/>
                </a:tc>
                <a:tc>
                  <a:txBody>
                    <a:bodyPr/>
                    <a:lstStyle/>
                    <a:p>
                      <a:pPr marL="0" marR="0" indent="0" algn="ctr">
                        <a:lnSpc>
                          <a:spcPct val="200000"/>
                        </a:lnSpc>
                        <a:spcBef>
                          <a:spcPts val="0"/>
                        </a:spcBef>
                        <a:spcAft>
                          <a:spcPts val="0"/>
                        </a:spcAft>
                      </a:pP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1103968">
                <a:tc>
                  <a:txBody>
                    <a:bodyPr/>
                    <a:lstStyle/>
                    <a:p>
                      <a:pPr marL="0" marR="0" indent="0">
                        <a:lnSpc>
                          <a:spcPct val="200000"/>
                        </a:lnSpc>
                        <a:spcBef>
                          <a:spcPts val="0"/>
                        </a:spcBef>
                        <a:spcAft>
                          <a:spcPts val="0"/>
                        </a:spcAft>
                      </a:pPr>
                      <a:r>
                        <a:rPr lang="en-GB" sz="1400" b="1" dirty="0">
                          <a:solidFill>
                            <a:schemeClr val="tx1"/>
                          </a:solidFill>
                          <a:effectLst/>
                        </a:rPr>
                        <a:t>Principal</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ctr">
                        <a:lnSpc>
                          <a:spcPct val="200000"/>
                        </a:lnSpc>
                        <a:spcBef>
                          <a:spcPts val="0"/>
                        </a:spcBef>
                        <a:spcAft>
                          <a:spcPts val="0"/>
                        </a:spcAft>
                      </a:pPr>
                      <a:r>
                        <a:rPr lang="en-GB" sz="1400" b="1" dirty="0">
                          <a:solidFill>
                            <a:schemeClr val="tx1"/>
                          </a:solidFill>
                          <a:effectLst/>
                        </a:rPr>
                        <a:t>                                81,000.00</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506923">
                <a:tc>
                  <a:txBody>
                    <a:bodyPr/>
                    <a:lstStyle/>
                    <a:p>
                      <a:pPr marL="0" marR="0" indent="0">
                        <a:lnSpc>
                          <a:spcPct val="200000"/>
                        </a:lnSpc>
                        <a:spcBef>
                          <a:spcPts val="0"/>
                        </a:spcBef>
                        <a:spcAft>
                          <a:spcPts val="0"/>
                        </a:spcAft>
                      </a:pPr>
                      <a:r>
                        <a:rPr lang="en-GB" sz="1400" b="1">
                          <a:solidFill>
                            <a:schemeClr val="tx1"/>
                          </a:solidFill>
                          <a:effectLst/>
                        </a:rPr>
                        <a:t>Interest</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r">
                        <a:lnSpc>
                          <a:spcPct val="200000"/>
                        </a:lnSpc>
                        <a:spcBef>
                          <a:spcPts val="0"/>
                        </a:spcBef>
                        <a:spcAft>
                          <a:spcPts val="0"/>
                        </a:spcAft>
                      </a:pPr>
                      <a:r>
                        <a:rPr lang="en-GB" sz="1400" b="1" dirty="0">
                          <a:solidFill>
                            <a:schemeClr val="tx1"/>
                          </a:solidFill>
                          <a:effectLst/>
                        </a:rPr>
                        <a:t>11.20%</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1103968">
                <a:tc>
                  <a:txBody>
                    <a:bodyPr/>
                    <a:lstStyle/>
                    <a:p>
                      <a:pPr marL="0" marR="0" indent="0">
                        <a:lnSpc>
                          <a:spcPct val="200000"/>
                        </a:lnSpc>
                        <a:spcBef>
                          <a:spcPts val="0"/>
                        </a:spcBef>
                        <a:spcAft>
                          <a:spcPts val="0"/>
                        </a:spcAft>
                      </a:pPr>
                      <a:r>
                        <a:rPr lang="en-GB" sz="1400" b="1" dirty="0">
                          <a:solidFill>
                            <a:schemeClr val="tx1"/>
                          </a:solidFill>
                          <a:effectLst/>
                        </a:rPr>
                        <a:t>Number of Periods</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r">
                        <a:lnSpc>
                          <a:spcPct val="200000"/>
                        </a:lnSpc>
                        <a:spcBef>
                          <a:spcPts val="0"/>
                        </a:spcBef>
                        <a:spcAft>
                          <a:spcPts val="0"/>
                        </a:spcAft>
                      </a:pPr>
                      <a:r>
                        <a:rPr lang="en-GB" sz="1400" b="1" dirty="0">
                          <a:solidFill>
                            <a:schemeClr val="tx1"/>
                          </a:solidFill>
                          <a:effectLst/>
                        </a:rPr>
                        <a:t>                              130.00 </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1103968">
                <a:tc>
                  <a:txBody>
                    <a:bodyPr/>
                    <a:lstStyle/>
                    <a:p>
                      <a:pPr marL="0" marR="0" indent="0">
                        <a:lnSpc>
                          <a:spcPct val="200000"/>
                        </a:lnSpc>
                        <a:spcBef>
                          <a:spcPts val="0"/>
                        </a:spcBef>
                        <a:spcAft>
                          <a:spcPts val="0"/>
                        </a:spcAft>
                      </a:pPr>
                      <a:r>
                        <a:rPr lang="en-GB" sz="1400" b="1" dirty="0">
                          <a:solidFill>
                            <a:schemeClr val="tx1"/>
                          </a:solidFill>
                          <a:effectLst/>
                        </a:rPr>
                        <a:t>Annual Payment</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r">
                        <a:lnSpc>
                          <a:spcPct val="200000"/>
                        </a:lnSpc>
                        <a:spcBef>
                          <a:spcPts val="0"/>
                        </a:spcBef>
                        <a:spcAft>
                          <a:spcPts val="0"/>
                        </a:spcAft>
                      </a:pPr>
                      <a:r>
                        <a:rPr lang="en-GB" sz="1400" b="1">
                          <a:solidFill>
                            <a:schemeClr val="tx1"/>
                          </a:solidFill>
                          <a:effectLst/>
                        </a:rPr>
                        <a:t>                        12,867.00 </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1103968">
                <a:tc>
                  <a:txBody>
                    <a:bodyPr/>
                    <a:lstStyle/>
                    <a:p>
                      <a:pPr marL="0" marR="0" indent="0">
                        <a:lnSpc>
                          <a:spcPct val="200000"/>
                        </a:lnSpc>
                        <a:spcBef>
                          <a:spcPts val="0"/>
                        </a:spcBef>
                        <a:spcAft>
                          <a:spcPts val="0"/>
                        </a:spcAft>
                      </a:pPr>
                      <a:r>
                        <a:rPr lang="en-GB" sz="1400" b="1">
                          <a:solidFill>
                            <a:schemeClr val="tx1"/>
                          </a:solidFill>
                          <a:effectLst/>
                        </a:rPr>
                        <a:t>Monthly payment</a:t>
                      </a:r>
                      <a:endParaRPr lang="en-US" sz="1400" b="1">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marL="0" marR="0" indent="0" algn="r">
                        <a:lnSpc>
                          <a:spcPct val="200000"/>
                        </a:lnSpc>
                        <a:spcBef>
                          <a:spcPts val="0"/>
                        </a:spcBef>
                        <a:spcAft>
                          <a:spcPts val="0"/>
                        </a:spcAft>
                      </a:pPr>
                      <a:r>
                        <a:rPr lang="en-GB" sz="1400" b="1" dirty="0">
                          <a:solidFill>
                            <a:schemeClr val="tx1"/>
                          </a:solidFill>
                          <a:effectLst/>
                        </a:rPr>
                        <a:t>                           1,072.25 </a:t>
                      </a:r>
                      <a:endParaRPr lang="en-US" sz="1400" b="1"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bl>
          </a:graphicData>
        </a:graphic>
      </p:graphicFrame>
      <p:sp>
        <p:nvSpPr>
          <p:cNvPr id="5" name="Title 1">
            <a:extLst>
              <a:ext uri="{FF2B5EF4-FFF2-40B4-BE49-F238E27FC236}">
                <a16:creationId xmlns:a16="http://schemas.microsoft.com/office/drawing/2014/main" id="{571FAD6F-0170-4FF1-9EF6-E7876D041148}"/>
              </a:ext>
            </a:extLst>
          </p:cNvPr>
          <p:cNvSpPr txBox="1">
            <a:spLocks/>
          </p:cNvSpPr>
          <p:nvPr/>
        </p:nvSpPr>
        <p:spPr>
          <a:xfrm>
            <a:off x="6449319" y="247632"/>
            <a:ext cx="5428256" cy="1492132"/>
          </a:xfrm>
          <a:prstGeom prst="rect">
            <a:avLst/>
          </a:prstGeom>
        </p:spPr>
        <p:txBody>
          <a:bodyPr vert="horz" lIns="91440" tIns="45720" rIns="91440" bIns="45720" rtlCol="0" anchor="t">
            <a:normAutofit fontScale="97500"/>
          </a:bodyPr>
          <a:lst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a:lstStyle>
          <a:p>
            <a:endParaRPr lang="en-GB" altLang="en-US" sz="2500" b="1" i="1" cap="none"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r>
              <a:rPr lang="en-GB" altLang="en-US" sz="2500" b="1" i="1" cap="none"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a:t>
            </a:r>
            <a:r>
              <a:rPr lang="en-GB" altLang="en-US" sz="2500" b="1" i="1" cap="none" dirty="0" bmk="">
                <a:solidFill>
                  <a:srgbClr val="000000"/>
                </a:solidFill>
                <a:latin typeface="Arial" panose="020B0604020202020204" pitchFamily="34" charset="0"/>
                <a:ea typeface="Times New Roman" panose="02020603050405020304" pitchFamily="18" charset="0"/>
                <a:cs typeface="Times New Roman" panose="02020603050405020304" pitchFamily="18" charset="0"/>
              </a:rPr>
              <a:t>ortgage Schedule</a:t>
            </a:r>
            <a:br>
              <a:rPr lang="en-GB" altLang="en-US" sz="5400" i="1" cap="none"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spTree>
    <p:extLst>
      <p:ext uri="{BB962C8B-B14F-4D97-AF65-F5344CB8AC3E}">
        <p14:creationId xmlns:p14="http://schemas.microsoft.com/office/powerpoint/2010/main" val="3670853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2628" y="134735"/>
            <a:ext cx="10178322" cy="474865"/>
          </a:xfrm>
        </p:spPr>
        <p:txBody>
          <a:bodyPr>
            <a:noAutofit/>
          </a:bodyPr>
          <a:lstStyle/>
          <a:p>
            <a:r>
              <a:rPr lang="en-US" sz="3200" b="1" i="1" dirty="0"/>
              <a:t>References</a:t>
            </a:r>
            <a:endParaRPr lang="en-US" sz="3200" dirty="0"/>
          </a:p>
        </p:txBody>
      </p:sp>
      <p:sp>
        <p:nvSpPr>
          <p:cNvPr id="3" name="Content Placeholder 2"/>
          <p:cNvSpPr>
            <a:spLocks noGrp="1"/>
          </p:cNvSpPr>
          <p:nvPr>
            <p:ph idx="1"/>
          </p:nvPr>
        </p:nvSpPr>
        <p:spPr>
          <a:xfrm>
            <a:off x="771618" y="857251"/>
            <a:ext cx="10639332" cy="5314950"/>
          </a:xfrm>
        </p:spPr>
        <p:txBody>
          <a:bodyPr>
            <a:noAutofit/>
          </a:bodyPr>
          <a:lstStyle/>
          <a:p>
            <a:r>
              <a:rPr lang="en-GB" dirty="0"/>
              <a:t>Corn, R., 2010. Turn Your Gym Into a Playground. </a:t>
            </a:r>
            <a:r>
              <a:rPr lang="en-GB" i="1" dirty="0"/>
              <a:t>IDEA Fitness Journal</a:t>
            </a:r>
            <a:r>
              <a:rPr lang="en-GB" dirty="0"/>
              <a:t>.</a:t>
            </a:r>
            <a:endParaRPr lang="en-US" dirty="0"/>
          </a:p>
          <a:p>
            <a:r>
              <a:rPr lang="en-GB" dirty="0"/>
              <a:t>Eke, H., 2017. The health promotion centre A business plan. California State University, Long Beach.</a:t>
            </a:r>
            <a:endParaRPr lang="en-US" dirty="0"/>
          </a:p>
          <a:p>
            <a:r>
              <a:rPr lang="en-GB" dirty="0"/>
              <a:t>Hermon, E., 2017. Fitness AK: Applying the project management tools and principles to a business plan.</a:t>
            </a:r>
            <a:endParaRPr lang="en-US" dirty="0"/>
          </a:p>
          <a:p>
            <a:r>
              <a:rPr lang="en-GB" dirty="0"/>
              <a:t>Moxham, C. and Wiseman, F., 2013. Examining the development, delivery and measurement of service quality in the fitness industry: A case study. Total Quality Management, 20(5), pp.467-482.</a:t>
            </a:r>
            <a:endParaRPr lang="en-US" dirty="0"/>
          </a:p>
          <a:p>
            <a:r>
              <a:rPr lang="en-GB" dirty="0"/>
              <a:t>Novak, K., 2017. HNRS 2000: Research and Exhibition </a:t>
            </a:r>
            <a:r>
              <a:rPr lang="en-GB" dirty="0" err="1"/>
              <a:t>Dr.</a:t>
            </a:r>
            <a:r>
              <a:rPr lang="en-GB" dirty="0"/>
              <a:t> </a:t>
            </a:r>
            <a:r>
              <a:rPr lang="en-GB" dirty="0" err="1"/>
              <a:t>Dondi</a:t>
            </a:r>
            <a:r>
              <a:rPr lang="en-GB" dirty="0"/>
              <a:t> 11 December 2017 Empowerment Marketing: Online Fitness Programs.</a:t>
            </a:r>
            <a:endParaRPr lang="en-US" dirty="0"/>
          </a:p>
          <a:p>
            <a:r>
              <a:rPr lang="en-GB" dirty="0"/>
              <a:t>Ren, H., 2016, May. Research on Leisure and Fitness Business Marketing and Market Structure. In 2016 International Conference on Economy, Management and Education Technology. Atlantis Press.</a:t>
            </a:r>
            <a:endParaRPr lang="en-US" dirty="0"/>
          </a:p>
          <a:p>
            <a:r>
              <a:rPr lang="en-GB" dirty="0"/>
              <a:t>Rose, M.T., Howell, P., </a:t>
            </a:r>
            <a:r>
              <a:rPr lang="en-GB" dirty="0" err="1"/>
              <a:t>Joohyun</a:t>
            </a:r>
            <a:r>
              <a:rPr lang="en-GB" dirty="0"/>
              <a:t>, K.I.M., Ali, M., </a:t>
            </a:r>
            <a:r>
              <a:rPr lang="en-GB" dirty="0" err="1"/>
              <a:t>Jitia</a:t>
            </a:r>
            <a:r>
              <a:rPr lang="en-GB" dirty="0"/>
              <a:t>, S. and Lee, C., Under Armour </a:t>
            </a:r>
            <a:r>
              <a:rPr lang="en-GB" dirty="0" err="1"/>
              <a:t>Inc</a:t>
            </a:r>
            <a:r>
              <a:rPr lang="en-GB" dirty="0"/>
              <a:t>, 2017. </a:t>
            </a:r>
            <a:r>
              <a:rPr lang="en-GB" i="1" dirty="0"/>
              <a:t>Methods and Apparatus for Enhanced Product Recommendations</a:t>
            </a:r>
            <a:r>
              <a:rPr lang="en-GB" dirty="0"/>
              <a:t>. U.S. Patent Application 15/086,476.</a:t>
            </a:r>
            <a:endParaRPr lang="en-US" dirty="0"/>
          </a:p>
          <a:p>
            <a:r>
              <a:rPr lang="en-GB" dirty="0"/>
              <a:t>West, N., </a:t>
            </a:r>
            <a:r>
              <a:rPr lang="en-GB" dirty="0" err="1"/>
              <a:t>Gransberg</a:t>
            </a:r>
            <a:r>
              <a:rPr lang="en-GB" dirty="0"/>
              <a:t>, D.D. and </a:t>
            </a:r>
            <a:r>
              <a:rPr lang="en-GB" dirty="0" err="1"/>
              <a:t>McMinimee</a:t>
            </a:r>
            <a:r>
              <a:rPr lang="en-GB" dirty="0"/>
              <a:t>, J., 2012. Effective Tools for Projects Delivered by Construction Manager–General Contractor Method. </a:t>
            </a:r>
            <a:r>
              <a:rPr lang="en-GB" i="1" dirty="0"/>
              <a:t>Transportation Research Record</a:t>
            </a:r>
            <a:r>
              <a:rPr lang="en-GB" dirty="0"/>
              <a:t>, </a:t>
            </a:r>
            <a:r>
              <a:rPr lang="en-GB" i="1" dirty="0"/>
              <a:t>2268</a:t>
            </a:r>
            <a:r>
              <a:rPr lang="en-GB" dirty="0"/>
              <a:t>(1), pp.33-39.</a:t>
            </a:r>
            <a:endParaRPr lang="en-US" dirty="0"/>
          </a:p>
          <a:p>
            <a:endParaRPr lang="en-US" sz="1000" dirty="0"/>
          </a:p>
        </p:txBody>
      </p:sp>
    </p:spTree>
    <p:extLst>
      <p:ext uri="{BB962C8B-B14F-4D97-AF65-F5344CB8AC3E}">
        <p14:creationId xmlns:p14="http://schemas.microsoft.com/office/powerpoint/2010/main" val="4090671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E3623E8E-D1CF-4845-9666-3EC4088F79F5}"/>
              </a:ext>
            </a:extLst>
          </p:cNvPr>
          <p:cNvSpPr>
            <a:spLocks noGrp="1"/>
          </p:cNvSpPr>
          <p:nvPr>
            <p:ph idx="1"/>
          </p:nvPr>
        </p:nvSpPr>
        <p:spPr/>
        <p:txBody>
          <a:bodyPr>
            <a:normAutofit/>
          </a:bodyPr>
          <a:lstStyle/>
          <a:p>
            <a:pPr marL="0" indent="0">
              <a:buNone/>
            </a:pPr>
            <a:r>
              <a:rPr lang="en-GB" sz="9600" b="1" dirty="0"/>
              <a:t>Any Questions ?</a:t>
            </a:r>
          </a:p>
        </p:txBody>
      </p:sp>
    </p:spTree>
    <p:extLst>
      <p:ext uri="{BB962C8B-B14F-4D97-AF65-F5344CB8AC3E}">
        <p14:creationId xmlns:p14="http://schemas.microsoft.com/office/powerpoint/2010/main" val="136350990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289</TotalTime>
  <Words>4386</Words>
  <Application>Microsoft Office PowerPoint</Application>
  <PresentationFormat>Widescreen</PresentationFormat>
  <Paragraphs>281</Paragraphs>
  <Slides>15</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Gill Sans MT</vt:lpstr>
      <vt:lpstr>Impact</vt:lpstr>
      <vt:lpstr>Times New Roman</vt:lpstr>
      <vt:lpstr>Badge</vt:lpstr>
      <vt:lpstr>Business plan FOR  gym “INTENSITY” </vt:lpstr>
      <vt:lpstr>Mission, vision and purpose of the gym</vt:lpstr>
      <vt:lpstr>Description of Business </vt:lpstr>
      <vt:lpstr>Opportunities and Strengths </vt:lpstr>
      <vt:lpstr>Critical Risks and Problems</vt:lpstr>
      <vt:lpstr>Pestle Analysis</vt:lpstr>
      <vt:lpstr>Marketing and Sales</vt:lpstr>
      <vt:lpstr>PowerPoint Presentation</vt:lpstr>
      <vt:lpstr>MANAGEMENT  Staff the staff will be given strict guidelines to clean any spills of water or other liquid, and the leather on the exercise machines and seats will be maintained through cleaning sweat of the members after every one hour. In this way, the wear and tear of the machines and the leather will be less likely to occur.   The staff will be also be instructed to place grease and oil on the cables and machines so that hey are avoided from rust and will ensure to clean up that oil and grease from the grip of machines, so that none of the members faces the concern of getting the oil in their hands while using the equipment  Ambiance    when any member enters the gym, he or she should not smell of sweat of other members, so for that appealing fragrances tools should be placed at each distance and they should be automatic having sensor within it. The member will feel comfortable in placing his or her bags, bottle or any other stuff in their personal locker where no other member will be allowed to place their stuff in that. Each member will be given keys for their locks and to increase the loyalty of the members, and no additional prices will be charged for providing those lockers, as it will be included in the monthly subscription charges  </vt:lpstr>
      <vt:lpstr>PowerPoint Presentation</vt:lpstr>
      <vt:lpstr>Advertising Schedule</vt:lpstr>
      <vt:lpstr>Cost Analysis </vt:lpstr>
      <vt:lpstr>Capital Equipment Expenses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on opening of gym</dc:title>
  <dc:creator>ht</dc:creator>
  <cp:lastModifiedBy>Titi Gurau</cp:lastModifiedBy>
  <cp:revision>53</cp:revision>
  <dcterms:created xsi:type="dcterms:W3CDTF">2019-12-05T09:05:53Z</dcterms:created>
  <dcterms:modified xsi:type="dcterms:W3CDTF">2019-12-15T22:44:08Z</dcterms:modified>
</cp:coreProperties>
</file>