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62" r:id="rId4"/>
    <p:sldId id="263" r:id="rId5"/>
    <p:sldId id="258" r:id="rId6"/>
    <p:sldId id="259" r:id="rId7"/>
    <p:sldId id="260" r:id="rId8"/>
    <p:sldId id="261"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17" autoAdjust="0"/>
    <p:restoredTop sz="94660"/>
  </p:normalViewPr>
  <p:slideViewPr>
    <p:cSldViewPr snapToGrid="0">
      <p:cViewPr varScale="1">
        <p:scale>
          <a:sx n="81" d="100"/>
          <a:sy n="81" d="100"/>
        </p:scale>
        <p:origin x="61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7DE239-1709-4A92-BC5E-38D45CE3F82F}" type="datetimeFigureOut">
              <a:rPr lang="en-GB" smtClean="0"/>
              <a:t>15/01/2018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E33B9F-7741-4DFD-822F-4A673733CE77}" type="slidenum">
              <a:rPr lang="en-GB" smtClean="0"/>
              <a:t>‹#›</a:t>
            </a:fld>
            <a:endParaRPr lang="en-GB"/>
          </a:p>
        </p:txBody>
      </p:sp>
    </p:spTree>
    <p:extLst>
      <p:ext uri="{BB962C8B-B14F-4D97-AF65-F5344CB8AC3E}">
        <p14:creationId xmlns:p14="http://schemas.microsoft.com/office/powerpoint/2010/main" val="3217319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impact of Civil Defences in the counties of Monmouthshire has received little scholarly attention since the end of the Second World War.  Of the protective measures which had been brought about which resulted from the invention of the Luftwaffe. An examination of the social and economic effects the civil defences had on the area will be brought forward.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This dissertation will draw on extensive research which will be conducted in local and national government archives within Britain, as well as a range of secondary literature on the pre, inter and post war periods. </a:t>
            </a:r>
          </a:p>
          <a:p>
            <a:endParaRPr lang="en-GB" dirty="0"/>
          </a:p>
        </p:txBody>
      </p:sp>
      <p:sp>
        <p:nvSpPr>
          <p:cNvPr id="4" name="Slide Number Placeholder 3"/>
          <p:cNvSpPr>
            <a:spLocks noGrp="1"/>
          </p:cNvSpPr>
          <p:nvPr>
            <p:ph type="sldNum" sz="quarter" idx="10"/>
          </p:nvPr>
        </p:nvSpPr>
        <p:spPr/>
        <p:txBody>
          <a:bodyPr/>
          <a:lstStyle/>
          <a:p>
            <a:fld id="{DFE33B9F-7741-4DFD-822F-4A673733CE77}" type="slidenum">
              <a:rPr lang="en-GB" smtClean="0"/>
              <a:t>1</a:t>
            </a:fld>
            <a:endParaRPr lang="en-GB"/>
          </a:p>
        </p:txBody>
      </p:sp>
    </p:spTree>
    <p:extLst>
      <p:ext uri="{BB962C8B-B14F-4D97-AF65-F5344CB8AC3E}">
        <p14:creationId xmlns:p14="http://schemas.microsoft.com/office/powerpoint/2010/main" val="41612806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“If you wish for peace, prepare for war” is originally a </a:t>
            </a:r>
            <a:r>
              <a:rPr lang="en-GB" sz="1200" kern="1200" dirty="0" err="1">
                <a:solidFill>
                  <a:schemeClr val="tx1"/>
                </a:solidFill>
                <a:effectLst/>
                <a:latin typeface="+mn-lt"/>
                <a:ea typeface="+mn-ea"/>
                <a:cs typeface="+mn-cs"/>
              </a:rPr>
              <a:t>latin</a:t>
            </a:r>
            <a:r>
              <a:rPr lang="en-GB" sz="1200" kern="1200" dirty="0">
                <a:solidFill>
                  <a:schemeClr val="tx1"/>
                </a:solidFill>
                <a:effectLst/>
                <a:latin typeface="+mn-lt"/>
                <a:ea typeface="+mn-ea"/>
                <a:cs typeface="+mn-cs"/>
              </a:rPr>
              <a:t> quote which Liddell Hart highlights in his book ‘The defence of Britain’ but instead of stating that Britain should follow this exact quote, he adapted it to ‘If you wish for peace, understand war’ He wished for the future generations to never have to experience the devastation his had suffered from the Great War... this quote correlates to the question on civil defences due to the need that was felt to learn from past mistakes to help cloak Britain from enemy invasion.</a:t>
            </a:r>
          </a:p>
          <a:p>
            <a:r>
              <a:rPr lang="en-GB" sz="1200" kern="1200" dirty="0">
                <a:solidFill>
                  <a:schemeClr val="tx1"/>
                </a:solidFill>
                <a:effectLst/>
                <a:latin typeface="+mn-lt"/>
                <a:ea typeface="+mn-ea"/>
                <a:cs typeface="+mn-cs"/>
              </a:rPr>
              <a:t>George Orwell in his pre-war novels such as Coming up for air (1939) spoke of enemy airplanes flying over London and dropping bombs, this mirrors the governments understanding of the possibility of air attacks that lead to the extensive pre-war home defence planning which had been used to set up volunteer organisations to help combat air assault in the UK. These Included Air Raid Precautions, Observer Corps, </a:t>
            </a:r>
            <a:r>
              <a:rPr lang="en-GB" sz="1200" kern="1200" dirty="0" err="1">
                <a:solidFill>
                  <a:schemeClr val="tx1"/>
                </a:solidFill>
                <a:effectLst/>
                <a:latin typeface="+mn-lt"/>
                <a:ea typeface="+mn-ea"/>
                <a:cs typeface="+mn-cs"/>
              </a:rPr>
              <a:t>Auxilary</a:t>
            </a:r>
            <a:r>
              <a:rPr lang="en-GB" sz="1200" kern="1200" dirty="0">
                <a:solidFill>
                  <a:schemeClr val="tx1"/>
                </a:solidFill>
                <a:effectLst/>
                <a:latin typeface="+mn-lt"/>
                <a:ea typeface="+mn-ea"/>
                <a:cs typeface="+mn-cs"/>
              </a:rPr>
              <a:t> Fire Service and other elements of civil defence, such as the Women’s Voluntary Services.</a:t>
            </a:r>
          </a:p>
          <a:p>
            <a:r>
              <a:rPr lang="en-GB" sz="1200" kern="1200" dirty="0">
                <a:solidFill>
                  <a:schemeClr val="tx1"/>
                </a:solidFill>
                <a:effectLst/>
                <a:latin typeface="+mn-lt"/>
                <a:ea typeface="+mn-ea"/>
                <a:cs typeface="+mn-cs"/>
              </a:rPr>
              <a:t>Alongside this a use of primary sources from the Gwent Archive and Pontypool museum will be used due to their extensive records on the Civil Defences in the counties that had been put in place as well as their records which would show the effectiveness of the defences. Coinciding with these sources, books that have been written by Local History Groups of the areas in question will be used. These books include memoirs from local people who had taken part in the war, including the home guard, or people who had experienced the war.</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DFE33B9F-7741-4DFD-822F-4A673733CE77}" type="slidenum">
              <a:rPr lang="en-GB" smtClean="0"/>
              <a:t>2</a:t>
            </a:fld>
            <a:endParaRPr lang="en-GB"/>
          </a:p>
        </p:txBody>
      </p:sp>
    </p:spTree>
    <p:extLst>
      <p:ext uri="{BB962C8B-B14F-4D97-AF65-F5344CB8AC3E}">
        <p14:creationId xmlns:p14="http://schemas.microsoft.com/office/powerpoint/2010/main" val="21318317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During the second world war, a number of provisions were put in place to conceal Britain from the enemies. </a:t>
            </a:r>
          </a:p>
          <a:p>
            <a:r>
              <a:rPr lang="en-GB" sz="1200" kern="1200" dirty="0">
                <a:solidFill>
                  <a:schemeClr val="tx1"/>
                </a:solidFill>
                <a:effectLst/>
                <a:latin typeface="+mn-lt"/>
                <a:ea typeface="+mn-ea"/>
                <a:cs typeface="+mn-cs"/>
              </a:rPr>
              <a:t>On 14</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May 1940 the secretary state for war announced the creation of the Local Defence Volunteers (later named the home guard). The home guard was made up of 1.5 million volunteers who would have been ineligible for military services. They were put in place to act as a secondary defence force in the event of an invasion by Germany or their Allies. They were supplied with weapons which were made cheaply without consuming materials that would have been needed for the regular units’ armaments. Their weapons included examples such as the No. 76 Special Incendiary Grenade which was made of a glass bottle filled with a highly flammable material.</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Some other basic defence measures that had been put in place included the removal of signposts, including railway station signs to confuse the enemy. Alongside this any service stations near the coasts had their petrol pumps removed as Britain did not want anything that may be useful to the enemy in case of the invasions. As well as these by the 13</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June 1940 church bells ringing were banned unless it was rung by the police or the military to warn the areas of an invasion.</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DFE33B9F-7741-4DFD-822F-4A673733CE77}" type="slidenum">
              <a:rPr lang="en-GB" smtClean="0"/>
              <a:t>3</a:t>
            </a:fld>
            <a:endParaRPr lang="en-GB"/>
          </a:p>
        </p:txBody>
      </p:sp>
    </p:spTree>
    <p:extLst>
      <p:ext uri="{BB962C8B-B14F-4D97-AF65-F5344CB8AC3E}">
        <p14:creationId xmlns:p14="http://schemas.microsoft.com/office/powerpoint/2010/main" val="40267468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Originally, this dissertation was based around the counties of Gwent and Monmouthshire, but whilst researching more in-depth with this topic, it came to my attention that Gwent was a county that was created at a later date and the areas which are now covered by Gwent, were a part of Monmouthshire during the time of the war. Therefore, I am narrowing down the focus of the question to be more accurate to the time.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areas which Monmouthshire covered in the war period included; Chepstow, Newport, </a:t>
            </a:r>
            <a:r>
              <a:rPr lang="en-GB" sz="1200" kern="1200" dirty="0" err="1">
                <a:solidFill>
                  <a:schemeClr val="tx1"/>
                </a:solidFill>
                <a:effectLst/>
                <a:latin typeface="+mn-lt"/>
                <a:ea typeface="+mn-ea"/>
                <a:cs typeface="+mn-cs"/>
              </a:rPr>
              <a:t>Risca</a:t>
            </a:r>
            <a:r>
              <a:rPr lang="en-GB" sz="1200" kern="1200" dirty="0">
                <a:solidFill>
                  <a:schemeClr val="tx1"/>
                </a:solidFill>
                <a:effectLst/>
                <a:latin typeface="+mn-lt"/>
                <a:ea typeface="+mn-ea"/>
                <a:cs typeface="+mn-cs"/>
              </a:rPr>
              <a:t>, Blackwood, Rhymney, Ebbw Vale, </a:t>
            </a:r>
            <a:r>
              <a:rPr lang="en-GB" sz="1200" kern="1200" dirty="0" err="1">
                <a:solidFill>
                  <a:schemeClr val="tx1"/>
                </a:solidFill>
                <a:effectLst/>
                <a:latin typeface="+mn-lt"/>
                <a:ea typeface="+mn-ea"/>
                <a:cs typeface="+mn-cs"/>
              </a:rPr>
              <a:t>Abertillery</a:t>
            </a:r>
            <a:r>
              <a:rPr lang="en-GB" sz="1200" kern="1200" dirty="0">
                <a:solidFill>
                  <a:schemeClr val="tx1"/>
                </a:solidFill>
                <a:effectLst/>
                <a:latin typeface="+mn-lt"/>
                <a:ea typeface="+mn-ea"/>
                <a:cs typeface="+mn-cs"/>
              </a:rPr>
              <a:t>, Pontypool, Monmouth, Abergavenny and </a:t>
            </a:r>
            <a:r>
              <a:rPr lang="en-GB" sz="1200" kern="1200" dirty="0" err="1">
                <a:solidFill>
                  <a:schemeClr val="tx1"/>
                </a:solidFill>
                <a:effectLst/>
                <a:latin typeface="+mn-lt"/>
                <a:ea typeface="+mn-ea"/>
                <a:cs typeface="+mn-cs"/>
              </a:rPr>
              <a:t>Usk</a:t>
            </a: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DFE33B9F-7741-4DFD-822F-4A673733CE77}" type="slidenum">
              <a:rPr lang="en-GB" smtClean="0"/>
              <a:t>4</a:t>
            </a:fld>
            <a:endParaRPr lang="en-GB"/>
          </a:p>
        </p:txBody>
      </p:sp>
    </p:spTree>
    <p:extLst>
      <p:ext uri="{BB962C8B-B14F-4D97-AF65-F5344CB8AC3E}">
        <p14:creationId xmlns:p14="http://schemas.microsoft.com/office/powerpoint/2010/main" val="31834691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Through the use of </a:t>
            </a:r>
            <a:r>
              <a:rPr lang="en-GB" sz="1200" kern="1200" dirty="0" err="1">
                <a:solidFill>
                  <a:schemeClr val="tx1"/>
                </a:solidFill>
                <a:effectLst/>
                <a:latin typeface="+mn-lt"/>
                <a:ea typeface="+mn-ea"/>
                <a:cs typeface="+mn-cs"/>
              </a:rPr>
              <a:t>Abersychan</a:t>
            </a:r>
            <a:r>
              <a:rPr lang="en-GB" sz="1200" kern="1200" dirty="0">
                <a:solidFill>
                  <a:schemeClr val="tx1"/>
                </a:solidFill>
                <a:effectLst/>
                <a:latin typeface="+mn-lt"/>
                <a:ea typeface="+mn-ea"/>
                <a:cs typeface="+mn-cs"/>
              </a:rPr>
              <a:t> &amp; </a:t>
            </a:r>
            <a:r>
              <a:rPr lang="en-GB" sz="1200" kern="1200" dirty="0" err="1">
                <a:solidFill>
                  <a:schemeClr val="tx1"/>
                </a:solidFill>
                <a:effectLst/>
                <a:latin typeface="+mn-lt"/>
                <a:ea typeface="+mn-ea"/>
                <a:cs typeface="+mn-cs"/>
              </a:rPr>
              <a:t>Garndiffaith’s</a:t>
            </a:r>
            <a:r>
              <a:rPr lang="en-GB" sz="1200" kern="1200" dirty="0">
                <a:solidFill>
                  <a:schemeClr val="tx1"/>
                </a:solidFill>
                <a:effectLst/>
                <a:latin typeface="+mn-lt"/>
                <a:ea typeface="+mn-ea"/>
                <a:cs typeface="+mn-cs"/>
              </a:rPr>
              <a:t> Local History group, a book of local memories of 1939-1945 has been printed. These included stories of civilians such as Joe Smith who was part of the Home Guard. He wrote that they were in charge of guarding multiple places such as the Little Mill railway bridge as well as the headquarters at </a:t>
            </a:r>
            <a:r>
              <a:rPr lang="en-GB" sz="1200" kern="1200" dirty="0" err="1">
                <a:solidFill>
                  <a:schemeClr val="tx1"/>
                </a:solidFill>
                <a:effectLst/>
                <a:latin typeface="+mn-lt"/>
                <a:ea typeface="+mn-ea"/>
                <a:cs typeface="+mn-cs"/>
              </a:rPr>
              <a:t>Talywain</a:t>
            </a:r>
            <a:r>
              <a:rPr lang="en-GB" sz="1200" kern="1200" dirty="0">
                <a:solidFill>
                  <a:schemeClr val="tx1"/>
                </a:solidFill>
                <a:effectLst/>
                <a:latin typeface="+mn-lt"/>
                <a:ea typeface="+mn-ea"/>
                <a:cs typeface="+mn-cs"/>
              </a:rPr>
              <a:t>. They were put into place to protect the villages, and were always available in case of an invasion by German Parachutists.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Smith shows that although they were not part of the military services they still had to follow strict military lines which included intensive drills, target practice as well as weekend camps where they had to fend for themselves.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Although there were 12</a:t>
            </a:r>
            <a:r>
              <a:rPr lang="en-GB" sz="1200" kern="1200" baseline="300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battalions within Monmouthshire, Pontypool were only a part of the 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Battalion and were often made up of men from </a:t>
            </a:r>
            <a:r>
              <a:rPr lang="en-GB" sz="1200" kern="1200" dirty="0" err="1">
                <a:solidFill>
                  <a:schemeClr val="tx1"/>
                </a:solidFill>
                <a:effectLst/>
                <a:latin typeface="+mn-lt"/>
                <a:ea typeface="+mn-ea"/>
                <a:cs typeface="+mn-cs"/>
              </a:rPr>
              <a:t>Abersychan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Talywain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Garndiffiath</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DFE33B9F-7741-4DFD-822F-4A673733CE77}" type="slidenum">
              <a:rPr lang="en-GB" smtClean="0"/>
              <a:t>5</a:t>
            </a:fld>
            <a:endParaRPr lang="en-GB"/>
          </a:p>
        </p:txBody>
      </p:sp>
    </p:spTree>
    <p:extLst>
      <p:ext uri="{BB962C8B-B14F-4D97-AF65-F5344CB8AC3E}">
        <p14:creationId xmlns:p14="http://schemas.microsoft.com/office/powerpoint/2010/main" val="7480781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Folly Tower is based in Pontypool and in 1924 the Free Press had illustrated that the tower was a popular place of pilgrimage on bank holidays. However, by the late 1930s it was in a poor state of affair. </a:t>
            </a:r>
          </a:p>
          <a:p>
            <a:r>
              <a:rPr lang="en-GB" sz="1200" kern="1200" dirty="0">
                <a:solidFill>
                  <a:schemeClr val="tx1"/>
                </a:solidFill>
                <a:effectLst/>
                <a:latin typeface="+mn-lt"/>
                <a:ea typeface="+mn-ea"/>
                <a:cs typeface="+mn-cs"/>
              </a:rPr>
              <a:t>Although it was not well looked after, The London Evening Standard published a photograph of the tower in May 1940 with the caption stating where it stands and how it’s connected by tunnels to Abergavenny Castle.</a:t>
            </a:r>
          </a:p>
          <a:p>
            <a:r>
              <a:rPr lang="en-GB" sz="1200" kern="1200" dirty="0">
                <a:solidFill>
                  <a:schemeClr val="tx1"/>
                </a:solidFill>
                <a:effectLst/>
                <a:latin typeface="+mn-lt"/>
                <a:ea typeface="+mn-ea"/>
                <a:cs typeface="+mn-cs"/>
              </a:rPr>
              <a:t>Following this, on July 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1940 the tower was demolished by the order of the ministry of defence as a security measure under the Emergency Powers Act of 1939. The contemporary Air Raid Precautions plans were greatly built on Stanley Baldwin's statement that "the bomber will always get through"</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Because of this assertion, the precaution was taken to destroy the tower as it was believed to be a useful landmark for enemy planes which where seeking to raid the nearby Royal </a:t>
            </a:r>
            <a:r>
              <a:rPr lang="en-GB" sz="1200" kern="1200" dirty="0" err="1">
                <a:solidFill>
                  <a:schemeClr val="tx1"/>
                </a:solidFill>
                <a:effectLst/>
                <a:latin typeface="+mn-lt"/>
                <a:ea typeface="+mn-ea"/>
                <a:cs typeface="+mn-cs"/>
              </a:rPr>
              <a:t>Ordanance</a:t>
            </a:r>
            <a:r>
              <a:rPr lang="en-GB" sz="1200" kern="1200" dirty="0">
                <a:solidFill>
                  <a:schemeClr val="tx1"/>
                </a:solidFill>
                <a:effectLst/>
                <a:latin typeface="+mn-lt"/>
                <a:ea typeface="+mn-ea"/>
                <a:cs typeface="+mn-cs"/>
              </a:rPr>
              <a:t> Factory based in </a:t>
            </a:r>
            <a:r>
              <a:rPr lang="en-GB" sz="1200" kern="1200" dirty="0" err="1">
                <a:solidFill>
                  <a:schemeClr val="tx1"/>
                </a:solidFill>
                <a:effectLst/>
                <a:latin typeface="+mn-lt"/>
                <a:ea typeface="+mn-ea"/>
                <a:cs typeface="+mn-cs"/>
              </a:rPr>
              <a:t>Glascoed</a:t>
            </a: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DFE33B9F-7741-4DFD-822F-4A673733CE77}" type="slidenum">
              <a:rPr lang="en-GB" smtClean="0"/>
              <a:t>6</a:t>
            </a:fld>
            <a:endParaRPr lang="en-GB"/>
          </a:p>
        </p:txBody>
      </p:sp>
    </p:spTree>
    <p:extLst>
      <p:ext uri="{BB962C8B-B14F-4D97-AF65-F5344CB8AC3E}">
        <p14:creationId xmlns:p14="http://schemas.microsoft.com/office/powerpoint/2010/main" val="17546739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seen in the image shown, the Folly Tower is pretty close to the Royal Ordnance factory, meaning it would have been easy for the enemies to have located the factory if they were to have seen the tower.</a:t>
            </a:r>
          </a:p>
          <a:p>
            <a:r>
              <a:rPr lang="en-GB" sz="1200" kern="1200" dirty="0">
                <a:solidFill>
                  <a:schemeClr val="tx1"/>
                </a:solidFill>
                <a:effectLst/>
                <a:latin typeface="+mn-lt"/>
                <a:ea typeface="+mn-ea"/>
                <a:cs typeface="+mn-cs"/>
              </a:rPr>
              <a:t>Royal Ordnance Factories is the name given to the governments munitions factories in and after the second world war. The majority of these factories has been built in the period of re-armament before the second world war began and were often built in areas away from major cities which they believed would be the most vulnerable to bombing from the air. The Factory based in Pontypool was a part of the permanent Royal Ordnance Factories which were to remain open and in production after the second world war.</a:t>
            </a:r>
          </a:p>
          <a:p>
            <a:r>
              <a:rPr lang="en-GB" sz="1200" kern="1200" dirty="0">
                <a:solidFill>
                  <a:schemeClr val="tx1"/>
                </a:solidFill>
                <a:effectLst/>
                <a:latin typeface="+mn-lt"/>
                <a:ea typeface="+mn-ea"/>
                <a:cs typeface="+mn-cs"/>
              </a:rPr>
              <a:t>Although the provision of protecting the factory was put in place by destroying the Folly Tower, the factory was still bombed twice during the war.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FE33B9F-7741-4DFD-822F-4A673733CE77}" type="slidenum">
              <a:rPr lang="en-GB" smtClean="0"/>
              <a:t>7</a:t>
            </a:fld>
            <a:endParaRPr lang="en-GB"/>
          </a:p>
        </p:txBody>
      </p:sp>
    </p:spTree>
    <p:extLst>
      <p:ext uri="{BB962C8B-B14F-4D97-AF65-F5344CB8AC3E}">
        <p14:creationId xmlns:p14="http://schemas.microsoft.com/office/powerpoint/2010/main" val="13809973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 am anticipating that the results will show that the civil defenses put into place did help a great deal as there were many provisions put in place to cloak the county.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is shown through the fact the statistics of bombs dropped on the areas are significantly less than most over areas in the UK and even Wales </a:t>
            </a:r>
            <a:r>
              <a:rPr lang="en-US" sz="1200" kern="1200" dirty="0" err="1">
                <a:solidFill>
                  <a:schemeClr val="tx1"/>
                </a:solidFill>
                <a:effectLst/>
                <a:latin typeface="+mn-lt"/>
                <a:ea typeface="+mn-ea"/>
                <a:cs typeface="+mn-cs"/>
              </a:rPr>
              <a:t>e,g</a:t>
            </a:r>
            <a:r>
              <a:rPr lang="en-US" sz="1200" kern="1200" dirty="0">
                <a:solidFill>
                  <a:schemeClr val="tx1"/>
                </a:solidFill>
                <a:effectLst/>
                <a:latin typeface="+mn-lt"/>
                <a:ea typeface="+mn-ea"/>
                <a:cs typeface="+mn-cs"/>
              </a:rPr>
              <a:t> Swansea</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FE33B9F-7741-4DFD-822F-4A673733CE77}" type="slidenum">
              <a:rPr lang="en-GB" smtClean="0"/>
              <a:t>8</a:t>
            </a:fld>
            <a:endParaRPr lang="en-GB"/>
          </a:p>
        </p:txBody>
      </p:sp>
    </p:spTree>
    <p:extLst>
      <p:ext uri="{BB962C8B-B14F-4D97-AF65-F5344CB8AC3E}">
        <p14:creationId xmlns:p14="http://schemas.microsoft.com/office/powerpoint/2010/main" val="1316439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1/15/2018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1/15/2018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1/15/2018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jp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38F9D-563D-4967-8958-5CABE9AB145A}"/>
              </a:ext>
            </a:extLst>
          </p:cNvPr>
          <p:cNvSpPr>
            <a:spLocks noGrp="1"/>
          </p:cNvSpPr>
          <p:nvPr>
            <p:ph type="ctrTitle"/>
          </p:nvPr>
        </p:nvSpPr>
        <p:spPr>
          <a:xfrm>
            <a:off x="2384528" y="970696"/>
            <a:ext cx="8637073" cy="2541431"/>
          </a:xfrm>
        </p:spPr>
        <p:txBody>
          <a:bodyPr>
            <a:normAutofit/>
          </a:bodyPr>
          <a:lstStyle/>
          <a:p>
            <a:r>
              <a:rPr lang="en-GB" sz="3600" i="1" u="sng" cap="none" dirty="0">
                <a:solidFill>
                  <a:srgbClr val="7030A0"/>
                </a:solidFill>
              </a:rPr>
              <a:t>In hiding? An analysis of how the county of Monmouthshire used civil defences to cloak themselves from the </a:t>
            </a:r>
            <a:r>
              <a:rPr lang="en-GB" sz="3600" i="1" u="sng" cap="none" dirty="0" err="1">
                <a:solidFill>
                  <a:srgbClr val="7030A0"/>
                </a:solidFill>
              </a:rPr>
              <a:t>nazis</a:t>
            </a:r>
            <a:r>
              <a:rPr lang="en-GB" sz="3600" i="1" u="sng" cap="none" dirty="0">
                <a:solidFill>
                  <a:srgbClr val="7030A0"/>
                </a:solidFill>
              </a:rPr>
              <a:t> during world war II.</a:t>
            </a:r>
            <a:br>
              <a:rPr lang="en-GB" i="1" dirty="0">
                <a:solidFill>
                  <a:srgbClr val="7030A0"/>
                </a:solidFill>
              </a:rPr>
            </a:br>
            <a:endParaRPr lang="en-GB" i="1" dirty="0">
              <a:solidFill>
                <a:srgbClr val="7030A0"/>
              </a:solidFill>
            </a:endParaRPr>
          </a:p>
        </p:txBody>
      </p:sp>
      <p:sp>
        <p:nvSpPr>
          <p:cNvPr id="3" name="Subtitle 2">
            <a:extLst>
              <a:ext uri="{FF2B5EF4-FFF2-40B4-BE49-F238E27FC236}">
                <a16:creationId xmlns:a16="http://schemas.microsoft.com/office/drawing/2014/main" id="{73986170-387A-4623-B319-BE3C28D94DC8}"/>
              </a:ext>
            </a:extLst>
          </p:cNvPr>
          <p:cNvSpPr>
            <a:spLocks noGrp="1"/>
          </p:cNvSpPr>
          <p:nvPr>
            <p:ph type="subTitle" idx="1"/>
          </p:nvPr>
        </p:nvSpPr>
        <p:spPr>
          <a:xfrm>
            <a:off x="2135148" y="3512127"/>
            <a:ext cx="8637072" cy="977621"/>
          </a:xfrm>
        </p:spPr>
        <p:txBody>
          <a:bodyPr/>
          <a:lstStyle/>
          <a:p>
            <a:pPr algn="ctr"/>
            <a:r>
              <a:rPr lang="en-GB" dirty="0" err="1"/>
              <a:t>Laura-cait</a:t>
            </a:r>
            <a:r>
              <a:rPr lang="en-GB" dirty="0"/>
              <a:t> Driscoll</a:t>
            </a:r>
            <a:br>
              <a:rPr lang="en-GB" dirty="0"/>
            </a:br>
            <a:r>
              <a:rPr lang="en-GB" dirty="0"/>
              <a:t> ahsk6002</a:t>
            </a:r>
          </a:p>
        </p:txBody>
      </p:sp>
      <p:sp>
        <p:nvSpPr>
          <p:cNvPr id="4" name="Rectangle 3">
            <a:extLst>
              <a:ext uri="{FF2B5EF4-FFF2-40B4-BE49-F238E27FC236}">
                <a16:creationId xmlns:a16="http://schemas.microsoft.com/office/drawing/2014/main" id="{D002AEA4-E4A8-4608-BAF6-9667817CD0C3}"/>
              </a:ext>
            </a:extLst>
          </p:cNvPr>
          <p:cNvSpPr/>
          <p:nvPr/>
        </p:nvSpPr>
        <p:spPr>
          <a:xfrm>
            <a:off x="-2" y="6201295"/>
            <a:ext cx="9925397" cy="461665"/>
          </a:xfrm>
          <a:prstGeom prst="rect">
            <a:avLst/>
          </a:prstGeom>
        </p:spPr>
        <p:txBody>
          <a:bodyPr wrap="square">
            <a:spAutoFit/>
          </a:bodyPr>
          <a:lstStyle/>
          <a:p>
            <a:r>
              <a:rPr lang="en-GB" sz="2400" dirty="0">
                <a:solidFill>
                  <a:schemeClr val="accent6">
                    <a:lumMod val="20000"/>
                    <a:lumOff val="80000"/>
                  </a:schemeClr>
                </a:solidFill>
              </a:rPr>
              <a:t>“ If you wish for peace, prepare for war”  - </a:t>
            </a:r>
            <a:r>
              <a:rPr lang="en-GB" dirty="0">
                <a:solidFill>
                  <a:schemeClr val="accent6">
                    <a:lumMod val="20000"/>
                    <a:lumOff val="80000"/>
                  </a:schemeClr>
                </a:solidFill>
              </a:rPr>
              <a:t>translation of Vegetius </a:t>
            </a:r>
            <a:r>
              <a:rPr lang="en-GB" i="1" dirty="0">
                <a:solidFill>
                  <a:schemeClr val="accent6">
                    <a:lumMod val="20000"/>
                    <a:lumOff val="80000"/>
                  </a:schemeClr>
                </a:solidFill>
              </a:rPr>
              <a:t>Epitome Rei </a:t>
            </a:r>
            <a:r>
              <a:rPr lang="en-GB" i="1" dirty="0" err="1">
                <a:solidFill>
                  <a:schemeClr val="accent6">
                    <a:lumMod val="20000"/>
                    <a:lumOff val="80000"/>
                  </a:schemeClr>
                </a:solidFill>
              </a:rPr>
              <a:t>Militari</a:t>
            </a:r>
            <a:r>
              <a:rPr lang="en-GB" i="1" dirty="0">
                <a:solidFill>
                  <a:schemeClr val="accent6">
                    <a:lumMod val="20000"/>
                    <a:lumOff val="80000"/>
                  </a:schemeClr>
                </a:solidFill>
              </a:rPr>
              <a:t>, </a:t>
            </a:r>
            <a:r>
              <a:rPr lang="en-GB" i="1" dirty="0" err="1">
                <a:solidFill>
                  <a:schemeClr val="accent6">
                    <a:lumMod val="20000"/>
                    <a:lumOff val="80000"/>
                  </a:schemeClr>
                </a:solidFill>
              </a:rPr>
              <a:t>lib.III</a:t>
            </a:r>
            <a:endParaRPr lang="en-GB" sz="2400" dirty="0">
              <a:solidFill>
                <a:schemeClr val="accent6">
                  <a:lumMod val="20000"/>
                  <a:lumOff val="80000"/>
                </a:schemeClr>
              </a:solidFill>
            </a:endParaRPr>
          </a:p>
        </p:txBody>
      </p:sp>
    </p:spTree>
    <p:extLst>
      <p:ext uri="{BB962C8B-B14F-4D97-AF65-F5344CB8AC3E}">
        <p14:creationId xmlns:p14="http://schemas.microsoft.com/office/powerpoint/2010/main" val="1364053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9EC65442-F244-409C-BF44-C5D6472E810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199"/>
            <a:ext cx="0" cy="429768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3E6F1C8-1D33-4E87-BDB0-33CB7AF8D297}"/>
              </a:ext>
            </a:extLst>
          </p:cNvPr>
          <p:cNvSpPr>
            <a:spLocks noGrp="1"/>
          </p:cNvSpPr>
          <p:nvPr>
            <p:ph type="title"/>
          </p:nvPr>
        </p:nvSpPr>
        <p:spPr>
          <a:xfrm>
            <a:off x="1249961" y="1600199"/>
            <a:ext cx="3173482" cy="4297680"/>
          </a:xfrm>
        </p:spPr>
        <p:txBody>
          <a:bodyPr anchor="ctr">
            <a:normAutofit/>
          </a:bodyPr>
          <a:lstStyle/>
          <a:p>
            <a:r>
              <a:rPr lang="en-GB"/>
              <a:t>Research material</a:t>
            </a:r>
          </a:p>
        </p:txBody>
      </p:sp>
      <p:sp>
        <p:nvSpPr>
          <p:cNvPr id="3" name="Content Placeholder 2">
            <a:extLst>
              <a:ext uri="{FF2B5EF4-FFF2-40B4-BE49-F238E27FC236}">
                <a16:creationId xmlns:a16="http://schemas.microsoft.com/office/drawing/2014/main" id="{8D870F24-4448-411D-B35E-B3DC22B1EF28}"/>
              </a:ext>
            </a:extLst>
          </p:cNvPr>
          <p:cNvSpPr>
            <a:spLocks noGrp="1"/>
          </p:cNvSpPr>
          <p:nvPr>
            <p:ph idx="1"/>
          </p:nvPr>
        </p:nvSpPr>
        <p:spPr>
          <a:xfrm>
            <a:off x="4885151" y="1600199"/>
            <a:ext cx="6169703" cy="4297680"/>
          </a:xfrm>
        </p:spPr>
        <p:txBody>
          <a:bodyPr anchor="ctr">
            <a:normAutofit fontScale="92500" lnSpcReduction="10000"/>
          </a:bodyPr>
          <a:lstStyle/>
          <a:p>
            <a:pPr>
              <a:buFont typeface="Courier New" panose="02070309020205020404" pitchFamily="49" charset="0"/>
              <a:buChar char="o"/>
            </a:pPr>
            <a:r>
              <a:rPr lang="en-GB" dirty="0"/>
              <a:t> Pre-War sources e.g. Liddell Hart’s ‘The defence of Britain’ </a:t>
            </a:r>
            <a:br>
              <a:rPr lang="en-GB" dirty="0"/>
            </a:br>
            <a:r>
              <a:rPr lang="en-GB" dirty="0"/>
              <a:t>George Orwell ‘Coming up for air’ (1939) </a:t>
            </a:r>
          </a:p>
          <a:p>
            <a:pPr>
              <a:buFont typeface="Courier New" panose="02070309020205020404" pitchFamily="49" charset="0"/>
              <a:buChar char="o"/>
            </a:pPr>
            <a:endParaRPr lang="en-GB" dirty="0"/>
          </a:p>
          <a:p>
            <a:pPr>
              <a:buFont typeface="Courier New" panose="02070309020205020404" pitchFamily="49" charset="0"/>
              <a:buChar char="o"/>
            </a:pPr>
            <a:r>
              <a:rPr lang="en-GB" dirty="0"/>
              <a:t>Access to primary sources via Gwent Archives, Ebbw Vale and Pontypool Museum in Torfaen</a:t>
            </a:r>
          </a:p>
          <a:p>
            <a:pPr>
              <a:buFont typeface="Courier New" panose="02070309020205020404" pitchFamily="49" charset="0"/>
              <a:buChar char="o"/>
            </a:pPr>
            <a:endParaRPr lang="en-GB" dirty="0"/>
          </a:p>
          <a:p>
            <a:pPr>
              <a:buFont typeface="Courier New" panose="02070309020205020404" pitchFamily="49" charset="0"/>
              <a:buChar char="o"/>
            </a:pPr>
            <a:r>
              <a:rPr lang="en-GB" dirty="0"/>
              <a:t>Scholarly works on Civil Defences in Britain</a:t>
            </a:r>
          </a:p>
          <a:p>
            <a:pPr>
              <a:buFont typeface="Courier New" panose="02070309020205020404" pitchFamily="49" charset="0"/>
              <a:buChar char="o"/>
            </a:pPr>
            <a:endParaRPr lang="en-GB" dirty="0"/>
          </a:p>
          <a:p>
            <a:pPr>
              <a:buFont typeface="Courier New" panose="02070309020205020404" pitchFamily="49" charset="0"/>
              <a:buChar char="o"/>
            </a:pPr>
            <a:r>
              <a:rPr lang="en-GB" dirty="0"/>
              <a:t>Books from Local History Groups. </a:t>
            </a:r>
          </a:p>
        </p:txBody>
      </p:sp>
    </p:spTree>
    <p:extLst>
      <p:ext uri="{BB962C8B-B14F-4D97-AF65-F5344CB8AC3E}">
        <p14:creationId xmlns:p14="http://schemas.microsoft.com/office/powerpoint/2010/main" val="15172800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9EC65442-F244-409C-BF44-C5D6472E810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199"/>
            <a:ext cx="0" cy="429768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B44A5DB-853A-49B6-9E56-7D5A576318DD}"/>
              </a:ext>
            </a:extLst>
          </p:cNvPr>
          <p:cNvSpPr>
            <a:spLocks noGrp="1"/>
          </p:cNvSpPr>
          <p:nvPr>
            <p:ph type="title"/>
          </p:nvPr>
        </p:nvSpPr>
        <p:spPr>
          <a:xfrm>
            <a:off x="1249961" y="1600199"/>
            <a:ext cx="3173482" cy="4297680"/>
          </a:xfrm>
        </p:spPr>
        <p:txBody>
          <a:bodyPr anchor="ctr">
            <a:normAutofit/>
          </a:bodyPr>
          <a:lstStyle/>
          <a:p>
            <a:r>
              <a:rPr lang="en-GB" dirty="0"/>
              <a:t>Examples – civil defence 1939-45	</a:t>
            </a:r>
          </a:p>
        </p:txBody>
      </p:sp>
      <p:sp>
        <p:nvSpPr>
          <p:cNvPr id="3" name="Content Placeholder 2">
            <a:extLst>
              <a:ext uri="{FF2B5EF4-FFF2-40B4-BE49-F238E27FC236}">
                <a16:creationId xmlns:a16="http://schemas.microsoft.com/office/drawing/2014/main" id="{7FCC3A31-F4BF-4E94-91F3-20E30EC18C6E}"/>
              </a:ext>
            </a:extLst>
          </p:cNvPr>
          <p:cNvSpPr>
            <a:spLocks noGrp="1"/>
          </p:cNvSpPr>
          <p:nvPr>
            <p:ph idx="1"/>
          </p:nvPr>
        </p:nvSpPr>
        <p:spPr>
          <a:xfrm>
            <a:off x="4885151" y="1600199"/>
            <a:ext cx="6169703" cy="4297680"/>
          </a:xfrm>
        </p:spPr>
        <p:txBody>
          <a:bodyPr anchor="ctr">
            <a:normAutofit/>
          </a:bodyPr>
          <a:lstStyle/>
          <a:p>
            <a:r>
              <a:rPr lang="en-GB" dirty="0"/>
              <a:t>Recruitment of civilians for land army, ammunition factory’s, home guard</a:t>
            </a:r>
          </a:p>
          <a:p>
            <a:r>
              <a:rPr lang="en-GB" dirty="0"/>
              <a:t>Removal of signposts and railway station signs, petrol pumps removed near coast</a:t>
            </a:r>
          </a:p>
          <a:p>
            <a:r>
              <a:rPr lang="en-GB" dirty="0"/>
              <a:t>Church bells were banned unless there was an invasion</a:t>
            </a:r>
          </a:p>
          <a:p>
            <a:endParaRPr lang="en-GB" dirty="0"/>
          </a:p>
        </p:txBody>
      </p:sp>
    </p:spTree>
    <p:extLst>
      <p:ext uri="{BB962C8B-B14F-4D97-AF65-F5344CB8AC3E}">
        <p14:creationId xmlns:p14="http://schemas.microsoft.com/office/powerpoint/2010/main" val="2553198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22FE7-5A29-4EF6-B1EF-2CA55748A77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descr="A picture containing indoor, furniture&#10;&#10;Description generated with high confidence">
            <a:extLst>
              <a:ext uri="{FF2B5EF4-FFF2-40B4-BE49-F238E27FC236}">
                <a16:creationId xmlns:a16="http://schemas.microsoft.com/office/drawing/2014/main" id="{C2192E09-EBC7-416C-B887-DFF915D7F43D}"/>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2924498D-E084-44BE-A196-CFCE35564350}"/>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4C12901-9FCC-461E-A64A-89B4791235E9}"/>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29C51009-A09A-4689-8E6C-F8FC99E6A84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9EC65442-F244-409C-BF44-C5D6472E810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199"/>
            <a:ext cx="0" cy="429768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71F74CFB-D2E5-428E-9E6A-34B7D3BF35E0}"/>
              </a:ext>
            </a:extLst>
          </p:cNvPr>
          <p:cNvSpPr txBox="1"/>
          <p:nvPr/>
        </p:nvSpPr>
        <p:spPr>
          <a:xfrm>
            <a:off x="383163" y="1600199"/>
            <a:ext cx="4040279" cy="429768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200" b="0" i="0" kern="1200" cap="all" dirty="0">
                <a:solidFill>
                  <a:schemeClr val="tx1"/>
                </a:solidFill>
                <a:effectLst/>
                <a:latin typeface="+mj-lt"/>
                <a:ea typeface="+mj-ea"/>
                <a:cs typeface="+mj-cs"/>
              </a:rPr>
              <a:t>Areas which Monmouthshire covers</a:t>
            </a:r>
          </a:p>
        </p:txBody>
      </p:sp>
      <p:sp>
        <p:nvSpPr>
          <p:cNvPr id="3" name="TextBox 2">
            <a:extLst>
              <a:ext uri="{FF2B5EF4-FFF2-40B4-BE49-F238E27FC236}">
                <a16:creationId xmlns:a16="http://schemas.microsoft.com/office/drawing/2014/main" id="{99AC68EF-DB45-4549-A333-28F7523D279F}"/>
              </a:ext>
            </a:extLst>
          </p:cNvPr>
          <p:cNvSpPr txBox="1"/>
          <p:nvPr/>
        </p:nvSpPr>
        <p:spPr>
          <a:xfrm>
            <a:off x="4885151" y="1600199"/>
            <a:ext cx="6169703" cy="4297680"/>
          </a:xfrm>
          <a:prstGeom prst="rect">
            <a:avLst/>
          </a:prstGeom>
        </p:spPr>
        <p:txBody>
          <a:bodyPr vert="horz" lIns="91440" tIns="45720" rIns="91440" bIns="45720" rtlCol="0" anchor="ctr">
            <a:normAutofit/>
          </a:bodyPr>
          <a:lstStyle/>
          <a:p>
            <a:pPr indent="-228600" defTabSz="914400">
              <a:lnSpc>
                <a:spcPct val="110000"/>
              </a:lnSpc>
              <a:spcAft>
                <a:spcPts val="600"/>
              </a:spcAft>
              <a:buClr>
                <a:schemeClr val="accent1"/>
              </a:buClr>
              <a:buSzPct val="100000"/>
              <a:buFont typeface="Arial" panose="020B0604020202020204" pitchFamily="34" charset="0"/>
              <a:buChar char="•"/>
            </a:pPr>
            <a:r>
              <a:rPr lang="en-US"/>
              <a:t>Chepstow </a:t>
            </a:r>
          </a:p>
          <a:p>
            <a:pPr indent="-228600" defTabSz="914400">
              <a:lnSpc>
                <a:spcPct val="110000"/>
              </a:lnSpc>
              <a:spcAft>
                <a:spcPts val="600"/>
              </a:spcAft>
              <a:buClr>
                <a:schemeClr val="accent1"/>
              </a:buClr>
              <a:buSzPct val="100000"/>
              <a:buFont typeface="Arial" panose="020B0604020202020204" pitchFamily="34" charset="0"/>
              <a:buChar char="•"/>
            </a:pPr>
            <a:r>
              <a:rPr lang="en-US"/>
              <a:t>Newport</a:t>
            </a:r>
          </a:p>
          <a:p>
            <a:pPr indent="-228600" defTabSz="914400">
              <a:lnSpc>
                <a:spcPct val="110000"/>
              </a:lnSpc>
              <a:spcAft>
                <a:spcPts val="600"/>
              </a:spcAft>
              <a:buClr>
                <a:schemeClr val="accent1"/>
              </a:buClr>
              <a:buSzPct val="100000"/>
              <a:buFont typeface="Arial" panose="020B0604020202020204" pitchFamily="34" charset="0"/>
              <a:buChar char="•"/>
            </a:pPr>
            <a:r>
              <a:rPr lang="en-US"/>
              <a:t>Risca</a:t>
            </a:r>
          </a:p>
          <a:p>
            <a:pPr indent="-228600" defTabSz="914400">
              <a:lnSpc>
                <a:spcPct val="110000"/>
              </a:lnSpc>
              <a:spcAft>
                <a:spcPts val="600"/>
              </a:spcAft>
              <a:buClr>
                <a:schemeClr val="accent1"/>
              </a:buClr>
              <a:buSzPct val="100000"/>
              <a:buFont typeface="Arial" panose="020B0604020202020204" pitchFamily="34" charset="0"/>
              <a:buChar char="•"/>
            </a:pPr>
            <a:r>
              <a:rPr lang="en-US"/>
              <a:t>Blackwood</a:t>
            </a:r>
          </a:p>
          <a:p>
            <a:pPr indent="-228600" defTabSz="914400">
              <a:lnSpc>
                <a:spcPct val="110000"/>
              </a:lnSpc>
              <a:spcAft>
                <a:spcPts val="600"/>
              </a:spcAft>
              <a:buClr>
                <a:schemeClr val="accent1"/>
              </a:buClr>
              <a:buSzPct val="100000"/>
              <a:buFont typeface="Arial" panose="020B0604020202020204" pitchFamily="34" charset="0"/>
              <a:buChar char="•"/>
            </a:pPr>
            <a:r>
              <a:rPr lang="en-US"/>
              <a:t>Rhymeny </a:t>
            </a:r>
          </a:p>
          <a:p>
            <a:pPr indent="-228600" defTabSz="914400">
              <a:lnSpc>
                <a:spcPct val="110000"/>
              </a:lnSpc>
              <a:spcAft>
                <a:spcPts val="600"/>
              </a:spcAft>
              <a:buClr>
                <a:schemeClr val="accent1"/>
              </a:buClr>
              <a:buSzPct val="100000"/>
              <a:buFont typeface="Arial" panose="020B0604020202020204" pitchFamily="34" charset="0"/>
              <a:buChar char="•"/>
            </a:pPr>
            <a:r>
              <a:rPr lang="en-US"/>
              <a:t>Ebbw Vale </a:t>
            </a:r>
          </a:p>
          <a:p>
            <a:pPr indent="-228600" defTabSz="914400">
              <a:lnSpc>
                <a:spcPct val="110000"/>
              </a:lnSpc>
              <a:spcAft>
                <a:spcPts val="600"/>
              </a:spcAft>
              <a:buClr>
                <a:schemeClr val="accent1"/>
              </a:buClr>
              <a:buSzPct val="100000"/>
              <a:buFont typeface="Arial" panose="020B0604020202020204" pitchFamily="34" charset="0"/>
              <a:buChar char="•"/>
            </a:pPr>
            <a:r>
              <a:rPr lang="en-US"/>
              <a:t>Abertillery </a:t>
            </a:r>
          </a:p>
          <a:p>
            <a:pPr indent="-228600" defTabSz="914400">
              <a:lnSpc>
                <a:spcPct val="110000"/>
              </a:lnSpc>
              <a:spcAft>
                <a:spcPts val="600"/>
              </a:spcAft>
              <a:buClr>
                <a:schemeClr val="accent1"/>
              </a:buClr>
              <a:buSzPct val="100000"/>
              <a:buFont typeface="Arial" panose="020B0604020202020204" pitchFamily="34" charset="0"/>
              <a:buChar char="•"/>
            </a:pPr>
            <a:r>
              <a:rPr lang="en-US"/>
              <a:t>Pontypool</a:t>
            </a:r>
          </a:p>
          <a:p>
            <a:pPr indent="-228600" defTabSz="914400">
              <a:lnSpc>
                <a:spcPct val="110000"/>
              </a:lnSpc>
              <a:spcAft>
                <a:spcPts val="600"/>
              </a:spcAft>
              <a:buClr>
                <a:schemeClr val="accent1"/>
              </a:buClr>
              <a:buSzPct val="100000"/>
              <a:buFont typeface="Arial" panose="020B0604020202020204" pitchFamily="34" charset="0"/>
              <a:buChar char="•"/>
            </a:pPr>
            <a:r>
              <a:rPr lang="en-US"/>
              <a:t>Monmouth</a:t>
            </a:r>
          </a:p>
          <a:p>
            <a:pPr indent="-228600" defTabSz="914400">
              <a:lnSpc>
                <a:spcPct val="110000"/>
              </a:lnSpc>
              <a:spcAft>
                <a:spcPts val="600"/>
              </a:spcAft>
              <a:buClr>
                <a:schemeClr val="accent1"/>
              </a:buClr>
              <a:buSzPct val="100000"/>
              <a:buFont typeface="Arial" panose="020B0604020202020204" pitchFamily="34" charset="0"/>
              <a:buChar char="•"/>
            </a:pPr>
            <a:r>
              <a:rPr lang="en-US"/>
              <a:t>Abergavenny</a:t>
            </a:r>
          </a:p>
          <a:p>
            <a:pPr indent="-228600" defTabSz="914400">
              <a:lnSpc>
                <a:spcPct val="110000"/>
              </a:lnSpc>
              <a:spcAft>
                <a:spcPts val="600"/>
              </a:spcAft>
              <a:buClr>
                <a:schemeClr val="accent1"/>
              </a:buClr>
              <a:buSzPct val="100000"/>
              <a:buFont typeface="Arial" panose="020B0604020202020204" pitchFamily="34" charset="0"/>
              <a:buChar char="•"/>
            </a:pPr>
            <a:r>
              <a:rPr lang="en-US"/>
              <a:t>Usk</a:t>
            </a:r>
          </a:p>
        </p:txBody>
      </p:sp>
    </p:spTree>
    <p:extLst>
      <p:ext uri="{BB962C8B-B14F-4D97-AF65-F5344CB8AC3E}">
        <p14:creationId xmlns:p14="http://schemas.microsoft.com/office/powerpoint/2010/main" val="1554201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3522FE7-5A29-4EF6-B1EF-2CA55748A77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9" name="Picture 9" descr="A picture containing indoor, furniture&#10;&#10;Description generated with high confidence">
            <a:extLst>
              <a:ext uri="{FF2B5EF4-FFF2-40B4-BE49-F238E27FC236}">
                <a16:creationId xmlns:a16="http://schemas.microsoft.com/office/drawing/2014/main" id="{C2192E09-EBC7-416C-B887-DFF915D7F43D}"/>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1" name="Straight Connector 11">
            <a:extLst>
              <a:ext uri="{FF2B5EF4-FFF2-40B4-BE49-F238E27FC236}">
                <a16:creationId xmlns:a16="http://schemas.microsoft.com/office/drawing/2014/main" id="{2924498D-E084-44BE-A196-CFCE35564350}"/>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4C12901-9FCC-461E-A64A-89B4791235E9}"/>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29C51009-A09A-4689-8E6C-F8FC99E6A84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9EC65442-F244-409C-BF44-C5D6472E810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199"/>
            <a:ext cx="0" cy="429768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8BC4D8A-4DFF-448B-AD00-59AA94D5B847}"/>
              </a:ext>
            </a:extLst>
          </p:cNvPr>
          <p:cNvSpPr>
            <a:spLocks noGrp="1"/>
          </p:cNvSpPr>
          <p:nvPr>
            <p:ph type="title" idx="4294967295"/>
          </p:nvPr>
        </p:nvSpPr>
        <p:spPr>
          <a:xfrm>
            <a:off x="1249961" y="1600199"/>
            <a:ext cx="3173482" cy="4297680"/>
          </a:xfrm>
        </p:spPr>
        <p:txBody>
          <a:bodyPr vert="horz" lIns="91440" tIns="45720" rIns="91440" bIns="45720" rtlCol="0" anchor="ctr">
            <a:normAutofit/>
          </a:bodyPr>
          <a:lstStyle/>
          <a:p>
            <a:r>
              <a:rPr lang="en-US" sz="2700" b="0" i="0" kern="1200" cap="all" dirty="0">
                <a:solidFill>
                  <a:schemeClr val="tx1"/>
                </a:solidFill>
                <a:effectLst/>
                <a:latin typeface="+mj-lt"/>
                <a:ea typeface="+mj-ea"/>
                <a:cs typeface="+mj-cs"/>
              </a:rPr>
              <a:t>Civil Defences in </a:t>
            </a:r>
            <a:r>
              <a:rPr lang="en-US" sz="2700" b="0" i="0" kern="1200" cap="all" dirty="0" err="1">
                <a:solidFill>
                  <a:schemeClr val="tx1"/>
                </a:solidFill>
                <a:effectLst/>
                <a:latin typeface="+mj-lt"/>
                <a:ea typeface="+mj-ea"/>
                <a:cs typeface="+mj-cs"/>
              </a:rPr>
              <a:t>Monmouthshire</a:t>
            </a:r>
            <a:r>
              <a:rPr lang="en-US" sz="2700" b="0" i="0" kern="1200" cap="all" dirty="0">
                <a:solidFill>
                  <a:schemeClr val="tx1"/>
                </a:solidFill>
                <a:effectLst/>
                <a:latin typeface="+mj-lt"/>
                <a:ea typeface="+mj-ea"/>
                <a:cs typeface="+mj-cs"/>
              </a:rPr>
              <a:t> – Local study</a:t>
            </a:r>
            <a:br>
              <a:rPr lang="en-US" sz="2700" b="0" i="0" kern="1200" cap="all" dirty="0">
                <a:solidFill>
                  <a:schemeClr val="tx1"/>
                </a:solidFill>
                <a:effectLst/>
                <a:latin typeface="+mj-lt"/>
                <a:ea typeface="+mj-ea"/>
                <a:cs typeface="+mj-cs"/>
              </a:rPr>
            </a:br>
            <a:endParaRPr lang="en-US" sz="2700" b="0" i="0" kern="1200" cap="all" dirty="0">
              <a:solidFill>
                <a:schemeClr val="tx1"/>
              </a:solidFill>
              <a:effectLst/>
              <a:latin typeface="+mj-lt"/>
              <a:ea typeface="+mj-ea"/>
              <a:cs typeface="+mj-cs"/>
            </a:endParaRPr>
          </a:p>
        </p:txBody>
      </p:sp>
      <p:sp>
        <p:nvSpPr>
          <p:cNvPr id="3" name="Content Placeholder 2">
            <a:extLst>
              <a:ext uri="{FF2B5EF4-FFF2-40B4-BE49-F238E27FC236}">
                <a16:creationId xmlns:a16="http://schemas.microsoft.com/office/drawing/2014/main" id="{946D9580-A56F-47C6-B0D7-08DF7F6AA7F7}"/>
              </a:ext>
            </a:extLst>
          </p:cNvPr>
          <p:cNvSpPr>
            <a:spLocks noGrp="1"/>
          </p:cNvSpPr>
          <p:nvPr>
            <p:ph type="body" sz="half" idx="4294967295"/>
          </p:nvPr>
        </p:nvSpPr>
        <p:spPr>
          <a:xfrm>
            <a:off x="4885151" y="1600199"/>
            <a:ext cx="6169703" cy="4297680"/>
          </a:xfrm>
        </p:spPr>
        <p:txBody>
          <a:bodyPr vert="horz" lIns="91440" tIns="45720" rIns="91440" bIns="45720" rtlCol="0" anchor="ctr">
            <a:normAutofit/>
          </a:bodyPr>
          <a:lstStyle/>
          <a:p>
            <a:r>
              <a:rPr lang="en-US"/>
              <a:t>‘Early on we guarded.. Little Mill railway bridge… headquarters at Talywain, and were availiable in case of invasion by German parachutists.’</a:t>
            </a:r>
          </a:p>
          <a:p>
            <a:endParaRPr lang="en-US"/>
          </a:p>
          <a:p>
            <a:r>
              <a:rPr lang="en-US"/>
              <a:t>‘Everything run on strict military lines… had drills, target practice over the British, weekend camps.’ </a:t>
            </a:r>
          </a:p>
          <a:p>
            <a:endParaRPr lang="en-US"/>
          </a:p>
          <a:p>
            <a:r>
              <a:rPr lang="en-US"/>
              <a:t>Men from Abersychan, Talywain and Garndiffiath made up the Band of the 9</a:t>
            </a:r>
            <a:r>
              <a:rPr lang="en-US" baseline="30000"/>
              <a:t>th</a:t>
            </a:r>
            <a:r>
              <a:rPr lang="en-US"/>
              <a:t> Battalion Home Guard </a:t>
            </a:r>
          </a:p>
          <a:p>
            <a:pPr marL="0"/>
            <a:endParaRPr lang="en-US"/>
          </a:p>
          <a:p>
            <a:pPr marL="0"/>
            <a:endParaRPr lang="en-US"/>
          </a:p>
        </p:txBody>
      </p:sp>
      <p:sp>
        <p:nvSpPr>
          <p:cNvPr id="17" name="TextBox 16">
            <a:extLst>
              <a:ext uri="{FF2B5EF4-FFF2-40B4-BE49-F238E27FC236}">
                <a16:creationId xmlns:a16="http://schemas.microsoft.com/office/drawing/2014/main" id="{C44BCDAE-734B-4B41-B8ED-F418EE1923AD}"/>
              </a:ext>
            </a:extLst>
          </p:cNvPr>
          <p:cNvSpPr txBox="1"/>
          <p:nvPr/>
        </p:nvSpPr>
        <p:spPr>
          <a:xfrm>
            <a:off x="0" y="6458558"/>
            <a:ext cx="11908709" cy="646331"/>
          </a:xfrm>
          <a:prstGeom prst="rect">
            <a:avLst/>
          </a:prstGeom>
          <a:noFill/>
        </p:spPr>
        <p:txBody>
          <a:bodyPr wrap="none" rtlCol="0">
            <a:spAutoFit/>
          </a:bodyPr>
          <a:lstStyle/>
          <a:p>
            <a:r>
              <a:rPr lang="en-GB" dirty="0">
                <a:solidFill>
                  <a:srgbClr val="7030A0"/>
                </a:solidFill>
              </a:rPr>
              <a:t>Home Guard by Joe Smith in </a:t>
            </a:r>
            <a:r>
              <a:rPr lang="en-GB" i="1" dirty="0">
                <a:solidFill>
                  <a:srgbClr val="7030A0"/>
                </a:solidFill>
              </a:rPr>
              <a:t>World War Two 1939-1945 Local Memories,</a:t>
            </a:r>
            <a:r>
              <a:rPr lang="en-GB" dirty="0">
                <a:solidFill>
                  <a:srgbClr val="7030A0"/>
                </a:solidFill>
              </a:rPr>
              <a:t> </a:t>
            </a:r>
            <a:r>
              <a:rPr lang="en-GB" dirty="0" err="1">
                <a:solidFill>
                  <a:srgbClr val="7030A0"/>
                </a:solidFill>
              </a:rPr>
              <a:t>Abersychan</a:t>
            </a:r>
            <a:r>
              <a:rPr lang="en-GB" dirty="0">
                <a:solidFill>
                  <a:srgbClr val="7030A0"/>
                </a:solidFill>
              </a:rPr>
              <a:t> and </a:t>
            </a:r>
            <a:r>
              <a:rPr lang="en-GB" dirty="0" err="1">
                <a:solidFill>
                  <a:srgbClr val="7030A0"/>
                </a:solidFill>
              </a:rPr>
              <a:t>Garndiffiath</a:t>
            </a:r>
            <a:r>
              <a:rPr lang="en-GB" dirty="0">
                <a:solidFill>
                  <a:srgbClr val="7030A0"/>
                </a:solidFill>
              </a:rPr>
              <a:t> District Group.  2000 p.9</a:t>
            </a:r>
          </a:p>
          <a:p>
            <a:endParaRPr lang="en-GB" dirty="0"/>
          </a:p>
        </p:txBody>
      </p:sp>
      <p:pic>
        <p:nvPicPr>
          <p:cNvPr id="20" name="Picture 19" descr="A picture containing indoor, old, photo, wall&#10;&#10;Description generated with very high confidence">
            <a:extLst>
              <a:ext uri="{FF2B5EF4-FFF2-40B4-BE49-F238E27FC236}">
                <a16:creationId xmlns:a16="http://schemas.microsoft.com/office/drawing/2014/main" id="{F8C090BB-B288-4A83-BC27-5C1065146B21}"/>
              </a:ext>
            </a:extLst>
          </p:cNvPr>
          <p:cNvPicPr>
            <a:picLocks noChangeAspect="1"/>
          </p:cNvPicPr>
          <p:nvPr/>
        </p:nvPicPr>
        <p:blipFill>
          <a:blip r:embed="rId4"/>
          <a:stretch>
            <a:fillRect/>
          </a:stretch>
        </p:blipFill>
        <p:spPr>
          <a:xfrm rot="5400000">
            <a:off x="736478" y="-608040"/>
            <a:ext cx="1714500" cy="3048000"/>
          </a:xfrm>
          <a:prstGeom prst="rect">
            <a:avLst/>
          </a:prstGeom>
        </p:spPr>
      </p:pic>
    </p:spTree>
    <p:extLst>
      <p:ext uri="{BB962C8B-B14F-4D97-AF65-F5344CB8AC3E}">
        <p14:creationId xmlns:p14="http://schemas.microsoft.com/office/powerpoint/2010/main" val="35868616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29C51009-A09A-4689-8E6C-F8FC99E6A84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Connector 9">
            <a:extLst>
              <a:ext uri="{FF2B5EF4-FFF2-40B4-BE49-F238E27FC236}">
                <a16:creationId xmlns:a16="http://schemas.microsoft.com/office/drawing/2014/main" id="{9EC65442-F244-409C-BF44-C5D6472E810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199"/>
            <a:ext cx="0" cy="429768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AAD47DB-9718-4A33-9DA0-9E5344316494}"/>
              </a:ext>
            </a:extLst>
          </p:cNvPr>
          <p:cNvSpPr>
            <a:spLocks noGrp="1"/>
          </p:cNvSpPr>
          <p:nvPr>
            <p:ph type="title"/>
          </p:nvPr>
        </p:nvSpPr>
        <p:spPr>
          <a:xfrm>
            <a:off x="1249961" y="1600199"/>
            <a:ext cx="3173482" cy="4297680"/>
          </a:xfrm>
        </p:spPr>
        <p:txBody>
          <a:bodyPr anchor="ctr">
            <a:normAutofit/>
          </a:bodyPr>
          <a:lstStyle/>
          <a:p>
            <a:r>
              <a:rPr lang="en-GB"/>
              <a:t>Folly tower, Pontypool – case study</a:t>
            </a:r>
          </a:p>
        </p:txBody>
      </p:sp>
      <p:sp>
        <p:nvSpPr>
          <p:cNvPr id="3" name="Content Placeholder 2">
            <a:extLst>
              <a:ext uri="{FF2B5EF4-FFF2-40B4-BE49-F238E27FC236}">
                <a16:creationId xmlns:a16="http://schemas.microsoft.com/office/drawing/2014/main" id="{D398468F-A3F7-4261-8399-E2CFDE25DD70}"/>
              </a:ext>
            </a:extLst>
          </p:cNvPr>
          <p:cNvSpPr>
            <a:spLocks noGrp="1"/>
          </p:cNvSpPr>
          <p:nvPr>
            <p:ph idx="1"/>
          </p:nvPr>
        </p:nvSpPr>
        <p:spPr>
          <a:xfrm>
            <a:off x="4885151" y="1600199"/>
            <a:ext cx="6169703" cy="4297680"/>
          </a:xfrm>
        </p:spPr>
        <p:txBody>
          <a:bodyPr anchor="ctr">
            <a:normAutofit/>
          </a:bodyPr>
          <a:lstStyle/>
          <a:p>
            <a:r>
              <a:rPr lang="en-GB" dirty="0"/>
              <a:t>DEMOLISHED 9TH JULY 1940. </a:t>
            </a:r>
          </a:p>
          <a:p>
            <a:endParaRPr lang="en-GB" dirty="0"/>
          </a:p>
          <a:p>
            <a:r>
              <a:rPr lang="en-GB" dirty="0"/>
              <a:t>By order of ministry of defence </a:t>
            </a:r>
          </a:p>
          <a:p>
            <a:endParaRPr lang="en-GB" dirty="0"/>
          </a:p>
          <a:p>
            <a:r>
              <a:rPr lang="en-GB" dirty="0"/>
              <a:t>As a security measure under Emergency Powers (Defence) Act 1939</a:t>
            </a:r>
          </a:p>
          <a:p>
            <a:endParaRPr lang="en-GB" dirty="0"/>
          </a:p>
        </p:txBody>
      </p:sp>
      <p:sp>
        <p:nvSpPr>
          <p:cNvPr id="4" name="TextBox 3">
            <a:extLst>
              <a:ext uri="{FF2B5EF4-FFF2-40B4-BE49-F238E27FC236}">
                <a16:creationId xmlns:a16="http://schemas.microsoft.com/office/drawing/2014/main" id="{5E60FD51-E590-4924-80AD-3948DBCC6A0E}"/>
              </a:ext>
            </a:extLst>
          </p:cNvPr>
          <p:cNvSpPr txBox="1"/>
          <p:nvPr/>
        </p:nvSpPr>
        <p:spPr>
          <a:xfrm>
            <a:off x="0" y="6211669"/>
            <a:ext cx="10823170" cy="646331"/>
          </a:xfrm>
          <a:prstGeom prst="rect">
            <a:avLst/>
          </a:prstGeom>
          <a:noFill/>
        </p:spPr>
        <p:txBody>
          <a:bodyPr wrap="square" rtlCol="0">
            <a:spAutoFit/>
          </a:bodyPr>
          <a:lstStyle/>
          <a:p>
            <a:r>
              <a:rPr lang="en-GB" dirty="0">
                <a:solidFill>
                  <a:srgbClr val="7030A0"/>
                </a:solidFill>
              </a:rPr>
              <a:t>Arthur Crane, Pontypool, </a:t>
            </a:r>
            <a:r>
              <a:rPr lang="en-GB" i="1" dirty="0">
                <a:solidFill>
                  <a:srgbClr val="7030A0"/>
                </a:solidFill>
              </a:rPr>
              <a:t>Tower of Strength On a Hill of Dreams - The Campaign to Rebuild the Old Folly Tower, Pontypool. </a:t>
            </a:r>
            <a:r>
              <a:rPr lang="en-GB" dirty="0">
                <a:solidFill>
                  <a:srgbClr val="7030A0"/>
                </a:solidFill>
              </a:rPr>
              <a:t>Griffin Press, 1994.</a:t>
            </a:r>
          </a:p>
        </p:txBody>
      </p:sp>
    </p:spTree>
    <p:extLst>
      <p:ext uri="{BB962C8B-B14F-4D97-AF65-F5344CB8AC3E}">
        <p14:creationId xmlns:p14="http://schemas.microsoft.com/office/powerpoint/2010/main" val="2324589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84C75E2B-CACA-478C-B26B-182AF87A18E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57" name="Picture 56" descr="A picture containing indoor, furniture&#10;&#10;Description generated with high confidence">
            <a:extLst>
              <a:ext uri="{FF2B5EF4-FFF2-40B4-BE49-F238E27FC236}">
                <a16:creationId xmlns:a16="http://schemas.microsoft.com/office/drawing/2014/main" id="{50FF2874-547C-4D14-9E18-28B19002FB8C}"/>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59" name="Straight Connector 58">
            <a:extLst>
              <a:ext uri="{FF2B5EF4-FFF2-40B4-BE49-F238E27FC236}">
                <a16:creationId xmlns:a16="http://schemas.microsoft.com/office/drawing/2014/main" id="{36CF827D-A163-47F7-BD87-34EB4FA7D696}"/>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D299D9A9-1DA8-433D-A9BC-FB48D93D4217}"/>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63" name="Rectangle 62">
            <a:extLst>
              <a:ext uri="{FF2B5EF4-FFF2-40B4-BE49-F238E27FC236}">
                <a16:creationId xmlns:a16="http://schemas.microsoft.com/office/drawing/2014/main" id="{C5A3C60E-BAAC-41E1-AA41-492A82CF11A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60C76FBB-44DF-45C3-8331-B1A8DD79FC7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67" name="Picture 66" descr="A picture containing indoor, furniture&#10;&#10;Description generated with high confidence">
            <a:extLst>
              <a:ext uri="{FF2B5EF4-FFF2-40B4-BE49-F238E27FC236}">
                <a16:creationId xmlns:a16="http://schemas.microsoft.com/office/drawing/2014/main" id="{98844B1E-25EB-44B0-B9F2-EC91862E54CB}"/>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69" name="Straight Connector 68">
            <a:extLst>
              <a:ext uri="{FF2B5EF4-FFF2-40B4-BE49-F238E27FC236}">
                <a16:creationId xmlns:a16="http://schemas.microsoft.com/office/drawing/2014/main" id="{AA00E9D8-42F8-4132-9141-3284F5CFC54F}"/>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pSp>
        <p:nvGrpSpPr>
          <p:cNvPr id="71" name="Group 70">
            <a:extLst>
              <a:ext uri="{FF2B5EF4-FFF2-40B4-BE49-F238E27FC236}">
                <a16:creationId xmlns:a16="http://schemas.microsoft.com/office/drawing/2014/main" id="{9644D342-554F-47E4-9A00-4490F2D616A5}"/>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0"/>
            <a:ext cx="6091790" cy="5149101"/>
            <a:chOff x="5446003" y="583365"/>
            <a:chExt cx="6091790" cy="5181928"/>
          </a:xfrm>
        </p:grpSpPr>
        <p:sp>
          <p:nvSpPr>
            <p:cNvPr id="72" name="Rectangle 71">
              <a:extLst>
                <a:ext uri="{FF2B5EF4-FFF2-40B4-BE49-F238E27FC236}">
                  <a16:creationId xmlns:a16="http://schemas.microsoft.com/office/drawing/2014/main" id="{8A5797F7-59F4-4404-9F16-4424FCCB46D0}"/>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DBDBD796-AA33-461F-8BD8-3A413AF31960}"/>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1" name="Content Placeholder 10" descr="A close up of a map&#10;&#10;Description generated with very high confidence">
            <a:extLst>
              <a:ext uri="{FF2B5EF4-FFF2-40B4-BE49-F238E27FC236}">
                <a16:creationId xmlns:a16="http://schemas.microsoft.com/office/drawing/2014/main" id="{0E27332E-72F3-455E-A0F5-77994B2042E6}"/>
              </a:ext>
            </a:extLst>
          </p:cNvPr>
          <p:cNvPicPr>
            <a:picLocks noGrp="1" noChangeAspect="1"/>
          </p:cNvPicPr>
          <p:nvPr>
            <p:ph idx="1"/>
          </p:nvPr>
        </p:nvPicPr>
        <p:blipFill rotWithShape="1">
          <a:blip r:embed="rId4"/>
          <a:srcRect/>
          <a:stretch/>
        </p:blipFill>
        <p:spPr>
          <a:xfrm>
            <a:off x="6093925" y="1458319"/>
            <a:ext cx="4821550" cy="3182222"/>
          </a:xfrm>
          <a:prstGeom prst="rect">
            <a:avLst/>
          </a:prstGeom>
        </p:spPr>
      </p:pic>
      <p:sp>
        <p:nvSpPr>
          <p:cNvPr id="4" name="Title 3">
            <a:extLst>
              <a:ext uri="{FF2B5EF4-FFF2-40B4-BE49-F238E27FC236}">
                <a16:creationId xmlns:a16="http://schemas.microsoft.com/office/drawing/2014/main" id="{BDD4FF9A-8789-49F6-9997-CE0E2F22DD59}"/>
              </a:ext>
            </a:extLst>
          </p:cNvPr>
          <p:cNvSpPr>
            <a:spLocks noGrp="1"/>
          </p:cNvSpPr>
          <p:nvPr>
            <p:ph type="title"/>
          </p:nvPr>
        </p:nvSpPr>
        <p:spPr>
          <a:xfrm>
            <a:off x="1451580" y="1474970"/>
            <a:ext cx="3529854" cy="3152742"/>
          </a:xfrm>
        </p:spPr>
        <p:txBody>
          <a:bodyPr vert="horz" lIns="91440" tIns="45720" rIns="91440" bIns="45720" rtlCol="0" anchor="ctr">
            <a:normAutofit/>
          </a:bodyPr>
          <a:lstStyle/>
          <a:p>
            <a:r>
              <a:rPr lang="en-US" dirty="0"/>
              <a:t>Royal </a:t>
            </a:r>
            <a:r>
              <a:rPr lang="en-US" dirty="0" err="1"/>
              <a:t>ordanance</a:t>
            </a:r>
            <a:r>
              <a:rPr lang="en-US" dirty="0"/>
              <a:t> factory </a:t>
            </a:r>
            <a:r>
              <a:rPr lang="en-US" dirty="0" err="1"/>
              <a:t>Glascoed</a:t>
            </a:r>
            <a:br>
              <a:rPr lang="en-US" dirty="0"/>
            </a:br>
            <a:endParaRPr lang="en-US" dirty="0"/>
          </a:p>
        </p:txBody>
      </p:sp>
      <p:sp>
        <p:nvSpPr>
          <p:cNvPr id="2" name="TextBox 1">
            <a:extLst>
              <a:ext uri="{FF2B5EF4-FFF2-40B4-BE49-F238E27FC236}">
                <a16:creationId xmlns:a16="http://schemas.microsoft.com/office/drawing/2014/main" id="{34050926-54BF-4CCB-AAC8-06071220828F}"/>
              </a:ext>
            </a:extLst>
          </p:cNvPr>
          <p:cNvSpPr txBox="1"/>
          <p:nvPr/>
        </p:nvSpPr>
        <p:spPr>
          <a:xfrm>
            <a:off x="1466332" y="4067574"/>
            <a:ext cx="2875082" cy="646331"/>
          </a:xfrm>
          <a:prstGeom prst="rect">
            <a:avLst/>
          </a:prstGeom>
          <a:noFill/>
        </p:spPr>
        <p:txBody>
          <a:bodyPr wrap="none" rtlCol="0">
            <a:spAutoFit/>
          </a:bodyPr>
          <a:lstStyle/>
          <a:p>
            <a:r>
              <a:rPr lang="en-GB" dirty="0"/>
              <a:t>Produced Munitions</a:t>
            </a:r>
            <a:br>
              <a:rPr lang="en-GB" dirty="0"/>
            </a:br>
            <a:r>
              <a:rPr lang="en-GB" dirty="0"/>
              <a:t>Employed hundred of people</a:t>
            </a:r>
          </a:p>
        </p:txBody>
      </p:sp>
      <p:sp>
        <p:nvSpPr>
          <p:cNvPr id="3" name="TextBox 2">
            <a:extLst>
              <a:ext uri="{FF2B5EF4-FFF2-40B4-BE49-F238E27FC236}">
                <a16:creationId xmlns:a16="http://schemas.microsoft.com/office/drawing/2014/main" id="{9869DFB8-0198-44A0-A2A7-0C83B337A5BF}"/>
              </a:ext>
            </a:extLst>
          </p:cNvPr>
          <p:cNvSpPr txBox="1"/>
          <p:nvPr/>
        </p:nvSpPr>
        <p:spPr>
          <a:xfrm>
            <a:off x="-121590" y="6135577"/>
            <a:ext cx="10811757" cy="923330"/>
          </a:xfrm>
          <a:prstGeom prst="rect">
            <a:avLst/>
          </a:prstGeom>
          <a:noFill/>
        </p:spPr>
        <p:txBody>
          <a:bodyPr wrap="square" rtlCol="0">
            <a:spAutoFit/>
          </a:bodyPr>
          <a:lstStyle/>
          <a:p>
            <a:r>
              <a:rPr lang="en-GB" dirty="0">
                <a:solidFill>
                  <a:schemeClr val="bg1"/>
                </a:solidFill>
              </a:rPr>
              <a:t>Arthur Crane, Pontypool, </a:t>
            </a:r>
            <a:r>
              <a:rPr lang="en-GB" i="1" dirty="0">
                <a:solidFill>
                  <a:schemeClr val="bg1"/>
                </a:solidFill>
              </a:rPr>
              <a:t>Tower of Strength On a Hill of Dreams - The Campaign to Rebuild the Old Folly Tower, Pontypool. </a:t>
            </a:r>
            <a:r>
              <a:rPr lang="en-GB" dirty="0">
                <a:solidFill>
                  <a:schemeClr val="bg1"/>
                </a:solidFill>
              </a:rPr>
              <a:t>Griffin Press, 1994.</a:t>
            </a:r>
          </a:p>
          <a:p>
            <a:endParaRPr lang="en-GB" dirty="0"/>
          </a:p>
        </p:txBody>
      </p:sp>
    </p:spTree>
    <p:extLst>
      <p:ext uri="{BB962C8B-B14F-4D97-AF65-F5344CB8AC3E}">
        <p14:creationId xmlns:p14="http://schemas.microsoft.com/office/powerpoint/2010/main" val="1836306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522FE7-5A29-4EF6-B1EF-2CA55748A77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descr="A picture containing indoor, furniture&#10;&#10;Description generated with high confidence">
            <a:extLst>
              <a:ext uri="{FF2B5EF4-FFF2-40B4-BE49-F238E27FC236}">
                <a16:creationId xmlns:a16="http://schemas.microsoft.com/office/drawing/2014/main" id="{C2192E09-EBC7-416C-B887-DFF915D7F43D}"/>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2924498D-E084-44BE-A196-CFCE35564350}"/>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4C12901-9FCC-461E-A64A-89B4791235E9}"/>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29C51009-A09A-4689-8E6C-F8FC99E6A84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9EC65442-F244-409C-BF44-C5D6472E810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199"/>
            <a:ext cx="0" cy="429768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8B0772E-650C-449A-A206-BAACEA38B695}"/>
              </a:ext>
            </a:extLst>
          </p:cNvPr>
          <p:cNvSpPr txBox="1"/>
          <p:nvPr/>
        </p:nvSpPr>
        <p:spPr>
          <a:xfrm>
            <a:off x="1249961" y="1600199"/>
            <a:ext cx="3173482" cy="429768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200" b="0" i="0" kern="1200" cap="all" dirty="0">
                <a:solidFill>
                  <a:schemeClr val="tx1"/>
                </a:solidFill>
                <a:effectLst/>
                <a:latin typeface="+mj-lt"/>
                <a:ea typeface="+mj-ea"/>
                <a:cs typeface="+mj-cs"/>
              </a:rPr>
              <a:t>Anticipated results</a:t>
            </a:r>
          </a:p>
        </p:txBody>
      </p:sp>
      <p:sp>
        <p:nvSpPr>
          <p:cNvPr id="4" name="TextBox 3">
            <a:extLst>
              <a:ext uri="{FF2B5EF4-FFF2-40B4-BE49-F238E27FC236}">
                <a16:creationId xmlns:a16="http://schemas.microsoft.com/office/drawing/2014/main" id="{1E684F5D-E571-4CC4-8FE8-9AF7777FB5DE}"/>
              </a:ext>
            </a:extLst>
          </p:cNvPr>
          <p:cNvSpPr txBox="1"/>
          <p:nvPr/>
        </p:nvSpPr>
        <p:spPr>
          <a:xfrm>
            <a:off x="4885151" y="1600199"/>
            <a:ext cx="6169703" cy="4297680"/>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dirty="0"/>
              <a:t>Defenses = effective </a:t>
            </a:r>
          </a:p>
          <a:p>
            <a:pPr indent="-228600" defTabSz="914400">
              <a:lnSpc>
                <a:spcPct val="120000"/>
              </a:lnSpc>
              <a:spcAft>
                <a:spcPts val="600"/>
              </a:spcAft>
              <a:buClr>
                <a:schemeClr val="accent1"/>
              </a:buClr>
              <a:buSzPct val="100000"/>
              <a:buFont typeface="Arial" panose="020B0604020202020204" pitchFamily="34" charset="0"/>
              <a:buChar char="•"/>
            </a:pPr>
            <a:r>
              <a:rPr lang="en-US" dirty="0"/>
              <a:t>How? Statistics of county compared to places such as Cardiff </a:t>
            </a:r>
            <a:r>
              <a:rPr lang="en-US"/>
              <a:t>where over </a:t>
            </a:r>
            <a:r>
              <a:rPr lang="en-GB"/>
              <a:t>2,100 </a:t>
            </a:r>
            <a:r>
              <a:rPr lang="en-GB" b="1"/>
              <a:t>bombs</a:t>
            </a:r>
            <a:r>
              <a:rPr lang="en-GB"/>
              <a:t> fell</a:t>
            </a:r>
            <a:endParaRPr lang="en-US" dirty="0"/>
          </a:p>
        </p:txBody>
      </p:sp>
    </p:spTree>
    <p:extLst>
      <p:ext uri="{BB962C8B-B14F-4D97-AF65-F5344CB8AC3E}">
        <p14:creationId xmlns:p14="http://schemas.microsoft.com/office/powerpoint/2010/main" val="3521234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22FE7-5A29-4EF6-B1EF-2CA55748A77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descr="A picture containing indoor, furniture&#10;&#10;Description generated with high confidence">
            <a:extLst>
              <a:ext uri="{FF2B5EF4-FFF2-40B4-BE49-F238E27FC236}">
                <a16:creationId xmlns:a16="http://schemas.microsoft.com/office/drawing/2014/main" id="{C2192E09-EBC7-416C-B887-DFF915D7F43D}"/>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2924498D-E084-44BE-A196-CFCE35564350}"/>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4C12901-9FCC-461E-A64A-89B4791235E9}"/>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29C51009-A09A-4689-8E6C-F8FC99E6A84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9EC65442-F244-409C-BF44-C5D6472E810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199"/>
            <a:ext cx="0" cy="429768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452F0595-DE32-4B89-86AF-83C39D87146A}"/>
              </a:ext>
            </a:extLst>
          </p:cNvPr>
          <p:cNvSpPr txBox="1"/>
          <p:nvPr/>
        </p:nvSpPr>
        <p:spPr>
          <a:xfrm>
            <a:off x="1249961" y="1600199"/>
            <a:ext cx="3173482" cy="429768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200" b="0" i="0" kern="1200" cap="all" dirty="0">
                <a:solidFill>
                  <a:schemeClr val="tx1"/>
                </a:solidFill>
                <a:effectLst/>
                <a:latin typeface="+mj-lt"/>
                <a:ea typeface="+mj-ea"/>
                <a:cs typeface="+mj-cs"/>
              </a:rPr>
              <a:t>References and bibliography</a:t>
            </a:r>
          </a:p>
        </p:txBody>
      </p:sp>
      <p:sp>
        <p:nvSpPr>
          <p:cNvPr id="3" name="TextBox 2">
            <a:extLst>
              <a:ext uri="{FF2B5EF4-FFF2-40B4-BE49-F238E27FC236}">
                <a16:creationId xmlns:a16="http://schemas.microsoft.com/office/drawing/2014/main" id="{5CD340A2-EBC0-4703-9FAE-DC8618C4602C}"/>
              </a:ext>
            </a:extLst>
          </p:cNvPr>
          <p:cNvSpPr txBox="1"/>
          <p:nvPr/>
        </p:nvSpPr>
        <p:spPr>
          <a:xfrm>
            <a:off x="4683628" y="231571"/>
            <a:ext cx="7306545" cy="6637859"/>
          </a:xfrm>
          <a:prstGeom prst="rect">
            <a:avLst/>
          </a:prstGeom>
        </p:spPr>
        <p:txBody>
          <a:bodyPr vert="horz" lIns="91440" tIns="45720" rIns="91440" bIns="45720" rtlCol="0" anchor="ctr">
            <a:normAutofit fontScale="55000" lnSpcReduction="20000"/>
          </a:bodyPr>
          <a:lstStyle/>
          <a:p>
            <a:pPr marL="342900" indent="-342900" defTabSz="914400">
              <a:lnSpc>
                <a:spcPct val="170000"/>
              </a:lnSpc>
              <a:spcAft>
                <a:spcPts val="600"/>
              </a:spcAft>
              <a:buClr>
                <a:schemeClr val="accent1"/>
              </a:buClr>
              <a:buSzPct val="100000"/>
              <a:buFont typeface="Arial" panose="020B0604020202020204" pitchFamily="34" charset="0"/>
              <a:buChar char="•"/>
            </a:pPr>
            <a:endParaRPr lang="en-GB" sz="2800" dirty="0"/>
          </a:p>
          <a:p>
            <a:pPr marL="342900" indent="-342900" defTabSz="914400">
              <a:lnSpc>
                <a:spcPct val="170000"/>
              </a:lnSpc>
              <a:spcAft>
                <a:spcPts val="600"/>
              </a:spcAft>
              <a:buClr>
                <a:schemeClr val="accent1"/>
              </a:buClr>
              <a:buSzPct val="100000"/>
              <a:buFont typeface="Arial" panose="020B0604020202020204" pitchFamily="34" charset="0"/>
              <a:buChar char="•"/>
            </a:pPr>
            <a:r>
              <a:rPr lang="en-GB" sz="2800" dirty="0"/>
              <a:t>Basil Henry Liddell Hart Sir, </a:t>
            </a:r>
            <a:r>
              <a:rPr lang="en-GB" sz="2800" i="1" dirty="0"/>
              <a:t>The Defence of Britain</a:t>
            </a:r>
            <a:r>
              <a:rPr lang="en-GB" sz="2800" dirty="0"/>
              <a:t> (London: Faber, 1939</a:t>
            </a:r>
            <a:endParaRPr lang="en-US" sz="2500" dirty="0"/>
          </a:p>
          <a:p>
            <a:pPr marL="285750" indent="-285750" defTabSz="914400">
              <a:lnSpc>
                <a:spcPct val="170000"/>
              </a:lnSpc>
              <a:spcAft>
                <a:spcPts val="600"/>
              </a:spcAft>
              <a:buClr>
                <a:schemeClr val="accent1"/>
              </a:buClr>
              <a:buSzPct val="100000"/>
              <a:buFont typeface="Arial" panose="020B0604020202020204" pitchFamily="34" charset="0"/>
              <a:buChar char="•"/>
            </a:pPr>
            <a:r>
              <a:rPr lang="en-US" sz="2500" dirty="0"/>
              <a:t>Berry, Jonathan Andrew, ‘Second World War Anti-Invasion </a:t>
            </a:r>
            <a:r>
              <a:rPr lang="en-US" sz="2500" dirty="0" err="1"/>
              <a:t>Defences</a:t>
            </a:r>
            <a:r>
              <a:rPr lang="en-US" sz="2500" dirty="0"/>
              <a:t> in South and South-West Wales: A Comparative Case Study Area Based Approach’, 2016 &lt;http://etheses.bham.ac.uk/6570/1/Berry16PhD.pdf&gt; [accessed 24 November 2017]</a:t>
            </a:r>
          </a:p>
          <a:p>
            <a:pPr indent="-228600" defTabSz="914400">
              <a:lnSpc>
                <a:spcPct val="170000"/>
              </a:lnSpc>
              <a:spcAft>
                <a:spcPts val="600"/>
              </a:spcAft>
              <a:buClr>
                <a:schemeClr val="accent1"/>
              </a:buClr>
              <a:buSzPct val="100000"/>
              <a:buFont typeface="Arial" panose="020B0604020202020204" pitchFamily="34" charset="0"/>
              <a:buChar char="•"/>
            </a:pPr>
            <a:r>
              <a:rPr lang="en-US" sz="2500" dirty="0"/>
              <a:t>Cullen, Stephen, </a:t>
            </a:r>
            <a:r>
              <a:rPr lang="en-US" sz="2500" i="1" dirty="0"/>
              <a:t>In Search of the Real Dad’s Army: The Home Guard and the </a:t>
            </a:r>
            <a:r>
              <a:rPr lang="en-US" sz="2500" i="1" dirty="0" err="1"/>
              <a:t>Defence</a:t>
            </a:r>
            <a:r>
              <a:rPr lang="en-US" sz="2500" i="1" dirty="0"/>
              <a:t> of the United Kingdom 1940-1944</a:t>
            </a:r>
            <a:r>
              <a:rPr lang="en-US" sz="2500" dirty="0"/>
              <a:t> (Pen and Sword, 2012)</a:t>
            </a:r>
          </a:p>
          <a:p>
            <a:pPr indent="-228600" defTabSz="914400">
              <a:lnSpc>
                <a:spcPct val="170000"/>
              </a:lnSpc>
              <a:spcAft>
                <a:spcPts val="600"/>
              </a:spcAft>
              <a:buClr>
                <a:schemeClr val="accent1"/>
              </a:buClr>
              <a:buSzPct val="100000"/>
              <a:buFont typeface="Arial" panose="020B0604020202020204" pitchFamily="34" charset="0"/>
              <a:buChar char="•"/>
            </a:pPr>
            <a:r>
              <a:rPr lang="en-GB" sz="2500" dirty="0"/>
              <a:t>Crane, Arthur , Pontypool, </a:t>
            </a:r>
            <a:r>
              <a:rPr lang="en-GB" sz="2500" i="1" dirty="0"/>
              <a:t>Tower of Strength On a Hill of Dreams - The Campaign to Rebuild the Old Folly Tower, Pontypool. </a:t>
            </a:r>
            <a:r>
              <a:rPr lang="en-GB" sz="2500" dirty="0"/>
              <a:t>Griffin Press, 1994.</a:t>
            </a:r>
          </a:p>
          <a:p>
            <a:pPr indent="-228600" defTabSz="914400">
              <a:lnSpc>
                <a:spcPct val="170000"/>
              </a:lnSpc>
              <a:spcAft>
                <a:spcPts val="600"/>
              </a:spcAft>
              <a:buClr>
                <a:schemeClr val="accent1"/>
              </a:buClr>
              <a:buSzPct val="100000"/>
              <a:buFont typeface="Arial" panose="020B0604020202020204" pitchFamily="34" charset="0"/>
              <a:buChar char="•"/>
            </a:pPr>
            <a:r>
              <a:rPr lang="en-US" sz="2500" dirty="0"/>
              <a:t>Evans, Martin </a:t>
            </a:r>
            <a:r>
              <a:rPr lang="en-US" sz="2500" dirty="0" err="1"/>
              <a:t>Marix</a:t>
            </a:r>
            <a:r>
              <a:rPr lang="en-US" sz="2500" dirty="0"/>
              <a:t>, </a:t>
            </a:r>
            <a:r>
              <a:rPr lang="en-US" sz="2500" i="1" dirty="0"/>
              <a:t>Invasion! : Operation Sealion, 1940</a:t>
            </a:r>
            <a:r>
              <a:rPr lang="en-US" sz="2500" dirty="0"/>
              <a:t>, 1st </a:t>
            </a:r>
            <a:r>
              <a:rPr lang="en-US" sz="2500" dirty="0" err="1"/>
              <a:t>ed</a:t>
            </a:r>
            <a:r>
              <a:rPr lang="en-US" sz="2500" dirty="0"/>
              <a:t> (Harlow, England : Pearson/Longman, 2004) &lt;https://trove.nla.gov.au/version/13297213&gt; [accessed 10 January 2018]</a:t>
            </a:r>
          </a:p>
          <a:p>
            <a:pPr indent="-228600" defTabSz="914400">
              <a:lnSpc>
                <a:spcPct val="170000"/>
              </a:lnSpc>
              <a:spcAft>
                <a:spcPts val="600"/>
              </a:spcAft>
              <a:buClr>
                <a:schemeClr val="accent1"/>
              </a:buClr>
              <a:buSzPct val="100000"/>
              <a:buFont typeface="Arial" panose="020B0604020202020204" pitchFamily="34" charset="0"/>
              <a:buChar char="•"/>
            </a:pPr>
            <a:r>
              <a:rPr lang="en-US" sz="2500" dirty="0"/>
              <a:t>Meg, ‘Royal Ordnance Factory, South Wales’ &lt;http://meg-dragon.blogspot.com/2014/04/royal-ordnance-factory-south-wales.html&gt; [accessed 24 November 2017]</a:t>
            </a:r>
          </a:p>
          <a:p>
            <a:pPr indent="-228600" defTabSz="914400">
              <a:lnSpc>
                <a:spcPct val="170000"/>
              </a:lnSpc>
              <a:spcAft>
                <a:spcPts val="600"/>
              </a:spcAft>
              <a:buClr>
                <a:schemeClr val="accent1"/>
              </a:buClr>
              <a:buSzPct val="100000"/>
              <a:buFont typeface="Arial" panose="020B0604020202020204" pitchFamily="34" charset="0"/>
              <a:buChar char="•"/>
            </a:pPr>
            <a:r>
              <a:rPr lang="en-US" sz="2500" dirty="0"/>
              <a:t>O</a:t>
            </a:r>
            <a:r>
              <a:rPr lang="en-GB" sz="2500" dirty="0"/>
              <a:t>well, George, Coming Up for Air, New Ed edition (Penguin Classics, 2001)</a:t>
            </a:r>
            <a:endParaRPr lang="en-US" sz="2500" dirty="0"/>
          </a:p>
          <a:p>
            <a:pPr indent="-228600" defTabSz="914400">
              <a:lnSpc>
                <a:spcPct val="170000"/>
              </a:lnSpc>
              <a:spcAft>
                <a:spcPts val="600"/>
              </a:spcAft>
              <a:buClr>
                <a:schemeClr val="accent1"/>
              </a:buClr>
              <a:buSzPct val="100000"/>
              <a:buFont typeface="Arial" panose="020B0604020202020204" pitchFamily="34" charset="0"/>
              <a:buChar char="•"/>
            </a:pPr>
            <a:r>
              <a:rPr lang="en-GB" sz="2300" dirty="0"/>
              <a:t>Smith, Joe Home Guard in World War Two 1939-1945 Local Memories, </a:t>
            </a:r>
            <a:r>
              <a:rPr lang="en-GB" sz="2300" dirty="0" err="1"/>
              <a:t>Abersychan</a:t>
            </a:r>
            <a:r>
              <a:rPr lang="en-GB" sz="2300" dirty="0"/>
              <a:t> and </a:t>
            </a:r>
            <a:r>
              <a:rPr lang="en-GB" sz="2300" dirty="0" err="1"/>
              <a:t>Garndiffiath</a:t>
            </a:r>
            <a:r>
              <a:rPr lang="en-GB" sz="2300" dirty="0"/>
              <a:t> District Group.  2000 p.9</a:t>
            </a:r>
          </a:p>
          <a:p>
            <a:pPr indent="-228600" defTabSz="914400">
              <a:lnSpc>
                <a:spcPct val="110000"/>
              </a:lnSpc>
              <a:spcAft>
                <a:spcPts val="600"/>
              </a:spcAft>
              <a:buClr>
                <a:schemeClr val="accent1"/>
              </a:buClr>
              <a:buSzPct val="100000"/>
              <a:buFont typeface="Arial" panose="020B0604020202020204" pitchFamily="34" charset="0"/>
              <a:buChar char="•"/>
            </a:pPr>
            <a:endParaRPr lang="en-US" sz="1400" dirty="0"/>
          </a:p>
        </p:txBody>
      </p:sp>
    </p:spTree>
    <p:extLst>
      <p:ext uri="{BB962C8B-B14F-4D97-AF65-F5344CB8AC3E}">
        <p14:creationId xmlns:p14="http://schemas.microsoft.com/office/powerpoint/2010/main" val="179535415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1828</TotalTime>
  <Words>1415</Words>
  <Application>Microsoft Office PowerPoint</Application>
  <PresentationFormat>Widescreen</PresentationFormat>
  <Paragraphs>86</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Courier New</vt:lpstr>
      <vt:lpstr>Gill Sans MT</vt:lpstr>
      <vt:lpstr>Gallery</vt:lpstr>
      <vt:lpstr>In hiding? An analysis of how the county of Monmouthshire used civil defences to cloak themselves from the nazis during world war II. </vt:lpstr>
      <vt:lpstr>Research material</vt:lpstr>
      <vt:lpstr>Examples – civil defence 1939-45 </vt:lpstr>
      <vt:lpstr>PowerPoint Presentation</vt:lpstr>
      <vt:lpstr>Civil Defences in Monmouthshire – Local study </vt:lpstr>
      <vt:lpstr>Folly tower, Pontypool – case study</vt:lpstr>
      <vt:lpstr>Royal ordanance factory Glascoed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 hiding? An analysis of how the counties of Gwent and Monmouthshire used civil defences to cloak themselves from the nazis during world war II.</dc:title>
  <dc:creator>Laura-Cait Driscoll (1500941)</dc:creator>
  <cp:lastModifiedBy>Laura-Cait Driscoll</cp:lastModifiedBy>
  <cp:revision>6</cp:revision>
  <dcterms:created xsi:type="dcterms:W3CDTF">2018-01-14T15:47:30Z</dcterms:created>
  <dcterms:modified xsi:type="dcterms:W3CDTF">2018-01-15T23:37:37Z</dcterms:modified>
</cp:coreProperties>
</file>