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theme/theme12.xml" ContentType="application/vnd.openxmlformats-officedocument.theme+xml"/>
  <Override PartName="/ppt/slideLayouts/slideLayout27.xml" ContentType="application/vnd.openxmlformats-officedocument.presentationml.slideLayout+xml"/>
  <Override PartName="/ppt/theme/theme13.xml" ContentType="application/vnd.openxmlformats-officedocument.theme+xml"/>
  <Override PartName="/ppt/slideLayouts/slideLayout28.xml" ContentType="application/vnd.openxmlformats-officedocument.presentationml.slideLayout+xml"/>
  <Override PartName="/ppt/theme/theme14.xml" ContentType="application/vnd.openxmlformats-officedocument.theme+xml"/>
  <Override PartName="/ppt/slideLayouts/slideLayout29.xml" ContentType="application/vnd.openxmlformats-officedocument.presentationml.slideLayout+xml"/>
  <Override PartName="/ppt/theme/theme15.xml" ContentType="application/vnd.openxmlformats-officedocument.theme+xml"/>
  <Override PartName="/ppt/slideLayouts/slideLayout30.xml" ContentType="application/vnd.openxmlformats-officedocument.presentationml.slideLayout+xml"/>
  <Override PartName="/ppt/theme/theme16.xml" ContentType="application/vnd.openxmlformats-officedocument.theme+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63"/>
  </p:notesMasterIdLst>
  <p:sldIdLst>
    <p:sldId id="256" r:id="rId20"/>
    <p:sldId id="257" r:id="rId21"/>
    <p:sldId id="258" r:id="rId22"/>
    <p:sldId id="348" r:id="rId23"/>
    <p:sldId id="284" r:id="rId24"/>
    <p:sldId id="285" r:id="rId25"/>
    <p:sldId id="287" r:id="rId26"/>
    <p:sldId id="286" r:id="rId27"/>
    <p:sldId id="288" r:id="rId28"/>
    <p:sldId id="283" r:id="rId29"/>
    <p:sldId id="292" r:id="rId30"/>
    <p:sldId id="290" r:id="rId31"/>
    <p:sldId id="294" r:id="rId32"/>
    <p:sldId id="293" r:id="rId33"/>
    <p:sldId id="299" r:id="rId34"/>
    <p:sldId id="295" r:id="rId35"/>
    <p:sldId id="296" r:id="rId36"/>
    <p:sldId id="300" r:id="rId37"/>
    <p:sldId id="301" r:id="rId38"/>
    <p:sldId id="302" r:id="rId39"/>
    <p:sldId id="303" r:id="rId40"/>
    <p:sldId id="304" r:id="rId41"/>
    <p:sldId id="305" r:id="rId42"/>
    <p:sldId id="307" r:id="rId43"/>
    <p:sldId id="335" r:id="rId44"/>
    <p:sldId id="291" r:id="rId45"/>
    <p:sldId id="336" r:id="rId46"/>
    <p:sldId id="318" r:id="rId47"/>
    <p:sldId id="319" r:id="rId48"/>
    <p:sldId id="320" r:id="rId49"/>
    <p:sldId id="322" r:id="rId50"/>
    <p:sldId id="332" r:id="rId51"/>
    <p:sldId id="333" r:id="rId52"/>
    <p:sldId id="264" r:id="rId53"/>
    <p:sldId id="345" r:id="rId54"/>
    <p:sldId id="324" r:id="rId55"/>
    <p:sldId id="346" r:id="rId56"/>
    <p:sldId id="344" r:id="rId57"/>
    <p:sldId id="342" r:id="rId58"/>
    <p:sldId id="343" r:id="rId59"/>
    <p:sldId id="347" r:id="rId60"/>
    <p:sldId id="263" r:id="rId61"/>
    <p:sldId id="306" r:id="rId6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4621" autoAdjust="0"/>
  </p:normalViewPr>
  <p:slideViewPr>
    <p:cSldViewPr snapToGrid="0" snapToObjects="1">
      <p:cViewPr varScale="1">
        <p:scale>
          <a:sx n="93" d="100"/>
          <a:sy n="93" d="100"/>
        </p:scale>
        <p:origin x="1740"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42.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2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10/15/2025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jstor-org.ezproxy.uwtsd.ac.uk/stable/pdf/40864290.pdf?refreqid=excelsior%3A946cef6cf8d4e61fae525c4c7d7048be"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B06021-B454-E9A5-E7A7-0931FF2A7548}"/>
            </a:ext>
          </a:extLst>
        </p:cNvPr>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90AB8024-3058-518B-149E-0E0FFDD422EC}"/>
              </a:ext>
            </a:extLst>
          </p:cNvPr>
          <p:cNvSpPr>
            <a:spLocks noGrp="1" noRot="1" noChangeAspect="1" noTextEdit="1"/>
          </p:cNvSpPr>
          <p:nvPr>
            <p:ph type="sldImg"/>
          </p:nvPr>
        </p:nvSpPr>
        <p:spPr>
          <a:xfrm>
            <a:off x="917575" y="744538"/>
            <a:ext cx="4962525" cy="3722687"/>
          </a:xfrm>
          <a:ln/>
        </p:spPr>
      </p:sp>
      <p:sp>
        <p:nvSpPr>
          <p:cNvPr id="23555" name="Notes Placeholder 2">
            <a:extLst>
              <a:ext uri="{FF2B5EF4-FFF2-40B4-BE49-F238E27FC236}">
                <a16:creationId xmlns:a16="http://schemas.microsoft.com/office/drawing/2014/main" id="{EB2EA8BF-BF6F-6C21-9222-E32EECA6CA8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a:extLst>
              <a:ext uri="{FF2B5EF4-FFF2-40B4-BE49-F238E27FC236}">
                <a16:creationId xmlns:a16="http://schemas.microsoft.com/office/drawing/2014/main" id="{B3BA58E2-0C73-E5F9-DE71-534FB0D4F32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528220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their thoughts on these examples</a:t>
            </a:r>
          </a:p>
          <a:p>
            <a:r>
              <a:rPr lang="en-GB" dirty="0"/>
              <a:t>Is one more important than the other? </a:t>
            </a:r>
          </a:p>
          <a:p>
            <a:r>
              <a:rPr lang="en-GB" dirty="0"/>
              <a:t>Are these important for work within the EY?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271707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their thoughts on these examples</a:t>
            </a:r>
          </a:p>
          <a:p>
            <a:r>
              <a:rPr lang="en-GB" dirty="0"/>
              <a:t>Is one more important than the other? </a:t>
            </a:r>
          </a:p>
          <a:p>
            <a:r>
              <a:rPr lang="en-GB" dirty="0"/>
              <a:t>Are these important for work within the EY?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3779656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3086172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3602699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pPr>
            <a:r>
              <a:rPr lang="en-GB" sz="1200" dirty="0">
                <a:latin typeface="Arial" panose="020B0604020202020204" pitchFamily="34" charset="0"/>
                <a:cs typeface="Arial" panose="020B0604020202020204" pitchFamily="34" charset="0"/>
              </a:rPr>
              <a:t>Some examples: Whiteboard sticky note activity to compile a list of the group's core values as EYPs. </a:t>
            </a:r>
          </a:p>
          <a:p>
            <a:pPr>
              <a:spcBef>
                <a:spcPts val="600"/>
              </a:spcBef>
            </a:pPr>
            <a:r>
              <a:rPr lang="en-GB" sz="1200" dirty="0">
                <a:latin typeface="Arial" panose="020B0604020202020204" pitchFamily="34" charset="0"/>
                <a:cs typeface="Arial" panose="020B0604020202020204" pitchFamily="34" charset="0"/>
              </a:rPr>
              <a:t>Efficiency, Enthusiasm</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Equality </a:t>
            </a:r>
          </a:p>
          <a:p>
            <a:pPr>
              <a:spcBef>
                <a:spcPts val="600"/>
              </a:spcBef>
            </a:pPr>
            <a:r>
              <a:rPr lang="en-GB" sz="1200" dirty="0">
                <a:latin typeface="Arial" panose="020B0604020202020204" pitchFamily="34" charset="0"/>
                <a:cs typeface="Arial" panose="020B0604020202020204" pitchFamily="34" charset="0"/>
              </a:rPr>
              <a:t>Openness, Resilience, Success</a:t>
            </a:r>
          </a:p>
          <a:p>
            <a:pPr>
              <a:spcBef>
                <a:spcPts val="600"/>
              </a:spcBef>
            </a:pPr>
            <a:r>
              <a:rPr lang="en-GB" sz="1200" dirty="0">
                <a:latin typeface="Arial" panose="020B0604020202020204" pitchFamily="34" charset="0"/>
                <a:cs typeface="Arial" panose="020B0604020202020204" pitchFamily="34" charset="0"/>
              </a:rPr>
              <a:t>Teamwork, Uniqueness</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Vision </a:t>
            </a:r>
          </a:p>
          <a:p>
            <a:pPr>
              <a:spcBef>
                <a:spcPts val="600"/>
              </a:spcBef>
            </a:pPr>
            <a:r>
              <a:rPr lang="en-GB" sz="1200" dirty="0">
                <a:latin typeface="Arial" panose="020B0604020202020204" pitchFamily="34" charset="0"/>
                <a:cs typeface="Arial" panose="020B0604020202020204" pitchFamily="34" charset="0"/>
              </a:rPr>
              <a:t>Accountability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Achievement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Ambition</a:t>
            </a:r>
          </a:p>
          <a:p>
            <a:pPr>
              <a:spcBef>
                <a:spcPts val="600"/>
              </a:spcBef>
            </a:pPr>
            <a:r>
              <a:rPr lang="en-GB" sz="1200" dirty="0">
                <a:latin typeface="Arial" panose="020B0604020202020204" pitchFamily="34" charset="0"/>
                <a:cs typeface="Arial" panose="020B0604020202020204" pitchFamily="34" charset="0"/>
              </a:rPr>
              <a:t>Belonging, Commitment</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Cooperation </a:t>
            </a:r>
          </a:p>
          <a:p>
            <a:pPr>
              <a:spcBef>
                <a:spcPts val="600"/>
              </a:spcBef>
            </a:pPr>
            <a:r>
              <a:rPr lang="en-GB" sz="1200" dirty="0">
                <a:latin typeface="Arial" panose="020B0604020202020204" pitchFamily="34" charset="0"/>
                <a:cs typeface="Arial" panose="020B0604020202020204" pitchFamily="34" charset="0"/>
              </a:rPr>
              <a:t>Creativity, Diversity</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Empathy</a:t>
            </a:r>
          </a:p>
          <a:p>
            <a:pPr>
              <a:spcBef>
                <a:spcPts val="600"/>
              </a:spcBef>
            </a:pPr>
            <a:r>
              <a:rPr lang="en-GB" sz="1200" dirty="0">
                <a:latin typeface="Arial" panose="020B0604020202020204" pitchFamily="34" charset="0"/>
                <a:cs typeface="Arial" panose="020B0604020202020204" pitchFamily="34" charset="0"/>
              </a:rPr>
              <a:t>Effectiveness, </a:t>
            </a:r>
            <a:r>
              <a:rPr lang="en-GB" dirty="0">
                <a:latin typeface="Arial" panose="020B0604020202020204" pitchFamily="34" charset="0"/>
                <a:cs typeface="Arial" panose="020B0604020202020204" pitchFamily="34" charset="0"/>
              </a:rPr>
              <a:t>Loyalty, Leadership </a:t>
            </a:r>
          </a:p>
          <a:p>
            <a:pPr>
              <a:spcBef>
                <a:spcPts val="600"/>
              </a:spcBef>
            </a:pPr>
            <a:r>
              <a:rPr lang="en-GB" dirty="0">
                <a:latin typeface="Arial" panose="020B0604020202020204" pitchFamily="34" charset="0"/>
                <a:cs typeface="Arial" panose="020B0604020202020204" pitchFamily="34" charset="0"/>
              </a:rPr>
              <a:t>Intelligence, Humility, Honesty</a:t>
            </a:r>
          </a:p>
          <a:p>
            <a:pPr>
              <a:spcBef>
                <a:spcPts val="600"/>
              </a:spcBef>
            </a:pPr>
            <a:r>
              <a:rPr lang="en-GB" dirty="0">
                <a:latin typeface="Arial" panose="020B0604020202020204" pitchFamily="34" charset="0"/>
                <a:cs typeface="Arial" panose="020B0604020202020204" pitchFamily="34" charset="0"/>
              </a:rPr>
              <a:t>Happiness , Health, Growth</a:t>
            </a:r>
          </a:p>
          <a:p>
            <a:pPr>
              <a:spcBef>
                <a:spcPts val="600"/>
              </a:spcBef>
            </a:pPr>
            <a:r>
              <a:rPr lang="en-GB" dirty="0">
                <a:latin typeface="Arial" panose="020B0604020202020204" pitchFamily="34" charset="0"/>
                <a:cs typeface="Arial" panose="020B0604020202020204" pitchFamily="34" charset="0"/>
              </a:rPr>
              <a:t>Positivity, Professionalism</a:t>
            </a:r>
          </a:p>
          <a:p>
            <a:pPr>
              <a:spcBef>
                <a:spcPts val="600"/>
              </a:spcBef>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408300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17575" y="744538"/>
            <a:ext cx="4962525"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10</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30299160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Powell, S. (2010) HIDE AND SEEK: VALUES IN EARLY CHILDHOOD EDUCATION AND CARE</a:t>
            </a:r>
            <a:r>
              <a:rPr lang="en-GB" i="1" dirty="0"/>
              <a:t>. British Journal of Educational Studies. </a:t>
            </a:r>
            <a:r>
              <a:rPr lang="pt-BR" dirty="0"/>
              <a:t>Vol. 58, No. 2.  </a:t>
            </a:r>
            <a:r>
              <a:rPr lang="pt-BR" dirty="0" err="1"/>
              <a:t>Available</a:t>
            </a:r>
            <a:r>
              <a:rPr lang="pt-BR" dirty="0"/>
              <a:t> </a:t>
            </a:r>
            <a:r>
              <a:rPr lang="pt-BR" dirty="0" err="1"/>
              <a:t>at</a:t>
            </a:r>
            <a:r>
              <a:rPr lang="pt-BR" dirty="0"/>
              <a:t>: </a:t>
            </a:r>
            <a:r>
              <a:rPr lang="en-GB" dirty="0">
                <a:hlinkClick r:id="rId3"/>
              </a:rPr>
              <a:t>HIDE AND SEEK: VALUES IN EARLY CHILDHOOD EDUCATION AND CARE (uwtsd.ac.uk)</a:t>
            </a:r>
            <a:r>
              <a:rPr lang="en-GB" dirty="0"/>
              <a:t> </a:t>
            </a:r>
            <a:endParaRPr lang="en-GB" i="1" dirty="0"/>
          </a:p>
          <a:p>
            <a:r>
              <a:rPr lang="en-GB" dirty="0"/>
              <a:t> An article on Moodle worth reading </a:t>
            </a:r>
          </a:p>
          <a:p>
            <a:r>
              <a:rPr lang="en-GB" dirty="0"/>
              <a:t>Are these similar to the types of things students came up with?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2651167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1686967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1091788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22647793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discusses  these 7 interrelated dimensions of professionalism derived from personal reflections of 12 early years educators in England, on their professionalism. Their perceptions of children’s needs were at the heart of their professionalism and they interpreted policy and curriculum in ways that they believed met those needs.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877047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 good article for students to read for their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Autonomy = having initiative, independence, confidence and authority – a voice! to make decisions in accordance with your professional knowledge base.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rewards of being a professional include social status, power, salary, sense of vocation and  enjoyment of work. Educators of young children often have huge job satisfaction and value in their  work, which contributes to both their personal and professional lives.</a:t>
            </a:r>
          </a:p>
          <a:p>
            <a:endParaRPr lang="en-GB" dirty="0"/>
          </a:p>
          <a:p>
            <a:r>
              <a:rPr lang="en-GB" dirty="0"/>
              <a:t>Brock discusses  these 7 interrelated dimensions of professionalism based upon a study that examined the personal reflections of 12 early years educators in England, on their professionalism. Their perceptions of children’s needs were at the heart of their professionalism and they interpreted policy and curriculum in ways that they believed met those needs. </a:t>
            </a:r>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25510594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Belonging, being , becoming</a:t>
            </a:r>
          </a:p>
          <a:p>
            <a:r>
              <a:rPr lang="en-GB" dirty="0"/>
              <a:t>Relationships, partnerships, equity, diversity and reflective practise…..</a:t>
            </a:r>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368759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Emphasise on the needs and wellbeing of the child, relationships, partnerships and creating enabling environments.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40988808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whāriki</a:t>
            </a:r>
            <a:r>
              <a:rPr lang="en-GB" dirty="0"/>
              <a:t> or woven mat is used in this document as a metaphor for the ECE curriculum, in which four curriculum principles are interwoven with five curriculum strands. Together, these principles and strands give expression to the vision for children.</a:t>
            </a:r>
          </a:p>
          <a:p>
            <a:endParaRPr lang="en-GB" dirty="0"/>
          </a:p>
          <a:p>
            <a:r>
              <a:rPr lang="en-GB" dirty="0"/>
              <a:t>Again some common themes: relationships, family partnerships, holistic development and empowerment – I love that empowerment is a central principle. These are interwoven with: well-being, belonging, contribution, communication and exploration.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30760297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Source Sans Pro" panose="020B0503030403020204" pitchFamily="34" charset="0"/>
              </a:rPr>
              <a:t>Children as human beings, possess a hundred languages: a hundred ways of thinking, expressing, understanding, of encountering otherness through a way of thinking that weaves together and does not separate the various dimensions of experience. The hundred languages are a metaphor for the extraordinary potentials of children, their knowledge-building and creative processes, </a:t>
            </a:r>
          </a:p>
          <a:p>
            <a:pPr algn="l"/>
            <a:r>
              <a:rPr lang="en-GB" b="0" i="0" dirty="0">
                <a:effectLst/>
                <a:latin typeface="Source Sans Pro" panose="020B0503030403020204" pitchFamily="34" charset="0"/>
              </a:rPr>
              <a:t>It is the responsibility of the infant-toddler centre and the preschool to valorise all verbal and non-verbal languages with equal dignity.</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2972836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Forest schooling is based upon a number of value based principles such as: promoting learner led exploration, risk taking, learning in and from nature, supporting the holistic development of children, encouraging long term learning, and having appropriately trained and professional pedagogues.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11435949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look at the importance of communication and relationships when working in EY settings, as it is one of the most important skills to get right! </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6249598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E20374E-D838-443A-A993-5DCCC0C9B805}"/>
              </a:ext>
            </a:extLst>
          </p:cNvPr>
          <p:cNvSpPr>
            <a:spLocks noGrp="1" noRot="1" noChangeAspect="1" noChangeArrowheads="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7D8AA7C6-C1AA-46B6-97A0-DC347536D9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28D5610-AD20-4534-B6BD-8498C157A5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3789B11-656E-41A0-8E57-1EEDAE297584}"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1454324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27</a:t>
            </a:fld>
            <a:endParaRPr lang="en-GB"/>
          </a:p>
        </p:txBody>
      </p:sp>
    </p:spTree>
    <p:extLst>
      <p:ext uri="{BB962C8B-B14F-4D97-AF65-F5344CB8AC3E}">
        <p14:creationId xmlns:p14="http://schemas.microsoft.com/office/powerpoint/2010/main" val="32377424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3DCDF3E8-56F6-446D-8097-D56FD5D129D6}"/>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ABA802DE-5C25-4745-B2ED-86B6913912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uncrc</a:t>
            </a:r>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3C5EA674-B5CD-4001-B13D-ADC13CC9932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E03BB5C-94EA-4671-B407-951A13404200}" type="slidenum">
              <a:rPr lang="cy-GB" altLang="en-US" sz="120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8AFFEB8-C6D4-4783-9495-D367E778D374}"/>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926B6310-EA7D-4C7D-B281-1C8ADB6725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5E12A31-E763-4DE2-BD1D-50B7BDF4DBA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CC76956-4070-4A36-A179-DAC80D925ECE}" type="slidenum">
              <a:rPr lang="cy-GB" altLang="en-US" sz="120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D9612DF-FAA1-46D6-B8A7-EC90A1511DF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7EF45F70-B64D-4AE5-9D02-657B25A94E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This video is brilliant </a:t>
            </a:r>
          </a:p>
        </p:txBody>
      </p:sp>
      <p:sp>
        <p:nvSpPr>
          <p:cNvPr id="34820" name="Slide Number Placeholder 3">
            <a:extLst>
              <a:ext uri="{FF2B5EF4-FFF2-40B4-BE49-F238E27FC236}">
                <a16:creationId xmlns:a16="http://schemas.microsoft.com/office/drawing/2014/main" id="{5807D44E-FAA8-4B00-BE3A-BEF8CA5A4A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CE47BEA-A8E0-483F-B03B-B992F61B8BC0}" type="slidenum">
              <a:rPr lang="cy-GB" altLang="en-US" sz="120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EFDD3E3-D101-4227-B7D0-8437C7FDA958}"/>
              </a:ext>
            </a:extLst>
          </p:cNvPr>
          <p:cNvSpPr>
            <a:spLocks noGrp="1" noRot="1" noChangeAspect="1" noChangeArrowheads="1" noTextEdit="1"/>
          </p:cNvSpPr>
          <p:nvPr>
            <p:ph type="sldImg"/>
          </p:nvPr>
        </p:nvSpPr>
        <p:spPr>
          <a:xfrm>
            <a:off x="917575" y="744538"/>
            <a:ext cx="4962525" cy="3722687"/>
          </a:xfrm>
          <a:ln/>
        </p:spPr>
      </p:sp>
      <p:sp>
        <p:nvSpPr>
          <p:cNvPr id="36867" name="Notes Placeholder 2">
            <a:extLst>
              <a:ext uri="{FF2B5EF4-FFF2-40B4-BE49-F238E27FC236}">
                <a16:creationId xmlns:a16="http://schemas.microsoft.com/office/drawing/2014/main" id="{EEB01440-977E-48D3-8774-6A9D249CD52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3B127A65-918E-4879-BEA0-DEE6CF9DF7F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8DA55DE-EADA-4CDD-965C-876B68FA463B}" type="slidenum">
              <a:rPr lang="cy-GB" altLang="en-US" sz="1200">
                <a:latin typeface="Arial" panose="020B0604020202020204" pitchFamily="34" charset="0"/>
              </a:rPr>
              <a:pPr/>
              <a:t>31</a:t>
            </a:fld>
            <a:endParaRPr lang="cy-GB" altLang="en-US" sz="120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48EC4458-3E02-4A66-97E2-775120874F72}"/>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295F306F-9471-45F4-88CC-D81FCD5D051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EYP, social workers, play workers, nursery nurse, flying start workers, teachers, LSA, TA, speech and language therapists, safeguarding officers, </a:t>
            </a:r>
            <a:r>
              <a:rPr lang="en-US" altLang="en-US" dirty="0" err="1">
                <a:latin typeface="Arial" panose="020B0604020202020204" pitchFamily="34" charset="0"/>
              </a:rPr>
              <a:t>ALNCos</a:t>
            </a:r>
            <a:r>
              <a:rPr lang="en-US" altLang="en-US" dirty="0">
                <a:latin typeface="Arial" panose="020B0604020202020204" pitchFamily="34" charset="0"/>
              </a:rPr>
              <a:t>, health visitors, support workers, LA officers, educational psychologists, counselors, forest school leaders, CIW, </a:t>
            </a:r>
            <a:r>
              <a:rPr lang="en-US" altLang="en-US" dirty="0" err="1">
                <a:latin typeface="Arial" panose="020B0604020202020204" pitchFamily="34" charset="0"/>
              </a:rPr>
              <a:t>Estyn</a:t>
            </a:r>
            <a:r>
              <a:rPr lang="en-US" altLang="en-US" dirty="0">
                <a:latin typeface="Arial" panose="020B0604020202020204" pitchFamily="34" charset="0"/>
              </a:rPr>
              <a:t>, </a:t>
            </a:r>
          </a:p>
          <a:p>
            <a:endParaRPr lang="en-US" altLang="en-US" b="1" u="sng"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29AAE930-2599-488D-921C-182125C7903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54254AC-7C57-418F-83DD-4A93DF21DF16}" type="slidenum">
              <a:rPr lang="cy-GB" altLang="en-US" sz="1200">
                <a:latin typeface="Arial" panose="020B0604020202020204" pitchFamily="34" charset="0"/>
              </a:rPr>
              <a:pPr/>
              <a:t>32</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9FA56ED-19F2-4F0B-82A7-D720ADF234C2}"/>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a16="http://schemas.microsoft.com/office/drawing/2014/main" id="{18041840-BA85-4840-AF40-BEB40A85B19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rPr>
              <a:t>Discuss the importance of developing effective partnerships with parents and families….. </a:t>
            </a:r>
          </a:p>
        </p:txBody>
      </p:sp>
      <p:sp>
        <p:nvSpPr>
          <p:cNvPr id="43012" name="Slide Number Placeholder 3">
            <a:extLst>
              <a:ext uri="{FF2B5EF4-FFF2-40B4-BE49-F238E27FC236}">
                <a16:creationId xmlns:a16="http://schemas.microsoft.com/office/drawing/2014/main" id="{30B47597-4D35-4B47-9EC6-7AAA6E3A63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5099534-A974-4B22-9076-8288F1188E10}" type="slidenum">
              <a:rPr lang="cy-GB" altLang="en-US" sz="1200">
                <a:latin typeface="Arial" panose="020B0604020202020204" pitchFamily="34" charset="0"/>
              </a:rPr>
              <a:pPr/>
              <a:t>33</a:t>
            </a:fld>
            <a:endParaRPr lang="cy-GB" altLang="en-US" sz="1200">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977900"/>
            <a:ext cx="4114800" cy="3086100"/>
          </a:xfrm>
        </p:spPr>
      </p:sp>
      <p:sp>
        <p:nvSpPr>
          <p:cNvPr id="3" name="Notes Placeholder 2"/>
          <p:cNvSpPr>
            <a:spLocks noGrp="1"/>
          </p:cNvSpPr>
          <p:nvPr>
            <p:ph type="body" idx="1"/>
          </p:nvPr>
        </p:nvSpPr>
        <p:spPr>
          <a:xfrm>
            <a:off x="685800" y="4171156"/>
            <a:ext cx="5486400" cy="4743450"/>
          </a:xfrm>
        </p:spPr>
        <p:txBody>
          <a:bodyPr/>
          <a:lstStyle/>
          <a:p>
            <a:r>
              <a:rPr lang="en-GB" dirty="0"/>
              <a:t>(EPPE) project was the first major European longitudinal study of a national sample of young children’s development (intellectual and social/behavioural) between the ages of 3 and 7 years. To investigate the effects of pre-school education for 3 and 4 year olds, the EPPE team collected a wide range of information on over 3,000 children, their parents, their home environments and the pre-school settings they attended, using  (141) settings.</a:t>
            </a:r>
          </a:p>
          <a:p>
            <a:r>
              <a:rPr lang="en-GB" dirty="0"/>
              <a:t>Found: Pre-school experience, compared to none, enhances children’s development. The quality of pre-school centres is directly related to better intellectual/cognitive and social/behavioural development in children. Effective pedagogy includes interaction traditionally associated with the term “teaching”, the provision of instructive learning environments and ‘sustained shared thinking’ to extend children’s learning. </a:t>
            </a:r>
          </a:p>
          <a:p>
            <a:endParaRPr lang="en-GB" dirty="0"/>
          </a:p>
          <a:p>
            <a:r>
              <a:rPr lang="en-GB" dirty="0"/>
              <a:t>REPEY project </a:t>
            </a:r>
            <a:r>
              <a:rPr lang="en-GB" b="0" i="0" dirty="0">
                <a:solidFill>
                  <a:srgbClr val="333333"/>
                </a:solidFill>
                <a:effectLst/>
                <a:latin typeface="museo-sans"/>
              </a:rPr>
              <a:t>studied 12 settings from the EPPE project, each chosen because their children had made excellent or good developmental progress over the pre-school period. </a:t>
            </a:r>
          </a:p>
          <a:p>
            <a:pPr algn="l"/>
            <a:r>
              <a:rPr lang="en-GB" b="0" i="0" dirty="0">
                <a:solidFill>
                  <a:srgbClr val="333333"/>
                </a:solidFill>
                <a:effectLst/>
                <a:latin typeface="museo-sans"/>
              </a:rPr>
              <a:t>Found: settings which see cognitive and social development as complementary achieve the best profile in terms of child outcomes, found that the most effective settings encouraged 'sustained shared thinking', when two or more individuals 'work together' in an intellectual way to solve a problem, clarify a concept, evaluate activities or extend a narrative. Both parties must contribute to the thinking, and it must develop and extend; also found that this does not happen very frequently. In 'excellent' settings there were significantly more 'sustained shared thinking' interactions between staff and children than in the 'good’ settings, and when they did occur, they extended children's thinking.</a:t>
            </a:r>
          </a:p>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34</a:t>
            </a:fld>
            <a:endParaRPr lang="en-GB"/>
          </a:p>
        </p:txBody>
      </p:sp>
    </p:spTree>
    <p:extLst>
      <p:ext uri="{BB962C8B-B14F-4D97-AF65-F5344CB8AC3E}">
        <p14:creationId xmlns:p14="http://schemas.microsoft.com/office/powerpoint/2010/main" val="1521544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35</a:t>
            </a:fld>
            <a:endParaRPr lang="en-GB"/>
          </a:p>
        </p:txBody>
      </p:sp>
    </p:spTree>
    <p:extLst>
      <p:ext uri="{BB962C8B-B14F-4D97-AF65-F5344CB8AC3E}">
        <p14:creationId xmlns:p14="http://schemas.microsoft.com/office/powerpoint/2010/main" val="41825962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4282ACB0-5FA5-4CC2-A126-3A981B03C553}"/>
              </a:ext>
            </a:extLst>
          </p:cNvPr>
          <p:cNvSpPr>
            <a:spLocks noGrp="1" noRot="1" noChangeAspect="1" noChangeArrowheads="1" noTextEdit="1"/>
          </p:cNvSpPr>
          <p:nvPr>
            <p:ph type="sldImg"/>
          </p:nvPr>
        </p:nvSpPr>
        <p:spPr>
          <a:xfrm>
            <a:off x="917575" y="744538"/>
            <a:ext cx="4962525" cy="3722687"/>
          </a:xfrm>
          <a:ln/>
        </p:spPr>
      </p:sp>
      <p:sp>
        <p:nvSpPr>
          <p:cNvPr id="45059" name="Notes Placeholder 2">
            <a:extLst>
              <a:ext uri="{FF2B5EF4-FFF2-40B4-BE49-F238E27FC236}">
                <a16:creationId xmlns:a16="http://schemas.microsoft.com/office/drawing/2014/main" id="{5CCB45D8-551C-440E-97E8-69F7AED1C9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 order to develop effective partnerships and meet the individual needs of children, Pen Green staff go out to families to meet and get to know children before they start, they all have to learn about each other professionals at Pen green to improve respect, relationships and communication. Focus on staff talking to each other by hot desking, wanted to break down barriers of silos in organisations. Provide opportunities for families and staff to undertake qualifications together. A real focus on community and relationships. </a:t>
            </a:r>
          </a:p>
          <a:p>
            <a:r>
              <a:rPr lang="en-GB" altLang="en-US" dirty="0">
                <a:latin typeface="Arial" panose="020B0604020202020204" pitchFamily="34" charset="0"/>
              </a:rPr>
              <a:t>Video – 7 minutes. </a:t>
            </a:r>
          </a:p>
        </p:txBody>
      </p:sp>
      <p:sp>
        <p:nvSpPr>
          <p:cNvPr id="45060" name="Slide Number Placeholder 3">
            <a:extLst>
              <a:ext uri="{FF2B5EF4-FFF2-40B4-BE49-F238E27FC236}">
                <a16:creationId xmlns:a16="http://schemas.microsoft.com/office/drawing/2014/main" id="{272F4AE7-645E-4324-90FB-797688564E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6059077-F2F5-47ED-9511-18BA38E56D3E}" type="slidenum">
              <a:rPr lang="cy-GB" altLang="en-US" sz="120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Aft>
                <a:spcPts val="0"/>
              </a:spcAft>
            </a:pPr>
            <a:r>
              <a:rPr lang="en-GB" sz="1200" dirty="0">
                <a:solidFill>
                  <a:schemeClr val="accent1">
                    <a:lumMod val="75000"/>
                  </a:schemeClr>
                </a:solidFill>
                <a:latin typeface="Arial" panose="020B0604020202020204" pitchFamily="34" charset="0"/>
                <a:cs typeface="Arial" panose="020B0604020202020204" pitchFamily="34" charset="0"/>
              </a:rPr>
              <a:t>Observations are another key skill and aspect of an EYP job role. Observations inform the planning process.</a:t>
            </a:r>
          </a:p>
          <a:p>
            <a:pPr fontAlgn="auto">
              <a:spcAft>
                <a:spcPts val="0"/>
              </a:spcAft>
            </a:pPr>
            <a:endParaRPr lang="en-GB" sz="120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75000"/>
                  </a:schemeClr>
                </a:solidFill>
                <a:latin typeface="Arial" panose="020B0604020202020204" pitchFamily="34" charset="0"/>
                <a:cs typeface="Arial" panose="020B0604020202020204" pitchFamily="34" charset="0"/>
              </a:rPr>
              <a:t>When observing children, practitioners should collate information on their development and achievements and discuss these with colleagues, in order to inform future planning and assessment of the children’s achievements. Observations allow practitioners to Identify the plan for the child’s progress  highlight children’s development, strengths and abilities across all Areas of Learning as well as their likes, dislikes and achievements.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accent1">
                  <a:lumMod val="75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accent1">
                    <a:lumMod val="75000"/>
                  </a:schemeClr>
                </a:solidFill>
                <a:latin typeface="Arial" panose="020B0604020202020204" pitchFamily="34" charset="0"/>
                <a:cs typeface="Arial" panose="020B0604020202020204" pitchFamily="34" charset="0"/>
              </a:rPr>
              <a:t>Observations are also vital in identifying whether children are developing and progressing appropriately or whether there are any developmental delays or whether children require any additional support. Likewise, observations play a crucial role in the safeguarding process and identifying any changes in behaviour or appearance that </a:t>
            </a:r>
            <a:r>
              <a:rPr lang="en-GB" sz="1200" dirty="0" err="1">
                <a:solidFill>
                  <a:schemeClr val="accent1">
                    <a:lumMod val="75000"/>
                  </a:schemeClr>
                </a:solidFill>
                <a:latin typeface="Arial" panose="020B0604020202020204" pitchFamily="34" charset="0"/>
                <a:cs typeface="Arial" panose="020B0604020202020204" pitchFamily="34" charset="0"/>
              </a:rPr>
              <a:t>mya</a:t>
            </a:r>
            <a:r>
              <a:rPr lang="en-GB" sz="1200" dirty="0">
                <a:solidFill>
                  <a:schemeClr val="accent1">
                    <a:lumMod val="75000"/>
                  </a:schemeClr>
                </a:solidFill>
                <a:latin typeface="Arial" panose="020B0604020202020204" pitchFamily="34" charset="0"/>
                <a:cs typeface="Arial" panose="020B0604020202020204" pitchFamily="34" charset="0"/>
              </a:rPr>
              <a:t> warrant a cause for </a:t>
            </a:r>
            <a:r>
              <a:rPr lang="en-GB" sz="1200" dirty="0" err="1">
                <a:solidFill>
                  <a:schemeClr val="accent1">
                    <a:lumMod val="75000"/>
                  </a:schemeClr>
                </a:solidFill>
                <a:latin typeface="Arial" panose="020B0604020202020204" pitchFamily="34" charset="0"/>
                <a:cs typeface="Arial" panose="020B0604020202020204" pitchFamily="34" charset="0"/>
              </a:rPr>
              <a:t>condern</a:t>
            </a:r>
            <a:r>
              <a:rPr lang="en-GB" sz="1200" dirty="0">
                <a:solidFill>
                  <a:schemeClr val="accent1">
                    <a:lumMod val="75000"/>
                  </a:schemeClr>
                </a:solidFill>
                <a:latin typeface="Arial" panose="020B0604020202020204" pitchFamily="34" charset="0"/>
                <a:cs typeface="Arial" panose="020B0604020202020204" pitchFamily="34" charset="0"/>
              </a:rPr>
              <a:t>. </a:t>
            </a:r>
          </a:p>
          <a:p>
            <a:pPr fontAlgn="auto">
              <a:spcAft>
                <a:spcPts val="0"/>
              </a:spcAft>
            </a:pPr>
            <a:endParaRPr lang="en-GB" sz="1200"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2866610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Observations not </a:t>
            </a:r>
            <a:r>
              <a:rPr lang="en-GB"/>
              <a:t>only inform </a:t>
            </a:r>
            <a:r>
              <a:rPr lang="en-GB" dirty="0"/>
              <a:t>planning and progression but can be used as assessment evidence and support professional practise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38</a:t>
            </a:fld>
            <a:endParaRPr lang="en-GB"/>
          </a:p>
        </p:txBody>
      </p:sp>
    </p:spTree>
    <p:extLst>
      <p:ext uri="{BB962C8B-B14F-4D97-AF65-F5344CB8AC3E}">
        <p14:creationId xmlns:p14="http://schemas.microsoft.com/office/powerpoint/2010/main" val="23871333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Observations not only inform planning and progression but can be used as assessment evidence and support professional practise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39</a:t>
            </a:fld>
            <a:endParaRPr lang="en-GB"/>
          </a:p>
        </p:txBody>
      </p:sp>
    </p:spTree>
    <p:extLst>
      <p:ext uri="{BB962C8B-B14F-4D97-AF65-F5344CB8AC3E}">
        <p14:creationId xmlns:p14="http://schemas.microsoft.com/office/powerpoint/2010/main" val="39370341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the curriculum for funded non-maintained .</a:t>
            </a:r>
          </a:p>
          <a:p>
            <a:pPr marL="228600" indent="-228600">
              <a:buAutoNum type="arabicPeriod"/>
            </a:pPr>
            <a:r>
              <a:rPr lang="en-GB" dirty="0"/>
              <a:t>Take notice</a:t>
            </a:r>
          </a:p>
          <a:p>
            <a:pPr marL="228600" indent="-228600">
              <a:buAutoNum type="arabicPeriod"/>
            </a:pPr>
            <a:r>
              <a:rPr lang="en-GB" dirty="0"/>
              <a:t>Analyse/reflect </a:t>
            </a:r>
          </a:p>
          <a:p>
            <a:pPr marL="228600" indent="-228600">
              <a:buAutoNum type="arabicPeriod"/>
            </a:pPr>
            <a:r>
              <a:rPr lang="en-GB" dirty="0"/>
              <a:t>Respond with planning </a:t>
            </a:r>
          </a:p>
        </p:txBody>
      </p:sp>
      <p:sp>
        <p:nvSpPr>
          <p:cNvPr id="4" name="Slide Number Placeholder 3"/>
          <p:cNvSpPr>
            <a:spLocks noGrp="1"/>
          </p:cNvSpPr>
          <p:nvPr>
            <p:ph type="sldNum" sz="quarter" idx="5"/>
          </p:nvPr>
        </p:nvSpPr>
        <p:spPr/>
        <p:txBody>
          <a:bodyPr/>
          <a:lstStyle/>
          <a:p>
            <a:fld id="{8A83A06D-66CB-42CB-A295-BE4F74E0D1BD}" type="slidenum">
              <a:rPr lang="en-GB" smtClean="0"/>
              <a:t>40</a:t>
            </a:fld>
            <a:endParaRPr lang="en-GB"/>
          </a:p>
        </p:txBody>
      </p:sp>
    </p:spTree>
    <p:extLst>
      <p:ext uri="{BB962C8B-B14F-4D97-AF65-F5344CB8AC3E}">
        <p14:creationId xmlns:p14="http://schemas.microsoft.com/office/powerpoint/2010/main" val="6857918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observation - Reggio Emilia  What is happening here?</a:t>
            </a:r>
          </a:p>
          <a:p>
            <a:endParaRPr lang="en-GB" dirty="0"/>
          </a:p>
          <a:p>
            <a:r>
              <a:rPr lang="en-GB" dirty="0"/>
              <a:t>Isn’t it fantastic? </a:t>
            </a:r>
          </a:p>
        </p:txBody>
      </p:sp>
      <p:sp>
        <p:nvSpPr>
          <p:cNvPr id="4" name="Slide Number Placeholder 3"/>
          <p:cNvSpPr>
            <a:spLocks noGrp="1"/>
          </p:cNvSpPr>
          <p:nvPr>
            <p:ph type="sldNum" sz="quarter" idx="5"/>
          </p:nvPr>
        </p:nvSpPr>
        <p:spPr/>
        <p:txBody>
          <a:bodyPr/>
          <a:lstStyle/>
          <a:p>
            <a:fld id="{DF9F30B5-3DCA-4A93-A7FE-792D611F3061}" type="slidenum">
              <a:rPr lang="en-GB" smtClean="0"/>
              <a:t>42</a:t>
            </a:fld>
            <a:endParaRPr lang="en-GB"/>
          </a:p>
        </p:txBody>
      </p:sp>
    </p:spTree>
    <p:extLst>
      <p:ext uri="{BB962C8B-B14F-4D97-AF65-F5344CB8AC3E}">
        <p14:creationId xmlns:p14="http://schemas.microsoft.com/office/powerpoint/2010/main" val="1945617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15/10/2025</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2074965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15/10/2025</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861933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8.png"/><Relationship Id="rId4" Type="http://schemas.openxmlformats.org/officeDocument/2006/relationships/slideLayout" Target="../slideLayouts/slideLayout11.xml"/><Relationship Id="rId9"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10/15/2025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 id="21474838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10/15/2025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10/15/2025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hyperlink" Target="https://www.youtube.com/watch?v=Kz__qGJmTMY&amp;t=128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Kz__qGJmTMY&amp;t=128s"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9uVjxuqtpdM" TargetMode="External"/><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hyperlink" Target="https://www.acecqa.gov.au/sites/default/files/2018-02/belonging_being_and_becoming_the_early_years_learning_framework_for_australia.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hyperlink" Target="https://www.gov.uk/government/publications/early-years-foundation-stage-framework--2"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hyperlink" Target="https://www.education.govt.nz/assets/Documents/Early-Childhood/ELS-Te-Whariki-Early-Childhood-Curriculum-ENG-Web.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15.xml"/><Relationship Id="rId5" Type="http://schemas.openxmlformats.org/officeDocument/2006/relationships/image" Target="../media/image36.png"/><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10.xml"/><Relationship Id="rId5" Type="http://schemas.openxmlformats.org/officeDocument/2006/relationships/hyperlink" Target="https://www.youtube.com/watch?v=CejhQC9hUO8" TargetMode="External"/><Relationship Id="rId4" Type="http://schemas.openxmlformats.org/officeDocument/2006/relationships/hyperlink" Target="https://www.youtube.com/watch?v=xYbWrzLBOik"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1GoX9I6XSJk" TargetMode="External"/><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9.xml"/><Relationship Id="rId6" Type="http://schemas.openxmlformats.org/officeDocument/2006/relationships/hyperlink" Target="https://hwb.gov.wales/api/storage/3e89a21c-60fb-416c-99dd-6e1af3982409/a-curriculum-for-funded-non-maintained-nursery-settings2.pdf" TargetMode="External"/><Relationship Id="rId5" Type="http://schemas.openxmlformats.org/officeDocument/2006/relationships/hyperlink" Target="https://hwb.gov.wales/api/storage/cd3892b4-7709-4035-afce-1e5c519c5855/cwricwlwm-ar-gyfer-lleoliadau-meithrina-ariennir-nas-cynhelir2.pdf" TargetMode="External"/><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2" Type="http://schemas.openxmlformats.org/officeDocument/2006/relationships/hyperlink" Target="https://www.youtube.com/watch?v=fAaS-vljDL0" TargetMode="Externa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hyperlink" Target="https://search-ebscohost/" TargetMode="External"/><Relationship Id="rId2" Type="http://schemas.openxmlformats.org/officeDocument/2006/relationships/hyperlink" Target="https://journals.sagepub.com/doi/pdf/10.1177/1476718X12456003" TargetMode="External"/><Relationship Id="rId1" Type="http://schemas.openxmlformats.org/officeDocument/2006/relationships/slideLayout" Target="../slideLayouts/slideLayout15.xml"/><Relationship Id="rId5" Type="http://schemas.openxmlformats.org/officeDocument/2006/relationships/hyperlink" Target="https://www.gtcs.org.uk/professional-standards/professional-values-into-action.aspx#:~:text=Professional%20values%20into%20action%20The%20professional%20values%20of,relevant%20to%20all%20registered%20teachers%20regardless%20of%20post." TargetMode="External"/><Relationship Id="rId4" Type="http://schemas.openxmlformats.org/officeDocument/2006/relationships/hyperlink" Target="http://www.ican.org.uk/What_is_the_issue/About%20SLCN/How%20many%20children%20have%20SLCN.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5: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Sgiliau</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gwerthoedd</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3909501" y="309080"/>
            <a:ext cx="4452257" cy="5178287"/>
          </a:xfrm>
        </p:spPr>
        <p:txBody>
          <a:bodyPr>
            <a:normAutofit/>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5: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Skills and Values</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CED82-51D4-F81E-933C-BCA64D585C3C}"/>
            </a:ext>
          </a:extLst>
        </p:cNvPr>
        <p:cNvGrpSpPr/>
        <p:nvPr/>
      </p:nvGrpSpPr>
      <p:grpSpPr>
        <a:xfrm>
          <a:off x="0" y="0"/>
          <a:ext cx="0" cy="0"/>
          <a:chOff x="0" y="0"/>
          <a:chExt cx="0" cy="0"/>
        </a:xfrm>
      </p:grpSpPr>
      <p:sp>
        <p:nvSpPr>
          <p:cNvPr id="22531" name="Rectangle 3">
            <a:extLst>
              <a:ext uri="{FF2B5EF4-FFF2-40B4-BE49-F238E27FC236}">
                <a16:creationId xmlns:a16="http://schemas.microsoft.com/office/drawing/2014/main" id="{6D4CD92A-E5AF-5206-FF3D-B313796DA3CD}"/>
              </a:ext>
            </a:extLst>
          </p:cNvPr>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sp>
        <p:nvSpPr>
          <p:cNvPr id="4" name="TextBox 3">
            <a:extLst>
              <a:ext uri="{FF2B5EF4-FFF2-40B4-BE49-F238E27FC236}">
                <a16:creationId xmlns:a16="http://schemas.microsoft.com/office/drawing/2014/main" id="{9A0A7BA2-24F7-301B-119A-D453808669B0}"/>
              </a:ext>
            </a:extLst>
          </p:cNvPr>
          <p:cNvSpPr txBox="1"/>
          <p:nvPr/>
        </p:nvSpPr>
        <p:spPr>
          <a:xfrm>
            <a:off x="67901" y="149708"/>
            <a:ext cx="8806758" cy="1938992"/>
          </a:xfrm>
          <a:prstGeom prst="rect">
            <a:avLst/>
          </a:prstGeom>
          <a:noFill/>
        </p:spPr>
        <p:txBody>
          <a:bodyPr wrap="square">
            <a:spAutoFit/>
          </a:bodyPr>
          <a:lstStyle/>
          <a:p>
            <a:pPr algn="ctr"/>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rydym</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olygu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wrth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a:t>
            </a:r>
          </a:p>
          <a:p>
            <a:pPr algn="ctr"/>
            <a:r>
              <a:rPr lang="en-GB" sz="4000" dirty="0">
                <a:solidFill>
                  <a:schemeClr val="accent1">
                    <a:lumMod val="75000"/>
                  </a:schemeClr>
                </a:solidFill>
                <a:latin typeface="Arial" panose="020B0604020202020204" pitchFamily="34" charset="0"/>
                <a:cs typeface="Arial" panose="020B0604020202020204" pitchFamily="34" charset="0"/>
              </a:rPr>
              <a:t>What do we mean by ‘Values’?</a:t>
            </a:r>
          </a:p>
        </p:txBody>
      </p:sp>
      <p:sp>
        <p:nvSpPr>
          <p:cNvPr id="6" name="TextBox 5">
            <a:extLst>
              <a:ext uri="{FF2B5EF4-FFF2-40B4-BE49-F238E27FC236}">
                <a16:creationId xmlns:a16="http://schemas.microsoft.com/office/drawing/2014/main" id="{AA90BD13-7F00-9495-32DF-A7618CBBA2D6}"/>
              </a:ext>
            </a:extLst>
          </p:cNvPr>
          <p:cNvSpPr txBox="1"/>
          <p:nvPr/>
        </p:nvSpPr>
        <p:spPr>
          <a:xfrm>
            <a:off x="525805" y="2773850"/>
            <a:ext cx="8523514" cy="2677656"/>
          </a:xfrm>
          <a:prstGeom prst="rect">
            <a:avLst/>
          </a:prstGeom>
          <a:noFill/>
        </p:spPr>
        <p:txBody>
          <a:bodyPr wrap="square">
            <a:spAutoFit/>
          </a:bodyPr>
          <a:lstStyle/>
          <a:p>
            <a:pPr marL="257175" indent="-257175">
              <a:buFont typeface="Arial" panose="020B0604020202020204" pitchFamily="34" charset="0"/>
              <a:buChar char="•"/>
            </a:pPr>
            <a:r>
              <a:rPr lang="en-GB" sz="2400" dirty="0" err="1">
                <a:latin typeface="Arial" panose="020B0604020202020204" pitchFamily="34" charset="0"/>
                <a:cs typeface="Arial" panose="020B0604020202020204" pitchFamily="34" charset="0"/>
              </a:rPr>
              <a:t>Egwyddorion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gweithredoedd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dyfarniadau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ynghylch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camau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gweithredu'n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ddymunol</a:t>
            </a:r>
            <a:r>
              <a:rPr lang="en-GB" sz="2400" dirty="0">
                <a:latin typeface="Arial" panose="020B0604020202020204" pitchFamily="34" charset="0"/>
                <a:cs typeface="Arial" panose="020B0604020202020204" pitchFamily="34" charset="0"/>
              </a:rPr>
              <a:t> ai </a:t>
            </a:r>
            <a:r>
              <a:rPr lang="en-GB" sz="2400" dirty="0" err="1">
                <a:latin typeface="Arial" panose="020B0604020202020204" pitchFamily="34" charset="0"/>
                <a:cs typeface="Arial" panose="020B0604020202020204" pitchFamily="34" charset="0"/>
              </a:rPr>
              <a:t>peidio</a:t>
            </a:r>
            <a:r>
              <a:rPr lang="en-GB" sz="2400" dirty="0">
                <a:latin typeface="Arial" panose="020B0604020202020204" pitchFamily="34" charset="0"/>
                <a:cs typeface="Arial" panose="020B0604020202020204" pitchFamily="34" charset="0"/>
              </a:rPr>
              <a:t>. </a:t>
            </a:r>
          </a:p>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57175" indent="-257175">
              <a:buFont typeface="Arial" panose="020B0604020202020204" pitchFamily="34" charset="0"/>
              <a:buChar char="•"/>
            </a:pPr>
            <a:r>
              <a:rPr lang="en-GB" sz="2400" dirty="0">
                <a:solidFill>
                  <a:schemeClr val="accent1">
                    <a:lumMod val="75000"/>
                  </a:schemeClr>
                </a:solidFill>
                <a:latin typeface="Arial" panose="020B0604020202020204" pitchFamily="34" charset="0"/>
                <a:cs typeface="Arial" panose="020B0604020202020204" pitchFamily="34" charset="0"/>
              </a:rPr>
              <a:t>Principles that guide human actions and judgements of  whether actions are desirable or not. </a:t>
            </a:r>
          </a:p>
          <a:p>
            <a:pPr marL="257175" indent="-257175">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(Johansson and </a:t>
            </a:r>
            <a:r>
              <a:rPr lang="en-GB" sz="2400" dirty="0" err="1">
                <a:latin typeface="Arial" panose="020B0604020202020204" pitchFamily="34" charset="0"/>
                <a:cs typeface="Arial" panose="020B0604020202020204" pitchFamily="34" charset="0"/>
              </a:rPr>
              <a:t>Einarsdottir</a:t>
            </a:r>
            <a:r>
              <a:rPr lang="en-GB" sz="24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889602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7ABF-E0EF-4FF8-A187-08EB5E162DE6}"/>
              </a:ext>
            </a:extLst>
          </p:cNvPr>
          <p:cNvSpPr>
            <a:spLocks noGrp="1"/>
          </p:cNvSpPr>
          <p:nvPr>
            <p:ph type="title"/>
          </p:nvPr>
        </p:nvSpPr>
        <p:spPr>
          <a:xfrm>
            <a:off x="-68406" y="174006"/>
            <a:ext cx="9077633" cy="994172"/>
          </a:xfrm>
        </p:spPr>
        <p:txBody>
          <a:bodyPr>
            <a:noAutofit/>
          </a:bodyPr>
          <a:lstStyle/>
          <a:p>
            <a:pPr algn="ctr"/>
            <a:r>
              <a:rPr lang="en-GB" sz="4000" dirty="0" err="1">
                <a:latin typeface="Arial" panose="020B0604020202020204" pitchFamily="34" charset="0"/>
                <a:cs typeface="Arial" panose="020B0604020202020204" pitchFamily="34" charset="0"/>
              </a:rPr>
              <a:t>Rhowch</a:t>
            </a:r>
            <a:r>
              <a:rPr lang="en-GB" sz="4000" dirty="0">
                <a:latin typeface="Arial" panose="020B0604020202020204" pitchFamily="34" charset="0"/>
                <a:cs typeface="Arial" panose="020B0604020202020204" pitchFamily="34" charset="0"/>
              </a:rPr>
              <a:t> rai </a:t>
            </a:r>
            <a:r>
              <a:rPr lang="en-GB" sz="4000" dirty="0" err="1">
                <a:latin typeface="Arial" panose="020B0604020202020204" pitchFamily="34" charset="0"/>
                <a:cs typeface="Arial" panose="020B0604020202020204" pitchFamily="34" charset="0"/>
              </a:rPr>
              <a:t>enghreifftiau</a:t>
            </a:r>
            <a:r>
              <a:rPr lang="en-GB" sz="4000" dirty="0">
                <a:latin typeface="Arial" panose="020B0604020202020204" pitchFamily="34" charset="0"/>
                <a:cs typeface="Arial" panose="020B0604020202020204" pitchFamily="34" charset="0"/>
              </a:rPr>
              <a:t> o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a:t>
            </a:r>
            <a:endParaRPr lang="en-GB" sz="4000"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3F823316-0FFE-41F0-9C71-BC1A7764AEF6}"/>
              </a:ext>
            </a:extLst>
          </p:cNvPr>
          <p:cNvSpPr>
            <a:spLocks noGrp="1"/>
          </p:cNvSpPr>
          <p:nvPr>
            <p:ph idx="1"/>
          </p:nvPr>
        </p:nvSpPr>
        <p:spPr>
          <a:xfrm>
            <a:off x="409074" y="1461240"/>
            <a:ext cx="8325852" cy="3601636"/>
          </a:xfrm>
        </p:spPr>
        <p:txBody>
          <a:bodyPr>
            <a:normAutofit fontScale="55000" lnSpcReduction="20000"/>
          </a:bodyPr>
          <a:lstStyle/>
          <a:p>
            <a:r>
              <a:rPr lang="en-GB" sz="4400" dirty="0" err="1">
                <a:latin typeface="Arial" panose="020B0604020202020204" pitchFamily="34" charset="0"/>
                <a:cs typeface="Arial" panose="020B0604020202020204" pitchFamily="34" charset="0"/>
              </a:rPr>
              <a:t>Cyfiawnder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Cymdeithasol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yw'r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farn</a:t>
            </a:r>
            <a:r>
              <a:rPr lang="en-GB" sz="4400" dirty="0">
                <a:latin typeface="Arial" panose="020B0604020202020204" pitchFamily="34" charset="0"/>
                <a:cs typeface="Arial" panose="020B0604020202020204" pitchFamily="34" charset="0"/>
              </a:rPr>
              <a:t> bod </a:t>
            </a:r>
            <a:r>
              <a:rPr lang="en-GB" sz="4400" dirty="0" err="1">
                <a:latin typeface="Arial" panose="020B0604020202020204" pitchFamily="34" charset="0"/>
                <a:cs typeface="Arial" panose="020B0604020202020204" pitchFamily="34" charset="0"/>
              </a:rPr>
              <a:t>pawb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haeddu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hawliau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chyfleoedd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economaidd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gwleidyddol</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chymdeithasol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cyfartal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nawr</a:t>
            </a:r>
            <a:r>
              <a:rPr lang="en-GB" sz="4400" dirty="0">
                <a:latin typeface="Arial" panose="020B0604020202020204" pitchFamily="34" charset="0"/>
                <a:cs typeface="Arial" panose="020B0604020202020204" pitchFamily="34" charset="0"/>
              </a:rPr>
              <a:t> ac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y </a:t>
            </a:r>
            <a:r>
              <a:rPr lang="en-GB" sz="4400" dirty="0" err="1">
                <a:latin typeface="Arial" panose="020B0604020202020204" pitchFamily="34" charset="0"/>
                <a:cs typeface="Arial" panose="020B0604020202020204" pitchFamily="34" charset="0"/>
              </a:rPr>
              <a:t>dyfodol</a:t>
            </a:r>
            <a:endParaRPr lang="en-GB"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Mae </a:t>
            </a:r>
            <a:r>
              <a:rPr lang="en-GB" sz="4400" dirty="0" err="1">
                <a:latin typeface="Arial" panose="020B0604020202020204" pitchFamily="34" charset="0"/>
                <a:cs typeface="Arial" panose="020B0604020202020204" pitchFamily="34" charset="0"/>
              </a:rPr>
              <a:t>Ymddiriedaeth</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Pharch</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ddisgwyliadau</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gamau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cadarnhaol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sy'n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cefnogi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meithrin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perthynas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ddilys</a:t>
            </a:r>
            <a:r>
              <a:rPr lang="en-GB" sz="4400" dirty="0">
                <a:latin typeface="Arial" panose="020B0604020202020204" pitchFamily="34" charset="0"/>
                <a:cs typeface="Arial" panose="020B0604020202020204" pitchFamily="34" charset="0"/>
              </a:rPr>
              <a:t> ac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dangos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gofal</a:t>
            </a:r>
            <a:r>
              <a:rPr lang="en-GB" sz="4400" dirty="0">
                <a:latin typeface="Arial" panose="020B0604020202020204" pitchFamily="34" charset="0"/>
                <a:cs typeface="Arial" panose="020B0604020202020204" pitchFamily="34" charset="0"/>
              </a:rPr>
              <a:t> am </a:t>
            </a:r>
            <a:r>
              <a:rPr lang="en-GB" sz="4400" dirty="0" err="1">
                <a:latin typeface="Arial" panose="020B0604020202020204" pitchFamily="34" charset="0"/>
                <a:cs typeface="Arial" panose="020B0604020202020204" pitchFamily="34" charset="0"/>
              </a:rPr>
              <a:t>angen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theimladau'r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bobl</a:t>
            </a:r>
            <a:r>
              <a:rPr lang="en-GB" sz="4400" dirty="0">
                <a:latin typeface="Arial" panose="020B0604020202020204" pitchFamily="34" charset="0"/>
                <a:cs typeface="Arial" panose="020B0604020202020204" pitchFamily="34" charset="0"/>
              </a:rPr>
              <a:t> dan </a:t>
            </a:r>
            <a:r>
              <a:rPr lang="en-GB" sz="4400" dirty="0" err="1">
                <a:latin typeface="Arial" panose="020B0604020202020204" pitchFamily="34" charset="0"/>
                <a:cs typeface="Arial" panose="020B0604020202020204" pitchFamily="34" charset="0"/>
              </a:rPr>
              <a:t>sylw</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pharch</a:t>
            </a:r>
            <a:r>
              <a:rPr lang="en-GB" sz="4400" dirty="0">
                <a:latin typeface="Arial" panose="020B0604020202020204" pitchFamily="34" charset="0"/>
                <a:cs typeface="Arial" panose="020B0604020202020204" pitchFamily="34" charset="0"/>
              </a:rPr>
              <a:t> at </a:t>
            </a:r>
            <a:r>
              <a:rPr lang="en-GB" sz="4400" dirty="0" err="1">
                <a:latin typeface="Arial" panose="020B0604020202020204" pitchFamily="34" charset="0"/>
                <a:cs typeface="Arial" panose="020B0604020202020204" pitchFamily="34" charset="0"/>
              </a:rPr>
              <a:t>ein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byd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naturiol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adnoddau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cyfyngedig</a:t>
            </a:r>
            <a:endParaRPr lang="en-GB"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Uniondeb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yw'r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arfer</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fod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onest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dangos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ymlyniad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cyson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digyfaddawd</a:t>
            </a:r>
            <a:r>
              <a:rPr lang="en-GB" sz="4400" dirty="0">
                <a:latin typeface="Arial" panose="020B0604020202020204" pitchFamily="34" charset="0"/>
                <a:cs typeface="Arial" panose="020B0604020202020204" pitchFamily="34" charset="0"/>
              </a:rPr>
              <a:t> at </a:t>
            </a:r>
            <a:r>
              <a:rPr lang="en-GB" sz="4400" dirty="0" err="1">
                <a:latin typeface="Arial" panose="020B0604020202020204" pitchFamily="34" charset="0"/>
                <a:cs typeface="Arial" panose="020B0604020202020204" pitchFamily="34" charset="0"/>
              </a:rPr>
              <a:t>egwyddorion</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gwerthoedd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moesol</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moesegol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cryf</a:t>
            </a:r>
            <a:endParaRPr lang="en-GB"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Gwneud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proffesiynol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ddysgu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dysgwyr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sy'n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gydnaws</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â'r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dyhead</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sicrhau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byd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cynaliadwy</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chyfartal</a:t>
            </a:r>
            <a:r>
              <a:rPr lang="en-GB" sz="4400" dirty="0">
                <a:latin typeface="Arial" panose="020B0604020202020204" pitchFamily="34" charset="0"/>
                <a:cs typeface="Arial" panose="020B0604020202020204" pitchFamily="34" charset="0"/>
              </a:rPr>
              <a:t>.</a:t>
            </a:r>
          </a:p>
          <a:p>
            <a:endParaRPr lang="en-GB" dirty="0"/>
          </a:p>
          <a:p>
            <a:endParaRPr lang="en-GB" dirty="0"/>
          </a:p>
          <a:p>
            <a:endParaRPr lang="en-GB" dirty="0"/>
          </a:p>
        </p:txBody>
      </p:sp>
    </p:spTree>
    <p:extLst>
      <p:ext uri="{BB962C8B-B14F-4D97-AF65-F5344CB8AC3E}">
        <p14:creationId xmlns:p14="http://schemas.microsoft.com/office/powerpoint/2010/main" val="2764793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AE843D-6548-4EB4-BFD9-409967EC99FE}"/>
              </a:ext>
            </a:extLst>
          </p:cNvPr>
          <p:cNvSpPr txBox="1">
            <a:spLocks/>
          </p:cNvSpPr>
          <p:nvPr/>
        </p:nvSpPr>
        <p:spPr>
          <a:xfrm>
            <a:off x="239194" y="0"/>
            <a:ext cx="8448983"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 </a:t>
            </a:r>
            <a:r>
              <a:rPr lang="en-GB" dirty="0">
                <a:solidFill>
                  <a:schemeClr val="accent1">
                    <a:lumMod val="75000"/>
                  </a:schemeClr>
                </a:solidFill>
                <a:latin typeface="Arial" panose="020B0604020202020204" pitchFamily="34" charset="0"/>
                <a:cs typeface="Arial" panose="020B0604020202020204" pitchFamily="34" charset="0"/>
              </a:rPr>
              <a:t>Give some examples of values:</a:t>
            </a:r>
            <a:endParaRPr lang="en-GB" sz="3600" dirty="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E72A575F-35FB-4CF8-9063-40F36F5EABD5}"/>
              </a:ext>
            </a:extLst>
          </p:cNvPr>
          <p:cNvSpPr>
            <a:spLocks noGrp="1"/>
          </p:cNvSpPr>
          <p:nvPr>
            <p:ph idx="1"/>
          </p:nvPr>
        </p:nvSpPr>
        <p:spPr>
          <a:xfrm>
            <a:off x="77963" y="1110342"/>
            <a:ext cx="8902751" cy="4898572"/>
          </a:xfrm>
        </p:spPr>
        <p:txBody>
          <a:bodyPr>
            <a:normAutofit fontScale="62500" lnSpcReduction="20000"/>
          </a:bodyPr>
          <a:lstStyle/>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Social Justice</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view that everyone deserves equal economic, political and social rights and opportunities now and in the future</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Trust and Respect</a:t>
            </a:r>
            <a:r>
              <a:rPr lang="en-GB" sz="3800" b="0" i="0" dirty="0">
                <a:solidFill>
                  <a:schemeClr val="accent1">
                    <a:lumMod val="75000"/>
                  </a:schemeClr>
                </a:solidFill>
                <a:effectLst/>
                <a:latin typeface="Arial" panose="020B0604020202020204" pitchFamily="34" charset="0"/>
                <a:cs typeface="Arial" panose="020B0604020202020204" pitchFamily="34" charset="0"/>
              </a:rPr>
              <a:t> are expectations of positive actions that support authentic relationship building and show care for the need and feelings of the people involved and respect for our natural world and its limited resources</a:t>
            </a:r>
          </a:p>
          <a:p>
            <a:pPr algn="l">
              <a:lnSpc>
                <a:spcPct val="110000"/>
              </a:lnSpc>
              <a:buFont typeface="Arial" panose="020B0604020202020204" pitchFamily="34" charset="0"/>
              <a:buChar char="•"/>
            </a:pPr>
            <a:r>
              <a:rPr lang="en-GB" sz="3800" b="1" i="0" dirty="0">
                <a:solidFill>
                  <a:schemeClr val="accent1">
                    <a:lumMod val="75000"/>
                  </a:schemeClr>
                </a:solidFill>
                <a:effectLst/>
                <a:latin typeface="Arial" panose="020B0604020202020204" pitchFamily="34" charset="0"/>
                <a:cs typeface="Arial" panose="020B0604020202020204" pitchFamily="34" charset="0"/>
              </a:rPr>
              <a:t>Integrity</a:t>
            </a:r>
            <a:r>
              <a:rPr lang="en-GB" sz="3800" b="0" i="0" dirty="0">
                <a:solidFill>
                  <a:schemeClr val="accent1">
                    <a:lumMod val="75000"/>
                  </a:schemeClr>
                </a:solidFill>
                <a:effectLst/>
                <a:latin typeface="Arial" panose="020B0604020202020204" pitchFamily="34" charset="0"/>
                <a:cs typeface="Arial" panose="020B0604020202020204" pitchFamily="34" charset="0"/>
              </a:rPr>
              <a:t> is the practice of being honest and showing a consistent and uncompromising adherence to strong moral and ethical principles and values</a:t>
            </a:r>
          </a:p>
          <a:p>
            <a:pPr algn="l">
              <a:lnSpc>
                <a:spcPct val="110000"/>
              </a:lnSpc>
              <a:buFont typeface="Arial" panose="020B0604020202020204" pitchFamily="34" charset="0"/>
              <a:buChar char="•"/>
            </a:pPr>
            <a:r>
              <a:rPr lang="en-GB" sz="3800" b="0" i="0" dirty="0">
                <a:solidFill>
                  <a:schemeClr val="accent1">
                    <a:lumMod val="75000"/>
                  </a:schemeClr>
                </a:solidFill>
                <a:effectLst/>
                <a:latin typeface="Arial" panose="020B0604020202020204" pitchFamily="34" charset="0"/>
                <a:cs typeface="Arial" panose="020B0604020202020204" pitchFamily="34" charset="0"/>
              </a:rPr>
              <a:t>Making a </a:t>
            </a:r>
            <a:r>
              <a:rPr lang="en-GB" sz="3800" b="1" i="0" dirty="0">
                <a:solidFill>
                  <a:schemeClr val="accent1">
                    <a:lumMod val="75000"/>
                  </a:schemeClr>
                </a:solidFill>
                <a:effectLst/>
                <a:latin typeface="Arial" panose="020B0604020202020204" pitchFamily="34" charset="0"/>
                <a:cs typeface="Arial" panose="020B0604020202020204" pitchFamily="34" charset="0"/>
              </a:rPr>
              <a:t>professional commitment</a:t>
            </a:r>
            <a:r>
              <a:rPr lang="en-GB" sz="3800" b="0" i="0" dirty="0">
                <a:solidFill>
                  <a:schemeClr val="accent1">
                    <a:lumMod val="75000"/>
                  </a:schemeClr>
                </a:solidFill>
                <a:effectLst/>
                <a:latin typeface="Arial" panose="020B0604020202020204" pitchFamily="34" charset="0"/>
                <a:cs typeface="Arial" panose="020B0604020202020204" pitchFamily="34" charset="0"/>
              </a:rPr>
              <a:t> to learning and learners that is compatible with the aspiration of achieving a sustainable and equitable world.</a:t>
            </a:r>
          </a:p>
          <a:p>
            <a:endParaRPr lang="en-GB" dirty="0"/>
          </a:p>
        </p:txBody>
      </p:sp>
    </p:spTree>
    <p:extLst>
      <p:ext uri="{BB962C8B-B14F-4D97-AF65-F5344CB8AC3E}">
        <p14:creationId xmlns:p14="http://schemas.microsoft.com/office/powerpoint/2010/main" val="241879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5C8CD-6EED-4B0D-8532-7269C792FA12}"/>
              </a:ext>
            </a:extLst>
          </p:cNvPr>
          <p:cNvSpPr>
            <a:spLocks noGrp="1"/>
          </p:cNvSpPr>
          <p:nvPr>
            <p:ph type="title"/>
          </p:nvPr>
        </p:nvSpPr>
        <p:spPr>
          <a:xfrm>
            <a:off x="206947" y="172917"/>
            <a:ext cx="7886700" cy="994172"/>
          </a:xfrm>
        </p:spPr>
        <p:txBody>
          <a:bodyPr>
            <a:normAutofit/>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A8DF2F5F-B645-42CB-86B7-9AF5FA430A23}"/>
              </a:ext>
            </a:extLst>
          </p:cNvPr>
          <p:cNvSpPr>
            <a:spLocks noGrp="1"/>
          </p:cNvSpPr>
          <p:nvPr>
            <p:ph sz="half" idx="2"/>
          </p:nvPr>
        </p:nvSpPr>
        <p:spPr>
          <a:xfrm>
            <a:off x="4425043" y="1208314"/>
            <a:ext cx="4620986" cy="4669972"/>
          </a:xfrm>
        </p:spPr>
        <p:txBody>
          <a:bodyPr>
            <a:normAutofit fontScale="77500" lnSpcReduction="20000"/>
          </a:bodyPr>
          <a:lstStyle/>
          <a:p>
            <a:pPr marL="0" indent="0">
              <a:lnSpc>
                <a:spcPct val="107000"/>
              </a:lnSpc>
              <a:spcBef>
                <a:spcPts val="0"/>
              </a:spcBef>
              <a:spcAft>
                <a:spcPts val="600"/>
              </a:spcAft>
              <a:buNone/>
            </a:pPr>
            <a:r>
              <a:rPr lang="cy-GB" sz="3100" dirty="0">
                <a:latin typeface="Arial" panose="020B0604020202020204" pitchFamily="34" charset="0"/>
                <a:ea typeface="DengXian" panose="02010600030101010101" pitchFamily="2" charset="-122"/>
                <a:cs typeface="Arial" panose="020B0604020202020204" pitchFamily="34" charset="0"/>
              </a:rPr>
              <a:t>Gwyliwch y fideo byr hwn a meddwl am eich gwerthoedd drwy: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Feddwl am yr adegau pan oeddech yn fwyaf hapus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Meddwl am yr adegau pan oeddech yn fwyaf balch</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Meddwl am yr adegau pan oeddech yn teimlo’n fodlon</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Ar sail y profiadau hyn, pennwch eich prif werthoedd </a:t>
            </a:r>
            <a:endParaRPr lang="en-GB" sz="31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Bef>
                <a:spcPts val="0"/>
              </a:spcBef>
              <a:spcAft>
                <a:spcPts val="600"/>
              </a:spcAft>
              <a:buFont typeface="Symbol" panose="05050102010706020507" pitchFamily="18" charset="2"/>
              <a:buChar char=""/>
            </a:pPr>
            <a:r>
              <a:rPr lang="cy-GB" sz="3100" dirty="0">
                <a:latin typeface="Arial" panose="020B0604020202020204" pitchFamily="34" charset="0"/>
                <a:ea typeface="DengXian" panose="02010600030101010101" pitchFamily="2" charset="-122"/>
                <a:cs typeface="Arial" panose="020B0604020202020204" pitchFamily="34" charset="0"/>
              </a:rPr>
              <a:t>Ac wedyn rhowch flaenoriaeth i’ch prif werthoedd </a:t>
            </a:r>
            <a:endParaRPr lang="en-GB" sz="3100" dirty="0">
              <a:latin typeface="Arial" panose="020B0604020202020204" pitchFamily="34" charset="0"/>
              <a:ea typeface="DengXian" panose="02010600030101010101" pitchFamily="2" charset="-122"/>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743397D4-118E-4553-A93D-76C71B26D6E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7853" y="1614722"/>
            <a:ext cx="3483143" cy="1976187"/>
          </a:xfrm>
          <a:prstGeom prst="rect">
            <a:avLst/>
          </a:prstGeom>
        </p:spPr>
      </p:pic>
      <p:sp>
        <p:nvSpPr>
          <p:cNvPr id="6" name="Content Placeholder 2">
            <a:extLst>
              <a:ext uri="{FF2B5EF4-FFF2-40B4-BE49-F238E27FC236}">
                <a16:creationId xmlns:a16="http://schemas.microsoft.com/office/drawing/2014/main" id="{99B91930-5021-423E-AD91-2A44AED327BB}"/>
              </a:ext>
            </a:extLst>
          </p:cNvPr>
          <p:cNvSpPr>
            <a:spLocks noGrp="1"/>
          </p:cNvSpPr>
          <p:nvPr>
            <p:ph sz="half" idx="1"/>
          </p:nvPr>
        </p:nvSpPr>
        <p:spPr>
          <a:xfrm>
            <a:off x="206947" y="4038542"/>
            <a:ext cx="3886200" cy="725891"/>
          </a:xfrm>
        </p:spPr>
        <p:txBody>
          <a:bodyPr>
            <a:normAutofit fontScale="77500" lnSpcReduction="20000"/>
          </a:bodyPr>
          <a:lstStyle/>
          <a:p>
            <a:r>
              <a:rPr lang="en-GB" dirty="0">
                <a:hlinkClick r:id="rId4"/>
              </a:rPr>
              <a:t>https://www.youtube.com/watch?v=Kz__qGJmTMY&amp;t=128s</a:t>
            </a:r>
            <a:r>
              <a:rPr lang="en-GB" dirty="0"/>
              <a:t> </a:t>
            </a:r>
          </a:p>
        </p:txBody>
      </p:sp>
    </p:spTree>
    <p:extLst>
      <p:ext uri="{BB962C8B-B14F-4D97-AF65-F5344CB8AC3E}">
        <p14:creationId xmlns:p14="http://schemas.microsoft.com/office/powerpoint/2010/main" val="1025128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E76C-600E-4BE7-93C4-1ED2237C636D}"/>
              </a:ext>
            </a:extLst>
          </p:cNvPr>
          <p:cNvSpPr>
            <a:spLocks noGrp="1"/>
          </p:cNvSpPr>
          <p:nvPr>
            <p:ph type="title"/>
          </p:nvPr>
        </p:nvSpPr>
        <p:spPr>
          <a:xfrm>
            <a:off x="292862" y="316968"/>
            <a:ext cx="7886700" cy="498354"/>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What are your values? </a:t>
            </a:r>
          </a:p>
        </p:txBody>
      </p:sp>
      <p:sp>
        <p:nvSpPr>
          <p:cNvPr id="3" name="Content Placeholder 2">
            <a:extLst>
              <a:ext uri="{FF2B5EF4-FFF2-40B4-BE49-F238E27FC236}">
                <a16:creationId xmlns:a16="http://schemas.microsoft.com/office/drawing/2014/main" id="{FCAE14D5-09D2-41C9-B1E0-5E16D5620BC3}"/>
              </a:ext>
            </a:extLst>
          </p:cNvPr>
          <p:cNvSpPr>
            <a:spLocks noGrp="1"/>
          </p:cNvSpPr>
          <p:nvPr>
            <p:ph sz="half" idx="1"/>
          </p:nvPr>
        </p:nvSpPr>
        <p:spPr>
          <a:xfrm>
            <a:off x="200333" y="3844105"/>
            <a:ext cx="3886200" cy="725891"/>
          </a:xfrm>
        </p:spPr>
        <p:txBody>
          <a:bodyPr>
            <a:normAutofit fontScale="77500" lnSpcReduction="20000"/>
          </a:bodyPr>
          <a:lstStyle/>
          <a:p>
            <a:r>
              <a:rPr lang="en-GB" dirty="0">
                <a:hlinkClick r:id="rId3"/>
              </a:rPr>
              <a:t>https://www.youtube.com/watch?v=Kz__qGJmTMY&amp;t=128s</a:t>
            </a:r>
            <a:r>
              <a:rPr lang="en-GB" dirty="0"/>
              <a:t> </a:t>
            </a:r>
          </a:p>
        </p:txBody>
      </p:sp>
      <p:sp>
        <p:nvSpPr>
          <p:cNvPr id="4" name="Content Placeholder 3">
            <a:extLst>
              <a:ext uri="{FF2B5EF4-FFF2-40B4-BE49-F238E27FC236}">
                <a16:creationId xmlns:a16="http://schemas.microsoft.com/office/drawing/2014/main" id="{57AEF1C6-655C-49B5-8251-A94E8CF6E291}"/>
              </a:ext>
            </a:extLst>
          </p:cNvPr>
          <p:cNvSpPr>
            <a:spLocks noGrp="1"/>
          </p:cNvSpPr>
          <p:nvPr>
            <p:ph sz="half" idx="2"/>
          </p:nvPr>
        </p:nvSpPr>
        <p:spPr>
          <a:xfrm>
            <a:off x="4441659" y="1582554"/>
            <a:ext cx="4620125" cy="3364724"/>
          </a:xfrm>
        </p:spPr>
        <p:txBody>
          <a:bodyPr>
            <a:noAutofit/>
          </a:bodyPr>
          <a:lstStyle/>
          <a:p>
            <a:pPr marL="0" indent="0">
              <a:buNone/>
            </a:pPr>
            <a:r>
              <a:rPr lang="en-GB" sz="2400" dirty="0">
                <a:solidFill>
                  <a:schemeClr val="accent1">
                    <a:lumMod val="75000"/>
                  </a:schemeClr>
                </a:solidFill>
              </a:rPr>
              <a:t>Watch this short video and think about your values by:</a:t>
            </a:r>
          </a:p>
          <a:p>
            <a:pPr>
              <a:spcBef>
                <a:spcPts val="0"/>
              </a:spcBef>
            </a:pPr>
            <a:r>
              <a:rPr lang="en-GB" sz="2400" dirty="0">
                <a:solidFill>
                  <a:schemeClr val="accent1">
                    <a:lumMod val="75000"/>
                  </a:schemeClr>
                </a:solidFill>
              </a:rPr>
              <a:t>Thinking about times when you were happiest</a:t>
            </a:r>
          </a:p>
          <a:p>
            <a:pPr>
              <a:spcBef>
                <a:spcPts val="0"/>
              </a:spcBef>
            </a:pPr>
            <a:r>
              <a:rPr lang="en-GB" sz="2400" dirty="0">
                <a:solidFill>
                  <a:schemeClr val="accent1">
                    <a:lumMod val="75000"/>
                  </a:schemeClr>
                </a:solidFill>
              </a:rPr>
              <a:t>Thinking about times when you were proud</a:t>
            </a:r>
          </a:p>
          <a:p>
            <a:pPr>
              <a:spcBef>
                <a:spcPts val="0"/>
              </a:spcBef>
            </a:pPr>
            <a:r>
              <a:rPr lang="en-GB" sz="2400" dirty="0">
                <a:solidFill>
                  <a:schemeClr val="accent1">
                    <a:lumMod val="75000"/>
                  </a:schemeClr>
                </a:solidFill>
              </a:rPr>
              <a:t>Thinking about times when you were fulfilled</a:t>
            </a:r>
          </a:p>
          <a:p>
            <a:pPr>
              <a:spcBef>
                <a:spcPts val="0"/>
              </a:spcBef>
            </a:pPr>
            <a:r>
              <a:rPr lang="en-GB" sz="2400" dirty="0">
                <a:solidFill>
                  <a:schemeClr val="accent1">
                    <a:lumMod val="75000"/>
                  </a:schemeClr>
                </a:solidFill>
              </a:rPr>
              <a:t>Based on these experiences determine your top values</a:t>
            </a:r>
          </a:p>
          <a:p>
            <a:pPr>
              <a:spcBef>
                <a:spcPts val="0"/>
              </a:spcBef>
            </a:pPr>
            <a:r>
              <a:rPr lang="en-GB" sz="2400" dirty="0">
                <a:solidFill>
                  <a:schemeClr val="accent1">
                    <a:lumMod val="75000"/>
                  </a:schemeClr>
                </a:solidFill>
              </a:rPr>
              <a:t>And then prioritise your top values </a:t>
            </a:r>
          </a:p>
        </p:txBody>
      </p:sp>
      <p:pic>
        <p:nvPicPr>
          <p:cNvPr id="6" name="Picture 5">
            <a:extLst>
              <a:ext uri="{FF2B5EF4-FFF2-40B4-BE49-F238E27FC236}">
                <a16:creationId xmlns:a16="http://schemas.microsoft.com/office/drawing/2014/main" id="{3D894C10-1361-4CB3-A193-6ED5646B973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508907" y="1582554"/>
            <a:ext cx="3483143" cy="1976187"/>
          </a:xfrm>
          <a:prstGeom prst="rect">
            <a:avLst/>
          </a:prstGeom>
        </p:spPr>
      </p:pic>
    </p:spTree>
    <p:extLst>
      <p:ext uri="{BB962C8B-B14F-4D97-AF65-F5344CB8AC3E}">
        <p14:creationId xmlns:p14="http://schemas.microsoft.com/office/powerpoint/2010/main" val="410631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re Value – Nalanda School Godhra">
            <a:extLst>
              <a:ext uri="{FF2B5EF4-FFF2-40B4-BE49-F238E27FC236}">
                <a16:creationId xmlns:a16="http://schemas.microsoft.com/office/drawing/2014/main" id="{513338ED-BBD7-1DF1-DD7C-3F205F6E884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5168" y="1218624"/>
            <a:ext cx="4604000" cy="40527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ACPS Early Childhood Center 🖍️ on Twitter: &quot;The Early Childhood Center is  excited to open and begin a new school year! Take a look at our Core Values  here at the #ECC!">
            <a:extLst>
              <a:ext uri="{FF2B5EF4-FFF2-40B4-BE49-F238E27FC236}">
                <a16:creationId xmlns:a16="http://schemas.microsoft.com/office/drawing/2014/main" id="{F403ABEF-CB41-3E75-94BB-20950E9E3351}"/>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923445" y="1218624"/>
            <a:ext cx="4069668" cy="4052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206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sp>
        <p:nvSpPr>
          <p:cNvPr id="4" name="TextBox 3">
            <a:extLst>
              <a:ext uri="{FF2B5EF4-FFF2-40B4-BE49-F238E27FC236}">
                <a16:creationId xmlns:a16="http://schemas.microsoft.com/office/drawing/2014/main" id="{4DB8EBE9-3643-46DF-BB75-27A2A4EA2026}"/>
              </a:ext>
            </a:extLst>
          </p:cNvPr>
          <p:cNvSpPr txBox="1"/>
          <p:nvPr/>
        </p:nvSpPr>
        <p:spPr>
          <a:xfrm>
            <a:off x="67901" y="149708"/>
            <a:ext cx="8806758" cy="1938992"/>
          </a:xfrm>
          <a:prstGeom prst="rect">
            <a:avLst/>
          </a:prstGeom>
          <a:noFill/>
        </p:spPr>
        <p:txBody>
          <a:bodyPr wrap="square">
            <a:spAutoFit/>
          </a:bodyPr>
          <a:lstStyle/>
          <a:p>
            <a:pPr algn="ctr"/>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rydym</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ei</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olygu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wrth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Werthoedd</a:t>
            </a:r>
            <a:r>
              <a:rPr lang="en-GB" sz="4000" dirty="0">
                <a:latin typeface="Arial" panose="020B0604020202020204" pitchFamily="34" charset="0"/>
                <a:cs typeface="Arial" panose="020B0604020202020204" pitchFamily="34" charset="0"/>
              </a:rPr>
              <a:t>’? </a:t>
            </a:r>
          </a:p>
          <a:p>
            <a:pPr algn="ctr"/>
            <a:r>
              <a:rPr lang="en-GB" sz="4000" dirty="0">
                <a:solidFill>
                  <a:schemeClr val="accent1">
                    <a:lumMod val="75000"/>
                  </a:schemeClr>
                </a:solidFill>
                <a:latin typeface="Arial" panose="020B0604020202020204" pitchFamily="34" charset="0"/>
                <a:cs typeface="Arial" panose="020B0604020202020204" pitchFamily="34" charset="0"/>
              </a:rPr>
              <a:t>What do we mean by ‘Values’?</a:t>
            </a:r>
          </a:p>
        </p:txBody>
      </p:sp>
      <p:sp>
        <p:nvSpPr>
          <p:cNvPr id="2" name="TextBox 1">
            <a:extLst>
              <a:ext uri="{FF2B5EF4-FFF2-40B4-BE49-F238E27FC236}">
                <a16:creationId xmlns:a16="http://schemas.microsoft.com/office/drawing/2014/main" id="{8ABBF98F-8751-6E0C-A3A5-DD36FD5C5F5B}"/>
              </a:ext>
            </a:extLst>
          </p:cNvPr>
          <p:cNvSpPr txBox="1"/>
          <p:nvPr/>
        </p:nvSpPr>
        <p:spPr>
          <a:xfrm>
            <a:off x="1078787" y="3103109"/>
            <a:ext cx="7263829" cy="1815882"/>
          </a:xfrm>
          <a:prstGeom prst="rect">
            <a:avLst/>
          </a:prstGeom>
          <a:noFill/>
        </p:spPr>
        <p:txBody>
          <a:bodyPr wrap="square" rtlCol="0">
            <a:spAutoFit/>
          </a:bodyPr>
          <a:lstStyle/>
          <a:p>
            <a:pPr algn="ctr"/>
            <a:r>
              <a:rPr lang="en-GB" sz="2800" i="1" dirty="0"/>
              <a:t>Watch and take notes on the following video:</a:t>
            </a:r>
          </a:p>
          <a:p>
            <a:pPr algn="ctr"/>
            <a:r>
              <a:rPr lang="en-GB" sz="2800" i="1" dirty="0">
                <a:hlinkClick r:id="rId3"/>
              </a:rPr>
              <a:t>Values to Create a Positive Early Years Setting</a:t>
            </a:r>
            <a:endParaRPr lang="en-GB" sz="2800" i="1" dirty="0"/>
          </a:p>
          <a:p>
            <a:pPr algn="ctr"/>
            <a:endParaRPr lang="en-GB" sz="2800" i="1" dirty="0"/>
          </a:p>
          <a:p>
            <a:pPr algn="ctr"/>
            <a:r>
              <a:rPr lang="en-GB" sz="2800" i="1" dirty="0"/>
              <a:t>Twinkl Early Years (2023)</a:t>
            </a:r>
          </a:p>
        </p:txBody>
      </p:sp>
    </p:spTree>
    <p:extLst>
      <p:ext uri="{BB962C8B-B14F-4D97-AF65-F5344CB8AC3E}">
        <p14:creationId xmlns:p14="http://schemas.microsoft.com/office/powerpoint/2010/main" val="2464203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CD22F-BABA-473A-BF78-F00B505288CA}"/>
              </a:ext>
            </a:extLst>
          </p:cNvPr>
          <p:cNvSpPr>
            <a:spLocks noGrp="1"/>
          </p:cNvSpPr>
          <p:nvPr>
            <p:ph sz="half" idx="1"/>
          </p:nvPr>
        </p:nvSpPr>
        <p:spPr>
          <a:xfrm>
            <a:off x="127064" y="1485143"/>
            <a:ext cx="8889871" cy="4776378"/>
          </a:xfrm>
        </p:spPr>
        <p:txBody>
          <a:bodyPr>
            <a:normAutofit fontScale="55000" lnSpcReduction="20000"/>
          </a:bodyPr>
          <a:lstStyle/>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Hoff </a:t>
            </a:r>
            <a:r>
              <a:rPr lang="en-GB" sz="4400" dirty="0" err="1">
                <a:latin typeface="Arial" panose="020B0604020202020204" pitchFamily="34" charset="0"/>
                <a:cs typeface="Arial" panose="020B0604020202020204" pitchFamily="34" charset="0"/>
              </a:rPr>
              <a:t>iawn</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blant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diddordeb</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mewn</a:t>
            </a:r>
            <a:r>
              <a:rPr lang="en-GB" sz="4400" dirty="0">
                <a:latin typeface="Arial" panose="020B0604020202020204" pitchFamily="34" charset="0"/>
                <a:cs typeface="Arial" panose="020B0604020202020204" pitchFamily="34" charset="0"/>
              </a:rPr>
              <a:t> plant </a:t>
            </a:r>
            <a:r>
              <a:rPr lang="en-GB" sz="4400" dirty="0" err="1">
                <a:latin typeface="Arial" panose="020B0604020202020204" pitchFamily="34" charset="0"/>
                <a:cs typeface="Arial" panose="020B0604020202020204" pitchFamily="34" charset="0"/>
              </a:rPr>
              <a:t>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datblygiad</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Sgiliau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da </a:t>
            </a:r>
            <a:r>
              <a:rPr lang="en-GB" sz="4400" dirty="0" err="1">
                <a:latin typeface="Arial" panose="020B0604020202020204" pitchFamily="34" charset="0"/>
                <a:cs typeface="Arial" panose="020B0604020202020204" pitchFamily="34" charset="0"/>
              </a:rPr>
              <a:t>gyda</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phlant</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Mamau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Tadau</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gofalwyr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eraill</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Hyder</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Amynedd</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phroffesiynoldeb</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Natur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ddefnyddiol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ofalgar</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deall</a:t>
            </a:r>
            <a:endParaRPr lang="en-GB" sz="4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 Y </a:t>
            </a:r>
            <a:r>
              <a:rPr lang="en-GB" sz="4400" dirty="0" err="1">
                <a:latin typeface="Arial" panose="020B0604020202020204" pitchFamily="34" charset="0"/>
                <a:cs typeface="Arial" panose="020B0604020202020204" pitchFamily="34" charset="0"/>
              </a:rPr>
              <a:t>gallu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weithio</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gyda</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rhieni</a:t>
            </a:r>
            <a:r>
              <a:rPr lang="en-GB" sz="4400" dirty="0">
                <a:latin typeface="Arial" panose="020B0604020202020204" pitchFamily="34" charset="0"/>
                <a:cs typeface="Arial" panose="020B0604020202020204" pitchFamily="34" charset="0"/>
              </a:rPr>
              <a:t> a </a:t>
            </a:r>
            <a:r>
              <a:rPr lang="en-GB" sz="4400" dirty="0" err="1">
                <a:latin typeface="Arial" panose="020B0604020202020204" pitchFamily="34" charset="0"/>
                <a:cs typeface="Arial" panose="020B0604020202020204" pitchFamily="34" charset="0"/>
              </a:rPr>
              <a:t>gofalwyr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ogystal</a:t>
            </a:r>
            <a:r>
              <a:rPr lang="en-GB" sz="4400" dirty="0">
                <a:latin typeface="Arial" panose="020B0604020202020204" pitchFamily="34" charset="0"/>
                <a:cs typeface="Arial" panose="020B0604020202020204" pitchFamily="34" charset="0"/>
              </a:rPr>
              <a:t> â </a:t>
            </a:r>
            <a:r>
              <a:rPr lang="en-GB" sz="4400" dirty="0" err="1">
                <a:latin typeface="Arial" panose="020B0604020202020204" pitchFamily="34" charset="0"/>
                <a:cs typeface="Arial" panose="020B0604020202020204" pitchFamily="34" charset="0"/>
              </a:rPr>
              <a:t>phlant</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gynhwysiant</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cymdeithasol</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a:latin typeface="Arial" panose="020B0604020202020204" pitchFamily="34" charset="0"/>
                <a:cs typeface="Arial" panose="020B0604020202020204" pitchFamily="34" charset="0"/>
              </a:rPr>
              <a:t>Y </a:t>
            </a:r>
            <a:r>
              <a:rPr lang="en-GB" sz="4400" dirty="0" err="1">
                <a:latin typeface="Arial" panose="020B0604020202020204" pitchFamily="34" charset="0"/>
                <a:cs typeface="Arial" panose="020B0604020202020204" pitchFamily="34" charset="0"/>
              </a:rPr>
              <a:t>gallu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weithio'n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effeithiol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fel</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rhan</a:t>
            </a:r>
            <a:r>
              <a:rPr lang="en-GB" sz="4400" dirty="0">
                <a:latin typeface="Arial" panose="020B0604020202020204" pitchFamily="34" charset="0"/>
                <a:cs typeface="Arial" panose="020B0604020202020204" pitchFamily="34" charset="0"/>
              </a:rPr>
              <a:t> o </a:t>
            </a:r>
            <a:r>
              <a:rPr lang="en-GB" sz="4400" dirty="0" err="1">
                <a:latin typeface="Arial" panose="020B0604020202020204" pitchFamily="34" charset="0"/>
                <a:cs typeface="Arial" panose="020B0604020202020204" pitchFamily="34" charset="0"/>
              </a:rPr>
              <a:t>dîm</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Ymrwymiad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ymgymryd</a:t>
            </a:r>
            <a:r>
              <a:rPr lang="en-GB" sz="4400" dirty="0">
                <a:latin typeface="Arial" panose="020B0604020202020204" pitchFamily="34" charset="0"/>
                <a:cs typeface="Arial" panose="020B0604020202020204" pitchFamily="34" charset="0"/>
              </a:rPr>
              <a:t> â </a:t>
            </a:r>
            <a:r>
              <a:rPr lang="en-GB" sz="4400" dirty="0" err="1">
                <a:latin typeface="Arial" panose="020B0604020202020204" pitchFamily="34" charset="0"/>
                <a:cs typeface="Arial" panose="020B0604020202020204" pitchFamily="34" charset="0"/>
              </a:rPr>
              <a:t>hyfforddiant</a:t>
            </a:r>
            <a:r>
              <a:rPr lang="en-GB" sz="4400"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sz="4400" dirty="0" err="1">
                <a:latin typeface="Arial" panose="020B0604020202020204" pitchFamily="34" charset="0"/>
                <a:cs typeface="Arial" panose="020B0604020202020204" pitchFamily="34" charset="0"/>
              </a:rPr>
              <a:t>Ymdeimlad</a:t>
            </a:r>
            <a:r>
              <a:rPr lang="en-GB" sz="4400" dirty="0">
                <a:latin typeface="Arial" panose="020B0604020202020204" pitchFamily="34" charset="0"/>
                <a:cs typeface="Arial" panose="020B0604020202020204" pitchFamily="34" charset="0"/>
              </a:rPr>
              <a:t> o hwyl</a:t>
            </a:r>
          </a:p>
          <a:p>
            <a:pPr marL="0" indent="0">
              <a:buNone/>
            </a:pPr>
            <a:r>
              <a:rPr lang="en-GB" sz="4400" dirty="0">
                <a:latin typeface="Arial" panose="020B0604020202020204" pitchFamily="34" charset="0"/>
                <a:cs typeface="Arial" panose="020B0604020202020204" pitchFamily="34" charset="0"/>
              </a:rPr>
              <a:t>		(Powell, 2010)</a:t>
            </a:r>
          </a:p>
          <a:p>
            <a:endParaRPr lang="en-GB" dirty="0"/>
          </a:p>
        </p:txBody>
      </p:sp>
      <p:sp>
        <p:nvSpPr>
          <p:cNvPr id="7" name="Title 6">
            <a:extLst>
              <a:ext uri="{FF2B5EF4-FFF2-40B4-BE49-F238E27FC236}">
                <a16:creationId xmlns:a16="http://schemas.microsoft.com/office/drawing/2014/main" id="{D58C5043-4586-4835-B584-3BB1F60A0635}"/>
              </a:ext>
            </a:extLst>
          </p:cNvPr>
          <p:cNvSpPr>
            <a:spLocks noGrp="1"/>
          </p:cNvSpPr>
          <p:nvPr>
            <p:ph type="title"/>
          </p:nvPr>
        </p:nvSpPr>
        <p:spPr>
          <a:xfrm>
            <a:off x="368258" y="370968"/>
            <a:ext cx="7886700" cy="470948"/>
          </a:xfrm>
        </p:spPr>
        <p:txBody>
          <a:bodyPr>
            <a:noAutofit/>
          </a:bodyPr>
          <a:lstStyle/>
          <a:p>
            <a:r>
              <a:rPr lang="en-GB" dirty="0" err="1">
                <a:latin typeface="Arial" panose="020B0604020202020204" pitchFamily="34" charset="0"/>
                <a:cs typeface="Arial" panose="020B0604020202020204" pitchFamily="34" charset="0"/>
              </a:rPr>
              <a:t>Gwerthoedd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627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179CE-7BC4-48E0-A8EB-561C4A0D0DC1}"/>
              </a:ext>
            </a:extLst>
          </p:cNvPr>
          <p:cNvSpPr>
            <a:spLocks noGrp="1"/>
          </p:cNvSpPr>
          <p:nvPr>
            <p:ph type="title"/>
          </p:nvPr>
        </p:nvSpPr>
        <p:spPr>
          <a:xfrm>
            <a:off x="189498" y="225899"/>
            <a:ext cx="7886700" cy="670052"/>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Values in the Early Years…… </a:t>
            </a:r>
          </a:p>
        </p:txBody>
      </p:sp>
      <p:sp>
        <p:nvSpPr>
          <p:cNvPr id="7" name="Content Placeholder 2">
            <a:extLst>
              <a:ext uri="{FF2B5EF4-FFF2-40B4-BE49-F238E27FC236}">
                <a16:creationId xmlns:a16="http://schemas.microsoft.com/office/drawing/2014/main" id="{ABC0F6A3-FC9B-41AB-AB8A-36811BBD8AE6}"/>
              </a:ext>
            </a:extLst>
          </p:cNvPr>
          <p:cNvSpPr>
            <a:spLocks noGrp="1"/>
          </p:cNvSpPr>
          <p:nvPr>
            <p:ph idx="1"/>
          </p:nvPr>
        </p:nvSpPr>
        <p:spPr>
          <a:xfrm>
            <a:off x="189498" y="1113580"/>
            <a:ext cx="8724388" cy="4929938"/>
          </a:xfrm>
        </p:spPr>
        <p:txBody>
          <a:bodyPr>
            <a:normAutofit fontScale="32500" lnSpcReduction="20000"/>
          </a:bodyPr>
          <a:lstStyle/>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genuine liking for and interest in children and their development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Good communication skills with children and Mums, Dads and other carers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Confidence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Patience and professionalism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helpful, caring and understanding nature</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An ability to work with parents and carers as well as with children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social inclusion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The ability to work effectively as part of a team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commitment to undertake training </a:t>
            </a:r>
          </a:p>
          <a:p>
            <a:pPr>
              <a:buFont typeface="Wingdings" panose="05000000000000000000" pitchFamily="2" charset="2"/>
              <a:buChar char="v"/>
            </a:pPr>
            <a:r>
              <a:rPr lang="en-GB" sz="7400" dirty="0">
                <a:solidFill>
                  <a:schemeClr val="accent1">
                    <a:lumMod val="75000"/>
                  </a:schemeClr>
                </a:solidFill>
                <a:latin typeface="Arial" panose="020B0604020202020204" pitchFamily="34" charset="0"/>
                <a:cs typeface="Arial" panose="020B0604020202020204" pitchFamily="34" charset="0"/>
              </a:rPr>
              <a:t> A sense of fun</a:t>
            </a:r>
          </a:p>
          <a:p>
            <a:pPr marL="0" indent="0">
              <a:buNone/>
            </a:pPr>
            <a:r>
              <a:rPr lang="en-GB" sz="6000" dirty="0">
                <a:latin typeface="Arial" panose="020B0604020202020204" pitchFamily="34" charset="0"/>
                <a:cs typeface="Arial" panose="020B0604020202020204" pitchFamily="34" charset="0"/>
              </a:rPr>
              <a:t>			(Powell, 2010)</a:t>
            </a:r>
          </a:p>
          <a:p>
            <a:endParaRPr lang="en-GB" dirty="0"/>
          </a:p>
        </p:txBody>
      </p:sp>
    </p:spTree>
    <p:extLst>
      <p:ext uri="{BB962C8B-B14F-4D97-AF65-F5344CB8AC3E}">
        <p14:creationId xmlns:p14="http://schemas.microsoft.com/office/powerpoint/2010/main" val="1335636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0C23-2106-42E8-A8A7-1BD8FA86848A}"/>
              </a:ext>
            </a:extLst>
          </p:cNvPr>
          <p:cNvSpPr>
            <a:spLocks noGrp="1"/>
          </p:cNvSpPr>
          <p:nvPr>
            <p:ph type="title"/>
          </p:nvPr>
        </p:nvSpPr>
        <p:spPr>
          <a:xfrm>
            <a:off x="-43805" y="221172"/>
            <a:ext cx="9083444" cy="994172"/>
          </a:xfrm>
        </p:spPr>
        <p:txBody>
          <a:bodyPr>
            <a:noAutofit/>
          </a:bodyPr>
          <a:lstStyle/>
          <a:p>
            <a:pPr algn="ctr"/>
            <a:r>
              <a:rPr lang="en-GB" sz="4000" dirty="0">
                <a:latin typeface="Arial" panose="020B0604020202020204" pitchFamily="34" charset="0"/>
                <a:cs typeface="Arial" panose="020B0604020202020204" pitchFamily="34" charset="0"/>
              </a:rPr>
              <a:t>Pam </a:t>
            </a:r>
            <a:r>
              <a:rPr lang="en-GB" sz="4000" dirty="0" err="1">
                <a:latin typeface="Arial" panose="020B0604020202020204" pitchFamily="34" charset="0"/>
                <a:cs typeface="Arial" panose="020B0604020202020204" pitchFamily="34" charset="0"/>
              </a:rPr>
              <a:t>mae</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Gwerthoedd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arwyddocaol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mewn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arferion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blynyddoedd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cynnar</a:t>
            </a:r>
            <a:r>
              <a:rPr lang="en-GB" sz="4000"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EE988A5C-F0FD-43D4-BD3A-1985306BC0F0}"/>
              </a:ext>
            </a:extLst>
          </p:cNvPr>
          <p:cNvSpPr txBox="1">
            <a:spLocks/>
          </p:cNvSpPr>
          <p:nvPr/>
        </p:nvSpPr>
        <p:spPr>
          <a:xfrm>
            <a:off x="60422" y="1266719"/>
            <a:ext cx="8874989" cy="4492184"/>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hunaniaeth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ffordd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fod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gweithwyr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addysg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gyrru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hymrwymiad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r>
              <a:rPr lang="en-GB" sz="9600" dirty="0">
                <a:latin typeface="Arial" panose="020B0604020202020204" pitchFamily="34" charset="0"/>
                <a:cs typeface="Arial" panose="020B0604020202020204" pitchFamily="34" charset="0"/>
              </a:rPr>
              <a:t> a di-</a:t>
            </a:r>
            <a:r>
              <a:rPr lang="en-GB" sz="9600" dirty="0" err="1">
                <a:latin typeface="Arial" panose="020B0604020202020204" pitchFamily="34" charset="0"/>
                <a:cs typeface="Arial" panose="020B0604020202020204" pitchFamily="34" charset="0"/>
              </a:rPr>
              <a:t>ildio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holl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ddysgwyr</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chydweithwyr</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Cefnogi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hannog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weld y </a:t>
            </a:r>
            <a:r>
              <a:rPr lang="en-GB" sz="9600" dirty="0" err="1">
                <a:latin typeface="Arial" panose="020B0604020202020204" pitchFamily="34" charset="0"/>
                <a:cs typeface="Arial" panose="020B0604020202020204" pitchFamily="34" charset="0"/>
              </a:rPr>
              <a:t>tu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hwnt</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ystafell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ddosbarth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neu'r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pwnc</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adnabod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datblygu'r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cyfan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drwy</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fynd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afael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â'u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hanghenion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rôl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mewn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cydweithio</a:t>
            </a:r>
            <a:r>
              <a:rPr lang="en-GB" sz="9600" dirty="0">
                <a:latin typeface="Arial" panose="020B0604020202020204" pitchFamily="34" charset="0"/>
                <a:cs typeface="Arial" panose="020B0604020202020204" pitchFamily="34" charset="0"/>
              </a:rPr>
              <a:t> ag </a:t>
            </a:r>
            <a:r>
              <a:rPr lang="en-GB" sz="9600" dirty="0" err="1">
                <a:latin typeface="Arial" panose="020B0604020202020204" pitchFamily="34" charset="0"/>
                <a:cs typeface="Arial" panose="020B0604020202020204" pitchFamily="34" charset="0"/>
              </a:rPr>
              <a:t>ystod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bartneriaid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gynnwys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teuluoedd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Chymunedau</a:t>
            </a:r>
            <a:endParaRPr lang="en-GB" sz="9600" dirty="0">
              <a:latin typeface="Arial" panose="020B0604020202020204" pitchFamily="34" charset="0"/>
              <a:cs typeface="Arial" panose="020B0604020202020204" pitchFamily="34" charset="0"/>
            </a:endParaRPr>
          </a:p>
          <a:p>
            <a:r>
              <a:rPr lang="en-GB" sz="9600" dirty="0" err="1">
                <a:latin typeface="Arial" panose="020B0604020202020204" pitchFamily="34" charset="0"/>
                <a:cs typeface="Arial" panose="020B0604020202020204" pitchFamily="34" charset="0"/>
              </a:rPr>
              <a:t>Cydnabod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cyfraniad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gallwn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wneud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ddiogelu</a:t>
            </a:r>
            <a:r>
              <a:rPr lang="en-GB" sz="9600" dirty="0">
                <a:latin typeface="Arial" panose="020B0604020202020204" pitchFamily="34" charset="0"/>
                <a:cs typeface="Arial" panose="020B0604020202020204" pitchFamily="34" charset="0"/>
              </a:rPr>
              <a:t> neu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pobl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ifanc</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lle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angen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drawsnewid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bywydau</a:t>
            </a: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		(The General Teaching Council for Scotland, 2021)</a:t>
            </a:r>
          </a:p>
          <a:p>
            <a:endParaRPr lang="en-GB" sz="2100" dirty="0"/>
          </a:p>
          <a:p>
            <a:endParaRPr lang="en-GB" sz="2100" dirty="0"/>
          </a:p>
        </p:txBody>
      </p:sp>
    </p:spTree>
    <p:extLst>
      <p:ext uri="{BB962C8B-B14F-4D97-AF65-F5344CB8AC3E}">
        <p14:creationId xmlns:p14="http://schemas.microsoft.com/office/powerpoint/2010/main" val="2092201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8726-40C9-4754-BB0D-6A8CC42222A6}"/>
              </a:ext>
            </a:extLst>
          </p:cNvPr>
          <p:cNvSpPr>
            <a:spLocks noGrp="1"/>
          </p:cNvSpPr>
          <p:nvPr>
            <p:ph type="title"/>
          </p:nvPr>
        </p:nvSpPr>
        <p:spPr>
          <a:xfrm>
            <a:off x="530100" y="80785"/>
            <a:ext cx="7886700" cy="994172"/>
          </a:xfrm>
        </p:spPr>
        <p:txBody>
          <a:bodyPr>
            <a:noAutofit/>
          </a:bodyPr>
          <a:lstStyle/>
          <a:p>
            <a:pPr algn="ctr"/>
            <a:r>
              <a:rPr lang="en-GB" dirty="0">
                <a:solidFill>
                  <a:schemeClr val="accent1">
                    <a:lumMod val="75000"/>
                  </a:schemeClr>
                </a:solidFill>
                <a:latin typeface="Arial" panose="020B0604020202020204" pitchFamily="34" charset="0"/>
                <a:cs typeface="Arial" panose="020B0604020202020204" pitchFamily="34" charset="0"/>
              </a:rPr>
              <a:t>Why are values significant in early years practice?</a:t>
            </a:r>
          </a:p>
        </p:txBody>
      </p:sp>
      <p:sp>
        <p:nvSpPr>
          <p:cNvPr id="3" name="Content Placeholder 2">
            <a:extLst>
              <a:ext uri="{FF2B5EF4-FFF2-40B4-BE49-F238E27FC236}">
                <a16:creationId xmlns:a16="http://schemas.microsoft.com/office/drawing/2014/main" id="{A1DD3112-8F4C-42D4-ABE5-0B3A613D8466}"/>
              </a:ext>
            </a:extLst>
          </p:cNvPr>
          <p:cNvSpPr txBox="1">
            <a:spLocks/>
          </p:cNvSpPr>
          <p:nvPr/>
        </p:nvSpPr>
        <p:spPr>
          <a:xfrm>
            <a:off x="42241" y="1198895"/>
            <a:ext cx="9059518" cy="3073220"/>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develop our professional identity and ‘way of being’ as education professionals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and drive our individual and unswerving professional commitment to all our learners and colleagues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Support and encourage us to see beyond the classroom or subject</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Help us to know and develop the whole child through addressing their individual needs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Develop our understanding of our role in collaborative working with a range of partners including families and Communities</a:t>
            </a:r>
          </a:p>
          <a:p>
            <a:pPr>
              <a:spcBef>
                <a:spcPts val="600"/>
              </a:spcBef>
            </a:pPr>
            <a:r>
              <a:rPr lang="en-GB" sz="2400" dirty="0">
                <a:solidFill>
                  <a:schemeClr val="accent1">
                    <a:lumMod val="75000"/>
                  </a:schemeClr>
                </a:solidFill>
                <a:latin typeface="Arial" panose="020B0604020202020204" pitchFamily="34" charset="0"/>
                <a:cs typeface="Arial" panose="020B0604020202020204" pitchFamily="34" charset="0"/>
              </a:rPr>
              <a:t>Recognise the contribution that we can make to safeguarding or our young people and where necessary transform their lives</a:t>
            </a:r>
          </a:p>
          <a:p>
            <a:pPr marL="0" indent="0">
              <a:spcBef>
                <a:spcPts val="600"/>
              </a:spcBef>
              <a:buNone/>
            </a:pPr>
            <a:r>
              <a:rPr lang="en-GB" sz="1800" dirty="0">
                <a:latin typeface="Arial" panose="020B0604020202020204" pitchFamily="34" charset="0"/>
                <a:cs typeface="Arial" panose="020B0604020202020204" pitchFamily="34" charset="0"/>
              </a:rPr>
              <a:t>			(The General Teaching Council for Scotland, 2021)</a:t>
            </a:r>
          </a:p>
        </p:txBody>
      </p:sp>
    </p:spTree>
    <p:extLst>
      <p:ext uri="{BB962C8B-B14F-4D97-AF65-F5344CB8AC3E}">
        <p14:creationId xmlns:p14="http://schemas.microsoft.com/office/powerpoint/2010/main" val="145809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7199-200B-4718-B01E-B8C1280AFF8F}"/>
              </a:ext>
            </a:extLst>
          </p:cNvPr>
          <p:cNvSpPr>
            <a:spLocks noGrp="1"/>
          </p:cNvSpPr>
          <p:nvPr>
            <p:ph type="title"/>
          </p:nvPr>
        </p:nvSpPr>
        <p:spPr>
          <a:xfrm>
            <a:off x="226811" y="470540"/>
            <a:ext cx="8514027" cy="790052"/>
          </a:xfrm>
        </p:spPr>
        <p:txBody>
          <a:bodyPr>
            <a:noAutofit/>
          </a:bodyPr>
          <a:lstStyle/>
          <a:p>
            <a:pPr algn="ct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Egwyddorion</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Values or Principles </a:t>
            </a:r>
          </a:p>
        </p:txBody>
      </p:sp>
      <p:sp>
        <p:nvSpPr>
          <p:cNvPr id="4" name="TextBox 3">
            <a:extLst>
              <a:ext uri="{FF2B5EF4-FFF2-40B4-BE49-F238E27FC236}">
                <a16:creationId xmlns:a16="http://schemas.microsoft.com/office/drawing/2014/main" id="{4405BFA8-6D6D-4C67-921F-C2C5B1455F36}"/>
              </a:ext>
            </a:extLst>
          </p:cNvPr>
          <p:cNvSpPr txBox="1"/>
          <p:nvPr/>
        </p:nvSpPr>
        <p:spPr>
          <a:xfrm>
            <a:off x="4736430" y="1478879"/>
            <a:ext cx="4310679" cy="3816429"/>
          </a:xfrm>
          <a:prstGeom prst="rect">
            <a:avLst/>
          </a:prstGeom>
          <a:noFill/>
        </p:spPr>
        <p:txBody>
          <a:bodyPr wrap="square">
            <a:spAutoFit/>
          </a:bodyPr>
          <a:lstStyle/>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Values are qualities or standards that govern the behaviour of a person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Principles are rules or beliefs that govern our actions. </a:t>
            </a:r>
          </a:p>
          <a:p>
            <a:pPr marL="257175" indent="-257175">
              <a:buFont typeface="Arial" panose="020B0604020202020204" pitchFamily="34" charset="0"/>
              <a:buChar char="•"/>
            </a:pPr>
            <a:r>
              <a:rPr lang="en-GB" sz="2200" dirty="0">
                <a:solidFill>
                  <a:schemeClr val="accent1">
                    <a:lumMod val="75000"/>
                  </a:schemeClr>
                </a:solidFill>
                <a:latin typeface="Arial" panose="020B0604020202020204" pitchFamily="34" charset="0"/>
                <a:cs typeface="Arial" panose="020B0604020202020204" pitchFamily="34" charset="0"/>
              </a:rPr>
              <a:t>The </a:t>
            </a:r>
            <a:r>
              <a:rPr lang="en-GB" sz="2200" b="1" dirty="0">
                <a:solidFill>
                  <a:schemeClr val="accent1">
                    <a:lumMod val="75000"/>
                  </a:schemeClr>
                </a:solidFill>
                <a:latin typeface="Arial" panose="020B0604020202020204" pitchFamily="34" charset="0"/>
                <a:cs typeface="Arial" panose="020B0604020202020204" pitchFamily="34" charset="0"/>
              </a:rPr>
              <a:t>main difference</a:t>
            </a:r>
            <a:r>
              <a:rPr lang="en-GB" sz="2200" dirty="0">
                <a:solidFill>
                  <a:schemeClr val="accent1">
                    <a:lumMod val="75000"/>
                  </a:schemeClr>
                </a:solidFill>
                <a:latin typeface="Arial" panose="020B0604020202020204" pitchFamily="34" charset="0"/>
                <a:cs typeface="Arial" panose="020B0604020202020204" pitchFamily="34" charset="0"/>
              </a:rPr>
              <a:t> between values and principles is that </a:t>
            </a:r>
            <a:r>
              <a:rPr lang="en-GB" sz="2200" b="1" dirty="0">
                <a:solidFill>
                  <a:schemeClr val="accent1">
                    <a:lumMod val="75000"/>
                  </a:schemeClr>
                </a:solidFill>
                <a:latin typeface="Arial" panose="020B0604020202020204" pitchFamily="34" charset="0"/>
                <a:cs typeface="Arial" panose="020B0604020202020204" pitchFamily="34" charset="0"/>
              </a:rPr>
              <a:t>principles are based on a person’s values.</a:t>
            </a:r>
            <a:r>
              <a:rPr lang="en-GB" sz="2200" dirty="0">
                <a:solidFill>
                  <a:schemeClr val="accent1">
                    <a:lumMod val="75000"/>
                  </a:schemeClr>
                </a:solidFill>
                <a:latin typeface="Arial" panose="020B0604020202020204" pitchFamily="34" charset="0"/>
                <a:cs typeface="Arial" panose="020B0604020202020204" pitchFamily="34" charset="0"/>
              </a:rPr>
              <a:t> </a:t>
            </a:r>
            <a:r>
              <a:rPr lang="en-GB" sz="2200" b="1" dirty="0">
                <a:solidFill>
                  <a:schemeClr val="accent1">
                    <a:lumMod val="75000"/>
                  </a:schemeClr>
                </a:solidFill>
                <a:latin typeface="Arial" panose="020B0604020202020204" pitchFamily="34" charset="0"/>
                <a:cs typeface="Arial" panose="020B0604020202020204" pitchFamily="34" charset="0"/>
              </a:rPr>
              <a:t>Thus, it is values that act as the foundation for principles</a:t>
            </a:r>
            <a:r>
              <a:rPr lang="en-GB" sz="2200" dirty="0">
                <a:solidFill>
                  <a:schemeClr val="accent1">
                    <a:lumMod val="75000"/>
                  </a:schemeClr>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D44656B-30A6-4495-9022-C11ED336B440}"/>
              </a:ext>
            </a:extLst>
          </p:cNvPr>
          <p:cNvSpPr txBox="1"/>
          <p:nvPr/>
        </p:nvSpPr>
        <p:spPr>
          <a:xfrm>
            <a:off x="60556" y="1466115"/>
            <a:ext cx="4511444" cy="4413324"/>
          </a:xfrm>
          <a:prstGeom prst="rect">
            <a:avLst/>
          </a:prstGeom>
          <a:noFill/>
        </p:spPr>
        <p:txBody>
          <a:bodyPr wrap="square">
            <a:spAutoFit/>
          </a:bodyPr>
          <a:lstStyle/>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Gwerthoedd yw rhinweddau neu safonau sy’n rheoli ymddygiad unigolyn  </a:t>
            </a:r>
            <a:endParaRPr lang="en-GB" sz="2200" dirty="0">
              <a:latin typeface="Arial" panose="020B0604020202020204" pitchFamily="34" charset="0"/>
              <a:ea typeface="DengXian" panose="02010600030101010101" pitchFamily="2" charset="-122"/>
              <a:cs typeface="Arial" panose="020B0604020202020204" pitchFamily="34" charset="0"/>
            </a:endParaRPr>
          </a:p>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Egwyddorion yw rheolau neu gredoau sy’n rheoli ein gweithredoedd.  </a:t>
            </a:r>
            <a:endParaRPr lang="en-GB" sz="2200" dirty="0">
              <a:latin typeface="Arial" panose="020B0604020202020204" pitchFamily="34" charset="0"/>
              <a:ea typeface="DengXian" panose="02010600030101010101" pitchFamily="2" charset="-122"/>
              <a:cs typeface="Arial" panose="020B0604020202020204" pitchFamily="34" charset="0"/>
            </a:endParaRPr>
          </a:p>
          <a:p>
            <a:pPr marL="214313" indent="-214313">
              <a:lnSpc>
                <a:spcPct val="107000"/>
              </a:lnSpc>
              <a:buFont typeface="Arial" panose="020B0604020202020204" pitchFamily="34" charset="0"/>
              <a:buChar char="•"/>
            </a:pPr>
            <a:r>
              <a:rPr lang="cy-GB" sz="2200" dirty="0">
                <a:latin typeface="Arial" panose="020B0604020202020204" pitchFamily="34" charset="0"/>
                <a:ea typeface="DengXian" panose="02010600030101010101" pitchFamily="2" charset="-122"/>
                <a:cs typeface="Arial" panose="020B0604020202020204" pitchFamily="34" charset="0"/>
              </a:rPr>
              <a:t>Y prif wahaniaeth rhwng gwerthoedd ac egwyddorion yw bod egwyddorion wedi’u seilio ar werthoedd unigolyn. </a:t>
            </a:r>
            <a:r>
              <a:rPr lang="en-GB" sz="2200" dirty="0">
                <a:latin typeface="Arial" panose="020B0604020202020204" pitchFamily="34" charset="0"/>
                <a:ea typeface="DengXian" panose="02010600030101010101" pitchFamily="2" charset="-122"/>
                <a:cs typeface="Arial" panose="020B0604020202020204" pitchFamily="34" charset="0"/>
              </a:rPr>
              <a:t> </a:t>
            </a:r>
            <a:r>
              <a:rPr lang="cy-GB" sz="2200" dirty="0">
                <a:latin typeface="Arial" panose="020B0604020202020204" pitchFamily="34" charset="0"/>
                <a:ea typeface="DengXian" panose="02010600030101010101" pitchFamily="2" charset="-122"/>
                <a:cs typeface="Arial" panose="020B0604020202020204" pitchFamily="34" charset="0"/>
              </a:rPr>
              <a:t>Felly, gwerthoedd sy’n sail ar gyfer egwyddorion. </a:t>
            </a:r>
            <a:endParaRPr lang="en-GB" sz="22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849371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45F7C-8872-46DF-9C8F-0161160DC267}"/>
              </a:ext>
            </a:extLst>
          </p:cNvPr>
          <p:cNvSpPr txBox="1">
            <a:spLocks/>
          </p:cNvSpPr>
          <p:nvPr/>
        </p:nvSpPr>
        <p:spPr>
          <a:xfrm>
            <a:off x="81075" y="50543"/>
            <a:ext cx="8763848" cy="2214262"/>
          </a:xfrm>
          <a:prstGeom prst="rect">
            <a:avLst/>
          </a:prstGeom>
        </p:spPr>
        <p:txBody>
          <a:bodyP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Beth </a:t>
            </a:r>
            <a:r>
              <a:rPr lang="en-GB" sz="8000" dirty="0" err="1">
                <a:latin typeface="Arial" panose="020B0604020202020204" pitchFamily="34" charset="0"/>
                <a:cs typeface="Arial" panose="020B0604020202020204" pitchFamily="34" charset="0"/>
              </a:rPr>
              <a:t>yw</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Egwyddorion</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Ymarfer</a:t>
            </a:r>
            <a:r>
              <a:rPr lang="en-GB" sz="8000" dirty="0">
                <a:latin typeface="Arial" panose="020B0604020202020204" pitchFamily="34" charset="0"/>
                <a:cs typeface="Arial" panose="020B0604020202020204" pitchFamily="34" charset="0"/>
              </a:rPr>
              <a:t> y </a:t>
            </a:r>
            <a:r>
              <a:rPr lang="en-GB" sz="8000" dirty="0" err="1">
                <a:latin typeface="Arial" panose="020B0604020202020204" pitchFamily="34" charset="0"/>
                <a:cs typeface="Arial" panose="020B0604020202020204" pitchFamily="34" charset="0"/>
              </a:rPr>
              <a:t>Blynyddoedd</a:t>
            </a:r>
            <a:r>
              <a:rPr lang="en-GB" sz="8000" dirty="0">
                <a:latin typeface="Arial" panose="020B0604020202020204" pitchFamily="34" charset="0"/>
                <a:cs typeface="Arial" panose="020B0604020202020204" pitchFamily="34" charset="0"/>
              </a:rPr>
              <a:t> </a:t>
            </a:r>
            <a:r>
              <a:rPr lang="en-GB" sz="8000" dirty="0" err="1">
                <a:latin typeface="Arial" panose="020B0604020202020204" pitchFamily="34" charset="0"/>
                <a:cs typeface="Arial" panose="020B0604020202020204" pitchFamily="34" charset="0"/>
              </a:rPr>
              <a:t>Cynnar</a:t>
            </a:r>
            <a:r>
              <a:rPr lang="en-GB" sz="8000" dirty="0">
                <a:latin typeface="Arial" panose="020B0604020202020204" pitchFamily="34" charset="0"/>
                <a:cs typeface="Arial" panose="020B0604020202020204" pitchFamily="34" charset="0"/>
              </a:rPr>
              <a:t>?</a:t>
            </a:r>
            <a:br>
              <a:rPr lang="en-GB" sz="8025" dirty="0">
                <a:latin typeface="Arial" panose="020B0604020202020204" pitchFamily="34" charset="0"/>
                <a:cs typeface="Arial" panose="020B0604020202020204" pitchFamily="34" charset="0"/>
              </a:rPr>
            </a:br>
            <a:endParaRPr lang="en-GB" sz="8025"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4ED3CC-278B-4451-8DBE-51B8CF379099}"/>
              </a:ext>
            </a:extLst>
          </p:cNvPr>
          <p:cNvSpPr txBox="1">
            <a:spLocks/>
          </p:cNvSpPr>
          <p:nvPr/>
        </p:nvSpPr>
        <p:spPr>
          <a:xfrm>
            <a:off x="201248" y="1853023"/>
            <a:ext cx="8325852" cy="3784768"/>
          </a:xfrm>
          <a:prstGeom prst="rect">
            <a:avLst/>
          </a:prstGeom>
        </p:spPr>
        <p:txBody>
          <a:bodyP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1) </a:t>
            </a:r>
            <a:r>
              <a:rPr lang="en-GB" sz="3100" dirty="0" err="1">
                <a:latin typeface="Arial" panose="020B0604020202020204" pitchFamily="34" charset="0"/>
                <a:cs typeface="Arial" panose="020B0604020202020204" pitchFamily="34" charset="0"/>
              </a:rPr>
              <a:t>gwybodaeth</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2) </a:t>
            </a:r>
            <a:r>
              <a:rPr lang="en-GB" sz="3100" dirty="0" err="1">
                <a:latin typeface="Arial" panose="020B0604020202020204" pitchFamily="34" charset="0"/>
                <a:cs typeface="Arial" panose="020B0604020202020204" pitchFamily="34" charset="0"/>
              </a:rPr>
              <a:t>cymwysterau</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hyfforddiant</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datblygiad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proffesiynol</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3) </a:t>
            </a:r>
            <a:r>
              <a:rPr lang="en-GB" sz="3100" dirty="0" err="1">
                <a:latin typeface="Arial" panose="020B0604020202020204" pitchFamily="34" charset="0"/>
                <a:cs typeface="Arial" panose="020B0604020202020204" pitchFamily="34" charset="0"/>
              </a:rPr>
              <a:t>sgiliau</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4) </a:t>
            </a:r>
            <a:r>
              <a:rPr lang="en-GB" sz="3100" dirty="0" err="1">
                <a:latin typeface="Arial" panose="020B0604020202020204" pitchFamily="34" charset="0"/>
                <a:cs typeface="Arial" panose="020B0604020202020204" pitchFamily="34" charset="0"/>
              </a:rPr>
              <a:t>ymreolaeth</a:t>
            </a: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5) </a:t>
            </a:r>
            <a:r>
              <a:rPr lang="en-GB" sz="3100" dirty="0" err="1">
                <a:latin typeface="Arial" panose="020B0604020202020204" pitchFamily="34" charset="0"/>
                <a:cs typeface="Arial" panose="020B0604020202020204" pitchFamily="34" charset="0"/>
              </a:rPr>
              <a:t>gwerthoedd</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6) </a:t>
            </a:r>
            <a:r>
              <a:rPr lang="en-GB" sz="3100" dirty="0" err="1">
                <a:latin typeface="Arial" panose="020B0604020202020204" pitchFamily="34" charset="0"/>
                <a:cs typeface="Arial" panose="020B0604020202020204" pitchFamily="34" charset="0"/>
              </a:rPr>
              <a:t>moeseg</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7) </a:t>
            </a:r>
            <a:r>
              <a:rPr lang="en-GB" sz="3100" dirty="0" err="1">
                <a:latin typeface="Arial" panose="020B0604020202020204" pitchFamily="34" charset="0"/>
                <a:cs typeface="Arial" panose="020B0604020202020204" pitchFamily="34" charset="0"/>
              </a:rPr>
              <a:t>gwobrau</a:t>
            </a:r>
            <a:endParaRPr lang="en-GB" sz="3100" dirty="0">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	(Brock,2012)</a:t>
            </a:r>
          </a:p>
        </p:txBody>
      </p:sp>
    </p:spTree>
    <p:extLst>
      <p:ext uri="{BB962C8B-B14F-4D97-AF65-F5344CB8AC3E}">
        <p14:creationId xmlns:p14="http://schemas.microsoft.com/office/powerpoint/2010/main" val="3802156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1515-78E0-4D11-B8BD-B01D8D845433}"/>
              </a:ext>
            </a:extLst>
          </p:cNvPr>
          <p:cNvSpPr txBox="1">
            <a:spLocks/>
          </p:cNvSpPr>
          <p:nvPr/>
        </p:nvSpPr>
        <p:spPr>
          <a:xfrm>
            <a:off x="272266" y="262242"/>
            <a:ext cx="8325851" cy="66425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chemeClr val="accent1">
                    <a:lumMod val="75000"/>
                  </a:schemeClr>
                </a:solidFill>
                <a:latin typeface="Arial" panose="020B0604020202020204" pitchFamily="34" charset="0"/>
                <a:cs typeface="Arial" panose="020B0604020202020204" pitchFamily="34" charset="0"/>
              </a:rPr>
              <a:t>What are the Principles of Early Years Practice?</a:t>
            </a:r>
          </a:p>
        </p:txBody>
      </p:sp>
      <p:sp>
        <p:nvSpPr>
          <p:cNvPr id="3" name="Content Placeholder 2">
            <a:extLst>
              <a:ext uri="{FF2B5EF4-FFF2-40B4-BE49-F238E27FC236}">
                <a16:creationId xmlns:a16="http://schemas.microsoft.com/office/drawing/2014/main" id="{D83E5B61-C8B9-4980-A8C6-8BFBBD2E5D40}"/>
              </a:ext>
            </a:extLst>
          </p:cNvPr>
          <p:cNvSpPr txBox="1">
            <a:spLocks/>
          </p:cNvSpPr>
          <p:nvPr/>
        </p:nvSpPr>
        <p:spPr>
          <a:xfrm>
            <a:off x="193543" y="1849671"/>
            <a:ext cx="8325852" cy="283487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accent1">
                    <a:lumMod val="75000"/>
                  </a:schemeClr>
                </a:solidFill>
                <a:latin typeface="Arial" panose="020B0604020202020204" pitchFamily="34" charset="0"/>
                <a:cs typeface="Arial" panose="020B0604020202020204" pitchFamily="34" charset="0"/>
              </a:rPr>
              <a:t>1) knowledge </a:t>
            </a:r>
          </a:p>
          <a:p>
            <a:r>
              <a:rPr lang="en-GB" sz="2400" dirty="0">
                <a:solidFill>
                  <a:schemeClr val="accent1">
                    <a:lumMod val="75000"/>
                  </a:schemeClr>
                </a:solidFill>
                <a:latin typeface="Arial" panose="020B0604020202020204" pitchFamily="34" charset="0"/>
                <a:cs typeface="Arial" panose="020B0604020202020204" pitchFamily="34" charset="0"/>
              </a:rPr>
              <a:t>2) qualifications, training and professional development</a:t>
            </a:r>
          </a:p>
          <a:p>
            <a:r>
              <a:rPr lang="en-GB" sz="2400" dirty="0">
                <a:solidFill>
                  <a:schemeClr val="accent1">
                    <a:lumMod val="75000"/>
                  </a:schemeClr>
                </a:solidFill>
                <a:latin typeface="Arial" panose="020B0604020202020204" pitchFamily="34" charset="0"/>
                <a:cs typeface="Arial" panose="020B0604020202020204" pitchFamily="34" charset="0"/>
              </a:rPr>
              <a:t>3) skills</a:t>
            </a:r>
          </a:p>
          <a:p>
            <a:r>
              <a:rPr lang="en-GB" sz="2400" dirty="0">
                <a:solidFill>
                  <a:schemeClr val="accent1">
                    <a:lumMod val="75000"/>
                  </a:schemeClr>
                </a:solidFill>
                <a:latin typeface="Arial" panose="020B0604020202020204" pitchFamily="34" charset="0"/>
                <a:cs typeface="Arial" panose="020B0604020202020204" pitchFamily="34" charset="0"/>
              </a:rPr>
              <a:t>4) autonomy</a:t>
            </a:r>
          </a:p>
          <a:p>
            <a:r>
              <a:rPr lang="en-GB" sz="2400" dirty="0">
                <a:solidFill>
                  <a:schemeClr val="accent1">
                    <a:lumMod val="75000"/>
                  </a:schemeClr>
                </a:solidFill>
                <a:latin typeface="Arial" panose="020B0604020202020204" pitchFamily="34" charset="0"/>
                <a:cs typeface="Arial" panose="020B0604020202020204" pitchFamily="34" charset="0"/>
              </a:rPr>
              <a:t>5) values </a:t>
            </a:r>
          </a:p>
          <a:p>
            <a:r>
              <a:rPr lang="en-GB" sz="2400" dirty="0">
                <a:solidFill>
                  <a:schemeClr val="accent1">
                    <a:lumMod val="75000"/>
                  </a:schemeClr>
                </a:solidFill>
                <a:latin typeface="Arial" panose="020B0604020202020204" pitchFamily="34" charset="0"/>
                <a:cs typeface="Arial" panose="020B0604020202020204" pitchFamily="34" charset="0"/>
              </a:rPr>
              <a:t>6) ethics </a:t>
            </a:r>
          </a:p>
          <a:p>
            <a:r>
              <a:rPr lang="en-GB" sz="2400" dirty="0">
                <a:solidFill>
                  <a:schemeClr val="accent1">
                    <a:lumMod val="75000"/>
                  </a:schemeClr>
                </a:solidFill>
                <a:latin typeface="Arial" panose="020B0604020202020204" pitchFamily="34" charset="0"/>
                <a:cs typeface="Arial" panose="020B0604020202020204" pitchFamily="34" charset="0"/>
              </a:rPr>
              <a:t>7) rewards</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(Brock, 2012) </a:t>
            </a:r>
          </a:p>
        </p:txBody>
      </p:sp>
    </p:spTree>
    <p:extLst>
      <p:ext uri="{BB962C8B-B14F-4D97-AF65-F5344CB8AC3E}">
        <p14:creationId xmlns:p14="http://schemas.microsoft.com/office/powerpoint/2010/main" val="386074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E54B9D-BA98-0400-2D1B-DBADE3DDACB1}"/>
              </a:ext>
            </a:extLst>
          </p:cNvPr>
          <p:cNvSpPr txBox="1"/>
          <p:nvPr/>
        </p:nvSpPr>
        <p:spPr>
          <a:xfrm>
            <a:off x="190752" y="632499"/>
            <a:ext cx="4572000" cy="4832092"/>
          </a:xfrm>
          <a:prstGeom prst="rect">
            <a:avLst/>
          </a:prstGeom>
          <a:noFill/>
        </p:spPr>
        <p:txBody>
          <a:bodyPr wrap="square">
            <a:spAutoFit/>
          </a:bodyPr>
          <a:lstStyle/>
          <a:p>
            <a:pPr algn="ctr"/>
            <a:r>
              <a:rPr lang="en-US" sz="2800" dirty="0">
                <a:latin typeface="Arial" panose="020B0604020202020204" pitchFamily="34" charset="0"/>
                <a:cs typeface="Arial" panose="020B0604020202020204" pitchFamily="34" charset="0"/>
              </a:rPr>
              <a:t>Mae </a:t>
            </a:r>
            <a:r>
              <a:rPr lang="en-US" sz="2800" dirty="0" err="1">
                <a:latin typeface="Arial" panose="020B0604020202020204" pitchFamily="34" charset="0"/>
                <a:cs typeface="Arial" panose="020B0604020202020204" pitchFamily="34" charset="0"/>
              </a:rPr>
              <a:t>Egwyddorion</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gwerthoedd</a:t>
            </a:r>
            <a:r>
              <a:rPr lang="en-US" sz="2800" dirty="0">
                <a:latin typeface="Arial" panose="020B0604020202020204" pitchFamily="34" charset="0"/>
                <a:cs typeface="Arial" panose="020B0604020202020204" pitchFamily="34" charset="0"/>
              </a:rPr>
              <a:t> y </a:t>
            </a:r>
            <a:r>
              <a:rPr lang="en-US" sz="2800" dirty="0" err="1">
                <a:latin typeface="Arial" panose="020B0604020202020204" pitchFamily="34" charset="0"/>
                <a:cs typeface="Arial" panose="020B0604020202020204" pitchFamily="34" charset="0"/>
              </a:rPr>
              <a:t>Blynyddoedd</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Cynnar</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yn</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ffenomena</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rhyngwladol</a:t>
            </a:r>
            <a:r>
              <a:rPr lang="en-US" sz="2800" dirty="0">
                <a:latin typeface="Arial" panose="020B0604020202020204" pitchFamily="34" charset="0"/>
                <a:cs typeface="Arial" panose="020B0604020202020204" pitchFamily="34" charset="0"/>
              </a:rPr>
              <a:t> a </a:t>
            </a:r>
            <a:r>
              <a:rPr lang="en-US" sz="2800" dirty="0" err="1">
                <a:latin typeface="Arial" panose="020B0604020202020204" pitchFamily="34" charset="0"/>
                <a:cs typeface="Arial" panose="020B0604020202020204" pitchFamily="34" charset="0"/>
              </a:rPr>
              <a:t>thrawsddiwylliannol</a:t>
            </a:r>
            <a:r>
              <a:rPr lang="en-US" sz="2800" dirty="0">
                <a:latin typeface="Arial" panose="020B0604020202020204" pitchFamily="34" charset="0"/>
                <a:cs typeface="Arial" panose="020B0604020202020204" pitchFamily="34" charset="0"/>
              </a:rPr>
              <a:t>.</a:t>
            </a:r>
          </a:p>
          <a:p>
            <a:pPr algn="ctr"/>
            <a:endParaRPr lang="en-US" sz="2800" dirty="0">
              <a:latin typeface="Arial" panose="020B0604020202020204" pitchFamily="34" charset="0"/>
              <a:cs typeface="Arial" panose="020B0604020202020204" pitchFamily="34" charset="0"/>
            </a:endParaRPr>
          </a:p>
          <a:p>
            <a:pPr algn="ctr"/>
            <a:r>
              <a:rPr lang="en-US" sz="2800" dirty="0">
                <a:solidFill>
                  <a:schemeClr val="accent1">
                    <a:lumMod val="75000"/>
                  </a:schemeClr>
                </a:solidFill>
                <a:latin typeface="Arial" panose="020B0604020202020204" pitchFamily="34" charset="0"/>
                <a:cs typeface="Arial" panose="020B0604020202020204" pitchFamily="34" charset="0"/>
              </a:rPr>
              <a:t>Early Years Principles and values are an international and cross-cultural phenomena.</a:t>
            </a:r>
            <a:br>
              <a:rPr lang="en-US"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4" name="Picture 2" descr="14,079 Children Of The World Illustrations &amp; Clip Art - iStock">
            <a:extLst>
              <a:ext uri="{FF2B5EF4-FFF2-40B4-BE49-F238E27FC236}">
                <a16:creationId xmlns:a16="http://schemas.microsoft.com/office/drawing/2014/main" id="{E37CEFA6-5A6A-45D8-66FF-D7B83100BA55}"/>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4937760" y="1063477"/>
            <a:ext cx="3813564" cy="3813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2762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382A444-8B73-D775-5957-3B5C93C74DD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301389" y="478395"/>
            <a:ext cx="5163817" cy="48539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3BAB483-F824-C9DF-1E54-56AA5F2B70FC}"/>
              </a:ext>
            </a:extLst>
          </p:cNvPr>
          <p:cNvSpPr txBox="1"/>
          <p:nvPr/>
        </p:nvSpPr>
        <p:spPr>
          <a:xfrm>
            <a:off x="5465206" y="950231"/>
            <a:ext cx="3612183" cy="304698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Early Years Learning Framework (Australia).</a:t>
            </a:r>
          </a:p>
        </p:txBody>
      </p:sp>
      <p:sp>
        <p:nvSpPr>
          <p:cNvPr id="7" name="TextBox 6">
            <a:extLst>
              <a:ext uri="{FF2B5EF4-FFF2-40B4-BE49-F238E27FC236}">
                <a16:creationId xmlns:a16="http://schemas.microsoft.com/office/drawing/2014/main" id="{83A1B5BE-2A08-5AC1-B0E7-F5F8FF44F30A}"/>
              </a:ext>
            </a:extLst>
          </p:cNvPr>
          <p:cNvSpPr txBox="1"/>
          <p:nvPr/>
        </p:nvSpPr>
        <p:spPr>
          <a:xfrm>
            <a:off x="5664314" y="4145889"/>
            <a:ext cx="3098181" cy="646331"/>
          </a:xfrm>
          <a:prstGeom prst="rect">
            <a:avLst/>
          </a:prstGeom>
          <a:noFill/>
        </p:spPr>
        <p:txBody>
          <a:bodyPr wrap="square">
            <a:spAutoFit/>
          </a:bodyPr>
          <a:lstStyle/>
          <a:p>
            <a:r>
              <a:rPr lang="en-GB" dirty="0">
                <a:hlinkClick r:id="rId4"/>
              </a:rPr>
              <a:t>BELONGING, BEING &amp; BECOMING (acecqa.gov.au)</a:t>
            </a:r>
            <a:endParaRPr lang="en-GB" dirty="0"/>
          </a:p>
        </p:txBody>
      </p:sp>
    </p:spTree>
    <p:extLst>
      <p:ext uri="{BB962C8B-B14F-4D97-AF65-F5344CB8AC3E}">
        <p14:creationId xmlns:p14="http://schemas.microsoft.com/office/powerpoint/2010/main" val="34523046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5C2189-4B6B-3C2C-DCAD-F46A74352303}"/>
              </a:ext>
            </a:extLst>
          </p:cNvPr>
          <p:cNvSpPr txBox="1"/>
          <p:nvPr/>
        </p:nvSpPr>
        <p:spPr>
          <a:xfrm>
            <a:off x="489891" y="442823"/>
            <a:ext cx="8069571"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Foundation Stage (England)</a:t>
            </a:r>
            <a:endParaRPr lang="en-GB" sz="4800" dirty="0">
              <a:latin typeface="Arial" panose="020B0604020202020204" pitchFamily="34" charset="0"/>
              <a:cs typeface="Arial" panose="020B0604020202020204" pitchFamily="34" charset="0"/>
            </a:endParaRPr>
          </a:p>
        </p:txBody>
      </p:sp>
      <p:pic>
        <p:nvPicPr>
          <p:cNvPr id="3" name="Picture 2" descr="See the source image">
            <a:extLst>
              <a:ext uri="{FF2B5EF4-FFF2-40B4-BE49-F238E27FC236}">
                <a16:creationId xmlns:a16="http://schemas.microsoft.com/office/drawing/2014/main" id="{E81F3584-FFD4-D78A-3620-97141A689B31}"/>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71210" y="1733161"/>
            <a:ext cx="8711487" cy="25949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F10FF86-0DC8-B88C-1F6C-B6FFA98FAEAE}"/>
              </a:ext>
            </a:extLst>
          </p:cNvPr>
          <p:cNvSpPr txBox="1"/>
          <p:nvPr/>
        </p:nvSpPr>
        <p:spPr>
          <a:xfrm>
            <a:off x="578005" y="5067548"/>
            <a:ext cx="7987990" cy="369332"/>
          </a:xfrm>
          <a:prstGeom prst="rect">
            <a:avLst/>
          </a:prstGeom>
          <a:noFill/>
        </p:spPr>
        <p:txBody>
          <a:bodyPr wrap="square">
            <a:spAutoFit/>
          </a:bodyPr>
          <a:lstStyle/>
          <a:p>
            <a:r>
              <a:rPr lang="en-GB" dirty="0">
                <a:hlinkClick r:id="rId4"/>
              </a:rPr>
              <a:t>Early years foundation stage (EYFS) statutory framework - GOV.UK (www.gov.uk)</a:t>
            </a:r>
            <a:endParaRPr lang="en-GB" dirty="0"/>
          </a:p>
        </p:txBody>
      </p:sp>
    </p:spTree>
    <p:extLst>
      <p:ext uri="{BB962C8B-B14F-4D97-AF65-F5344CB8AC3E}">
        <p14:creationId xmlns:p14="http://schemas.microsoft.com/office/powerpoint/2010/main" val="3721616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1D243F-BF3A-AD4C-C128-756EFAF01CBF}"/>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3802" y="727176"/>
            <a:ext cx="5287541" cy="4890975"/>
          </a:xfrm>
          <a:prstGeom prst="rect">
            <a:avLst/>
          </a:prstGeom>
        </p:spPr>
      </p:pic>
      <p:sp>
        <p:nvSpPr>
          <p:cNvPr id="6" name="TextBox 5">
            <a:extLst>
              <a:ext uri="{FF2B5EF4-FFF2-40B4-BE49-F238E27FC236}">
                <a16:creationId xmlns:a16="http://schemas.microsoft.com/office/drawing/2014/main" id="{DF6E5231-B7D2-6ACE-1D50-684823A64C85}"/>
              </a:ext>
            </a:extLst>
          </p:cNvPr>
          <p:cNvSpPr txBox="1"/>
          <p:nvPr/>
        </p:nvSpPr>
        <p:spPr>
          <a:xfrm>
            <a:off x="5522733" y="320953"/>
            <a:ext cx="3466847" cy="415498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Te</a:t>
            </a: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44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Whāriki</a:t>
            </a: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Early childhood curriculum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(New Zealand) </a:t>
            </a:r>
          </a:p>
        </p:txBody>
      </p:sp>
      <p:sp>
        <p:nvSpPr>
          <p:cNvPr id="7" name="TextBox 6">
            <a:extLst>
              <a:ext uri="{FF2B5EF4-FFF2-40B4-BE49-F238E27FC236}">
                <a16:creationId xmlns:a16="http://schemas.microsoft.com/office/drawing/2014/main" id="{2B24A7AD-B2B8-AACF-9F85-83DDFC91EC4C}"/>
              </a:ext>
            </a:extLst>
          </p:cNvPr>
          <p:cNvSpPr txBox="1"/>
          <p:nvPr/>
        </p:nvSpPr>
        <p:spPr>
          <a:xfrm>
            <a:off x="5614312" y="4706378"/>
            <a:ext cx="3706761" cy="1569660"/>
          </a:xfrm>
          <a:prstGeom prst="rect">
            <a:avLst/>
          </a:prstGeom>
          <a:noFill/>
        </p:spPr>
        <p:txBody>
          <a:bodyPr wrap="square">
            <a:spAutoFit/>
          </a:bodyPr>
          <a:lstStyle/>
          <a:p>
            <a:r>
              <a:rPr lang="en-GB" dirty="0">
                <a:hlinkClick r:id="rId4"/>
              </a:rPr>
              <a:t>ELS-Te-Whariki-Early-Childhood-Curriculum-ENG-Web.pdf (education.govt.nz)</a:t>
            </a:r>
            <a:endParaRPr lang="en-GB" dirty="0"/>
          </a:p>
        </p:txBody>
      </p:sp>
    </p:spTree>
    <p:extLst>
      <p:ext uri="{BB962C8B-B14F-4D97-AF65-F5344CB8AC3E}">
        <p14:creationId xmlns:p14="http://schemas.microsoft.com/office/powerpoint/2010/main" val="2657191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58971F-0D27-042C-AD16-B7FB83AFA212}"/>
              </a:ext>
            </a:extLst>
          </p:cNvPr>
          <p:cNvSpPr txBox="1"/>
          <p:nvPr/>
        </p:nvSpPr>
        <p:spPr>
          <a:xfrm>
            <a:off x="5142743" y="208502"/>
            <a:ext cx="3627241" cy="1569660"/>
          </a:xfrm>
          <a:prstGeom prst="rect">
            <a:avLst/>
          </a:prstGeom>
          <a:noFill/>
        </p:spPr>
        <p:txBody>
          <a:bodyPr wrap="square">
            <a:spAutoFit/>
          </a:bodyPr>
          <a:lstStyle/>
          <a:p>
            <a:pPr algn="ctr"/>
            <a:r>
              <a:rPr lang="en-GB" sz="4800" dirty="0">
                <a:latin typeface="Arial" panose="020B0604020202020204" pitchFamily="34" charset="0"/>
                <a:cs typeface="Arial" panose="020B0604020202020204" pitchFamily="34" charset="0"/>
              </a:rPr>
              <a:t>Reggio Emilia (Italy)</a:t>
            </a:r>
          </a:p>
        </p:txBody>
      </p:sp>
      <p:pic>
        <p:nvPicPr>
          <p:cNvPr id="3" name="Content Placeholder 3">
            <a:extLst>
              <a:ext uri="{FF2B5EF4-FFF2-40B4-BE49-F238E27FC236}">
                <a16:creationId xmlns:a16="http://schemas.microsoft.com/office/drawing/2014/main" id="{E2DEB9DB-F532-9B0E-C674-45D74D6C25F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67669" y="320947"/>
            <a:ext cx="4610303" cy="5280471"/>
          </a:xfrm>
          <a:prstGeom prst="rect">
            <a:avLst/>
          </a:prstGeom>
        </p:spPr>
      </p:pic>
      <p:sp>
        <p:nvSpPr>
          <p:cNvPr id="5" name="TextBox 4">
            <a:extLst>
              <a:ext uri="{FF2B5EF4-FFF2-40B4-BE49-F238E27FC236}">
                <a16:creationId xmlns:a16="http://schemas.microsoft.com/office/drawing/2014/main" id="{28FF2A0B-EBB4-92E1-2571-7C314C533761}"/>
              </a:ext>
            </a:extLst>
          </p:cNvPr>
          <p:cNvSpPr txBox="1"/>
          <p:nvPr/>
        </p:nvSpPr>
        <p:spPr>
          <a:xfrm>
            <a:off x="4841477" y="1883301"/>
            <a:ext cx="4229775" cy="3785652"/>
          </a:xfrm>
          <a:prstGeom prst="rect">
            <a:avLst/>
          </a:prstGeom>
          <a:noFill/>
        </p:spPr>
        <p:txBody>
          <a:bodyPr wrap="square">
            <a:spAutoFit/>
          </a:bodyPr>
          <a:lstStyle/>
          <a:p>
            <a:pPr algn="ctr"/>
            <a:r>
              <a:rPr lang="en-GB" sz="2400" i="0" dirty="0">
                <a:effectLst/>
                <a:latin typeface="Arial" panose="020B0604020202020204" pitchFamily="34" charset="0"/>
                <a:cs typeface="Arial" panose="020B0604020202020204" pitchFamily="34" charset="0"/>
              </a:rPr>
              <a:t>“To make a lovable school, industrious, inventive, liveable, documentable and communicable, a place of research, learning, re-cognition and reflection, where children, teachers and families feel well - is our point of arrival.” </a:t>
            </a:r>
            <a:br>
              <a:rPr lang="en-GB" sz="2400" dirty="0">
                <a:latin typeface="Arial" panose="020B0604020202020204" pitchFamily="34" charset="0"/>
                <a:cs typeface="Arial" panose="020B0604020202020204" pitchFamily="34" charset="0"/>
              </a:rPr>
            </a:br>
            <a:r>
              <a:rPr lang="en-GB" sz="2400" i="0" dirty="0">
                <a:effectLst/>
                <a:latin typeface="Arial" panose="020B0604020202020204" pitchFamily="34" charset="0"/>
                <a:cs typeface="Arial" panose="020B0604020202020204" pitchFamily="34" charset="0"/>
              </a:rPr>
              <a:t>Loris Malaguzzi</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6247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63D599-80CE-8504-F1D5-D55C630A2952}"/>
              </a:ext>
            </a:extLst>
          </p:cNvPr>
          <p:cNvSpPr txBox="1"/>
          <p:nvPr/>
        </p:nvSpPr>
        <p:spPr>
          <a:xfrm>
            <a:off x="309057" y="211311"/>
            <a:ext cx="8355496"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Forest School (Scandinavia)</a:t>
            </a:r>
            <a:endParaRPr lang="en-GB" sz="4800" dirty="0"/>
          </a:p>
        </p:txBody>
      </p:sp>
      <p:pic>
        <p:nvPicPr>
          <p:cNvPr id="3" name="Picture 6" descr="See the source image">
            <a:extLst>
              <a:ext uri="{FF2B5EF4-FFF2-40B4-BE49-F238E27FC236}">
                <a16:creationId xmlns:a16="http://schemas.microsoft.com/office/drawing/2014/main" id="{8CD99E7F-5DCE-C6F9-B696-15D0F37B8AF7}"/>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137391" y="1314071"/>
            <a:ext cx="2653196" cy="330547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8" descr="See the source image">
            <a:extLst>
              <a:ext uri="{FF2B5EF4-FFF2-40B4-BE49-F238E27FC236}">
                <a16:creationId xmlns:a16="http://schemas.microsoft.com/office/drawing/2014/main" id="{EE47DEF1-D04C-18A6-59DB-3F01ECC330C9}"/>
              </a:ext>
            </a:extLst>
          </p:cNvPr>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6073796" y="1314071"/>
            <a:ext cx="2865382" cy="331976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e the source image">
            <a:extLst>
              <a:ext uri="{FF2B5EF4-FFF2-40B4-BE49-F238E27FC236}">
                <a16:creationId xmlns:a16="http://schemas.microsoft.com/office/drawing/2014/main" id="{155F9425-70ED-093B-5FB6-18A5EB5BE8AA}"/>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684966" y="2440418"/>
            <a:ext cx="3603678" cy="3177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780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Strategies to Enhance Communication | CU Management">
            <a:extLst>
              <a:ext uri="{FF2B5EF4-FFF2-40B4-BE49-F238E27FC236}">
                <a16:creationId xmlns:a16="http://schemas.microsoft.com/office/drawing/2014/main" id="{6F9EE9CF-3604-20AF-5695-C9D48FD5DB5E}"/>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98803" y="1350405"/>
            <a:ext cx="8515083" cy="41612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75EC934-CE9C-0D55-90FB-6C4DDC56F511}"/>
              </a:ext>
            </a:extLst>
          </p:cNvPr>
          <p:cNvSpPr txBox="1"/>
          <p:nvPr/>
        </p:nvSpPr>
        <p:spPr>
          <a:xfrm>
            <a:off x="1887266" y="0"/>
            <a:ext cx="5900057" cy="1200329"/>
          </a:xfrm>
          <a:prstGeom prst="rect">
            <a:avLst/>
          </a:prstGeom>
          <a:noFill/>
        </p:spPr>
        <p:txBody>
          <a:bodyPr wrap="square">
            <a:spAutoFit/>
          </a:bodyPr>
          <a:lstStyle/>
          <a:p>
            <a:pPr defTabSz="914400" eaLnBrk="0" fontAlgn="base" hangingPunct="0">
              <a:spcBef>
                <a:spcPct val="0"/>
              </a:spcBef>
              <a:spcAft>
                <a:spcPct val="0"/>
              </a:spcAft>
            </a:pPr>
            <a:r>
              <a:rPr lang="en-GB" sz="7200" dirty="0" err="1">
                <a:solidFill>
                  <a:srgbClr val="0070C0"/>
                </a:solidFill>
                <a:latin typeface="Nirmala Text" panose="020B0502040204020203" pitchFamily="34" charset="0"/>
                <a:ea typeface="Nirmala Text" panose="020B0502040204020203" pitchFamily="34" charset="0"/>
                <a:cs typeface="Nirmala Text" panose="020B0502040204020203" pitchFamily="34" charset="0"/>
              </a:rPr>
              <a:t>Cyf</a:t>
            </a:r>
            <a:r>
              <a:rPr lang="en-GB" sz="7200" dirty="0" err="1">
                <a:solidFill>
                  <a:srgbClr val="7030A0"/>
                </a:solidFill>
                <a:latin typeface="Nirmala Text" panose="020B0502040204020203" pitchFamily="34" charset="0"/>
                <a:ea typeface="Nirmala Text" panose="020B0502040204020203" pitchFamily="34" charset="0"/>
                <a:cs typeface="Nirmala Text" panose="020B0502040204020203" pitchFamily="34" charset="0"/>
              </a:rPr>
              <a:t>ath</a:t>
            </a:r>
            <a:r>
              <a:rPr lang="en-GB" sz="7200" dirty="0" err="1">
                <a:solidFill>
                  <a:srgbClr val="ED7D31"/>
                </a:solidFill>
                <a:latin typeface="Nirmala Text" panose="020B0502040204020203" pitchFamily="34" charset="0"/>
                <a:ea typeface="Nirmala Text" panose="020B0502040204020203" pitchFamily="34" charset="0"/>
                <a:cs typeface="Nirmala Text" panose="020B0502040204020203" pitchFamily="34" charset="0"/>
              </a:rPr>
              <a:t>reb</a:t>
            </a:r>
            <a:r>
              <a:rPr lang="en-GB" sz="7200" dirty="0" err="1">
                <a:solidFill>
                  <a:srgbClr val="70AD47">
                    <a:lumMod val="75000"/>
                  </a:srgbClr>
                </a:solidFill>
                <a:latin typeface="Nirmala Text" panose="020B0502040204020203" pitchFamily="34" charset="0"/>
                <a:ea typeface="Nirmala Text" panose="020B0502040204020203" pitchFamily="34" charset="0"/>
                <a:cs typeface="Nirmala Text" panose="020B0502040204020203" pitchFamily="34" charset="0"/>
              </a:rPr>
              <a:t>iad</a:t>
            </a:r>
            <a:r>
              <a:rPr lang="en-GB" sz="2400" dirty="0">
                <a:solidFill>
                  <a:prstClr val="black"/>
                </a:solidFill>
                <a:latin typeface="Times" panose="02020603050405020304" pitchFamily="18" charset="0"/>
                <a:ea typeface="ＭＳ Ｐゴシック" panose="020B0600070205080204" pitchFamily="34" charset="-128"/>
              </a:rPr>
              <a:t>   </a:t>
            </a:r>
          </a:p>
        </p:txBody>
      </p:sp>
    </p:spTree>
    <p:extLst>
      <p:ext uri="{BB962C8B-B14F-4D97-AF65-F5344CB8AC3E}">
        <p14:creationId xmlns:p14="http://schemas.microsoft.com/office/powerpoint/2010/main" val="29656083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9FE8D39-014B-4E77-BEFF-D9FEB53C6A26}"/>
              </a:ext>
            </a:extLst>
          </p:cNvPr>
          <p:cNvSpPr>
            <a:spLocks noGrp="1"/>
          </p:cNvSpPr>
          <p:nvPr>
            <p:ph type="title"/>
          </p:nvPr>
        </p:nvSpPr>
        <p:spPr>
          <a:xfrm>
            <a:off x="628650" y="335065"/>
            <a:ext cx="7886700" cy="994172"/>
          </a:xfrm>
        </p:spPr>
        <p:txBody>
          <a:bodyPr>
            <a:noAutofit/>
          </a:bodyPr>
          <a:lstStyle/>
          <a:p>
            <a:pPr algn="ctr" eaLnBrk="1" hangingPunct="1"/>
            <a:r>
              <a:rPr lang="en-GB" altLang="en-US" dirty="0" err="1">
                <a:latin typeface="Arial" panose="020B0604020202020204" pitchFamily="34" charset="0"/>
                <a:cs typeface="Arial" panose="020B0604020202020204" pitchFamily="34" charset="0"/>
              </a:rPr>
              <a:t>Cyfathrebu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r>
              <a:rPr lang="en-GB" altLang="en-US" dirty="0">
                <a:latin typeface="Arial" panose="020B0604020202020204" pitchFamily="34" charset="0"/>
                <a:cs typeface="Arial" panose="020B0604020202020204" pitchFamily="34" charset="0"/>
              </a:rPr>
              <a:t>?</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Effective communication?</a:t>
            </a:r>
          </a:p>
        </p:txBody>
      </p:sp>
      <p:sp>
        <p:nvSpPr>
          <p:cNvPr id="25603" name="Content Placeholder 2">
            <a:extLst>
              <a:ext uri="{FF2B5EF4-FFF2-40B4-BE49-F238E27FC236}">
                <a16:creationId xmlns:a16="http://schemas.microsoft.com/office/drawing/2014/main" id="{048E5976-3519-4016-A4C4-5A99E1D48066}"/>
              </a:ext>
            </a:extLst>
          </p:cNvPr>
          <p:cNvSpPr txBox="1">
            <a:spLocks/>
          </p:cNvSpPr>
          <p:nvPr/>
        </p:nvSpPr>
        <p:spPr bwMode="auto">
          <a:xfrm>
            <a:off x="628650" y="1979605"/>
            <a:ext cx="3440061" cy="2992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r>
              <a:rPr lang="en-GB" altLang="en-US" sz="2400" dirty="0">
                <a:latin typeface="Arial" panose="020B0604020202020204" pitchFamily="34" charset="0"/>
                <a:cs typeface="Arial" panose="020B0604020202020204" pitchFamily="34" charset="0"/>
              </a:rPr>
              <a:t>Beth </a:t>
            </a:r>
            <a:r>
              <a:rPr lang="en-GB" altLang="en-US" sz="2400" dirty="0" err="1">
                <a:latin typeface="Arial" panose="020B0604020202020204" pitchFamily="34" charset="0"/>
                <a:cs typeface="Arial" panose="020B0604020202020204" pitchFamily="34" charset="0"/>
              </a:rPr>
              <a:t>yw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hwn</a:t>
            </a:r>
            <a:r>
              <a:rPr lang="en-GB" altLang="en-US" sz="2400" dirty="0">
                <a:latin typeface="Arial" panose="020B0604020202020204" pitchFamily="34" charset="0"/>
                <a:cs typeface="Arial" panose="020B0604020202020204" pitchFamily="34" charset="0"/>
              </a:rPr>
              <a:t>?</a:t>
            </a:r>
          </a:p>
          <a:p>
            <a:pPr eaLnBrk="1" hangingPunct="1"/>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chyd-weithwyr</a:t>
            </a:r>
            <a:r>
              <a:rPr lang="en-GB" altLang="en-US" sz="2400" dirty="0">
                <a:latin typeface="Arial" panose="020B0604020202020204" pitchFamily="34" charset="0"/>
                <a:cs typeface="Arial" panose="020B0604020202020204" pitchFamily="34" charset="0"/>
              </a:rPr>
              <a:t>?</a:t>
            </a: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oedolion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eraill</a:t>
            </a:r>
            <a:r>
              <a:rPr lang="en-GB" altLang="en-US" sz="2400" dirty="0">
                <a:latin typeface="Arial" panose="020B0604020202020204" pitchFamily="34" charset="0"/>
                <a:cs typeface="Arial" panose="020B0604020202020204" pitchFamily="34" charset="0"/>
              </a:rPr>
              <a:t>?</a:t>
            </a:r>
          </a:p>
          <a:p>
            <a:pPr eaLnBrk="1" hangingPunct="1"/>
            <a:r>
              <a:rPr lang="en-GB" altLang="en-US" sz="2400" dirty="0">
                <a:latin typeface="Arial" panose="020B0604020202020204" pitchFamily="34" charset="0"/>
                <a:cs typeface="Arial" panose="020B0604020202020204" pitchFamily="34" charset="0"/>
              </a:rPr>
              <a:t>Gyda </a:t>
            </a:r>
            <a:r>
              <a:rPr lang="en-GB" altLang="en-US" sz="2400" dirty="0" err="1">
                <a:latin typeface="Arial" panose="020B0604020202020204" pitchFamily="34" charset="0"/>
                <a:cs typeface="Arial" panose="020B0604020202020204" pitchFamily="34" charset="0"/>
              </a:rPr>
              <a:t>phlant</a:t>
            </a:r>
            <a:r>
              <a:rPr lang="en-GB" altLang="en-US" sz="2400" dirty="0">
                <a:latin typeface="Arial" panose="020B0604020202020204" pitchFamily="34" charset="0"/>
                <a:cs typeface="Arial" panose="020B0604020202020204" pitchFamily="34" charset="0"/>
              </a:rPr>
              <a:t>?</a:t>
            </a:r>
          </a:p>
        </p:txBody>
      </p:sp>
      <p:sp>
        <p:nvSpPr>
          <p:cNvPr id="25604" name="Content Placeholder 3">
            <a:extLst>
              <a:ext uri="{FF2B5EF4-FFF2-40B4-BE49-F238E27FC236}">
                <a16:creationId xmlns:a16="http://schemas.microsoft.com/office/drawing/2014/main" id="{9DCF411C-C94E-414B-B2A6-E22E2262F9D0}"/>
              </a:ext>
            </a:extLst>
          </p:cNvPr>
          <p:cNvSpPr txBox="1">
            <a:spLocks/>
          </p:cNvSpPr>
          <p:nvPr/>
        </p:nvSpPr>
        <p:spPr bwMode="auto">
          <a:xfrm>
            <a:off x="4866199" y="1979605"/>
            <a:ext cx="3028950" cy="2992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What is this?</a:t>
            </a:r>
          </a:p>
          <a:p>
            <a:pPr eaLnBrk="1" hangingPunct="1"/>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co-workers?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other adults?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With children?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44832-44AA-464D-AFDE-204BD74BCD6E}"/>
              </a:ext>
            </a:extLst>
          </p:cNvPr>
          <p:cNvSpPr>
            <a:spLocks noGrp="1"/>
          </p:cNvSpPr>
          <p:nvPr>
            <p:ph type="title"/>
          </p:nvPr>
        </p:nvSpPr>
        <p:spPr>
          <a:xfrm>
            <a:off x="127167" y="365125"/>
            <a:ext cx="8871497" cy="1325563"/>
          </a:xfrm>
        </p:spPr>
        <p:txBody>
          <a:bodyPr>
            <a:normAutofit/>
          </a:bodyPr>
          <a:lstStyle/>
          <a:p>
            <a:r>
              <a:rPr lang="en-GB" dirty="0" err="1">
                <a:latin typeface="Arial" panose="020B0604020202020204" pitchFamily="34" charset="0"/>
                <a:cs typeface="Arial" panose="020B0604020202020204" pitchFamily="34" charset="0"/>
              </a:rPr>
              <a:t>Cyfathrebiad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Communication </a:t>
            </a:r>
          </a:p>
        </p:txBody>
      </p:sp>
      <p:sp>
        <p:nvSpPr>
          <p:cNvPr id="4" name="Content Placeholder 3">
            <a:extLst>
              <a:ext uri="{FF2B5EF4-FFF2-40B4-BE49-F238E27FC236}">
                <a16:creationId xmlns:a16="http://schemas.microsoft.com/office/drawing/2014/main" id="{F7300BD4-B38E-407B-A495-6F8FF2C40957}"/>
              </a:ext>
            </a:extLst>
          </p:cNvPr>
          <p:cNvSpPr>
            <a:spLocks noGrp="1"/>
          </p:cNvSpPr>
          <p:nvPr>
            <p:ph sz="half" idx="2"/>
          </p:nvPr>
        </p:nvSpPr>
        <p:spPr>
          <a:xfrm>
            <a:off x="4629150" y="1797248"/>
            <a:ext cx="4369514" cy="3846598"/>
          </a:xfrm>
        </p:spPr>
        <p:txBody>
          <a:bodyPr>
            <a:normAutofit fontScale="70000" lnSpcReduction="20000"/>
          </a:bodyPr>
          <a:lstStyle/>
          <a:p>
            <a:r>
              <a:rPr lang="en-GB" sz="3400" b="0" i="0" dirty="0">
                <a:solidFill>
                  <a:schemeClr val="accent1">
                    <a:lumMod val="75000"/>
                  </a:schemeClr>
                </a:solidFill>
                <a:effectLst/>
                <a:latin typeface="Arial" panose="020B0604020202020204" pitchFamily="34" charset="0"/>
                <a:cs typeface="Arial" panose="020B0604020202020204" pitchFamily="34" charset="0"/>
              </a:rPr>
              <a:t>Good communication is central to working with children, young people, their families and carers. It is a fundamental part of the Common Core. It involves listening, questioning, understanding and responding to what is being communicated by children, young people and those caring for them.</a:t>
            </a:r>
            <a:br>
              <a:rPr lang="en-GB" sz="3400" dirty="0">
                <a:solidFill>
                  <a:schemeClr val="accent1">
                    <a:lumMod val="75000"/>
                  </a:schemeClr>
                </a:solidFill>
                <a:latin typeface="Arial" panose="020B0604020202020204" pitchFamily="34" charset="0"/>
                <a:cs typeface="Arial" panose="020B0604020202020204" pitchFamily="34" charset="0"/>
              </a:rPr>
            </a:br>
            <a:br>
              <a:rPr lang="en-GB" sz="3400" dirty="0">
                <a:solidFill>
                  <a:schemeClr val="accent1">
                    <a:lumMod val="75000"/>
                  </a:schemeClr>
                </a:solidFill>
                <a:latin typeface="Arial" panose="020B0604020202020204" pitchFamily="34" charset="0"/>
                <a:cs typeface="Arial" panose="020B0604020202020204" pitchFamily="34" charset="0"/>
              </a:rPr>
            </a:br>
            <a:r>
              <a:rPr lang="en-GB" sz="3400" dirty="0">
                <a:solidFill>
                  <a:schemeClr val="accent1">
                    <a:lumMod val="75000"/>
                  </a:schemeClr>
                </a:solidFill>
                <a:latin typeface="Arial" panose="020B0604020202020204" pitchFamily="34" charset="0"/>
                <a:cs typeface="Arial" panose="020B0604020202020204" pitchFamily="34" charset="0"/>
              </a:rPr>
              <a:t>(Dunhill, 2009)</a:t>
            </a:r>
          </a:p>
          <a:p>
            <a:endParaRPr lang="en-GB" dirty="0"/>
          </a:p>
        </p:txBody>
      </p:sp>
      <p:sp>
        <p:nvSpPr>
          <p:cNvPr id="5" name="Content Placeholder 4">
            <a:extLst>
              <a:ext uri="{FF2B5EF4-FFF2-40B4-BE49-F238E27FC236}">
                <a16:creationId xmlns:a16="http://schemas.microsoft.com/office/drawing/2014/main" id="{D211C153-2B41-4809-B972-B0718955C62C}"/>
              </a:ext>
            </a:extLst>
          </p:cNvPr>
          <p:cNvSpPr txBox="1">
            <a:spLocks/>
          </p:cNvSpPr>
          <p:nvPr/>
        </p:nvSpPr>
        <p:spPr>
          <a:xfrm>
            <a:off x="54500" y="1797247"/>
            <a:ext cx="4088069" cy="3901099"/>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latin typeface="Arial" panose="020B0604020202020204" pitchFamily="34" charset="0"/>
                <a:cs typeface="Arial" panose="020B0604020202020204" pitchFamily="34" charset="0"/>
              </a:rPr>
              <a:t>Mae </a:t>
            </a:r>
            <a:r>
              <a:rPr lang="en-GB" sz="2600" dirty="0" err="1">
                <a:latin typeface="Arial" panose="020B0604020202020204" pitchFamily="34" charset="0"/>
                <a:cs typeface="Arial" panose="020B0604020202020204" pitchFamily="34" charset="0"/>
              </a:rPr>
              <a:t>cyfathrebu</a:t>
            </a:r>
            <a:r>
              <a:rPr lang="en-GB" sz="2600" dirty="0">
                <a:latin typeface="Arial" panose="020B0604020202020204" pitchFamily="34" charset="0"/>
                <a:cs typeface="Arial" panose="020B0604020202020204" pitchFamily="34" charset="0"/>
              </a:rPr>
              <a:t> da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ganolog</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weithio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gyda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phlant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pobl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ifanc</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teuluoedd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gofalwyr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sylfaenol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o'r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Craidd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Cyffredin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cynnwys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gwrando</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cwestiynu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deall</a:t>
            </a:r>
            <a:r>
              <a:rPr lang="en-GB" sz="2600" dirty="0">
                <a:latin typeface="Arial" panose="020B0604020202020204" pitchFamily="34" charset="0"/>
                <a:cs typeface="Arial" panose="020B0604020202020204" pitchFamily="34" charset="0"/>
              </a:rPr>
              <a:t> ac </a:t>
            </a:r>
            <a:r>
              <a:rPr lang="en-GB" sz="2600" dirty="0" err="1">
                <a:latin typeface="Arial" panose="020B0604020202020204" pitchFamily="34" charset="0"/>
                <a:cs typeface="Arial" panose="020B0604020202020204" pitchFamily="34" charset="0"/>
              </a:rPr>
              <a:t>ymateb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hyn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cael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gyfathrebu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blant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pobl</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ifanc</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rhai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gofalu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amdanynt</a:t>
            </a:r>
            <a:r>
              <a:rPr lang="en-GB" sz="2600" dirty="0">
                <a:latin typeface="Arial" panose="020B0604020202020204" pitchFamily="34" charset="0"/>
                <a:cs typeface="Arial" panose="020B0604020202020204" pitchFamily="34" charset="0"/>
              </a:rPr>
              <a:t>.</a:t>
            </a:r>
            <a:br>
              <a:rPr lang="en-GB" sz="2600" dirty="0"/>
            </a:br>
            <a:endParaRPr lang="en-GB" sz="2600" dirty="0"/>
          </a:p>
          <a:p>
            <a:endParaRPr lang="en-GB" sz="2100" dirty="0"/>
          </a:p>
        </p:txBody>
      </p:sp>
    </p:spTree>
    <p:extLst>
      <p:ext uri="{BB962C8B-B14F-4D97-AF65-F5344CB8AC3E}">
        <p14:creationId xmlns:p14="http://schemas.microsoft.com/office/powerpoint/2010/main" val="2838796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E843-D4C1-4AC5-B269-98BEAB5DFBD3}"/>
              </a:ext>
            </a:extLst>
          </p:cNvPr>
          <p:cNvSpPr>
            <a:spLocks noGrp="1"/>
          </p:cNvSpPr>
          <p:nvPr>
            <p:ph type="title"/>
          </p:nvPr>
        </p:nvSpPr>
        <p:spPr>
          <a:xfrm>
            <a:off x="-48445" y="1032247"/>
            <a:ext cx="9144000" cy="349995"/>
          </a:xfrm>
        </p:spPr>
        <p:txBody>
          <a:bodyPr>
            <a:normAutofit fontScale="90000"/>
          </a:bodyPr>
          <a:lstStyle/>
          <a:p>
            <a:pPr algn="ct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canolbwyntio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berthnasoedd</a:t>
            </a:r>
            <a:r>
              <a:rPr lang="en-GB" dirty="0">
                <a:latin typeface="Arial" panose="020B0604020202020204" pitchFamily="34" charset="0"/>
                <a:cs typeface="Arial" panose="020B0604020202020204" pitchFamily="34" charset="0"/>
              </a:rPr>
              <a:t> </a:t>
            </a: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Relationship-centred working</a:t>
            </a:r>
            <a:br>
              <a:rPr lang="en-GB" b="0" i="0" dirty="0">
                <a:solidFill>
                  <a:srgbClr val="333333"/>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974520C2-5131-4833-B10F-64FBC05A2170}"/>
              </a:ext>
            </a:extLst>
          </p:cNvPr>
          <p:cNvSpPr>
            <a:spLocks noGrp="1"/>
          </p:cNvSpPr>
          <p:nvPr>
            <p:ph sz="half" idx="1"/>
          </p:nvPr>
        </p:nvSpPr>
        <p:spPr>
          <a:xfrm>
            <a:off x="243263" y="2107411"/>
            <a:ext cx="3886200" cy="3730241"/>
          </a:xfrm>
        </p:spPr>
        <p:txBody>
          <a:bodyPr>
            <a:normAutofit fontScale="77500" lnSpcReduction="20000"/>
          </a:bodyPr>
          <a:lstStyle/>
          <a:p>
            <a:r>
              <a:rPr lang="en-GB" sz="3100" dirty="0">
                <a:latin typeface="Arial" panose="020B0604020202020204" pitchFamily="34" charset="0"/>
                <a:cs typeface="Arial" panose="020B0604020202020204" pitchFamily="34" charset="0"/>
              </a:rPr>
              <a:t>Mae </a:t>
            </a:r>
            <a:r>
              <a:rPr lang="en-GB" sz="3100" dirty="0" err="1">
                <a:latin typeface="Arial" panose="020B0604020202020204" pitchFamily="34" charset="0"/>
                <a:cs typeface="Arial" panose="020B0604020202020204" pitchFamily="34" charset="0"/>
              </a:rPr>
              <a:t>rhan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bwysig</a:t>
            </a:r>
            <a:r>
              <a:rPr lang="en-GB" sz="3100" dirty="0">
                <a:latin typeface="Arial" panose="020B0604020202020204" pitchFamily="34" charset="0"/>
                <a:cs typeface="Arial" panose="020B0604020202020204" pitchFamily="34" charset="0"/>
              </a:rPr>
              <a:t> o </a:t>
            </a:r>
            <a:r>
              <a:rPr lang="en-GB" sz="3100" dirty="0" err="1">
                <a:latin typeface="Arial" panose="020B0604020202020204" pitchFamily="34" charset="0"/>
                <a:cs typeface="Arial" panose="020B0604020202020204" pitchFamily="34" charset="0"/>
              </a:rPr>
              <a:t>weithio</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fel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ymarferydd</a:t>
            </a:r>
            <a:r>
              <a:rPr lang="en-GB" sz="3100" dirty="0">
                <a:latin typeface="Arial" panose="020B0604020202020204" pitchFamily="34" charset="0"/>
                <a:cs typeface="Arial" panose="020B0604020202020204" pitchFamily="34" charset="0"/>
              </a:rPr>
              <a:t> neu </a:t>
            </a:r>
            <a:r>
              <a:rPr lang="en-GB" sz="3100" dirty="0" err="1">
                <a:latin typeface="Arial" panose="020B0604020202020204" pitchFamily="34" charset="0"/>
                <a:cs typeface="Arial" panose="020B0604020202020204" pitchFamily="34" charset="0"/>
              </a:rPr>
              <a:t>arweinydd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blynyddoedd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cynnar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ymwneud</a:t>
            </a:r>
            <a:r>
              <a:rPr lang="en-GB" sz="3100" dirty="0">
                <a:latin typeface="Arial" panose="020B0604020202020204" pitchFamily="34" charset="0"/>
                <a:cs typeface="Arial" panose="020B0604020202020204" pitchFamily="34" charset="0"/>
              </a:rPr>
              <a:t> â </a:t>
            </a:r>
            <a:r>
              <a:rPr lang="en-GB" sz="3100" dirty="0" err="1">
                <a:latin typeface="Arial" panose="020B0604020202020204" pitchFamily="34" charset="0"/>
                <a:cs typeface="Arial" panose="020B0604020202020204" pitchFamily="34" charset="0"/>
              </a:rPr>
              <a:t>meithrin</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perthnasoedd</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cadarnhaol</a:t>
            </a:r>
            <a:r>
              <a:rPr lang="en-GB" sz="3100" dirty="0">
                <a:latin typeface="Arial" panose="020B0604020202020204" pitchFamily="34" charset="0"/>
                <a:cs typeface="Arial" panose="020B0604020202020204" pitchFamily="34" charset="0"/>
              </a:rPr>
              <a:t>: </a:t>
            </a:r>
          </a:p>
          <a:p>
            <a:r>
              <a:rPr lang="en-GB" sz="3100" dirty="0">
                <a:latin typeface="Arial" panose="020B0604020202020204" pitchFamily="34" charset="0"/>
                <a:cs typeface="Arial" panose="020B0604020202020204" pitchFamily="34" charset="0"/>
              </a:rPr>
              <a:t>Plant a </a:t>
            </a:r>
            <a:r>
              <a:rPr lang="en-GB" sz="3100" dirty="0" err="1">
                <a:latin typeface="Arial" panose="020B0604020202020204" pitchFamily="34" charset="0"/>
                <a:cs typeface="Arial" panose="020B0604020202020204" pitchFamily="34" charset="0"/>
              </a:rPr>
              <a:t>phobl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ifanc</a:t>
            </a:r>
            <a:endParaRPr lang="en-GB" sz="3100" dirty="0">
              <a:latin typeface="Arial" panose="020B0604020202020204" pitchFamily="34" charset="0"/>
              <a:cs typeface="Arial" panose="020B0604020202020204" pitchFamily="34" charset="0"/>
            </a:endParaRPr>
          </a:p>
          <a:p>
            <a:r>
              <a:rPr lang="en-GB" sz="3100" dirty="0" err="1">
                <a:latin typeface="Arial" panose="020B0604020202020204" pitchFamily="34" charset="0"/>
                <a:cs typeface="Arial" panose="020B0604020202020204" pitchFamily="34" charset="0"/>
              </a:rPr>
              <a:t>Teuluoedd</a:t>
            </a:r>
            <a:r>
              <a:rPr lang="en-GB" sz="3100" dirty="0">
                <a:latin typeface="Arial" panose="020B0604020202020204" pitchFamily="34" charset="0"/>
                <a:cs typeface="Arial" panose="020B0604020202020204" pitchFamily="34" charset="0"/>
              </a:rPr>
              <a:t> a </a:t>
            </a:r>
            <a:r>
              <a:rPr lang="en-GB" sz="3100" dirty="0" err="1">
                <a:latin typeface="Arial" panose="020B0604020202020204" pitchFamily="34" charset="0"/>
                <a:cs typeface="Arial" panose="020B0604020202020204" pitchFamily="34" charset="0"/>
              </a:rPr>
              <a:t>gofalwyr</a:t>
            </a:r>
            <a:r>
              <a:rPr lang="en-GB" sz="3100" dirty="0">
                <a:latin typeface="Arial" panose="020B0604020202020204" pitchFamily="34" charset="0"/>
                <a:cs typeface="Arial" panose="020B0604020202020204" pitchFamily="34" charset="0"/>
              </a:rPr>
              <a:t> </a:t>
            </a:r>
          </a:p>
          <a:p>
            <a:r>
              <a:rPr lang="en-GB" sz="3100" dirty="0" err="1">
                <a:latin typeface="Arial" panose="020B0604020202020204" pitchFamily="34" charset="0"/>
                <a:cs typeface="Arial" panose="020B0604020202020204" pitchFamily="34" charset="0"/>
              </a:rPr>
              <a:t>Gweithwyr</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proffesiynol</a:t>
            </a:r>
            <a:r>
              <a:rPr lang="en-GB" sz="3100" dirty="0">
                <a:latin typeface="Arial" panose="020B0604020202020204" pitchFamily="34" charset="0"/>
                <a:cs typeface="Arial" panose="020B0604020202020204" pitchFamily="34" charset="0"/>
              </a:rPr>
              <a:t> </a:t>
            </a:r>
            <a:r>
              <a:rPr lang="en-GB" sz="3100" dirty="0" err="1">
                <a:latin typeface="Arial" panose="020B0604020202020204" pitchFamily="34" charset="0"/>
                <a:cs typeface="Arial" panose="020B0604020202020204" pitchFamily="34" charset="0"/>
              </a:rPr>
              <a:t>eraill</a:t>
            </a:r>
            <a:endParaRPr lang="en-GB" sz="3100" dirty="0">
              <a:latin typeface="Arial" panose="020B0604020202020204" pitchFamily="34" charset="0"/>
              <a:cs typeface="Arial" panose="020B0604020202020204" pitchFamily="34" charset="0"/>
            </a:endParaRPr>
          </a:p>
          <a:p>
            <a:r>
              <a:rPr lang="en-GB" sz="3100" dirty="0" err="1">
                <a:latin typeface="Arial" panose="020B0604020202020204" pitchFamily="34" charset="0"/>
                <a:cs typeface="Arial" panose="020B0604020202020204" pitchFamily="34" charset="0"/>
              </a:rPr>
              <a:t>Cydweithwyr</a:t>
            </a:r>
            <a:r>
              <a:rPr lang="en-GB" sz="31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2D20FD00-B54D-4635-9131-D3DBF948E994}"/>
              </a:ext>
            </a:extLst>
          </p:cNvPr>
          <p:cNvSpPr>
            <a:spLocks noGrp="1"/>
          </p:cNvSpPr>
          <p:nvPr>
            <p:ph sz="half" idx="2"/>
          </p:nvPr>
        </p:nvSpPr>
        <p:spPr>
          <a:xfrm>
            <a:off x="4759725" y="2101330"/>
            <a:ext cx="4249427" cy="3263504"/>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An important part of working as an early years practitioner or leader involves building positive relationships:</a:t>
            </a:r>
          </a:p>
          <a:p>
            <a:r>
              <a:rPr lang="en-GB" sz="2400" dirty="0">
                <a:solidFill>
                  <a:schemeClr val="accent1">
                    <a:lumMod val="75000"/>
                  </a:schemeClr>
                </a:solidFill>
                <a:latin typeface="Arial" panose="020B0604020202020204" pitchFamily="34" charset="0"/>
                <a:cs typeface="Arial" panose="020B0604020202020204" pitchFamily="34" charset="0"/>
              </a:rPr>
              <a:t>Children and young people</a:t>
            </a:r>
          </a:p>
          <a:p>
            <a:r>
              <a:rPr lang="en-GB" sz="2400" dirty="0">
                <a:solidFill>
                  <a:schemeClr val="accent1">
                    <a:lumMod val="75000"/>
                  </a:schemeClr>
                </a:solidFill>
                <a:latin typeface="Arial" panose="020B0604020202020204" pitchFamily="34" charset="0"/>
                <a:cs typeface="Arial" panose="020B0604020202020204" pitchFamily="34" charset="0"/>
              </a:rPr>
              <a:t>Families and carers</a:t>
            </a:r>
          </a:p>
          <a:p>
            <a:r>
              <a:rPr lang="en-GB" sz="2400" dirty="0">
                <a:solidFill>
                  <a:schemeClr val="accent1">
                    <a:lumMod val="75000"/>
                  </a:schemeClr>
                </a:solidFill>
                <a:latin typeface="Arial" panose="020B0604020202020204" pitchFamily="34" charset="0"/>
                <a:cs typeface="Arial" panose="020B0604020202020204" pitchFamily="34" charset="0"/>
              </a:rPr>
              <a:t>Other professionals</a:t>
            </a:r>
          </a:p>
          <a:p>
            <a:r>
              <a:rPr lang="en-GB" sz="2400" dirty="0">
                <a:solidFill>
                  <a:schemeClr val="accent1">
                    <a:lumMod val="75000"/>
                  </a:schemeClr>
                </a:solidFill>
                <a:latin typeface="Arial" panose="020B0604020202020204" pitchFamily="34" charset="0"/>
                <a:cs typeface="Arial" panose="020B0604020202020204" pitchFamily="34" charset="0"/>
              </a:rPr>
              <a:t>Colleagues </a:t>
            </a:r>
          </a:p>
        </p:txBody>
      </p:sp>
    </p:spTree>
    <p:extLst>
      <p:ext uri="{BB962C8B-B14F-4D97-AF65-F5344CB8AC3E}">
        <p14:creationId xmlns:p14="http://schemas.microsoft.com/office/powerpoint/2010/main" val="3371811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FAC13A0E-5614-4151-BC82-F0AB759EB13C}"/>
              </a:ext>
            </a:extLst>
          </p:cNvPr>
          <p:cNvSpPr txBox="1">
            <a:spLocks noChangeArrowheads="1"/>
          </p:cNvSpPr>
          <p:nvPr/>
        </p:nvSpPr>
        <p:spPr bwMode="auto">
          <a:xfrm>
            <a:off x="1649017" y="532652"/>
            <a:ext cx="5831681"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a:spcBef>
                <a:spcPct val="0"/>
              </a:spcBef>
              <a:buFontTx/>
              <a:buNone/>
            </a:pPr>
            <a:r>
              <a:rPr lang="en-GB" altLang="en-US" sz="4400" dirty="0" err="1">
                <a:latin typeface="Arial" panose="020B0604020202020204" pitchFamily="34" charset="0"/>
                <a:cs typeface="Arial" panose="020B0604020202020204" pitchFamily="34" charset="0"/>
              </a:rPr>
              <a:t>Gwrando</a:t>
            </a:r>
            <a:endParaRPr lang="en-GB" altLang="en-US" sz="4400" dirty="0">
              <a:latin typeface="Arial" panose="020B0604020202020204" pitchFamily="34" charset="0"/>
              <a:cs typeface="Arial" panose="020B0604020202020204" pitchFamily="34" charset="0"/>
            </a:endParaRPr>
          </a:p>
          <a:p>
            <a:pPr algn="ctr">
              <a:spcBef>
                <a:spcPct val="0"/>
              </a:spcBef>
              <a:buFontTx/>
              <a:buNone/>
            </a:pPr>
            <a:r>
              <a:rPr lang="en-GB" altLang="en-US" sz="4400" dirty="0">
                <a:solidFill>
                  <a:schemeClr val="accent1">
                    <a:lumMod val="75000"/>
                  </a:schemeClr>
                </a:solidFill>
                <a:latin typeface="Arial" panose="020B0604020202020204" pitchFamily="34" charset="0"/>
                <a:cs typeface="Arial" panose="020B0604020202020204" pitchFamily="34" charset="0"/>
              </a:rPr>
              <a:t>Listening</a:t>
            </a:r>
          </a:p>
        </p:txBody>
      </p:sp>
      <p:sp>
        <p:nvSpPr>
          <p:cNvPr id="27651" name="TextBox 2">
            <a:extLst>
              <a:ext uri="{FF2B5EF4-FFF2-40B4-BE49-F238E27FC236}">
                <a16:creationId xmlns:a16="http://schemas.microsoft.com/office/drawing/2014/main" id="{5810F874-1980-4A59-8A06-B73A13CEE3AC}"/>
              </a:ext>
            </a:extLst>
          </p:cNvPr>
          <p:cNvSpPr txBox="1">
            <a:spLocks noChangeArrowheads="1"/>
          </p:cNvSpPr>
          <p:nvPr/>
        </p:nvSpPr>
        <p:spPr bwMode="auto">
          <a:xfrm>
            <a:off x="4660491" y="2533650"/>
            <a:ext cx="415213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Children / Children’s Voice</a:t>
            </a:r>
          </a:p>
          <a:p>
            <a:pPr>
              <a:spcBef>
                <a:spcPct val="0"/>
              </a:spcBef>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Each other</a:t>
            </a:r>
          </a:p>
          <a:p>
            <a:pPr>
              <a:spcBef>
                <a:spcPct val="0"/>
              </a:spcBef>
            </a:pPr>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a:spcBef>
                <a:spcPct val="0"/>
              </a:spcBef>
            </a:pPr>
            <a:r>
              <a:rPr lang="en-GB" altLang="en-US" sz="2400" dirty="0">
                <a:solidFill>
                  <a:schemeClr val="accent1">
                    <a:lumMod val="75000"/>
                  </a:schemeClr>
                </a:solidFill>
                <a:latin typeface="Arial" panose="020B0604020202020204" pitchFamily="34" charset="0"/>
                <a:cs typeface="Arial" panose="020B0604020202020204" pitchFamily="34" charset="0"/>
              </a:rPr>
              <a:t>Parents / Family</a:t>
            </a:r>
          </a:p>
        </p:txBody>
      </p:sp>
      <p:sp>
        <p:nvSpPr>
          <p:cNvPr id="27652" name="TextBox 5">
            <a:extLst>
              <a:ext uri="{FF2B5EF4-FFF2-40B4-BE49-F238E27FC236}">
                <a16:creationId xmlns:a16="http://schemas.microsoft.com/office/drawing/2014/main" id="{9F487C59-D1FE-4C75-A882-623845CE19A2}"/>
              </a:ext>
            </a:extLst>
          </p:cNvPr>
          <p:cNvSpPr txBox="1">
            <a:spLocks noChangeArrowheads="1"/>
          </p:cNvSpPr>
          <p:nvPr/>
        </p:nvSpPr>
        <p:spPr bwMode="auto">
          <a:xfrm>
            <a:off x="633721" y="2533650"/>
            <a:ext cx="320873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dirty="0">
                <a:latin typeface="Arial" panose="020B0604020202020204" pitchFamily="34" charset="0"/>
                <a:cs typeface="Arial" panose="020B0604020202020204" pitchFamily="34" charset="0"/>
              </a:rPr>
              <a:t>Plant / </a:t>
            </a:r>
            <a:r>
              <a:rPr lang="en-GB" altLang="en-US" sz="2400" dirty="0" err="1">
                <a:latin typeface="Arial" panose="020B0604020202020204" pitchFamily="34" charset="0"/>
                <a:cs typeface="Arial" panose="020B0604020202020204" pitchFamily="34" charset="0"/>
              </a:rPr>
              <a:t>Llais</a:t>
            </a:r>
            <a:r>
              <a:rPr lang="en-GB" altLang="en-US" sz="2400" dirty="0">
                <a:latin typeface="Arial" panose="020B0604020202020204" pitchFamily="34" charset="0"/>
                <a:cs typeface="Arial" panose="020B0604020202020204" pitchFamily="34" charset="0"/>
              </a:rPr>
              <a:t> Plant</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Ein </a:t>
            </a:r>
            <a:r>
              <a:rPr lang="en-GB" altLang="en-US" sz="2400" dirty="0" err="1">
                <a:latin typeface="Arial" panose="020B0604020202020204" pitchFamily="34" charset="0"/>
                <a:cs typeface="Arial" panose="020B0604020202020204" pitchFamily="34" charset="0"/>
              </a:rPr>
              <a:t>gilydd</a:t>
            </a:r>
            <a:endParaRPr lang="en-GB" altLang="en-US" sz="2400" dirty="0">
              <a:latin typeface="Arial" panose="020B0604020202020204" pitchFamily="34" charset="0"/>
              <a:cs typeface="Arial" panose="020B0604020202020204" pitchFamily="34" charset="0"/>
            </a:endParaRP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err="1">
                <a:latin typeface="Arial" panose="020B0604020202020204" pitchFamily="34" charset="0"/>
                <a:cs typeface="Arial" panose="020B0604020202020204" pitchFamily="34" charset="0"/>
              </a:rPr>
              <a:t>Rhieni</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Teulu</a:t>
            </a: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CDC8CB-0D77-4B41-A2B7-0BB6A12A2A80}"/>
              </a:ext>
            </a:extLst>
          </p:cNvPr>
          <p:cNvSpPr txBox="1"/>
          <p:nvPr/>
        </p:nvSpPr>
        <p:spPr>
          <a:xfrm>
            <a:off x="587396" y="111353"/>
            <a:ext cx="7799650" cy="1446550"/>
          </a:xfrm>
          <a:prstGeom prst="rect">
            <a:avLst/>
          </a:prstGeom>
          <a:noFill/>
        </p:spPr>
        <p:txBody>
          <a:bodyPr wrap="square">
            <a:spAutoFit/>
          </a:bodyPr>
          <a:lstStyle/>
          <a:p>
            <a:pPr algn="ctr">
              <a:defRPr/>
            </a:pP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Di </a:t>
            </a:r>
            <a:r>
              <a:rPr lang="en-GB" sz="4400" dirty="0" err="1">
                <a:latin typeface="Arial" panose="020B0604020202020204" pitchFamily="34" charset="0"/>
                <a:cs typeface="Arial" panose="020B0604020202020204" pitchFamily="34" charset="0"/>
              </a:rPr>
              <a:t>Lafar</a:t>
            </a:r>
            <a:endParaRPr lang="en-GB" sz="4400" dirty="0">
              <a:latin typeface="Arial" panose="020B0604020202020204" pitchFamily="34" charset="0"/>
              <a:cs typeface="Arial" panose="020B0604020202020204" pitchFamily="34" charset="0"/>
            </a:endParaRPr>
          </a:p>
          <a:p>
            <a:pPr algn="ctr">
              <a:defRPr/>
            </a:pPr>
            <a:r>
              <a:rPr lang="en-GB" sz="4400" i="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1747" name="TextBox 3">
            <a:extLst>
              <a:ext uri="{FF2B5EF4-FFF2-40B4-BE49-F238E27FC236}">
                <a16:creationId xmlns:a16="http://schemas.microsoft.com/office/drawing/2014/main" id="{6EE85012-1EBA-44E4-81B0-743602B9F1F2}"/>
              </a:ext>
            </a:extLst>
          </p:cNvPr>
          <p:cNvSpPr txBox="1">
            <a:spLocks noChangeArrowheads="1"/>
          </p:cNvSpPr>
          <p:nvPr/>
        </p:nvSpPr>
        <p:spPr bwMode="auto">
          <a:xfrm>
            <a:off x="6210363" y="1682272"/>
            <a:ext cx="279435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human communication</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tone and pitch</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nonverbal body language</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eye contact</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posture</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body positioning</a:t>
            </a:r>
          </a:p>
          <a:p>
            <a:pPr>
              <a:spcBef>
                <a:spcPct val="0"/>
              </a:spcBef>
            </a:pPr>
            <a:r>
              <a:rPr lang="en-GB" altLang="en-US" sz="2400" i="1" dirty="0">
                <a:solidFill>
                  <a:schemeClr val="accent1">
                    <a:lumMod val="75000"/>
                  </a:schemeClr>
                </a:solidFill>
                <a:latin typeface="Arial" panose="020B0604020202020204" pitchFamily="34" charset="0"/>
                <a:cs typeface="Arial" panose="020B0604020202020204" pitchFamily="34" charset="0"/>
              </a:rPr>
              <a:t>others</a:t>
            </a:r>
          </a:p>
        </p:txBody>
      </p:sp>
      <p:sp>
        <p:nvSpPr>
          <p:cNvPr id="6" name="TextBox 5">
            <a:extLst>
              <a:ext uri="{FF2B5EF4-FFF2-40B4-BE49-F238E27FC236}">
                <a16:creationId xmlns:a16="http://schemas.microsoft.com/office/drawing/2014/main" id="{CF991AF1-E349-416C-9341-8FC6E11B6863}"/>
              </a:ext>
            </a:extLst>
          </p:cNvPr>
          <p:cNvSpPr txBox="1"/>
          <p:nvPr/>
        </p:nvSpPr>
        <p:spPr>
          <a:xfrm>
            <a:off x="3650255" y="4852150"/>
            <a:ext cx="1533525" cy="415498"/>
          </a:xfrm>
          <a:prstGeom prst="rect">
            <a:avLst/>
          </a:prstGeom>
          <a:noFill/>
        </p:spPr>
        <p:txBody>
          <a:bodyPr>
            <a:spAutoFit/>
          </a:bodyPr>
          <a:lstStyle/>
          <a:p>
            <a:pPr algn="ctr">
              <a:defRPr/>
            </a:pPr>
            <a:r>
              <a:rPr lang="en-GB" sz="2100" dirty="0"/>
              <a:t>(</a:t>
            </a:r>
            <a:r>
              <a:rPr lang="en-GB" sz="2100" dirty="0" err="1"/>
              <a:t>Orey</a:t>
            </a:r>
            <a:r>
              <a:rPr lang="en-GB" sz="2100" dirty="0"/>
              <a:t>, 2014)</a:t>
            </a:r>
            <a:endParaRPr lang="en-GB" sz="2100" i="1" dirty="0">
              <a:latin typeface="+mj-lt"/>
            </a:endParaRPr>
          </a:p>
        </p:txBody>
      </p:sp>
      <p:sp>
        <p:nvSpPr>
          <p:cNvPr id="31749" name="AutoShape 4" descr="Image result for percentage of communication nonverbal">
            <a:extLst>
              <a:ext uri="{FF2B5EF4-FFF2-40B4-BE49-F238E27FC236}">
                <a16:creationId xmlns:a16="http://schemas.microsoft.com/office/drawing/2014/main" id="{A5046225-4CCE-45B9-A9D5-B4178CBD650B}"/>
              </a:ext>
            </a:extLst>
          </p:cNvPr>
          <p:cNvSpPr>
            <a:spLocks noChangeAspect="1" noChangeArrowheads="1"/>
          </p:cNvSpPr>
          <p:nvPr/>
        </p:nvSpPr>
        <p:spPr bwMode="auto">
          <a:xfrm>
            <a:off x="1269206" y="720328"/>
            <a:ext cx="228600" cy="228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GB" altLang="en-US" sz="1800">
              <a:latin typeface="Times" panose="02020603050405020304" pitchFamily="18" charset="0"/>
            </a:endParaRPr>
          </a:p>
        </p:txBody>
      </p:sp>
      <p:pic>
        <p:nvPicPr>
          <p:cNvPr id="31750" name="Picture 6">
            <a:extLst>
              <a:ext uri="{FF2B5EF4-FFF2-40B4-BE49-F238E27FC236}">
                <a16:creationId xmlns:a16="http://schemas.microsoft.com/office/drawing/2014/main" id="{83CDE9BA-E558-48B7-983E-2B28C6BAAB03}"/>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bwMode="auto">
          <a:xfrm>
            <a:off x="2623673" y="1964489"/>
            <a:ext cx="3586690" cy="2715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31B22D1E-E875-296D-8EDD-BF91DFDA9290}"/>
              </a:ext>
            </a:extLst>
          </p:cNvPr>
          <p:cNvSpPr txBox="1"/>
          <p:nvPr/>
        </p:nvSpPr>
        <p:spPr>
          <a:xfrm>
            <a:off x="261410" y="1754194"/>
            <a:ext cx="2472792" cy="4015330"/>
          </a:xfrm>
          <a:prstGeom prst="rect">
            <a:avLst/>
          </a:prstGeom>
          <a:noFill/>
        </p:spPr>
        <p:txBody>
          <a:bodyPr wrap="square">
            <a:spAutoFit/>
          </a:bodyPr>
          <a:lstStyle/>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Cyfathrebu dynol</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Tôn a Thraw</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Iaith y corff sy’n </a:t>
            </a:r>
            <a:r>
              <a:rPr lang="cy-GB" sz="2400" dirty="0" err="1">
                <a:latin typeface="Arial" panose="020B0604020202020204" pitchFamily="34" charset="0"/>
                <a:ea typeface="DengXian" panose="02010600030101010101" pitchFamily="2" charset="-122"/>
                <a:cs typeface="Arial" panose="020B0604020202020204" pitchFamily="34" charset="0"/>
              </a:rPr>
              <a:t>ddieiriau</a:t>
            </a:r>
            <a:r>
              <a:rPr lang="cy-GB" sz="2400" dirty="0">
                <a:latin typeface="Arial" panose="020B0604020202020204" pitchFamily="34" charset="0"/>
                <a:ea typeface="DengXian" panose="02010600030101010101" pitchFamily="2" charset="-122"/>
                <a:cs typeface="Arial" panose="020B0604020202020204" pitchFamily="34" charset="0"/>
              </a:rPr>
              <a:t> </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Cyswllt llygad</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Ymddaliad y corff</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Safle’r corff </a:t>
            </a:r>
            <a:endParaRPr lang="en-GB" sz="24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spcAft>
                <a:spcPts val="600"/>
              </a:spcAft>
              <a:buFont typeface="Symbol" panose="05050102010706020507" pitchFamily="18" charset="2"/>
              <a:buChar char=""/>
            </a:pPr>
            <a:r>
              <a:rPr lang="cy-GB" sz="2400" dirty="0">
                <a:latin typeface="Arial" panose="020B0604020202020204" pitchFamily="34" charset="0"/>
                <a:ea typeface="DengXian" panose="02010600030101010101" pitchFamily="2" charset="-122"/>
                <a:cs typeface="Arial" panose="020B0604020202020204" pitchFamily="34" charset="0"/>
              </a:rPr>
              <a:t>eraill?</a:t>
            </a:r>
            <a:endParaRPr lang="en-GB" sz="2400" dirty="0">
              <a:latin typeface="Arial" panose="020B0604020202020204" pitchFamily="34" charset="0"/>
              <a:ea typeface="DengXian" panose="02010600030101010101" pitchFamily="2" charset="-122"/>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Image result for aspects of communication">
            <a:extLst>
              <a:ext uri="{FF2B5EF4-FFF2-40B4-BE49-F238E27FC236}">
                <a16:creationId xmlns:a16="http://schemas.microsoft.com/office/drawing/2014/main" id="{3FA47B52-0168-4268-8C69-25400B89BEC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28801" y="1516251"/>
            <a:ext cx="5751703" cy="3189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D1D6A59-F154-42B3-B94E-B9708FF1BA4B}"/>
              </a:ext>
            </a:extLst>
          </p:cNvPr>
          <p:cNvSpPr txBox="1"/>
          <p:nvPr/>
        </p:nvSpPr>
        <p:spPr>
          <a:xfrm>
            <a:off x="926512" y="133975"/>
            <a:ext cx="7185060" cy="1446550"/>
          </a:xfrm>
          <a:prstGeom prst="rect">
            <a:avLst/>
          </a:prstGeom>
          <a:noFill/>
        </p:spPr>
        <p:txBody>
          <a:bodyPr wrap="square">
            <a:spAutoFit/>
          </a:bodyPr>
          <a:lstStyle/>
          <a:p>
            <a:pPr algn="ctr">
              <a:defRPr/>
            </a:pPr>
            <a:r>
              <a:rPr lang="en-GB" sz="4400" dirty="0" err="1">
                <a:latin typeface="Arial" panose="020B0604020202020204" pitchFamily="34" charset="0"/>
                <a:cs typeface="Arial" panose="020B0604020202020204" pitchFamily="34" charset="0"/>
              </a:rPr>
              <a:t>Cyfathrebu</a:t>
            </a:r>
            <a:r>
              <a:rPr lang="en-GB" sz="4400" dirty="0">
                <a:latin typeface="Arial" panose="020B0604020202020204" pitchFamily="34" charset="0"/>
                <a:cs typeface="Arial" panose="020B0604020202020204" pitchFamily="34" charset="0"/>
              </a:rPr>
              <a:t> Di </a:t>
            </a:r>
            <a:r>
              <a:rPr lang="en-GB" sz="4400" dirty="0" err="1">
                <a:latin typeface="Arial" panose="020B0604020202020204" pitchFamily="34" charset="0"/>
                <a:cs typeface="Arial" panose="020B0604020202020204" pitchFamily="34" charset="0"/>
              </a:rPr>
              <a:t>Lafar</a:t>
            </a:r>
            <a:endParaRPr lang="en-GB" sz="4400" dirty="0">
              <a:latin typeface="Arial" panose="020B0604020202020204" pitchFamily="34" charset="0"/>
              <a:cs typeface="Arial" panose="020B0604020202020204" pitchFamily="34" charset="0"/>
            </a:endParaRPr>
          </a:p>
          <a:p>
            <a:pPr algn="ctr">
              <a:defRPr/>
            </a:pPr>
            <a:r>
              <a:rPr lang="en-GB" sz="4400" i="1" dirty="0">
                <a:solidFill>
                  <a:schemeClr val="accent1">
                    <a:lumMod val="75000"/>
                  </a:schemeClr>
                </a:solidFill>
                <a:latin typeface="Arial" panose="020B0604020202020204" pitchFamily="34" charset="0"/>
                <a:cs typeface="Arial" panose="020B0604020202020204" pitchFamily="34" charset="0"/>
              </a:rPr>
              <a:t>Non Verbal Communication</a:t>
            </a:r>
          </a:p>
        </p:txBody>
      </p:sp>
      <p:sp>
        <p:nvSpPr>
          <p:cNvPr id="33796" name="TextBox 3">
            <a:extLst>
              <a:ext uri="{FF2B5EF4-FFF2-40B4-BE49-F238E27FC236}">
                <a16:creationId xmlns:a16="http://schemas.microsoft.com/office/drawing/2014/main" id="{E868ED7E-9D6D-4F7D-9900-34805824C431}"/>
              </a:ext>
            </a:extLst>
          </p:cNvPr>
          <p:cNvSpPr txBox="1">
            <a:spLocks noChangeArrowheads="1"/>
          </p:cNvSpPr>
          <p:nvPr/>
        </p:nvSpPr>
        <p:spPr bwMode="auto">
          <a:xfrm>
            <a:off x="2241995" y="5097516"/>
            <a:ext cx="572452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800" dirty="0">
                <a:latin typeface="Times" panose="02020603050405020304" pitchFamily="18" charset="0"/>
                <a:hlinkClick r:id="rId4"/>
              </a:rPr>
              <a:t>https://www.youtube.com/watch?v=xYbWrzLBOik</a:t>
            </a:r>
            <a:endParaRPr lang="en-GB" altLang="en-US" sz="1800" dirty="0">
              <a:latin typeface="Times" panose="02020603050405020304" pitchFamily="18" charset="0"/>
            </a:endParaRPr>
          </a:p>
          <a:p>
            <a:pPr>
              <a:spcBef>
                <a:spcPct val="0"/>
              </a:spcBef>
              <a:buFontTx/>
              <a:buNone/>
            </a:pPr>
            <a:r>
              <a:rPr lang="en-GB" altLang="en-US" sz="1800" dirty="0">
                <a:latin typeface="Times" panose="02020603050405020304" pitchFamily="18" charset="0"/>
                <a:hlinkClick r:id="rId5"/>
              </a:rPr>
              <a:t>https://www.youtube.com/watch?v=CejhQC9hUO8</a:t>
            </a:r>
            <a:r>
              <a:rPr lang="en-GB" altLang="en-US" sz="1800" dirty="0">
                <a:latin typeface="Times" panose="02020603050405020304" pitchFamily="18" charset="0"/>
              </a:rPr>
              <a:t> </a:t>
            </a:r>
          </a:p>
          <a:p>
            <a:pPr>
              <a:spcBef>
                <a:spcPct val="0"/>
              </a:spcBef>
              <a:buFontTx/>
              <a:buNone/>
            </a:pPr>
            <a:endParaRPr lang="en-GB" altLang="en-US" sz="1800" dirty="0">
              <a:latin typeface="Times"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CE5D5C0-21C7-4CC0-97CD-4E6C8ACB03F8}"/>
              </a:ext>
            </a:extLst>
          </p:cNvPr>
          <p:cNvSpPr>
            <a:spLocks noGrp="1"/>
          </p:cNvSpPr>
          <p:nvPr>
            <p:ph type="title"/>
          </p:nvPr>
        </p:nvSpPr>
        <p:spPr>
          <a:xfrm>
            <a:off x="628650" y="360165"/>
            <a:ext cx="7886700" cy="994172"/>
          </a:xfrm>
        </p:spPr>
        <p:txBody>
          <a:bodyPr>
            <a:noAutofit/>
          </a:bodyPr>
          <a:lstStyle/>
          <a:p>
            <a:pPr algn="ctr"/>
            <a:r>
              <a:rPr lang="en-GB" altLang="en-US" dirty="0">
                <a:latin typeface="Arial" panose="020B0604020202020204" pitchFamily="34" charset="0"/>
                <a:cs typeface="Arial" panose="020B0604020202020204" pitchFamily="34" charset="0"/>
              </a:rPr>
              <a:t>CDL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Plant</a:t>
            </a:r>
            <a:br>
              <a:rPr lang="en-GB" altLang="en-US" dirty="0">
                <a:latin typeface="Arial" panose="020B0604020202020204" pitchFamily="34" charset="0"/>
                <a:cs typeface="Arial" panose="020B0604020202020204" pitchFamily="34" charset="0"/>
              </a:rPr>
            </a:br>
            <a:r>
              <a:rPr lang="en-GB" altLang="en-US" i="1" dirty="0">
                <a:solidFill>
                  <a:schemeClr val="accent1">
                    <a:lumMod val="75000"/>
                  </a:schemeClr>
                </a:solidFill>
                <a:latin typeface="Arial" panose="020B0604020202020204" pitchFamily="34" charset="0"/>
                <a:cs typeface="Arial" panose="020B0604020202020204" pitchFamily="34" charset="0"/>
              </a:rPr>
              <a:t>NVC in Children</a:t>
            </a:r>
          </a:p>
        </p:txBody>
      </p:sp>
      <p:sp>
        <p:nvSpPr>
          <p:cNvPr id="3" name="Content Placeholder 2">
            <a:extLst>
              <a:ext uri="{FF2B5EF4-FFF2-40B4-BE49-F238E27FC236}">
                <a16:creationId xmlns:a16="http://schemas.microsoft.com/office/drawing/2014/main" id="{17292B71-0AB6-4B27-B84A-EF640CCD7F65}"/>
              </a:ext>
            </a:extLst>
          </p:cNvPr>
          <p:cNvSpPr>
            <a:spLocks noGrp="1"/>
          </p:cNvSpPr>
          <p:nvPr>
            <p:ph sz="half" idx="1"/>
          </p:nvPr>
        </p:nvSpPr>
        <p:spPr>
          <a:xfrm>
            <a:off x="90835" y="1692219"/>
            <a:ext cx="4142050" cy="4654079"/>
          </a:xfrm>
        </p:spPr>
        <p:txBody>
          <a:bodyPr>
            <a:normAutofit fontScale="92500"/>
          </a:bodyPr>
          <a:lstStyle/>
          <a:p>
            <a:pPr>
              <a:defRPr/>
            </a:pPr>
            <a:r>
              <a:rPr lang="en-GB" altLang="en-US" sz="2400" dirty="0" err="1">
                <a:latin typeface="Arial" panose="020B0604020202020204" pitchFamily="34" charset="0"/>
                <a:cs typeface="Arial" panose="020B0604020202020204" pitchFamily="34" charset="0"/>
              </a:rPr>
              <a:t>Ciwiau</a:t>
            </a:r>
            <a:r>
              <a:rPr lang="en-GB" altLang="en-US" sz="2400" dirty="0">
                <a:latin typeface="Arial" panose="020B0604020202020204" pitchFamily="34" charset="0"/>
                <a:cs typeface="Arial" panose="020B0604020202020204" pitchFamily="34" charset="0"/>
              </a:rPr>
              <a:t> di-</a:t>
            </a:r>
            <a:r>
              <a:rPr lang="en-GB" altLang="en-US" sz="2400" dirty="0" err="1">
                <a:latin typeface="Arial" panose="020B0604020202020204" pitchFamily="34" charset="0"/>
                <a:cs typeface="Arial" panose="020B0604020202020204" pitchFamily="34" charset="0"/>
              </a:rPr>
              <a:t>eiriau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gwrth-ddweud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negeseuon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llafar</a:t>
            </a:r>
            <a:r>
              <a:rPr lang="en-GB" altLang="en-US" sz="2400" dirty="0">
                <a:latin typeface="Arial" panose="020B0604020202020204" pitchFamily="34" charset="0"/>
                <a:cs typeface="Arial" panose="020B0604020202020204" pitchFamily="34" charset="0"/>
              </a:rPr>
              <a:t> </a:t>
            </a:r>
          </a:p>
          <a:p>
            <a:pPr marL="0" indent="0" algn="r">
              <a:buNone/>
              <a:defRPr/>
            </a:pPr>
            <a:r>
              <a:rPr lang="en-GB" altLang="en-US" sz="1900" dirty="0">
                <a:latin typeface="Arial" panose="020B0604020202020204" pitchFamily="34" charset="0"/>
                <a:cs typeface="Arial" panose="020B0604020202020204" pitchFamily="34" charset="0"/>
              </a:rPr>
              <a:t>(Brain and Mukherji, 2005)</a:t>
            </a:r>
          </a:p>
          <a:p>
            <a:pPr marL="0" indent="0" algn="r">
              <a:buNone/>
              <a:defRPr/>
            </a:pPr>
            <a:endParaRPr lang="en-GB" altLang="en-US" sz="2400" dirty="0">
              <a:latin typeface="Arial" panose="020B0604020202020204" pitchFamily="34" charset="0"/>
              <a:cs typeface="Arial" panose="020B0604020202020204" pitchFamily="34" charset="0"/>
            </a:endParaRPr>
          </a:p>
          <a:p>
            <a:pPr>
              <a:defRPr/>
            </a:pPr>
            <a:r>
              <a:rPr lang="en-GB" altLang="en-US" sz="2400" dirty="0" err="1">
                <a:latin typeface="Arial" panose="020B0604020202020204" pitchFamily="34" charset="0"/>
                <a:cs typeface="Arial" panose="020B0604020202020204" pitchFamily="34" charset="0"/>
              </a:rPr>
              <a:t>Ymddygiad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cysylltu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gyda</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anawsterau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cyfathrebu</a:t>
            </a:r>
            <a:endParaRPr lang="en-GB" altLang="en-US" sz="2400" dirty="0">
              <a:latin typeface="Arial" panose="020B0604020202020204" pitchFamily="34" charset="0"/>
              <a:cs typeface="Arial" panose="020B0604020202020204" pitchFamily="34" charset="0"/>
            </a:endParaRPr>
          </a:p>
          <a:p>
            <a:pPr marL="0" indent="0" algn="r">
              <a:buNone/>
              <a:defRPr/>
            </a:pPr>
            <a:r>
              <a:rPr lang="en-GB" altLang="en-US" sz="1900" dirty="0">
                <a:latin typeface="Arial" panose="020B0604020202020204" pitchFamily="34" charset="0"/>
                <a:cs typeface="Arial" panose="020B0604020202020204" pitchFamily="34" charset="0"/>
              </a:rPr>
              <a:t>(Cross, 2011; ican.org.uk, 2016)</a:t>
            </a:r>
          </a:p>
          <a:p>
            <a:pPr marL="0" indent="0" algn="r">
              <a:buNone/>
              <a:defRPr/>
            </a:pPr>
            <a:endParaRPr lang="en-GB" altLang="en-US" sz="2400" dirty="0">
              <a:latin typeface="Arial" panose="020B0604020202020204" pitchFamily="34" charset="0"/>
              <a:cs typeface="Arial" panose="020B0604020202020204" pitchFamily="34" charset="0"/>
            </a:endParaRPr>
          </a:p>
          <a:p>
            <a:pPr>
              <a:defRPr/>
            </a:pPr>
            <a:r>
              <a:rPr lang="en-GB" altLang="en-US" sz="2400" dirty="0" err="1">
                <a:latin typeface="Arial" panose="020B0604020202020204" pitchFamily="34" charset="0"/>
                <a:cs typeface="Arial" panose="020B0604020202020204" pitchFamily="34" charset="0"/>
              </a:rPr>
              <a:t>Cyfathrebu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Cymdeithasol</a:t>
            </a:r>
            <a:endParaRPr lang="en-GB" altLang="en-US" sz="2400" dirty="0">
              <a:latin typeface="Arial" panose="020B0604020202020204" pitchFamily="34" charset="0"/>
              <a:cs typeface="Arial" panose="020B0604020202020204" pitchFamily="34" charset="0"/>
            </a:endParaRPr>
          </a:p>
          <a:p>
            <a:pPr marL="0" indent="0" algn="r">
              <a:buNone/>
              <a:defRPr/>
            </a:pPr>
            <a:endParaRPr lang="en-GB" altLang="en-US" sz="1200" dirty="0"/>
          </a:p>
          <a:p>
            <a:pPr marL="0" indent="0" algn="r">
              <a:buNone/>
              <a:defRPr/>
            </a:pPr>
            <a:endParaRPr lang="en-GB" altLang="en-US" sz="1200" dirty="0"/>
          </a:p>
        </p:txBody>
      </p:sp>
      <p:sp>
        <p:nvSpPr>
          <p:cNvPr id="4" name="Content Placeholder 3">
            <a:extLst>
              <a:ext uri="{FF2B5EF4-FFF2-40B4-BE49-F238E27FC236}">
                <a16:creationId xmlns:a16="http://schemas.microsoft.com/office/drawing/2014/main" id="{B2210645-EC26-4295-8EEF-3076E010FD68}"/>
              </a:ext>
            </a:extLst>
          </p:cNvPr>
          <p:cNvSpPr>
            <a:spLocks noGrp="1"/>
          </p:cNvSpPr>
          <p:nvPr>
            <p:ph sz="half" idx="2"/>
          </p:nvPr>
        </p:nvSpPr>
        <p:spPr>
          <a:xfrm>
            <a:off x="4993827" y="1692220"/>
            <a:ext cx="3907948" cy="3975849"/>
          </a:xfrm>
        </p:spPr>
        <p:txBody>
          <a:bodyPr>
            <a:normAutofit fontScale="92500"/>
          </a:bodyPr>
          <a:lstStyle/>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Non verbal cues contradict verbal messages </a:t>
            </a:r>
          </a:p>
          <a:p>
            <a:pPr marL="0" indent="0" algn="r">
              <a:buNone/>
              <a:defRPr/>
            </a:pPr>
            <a:r>
              <a:rPr lang="en-GB" altLang="en-US" sz="1900" dirty="0">
                <a:solidFill>
                  <a:schemeClr val="accent1">
                    <a:lumMod val="75000"/>
                  </a:schemeClr>
                </a:solidFill>
                <a:latin typeface="Arial" panose="020B0604020202020204" pitchFamily="34" charset="0"/>
                <a:cs typeface="Arial" panose="020B0604020202020204" pitchFamily="34" charset="0"/>
              </a:rPr>
              <a:t>(Brain and </a:t>
            </a:r>
            <a:r>
              <a:rPr lang="en-GB" altLang="en-US" sz="1900" dirty="0" err="1">
                <a:solidFill>
                  <a:schemeClr val="accent1">
                    <a:lumMod val="75000"/>
                  </a:schemeClr>
                </a:solidFill>
                <a:latin typeface="Arial" panose="020B0604020202020204" pitchFamily="34" charset="0"/>
                <a:cs typeface="Arial" panose="020B0604020202020204" pitchFamily="34" charset="0"/>
              </a:rPr>
              <a:t>Mukherji</a:t>
            </a:r>
            <a:r>
              <a:rPr lang="en-GB" altLang="en-US" sz="1900" dirty="0">
                <a:solidFill>
                  <a:schemeClr val="accent1">
                    <a:lumMod val="75000"/>
                  </a:schemeClr>
                </a:solidFill>
                <a:latin typeface="Arial" panose="020B0604020202020204" pitchFamily="34" charset="0"/>
                <a:cs typeface="Arial" panose="020B0604020202020204" pitchFamily="34" charset="0"/>
              </a:rPr>
              <a:t>, 2005).</a:t>
            </a:r>
          </a:p>
          <a:p>
            <a:pPr marL="0" indent="0">
              <a:buNone/>
              <a:defRPr/>
            </a:pPr>
            <a:endParaRPr lang="en-GB" altLang="en-US" sz="1900"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Behaviour linked to communication difficulties</a:t>
            </a:r>
          </a:p>
          <a:p>
            <a:pPr marL="0" indent="0" algn="r">
              <a:buNone/>
              <a:defRPr/>
            </a:pPr>
            <a:r>
              <a:rPr lang="en-GB" altLang="en-US" sz="1900" dirty="0">
                <a:solidFill>
                  <a:schemeClr val="accent1">
                    <a:lumMod val="75000"/>
                  </a:schemeClr>
                </a:solidFill>
                <a:latin typeface="Arial" panose="020B0604020202020204" pitchFamily="34" charset="0"/>
                <a:cs typeface="Arial" panose="020B0604020202020204" pitchFamily="34" charset="0"/>
              </a:rPr>
              <a:t>(Cross, 2011; </a:t>
            </a:r>
            <a:r>
              <a:rPr lang="en-GB" altLang="en-US" sz="1900" dirty="0" err="1">
                <a:solidFill>
                  <a:schemeClr val="accent1">
                    <a:lumMod val="75000"/>
                  </a:schemeClr>
                </a:solidFill>
                <a:latin typeface="Arial" panose="020B0604020202020204" pitchFamily="34" charset="0"/>
                <a:cs typeface="Arial" panose="020B0604020202020204" pitchFamily="34" charset="0"/>
              </a:rPr>
              <a:t>ican</a:t>
            </a:r>
            <a:r>
              <a:rPr lang="en-GB" altLang="en-US" sz="1900" dirty="0">
                <a:solidFill>
                  <a:schemeClr val="accent1">
                    <a:lumMod val="75000"/>
                  </a:schemeClr>
                </a:solidFill>
                <a:latin typeface="Arial" panose="020B0604020202020204" pitchFamily="34" charset="0"/>
                <a:cs typeface="Arial" panose="020B0604020202020204" pitchFamily="34" charset="0"/>
              </a:rPr>
              <a:t>, 2016)</a:t>
            </a:r>
          </a:p>
          <a:p>
            <a:pPr marL="0" indent="0" algn="r">
              <a:buNone/>
              <a:defRPr/>
            </a:pPr>
            <a:endParaRPr lang="en-GB" altLang="en-US" sz="1900" dirty="0">
              <a:solidFill>
                <a:schemeClr val="accent1">
                  <a:lumMod val="75000"/>
                </a:schemeClr>
              </a:solidFill>
              <a:latin typeface="Arial" panose="020B0604020202020204" pitchFamily="34" charset="0"/>
              <a:cs typeface="Arial" panose="020B0604020202020204" pitchFamily="34" charset="0"/>
            </a:endParaRPr>
          </a:p>
          <a:p>
            <a:pPr>
              <a:defRPr/>
            </a:pPr>
            <a:r>
              <a:rPr lang="en-GB" altLang="en-US" sz="2600" dirty="0">
                <a:solidFill>
                  <a:schemeClr val="accent1">
                    <a:lumMod val="75000"/>
                  </a:schemeClr>
                </a:solidFill>
                <a:latin typeface="Arial" panose="020B0604020202020204" pitchFamily="34" charset="0"/>
                <a:cs typeface="Arial" panose="020B0604020202020204" pitchFamily="34" charset="0"/>
              </a:rPr>
              <a:t>Social Communication</a:t>
            </a:r>
          </a:p>
          <a:p>
            <a:pPr marL="0" indent="0">
              <a:buNone/>
              <a:defRPr/>
            </a:pPr>
            <a:endParaRPr lang="en-GB" altLang="en-US" sz="1800" dirty="0"/>
          </a:p>
          <a:p>
            <a:pPr marL="0" indent="0">
              <a:buNone/>
              <a:defRPr/>
            </a:pPr>
            <a:endParaRPr lang="en-GB" altLang="en-US" sz="1200" dirty="0"/>
          </a:p>
          <a:p>
            <a:pPr marL="0" indent="0" algn="r">
              <a:buNone/>
              <a:defRPr/>
            </a:pPr>
            <a:endParaRPr lang="en-GB" altLang="en-US" sz="1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62F82851-74B9-47B4-924D-4F95A040EC4F}"/>
              </a:ext>
            </a:extLst>
          </p:cNvPr>
          <p:cNvSpPr>
            <a:spLocks noGrp="1"/>
          </p:cNvSpPr>
          <p:nvPr>
            <p:ph type="title" idx="4294967295"/>
          </p:nvPr>
        </p:nvSpPr>
        <p:spPr>
          <a:xfrm>
            <a:off x="64438" y="507367"/>
            <a:ext cx="9035070" cy="994172"/>
          </a:xfrm>
        </p:spPr>
        <p:txBody>
          <a:bodyPr>
            <a:noAutofit/>
          </a:bodyPr>
          <a:lstStyle/>
          <a:p>
            <a:pPr algn="ctr"/>
            <a:r>
              <a:rPr lang="en-GB" altLang="en-US" sz="4000" dirty="0" err="1">
                <a:latin typeface="Arial" panose="020B0604020202020204" pitchFamily="34" charset="0"/>
                <a:cs typeface="Arial" panose="020B0604020202020204" pitchFamily="34" charset="0"/>
              </a:rPr>
              <a:t>Partneriaethau</a:t>
            </a:r>
            <a:r>
              <a:rPr lang="en-GB" altLang="en-US" sz="4000" dirty="0">
                <a:latin typeface="Arial" panose="020B0604020202020204" pitchFamily="34" charset="0"/>
                <a:cs typeface="Arial" panose="020B0604020202020204" pitchFamily="34" charset="0"/>
              </a:rPr>
              <a:t> ac </a:t>
            </a:r>
            <a:r>
              <a:rPr lang="en-GB" altLang="en-US" sz="4000" dirty="0" err="1">
                <a:latin typeface="Arial" panose="020B0604020202020204" pitchFamily="34" charset="0"/>
                <a:cs typeface="Arial" panose="020B0604020202020204" pitchFamily="34" charset="0"/>
              </a:rPr>
              <a:t>asiantaethau</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allanol</a:t>
            </a:r>
            <a:br>
              <a:rPr lang="en-GB" altLang="en-US" sz="4000" dirty="0">
                <a:latin typeface="Arial" panose="020B0604020202020204" pitchFamily="34" charset="0"/>
                <a:cs typeface="Arial" panose="020B0604020202020204" pitchFamily="34" charset="0"/>
              </a:rPr>
            </a:br>
            <a:r>
              <a:rPr lang="en-GB" altLang="en-US" sz="4000" dirty="0">
                <a:solidFill>
                  <a:schemeClr val="accent1">
                    <a:lumMod val="75000"/>
                  </a:schemeClr>
                </a:solidFill>
                <a:latin typeface="Arial" panose="020B0604020202020204" pitchFamily="34" charset="0"/>
                <a:cs typeface="Arial" panose="020B0604020202020204" pitchFamily="34" charset="0"/>
              </a:rPr>
              <a:t>Partnerships and outside agencies</a:t>
            </a:r>
          </a:p>
        </p:txBody>
      </p:sp>
      <p:sp>
        <p:nvSpPr>
          <p:cNvPr id="39939" name="Rectangle 4">
            <a:extLst>
              <a:ext uri="{FF2B5EF4-FFF2-40B4-BE49-F238E27FC236}">
                <a16:creationId xmlns:a16="http://schemas.microsoft.com/office/drawing/2014/main" id="{D40A8ACC-4B36-4851-ADC3-256FC0C2725A}"/>
              </a:ext>
            </a:extLst>
          </p:cNvPr>
          <p:cNvSpPr>
            <a:spLocks noGrp="1"/>
          </p:cNvSpPr>
          <p:nvPr>
            <p:ph type="body" sz="half" idx="4294967295"/>
          </p:nvPr>
        </p:nvSpPr>
        <p:spPr>
          <a:xfrm>
            <a:off x="540403" y="2115709"/>
            <a:ext cx="3427157" cy="2937272"/>
          </a:xfrm>
        </p:spPr>
        <p:txBody>
          <a:bodyPr>
            <a:normAutofit fontScale="92500" lnSpcReduction="20000"/>
          </a:bodyPr>
          <a:lstStyle/>
          <a:p>
            <a:r>
              <a:rPr lang="en-GB" altLang="en-US" dirty="0" err="1">
                <a:latin typeface="Arial" panose="020B0604020202020204" pitchFamily="34" charset="0"/>
                <a:cs typeface="Arial" panose="020B0604020202020204" pitchFamily="34" charset="0"/>
              </a:rPr>
              <a:t>Trafodwch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ystod</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rol;au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sydd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erbyn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heddiw</a:t>
            </a:r>
            <a:r>
              <a:rPr lang="en-GB" altLang="en-US" dirty="0">
                <a:latin typeface="Arial" panose="020B0604020202020204" pitchFamily="34" charset="0"/>
                <a:cs typeface="Arial" panose="020B0604020202020204" pitchFamily="34" charset="0"/>
              </a:rPr>
              <a:t>.</a:t>
            </a:r>
          </a:p>
          <a:p>
            <a:pPr marL="0" indent="0">
              <a:buNone/>
            </a:pP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Gwaith </a:t>
            </a:r>
            <a:r>
              <a:rPr lang="en-GB" altLang="en-US" dirty="0" err="1">
                <a:latin typeface="Arial" panose="020B0604020202020204" pitchFamily="34" charset="0"/>
                <a:cs typeface="Arial" panose="020B0604020202020204" pitchFamily="34" charset="0"/>
              </a:rPr>
              <a:t>parau</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Ystyriwch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Dechrau’n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Deg</a:t>
            </a:r>
            <a:r>
              <a:rPr lang="en-GB" altLang="en-US" dirty="0">
                <a:latin typeface="Arial" panose="020B0604020202020204" pitchFamily="34" charset="0"/>
                <a:cs typeface="Arial" panose="020B0604020202020204" pitchFamily="34" charset="0"/>
              </a:rPr>
              <a:t>?</a:t>
            </a:r>
          </a:p>
          <a:p>
            <a:endParaRPr lang="en-GB" altLang="en-US" dirty="0"/>
          </a:p>
        </p:txBody>
      </p:sp>
      <p:sp>
        <p:nvSpPr>
          <p:cNvPr id="39940" name="Rectangle 5">
            <a:extLst>
              <a:ext uri="{FF2B5EF4-FFF2-40B4-BE49-F238E27FC236}">
                <a16:creationId xmlns:a16="http://schemas.microsoft.com/office/drawing/2014/main" id="{726F085E-F7C9-4B02-83FA-4D69813FC75C}"/>
              </a:ext>
            </a:extLst>
          </p:cNvPr>
          <p:cNvSpPr>
            <a:spLocks noGrp="1"/>
          </p:cNvSpPr>
          <p:nvPr>
            <p:ph type="body" sz="half" idx="4294967295"/>
          </p:nvPr>
        </p:nvSpPr>
        <p:spPr>
          <a:xfrm>
            <a:off x="5341761" y="2115709"/>
            <a:ext cx="3028950" cy="2937272"/>
          </a:xfrm>
        </p:spPr>
        <p:txBody>
          <a:bodyPr>
            <a:normAutofit fontScale="92500" lnSpcReduction="20000"/>
          </a:bodyPr>
          <a:lstStyle/>
          <a:p>
            <a:r>
              <a:rPr lang="en-GB" altLang="en-US" dirty="0">
                <a:solidFill>
                  <a:schemeClr val="accent1">
                    <a:lumMod val="75000"/>
                  </a:schemeClr>
                </a:solidFill>
                <a:latin typeface="Arial" panose="020B0604020202020204" pitchFamily="34" charset="0"/>
                <a:cs typeface="Arial" panose="020B0604020202020204" pitchFamily="34" charset="0"/>
              </a:rPr>
              <a:t>List the variety of roles that are offered by today</a:t>
            </a:r>
          </a:p>
          <a:p>
            <a:pPr marL="0" indent="0">
              <a:buNone/>
            </a:pPr>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Work in pairs</a:t>
            </a:r>
          </a:p>
          <a:p>
            <a:endParaRPr lang="en-GB" altLang="en-US" dirty="0">
              <a:solidFill>
                <a:schemeClr val="accent1">
                  <a:lumMod val="75000"/>
                </a:schemeClr>
              </a:solidFill>
              <a:latin typeface="Arial" panose="020B0604020202020204" pitchFamily="34" charset="0"/>
              <a:cs typeface="Arial" panose="020B0604020202020204" pitchFamily="34" charset="0"/>
            </a:endParaRPr>
          </a:p>
          <a:p>
            <a:r>
              <a:rPr lang="en-GB" altLang="en-US" dirty="0">
                <a:solidFill>
                  <a:schemeClr val="accent1">
                    <a:lumMod val="75000"/>
                  </a:schemeClr>
                </a:solidFill>
                <a:latin typeface="Arial" panose="020B0604020202020204" pitchFamily="34" charset="0"/>
                <a:cs typeface="Arial" panose="020B0604020202020204" pitchFamily="34" charset="0"/>
              </a:rPr>
              <a:t>Consider Flying Start?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B47557F-3C47-4779-9EF5-451D719389B6}"/>
              </a:ext>
            </a:extLst>
          </p:cNvPr>
          <p:cNvSpPr>
            <a:spLocks noGrp="1"/>
          </p:cNvSpPr>
          <p:nvPr>
            <p:ph type="title" idx="4294967295"/>
          </p:nvPr>
        </p:nvSpPr>
        <p:spPr/>
        <p:txBody>
          <a:bodyPr>
            <a:noAutofit/>
          </a:bodyPr>
          <a:lstStyle/>
          <a:p>
            <a:pPr algn="ctr"/>
            <a:r>
              <a:rPr lang="en-GB" altLang="en-US" dirty="0" err="1">
                <a:latin typeface="Arial" panose="020B0604020202020204" pitchFamily="34" charset="0"/>
                <a:cs typeface="Arial" panose="020B0604020202020204" pitchFamily="34" charset="0"/>
              </a:rPr>
              <a:t>Partneriaethau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rhieni</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Partnerships with Parents</a:t>
            </a:r>
          </a:p>
        </p:txBody>
      </p:sp>
      <p:sp>
        <p:nvSpPr>
          <p:cNvPr id="23555" name="Rectangle 4">
            <a:extLst>
              <a:ext uri="{FF2B5EF4-FFF2-40B4-BE49-F238E27FC236}">
                <a16:creationId xmlns:a16="http://schemas.microsoft.com/office/drawing/2014/main" id="{8F3D1C5A-5E81-41CC-8F40-D6E884E92287}"/>
              </a:ext>
            </a:extLst>
          </p:cNvPr>
          <p:cNvSpPr>
            <a:spLocks noGrp="1"/>
          </p:cNvSpPr>
          <p:nvPr>
            <p:ph type="body" sz="half" idx="4294967295"/>
          </p:nvPr>
        </p:nvSpPr>
        <p:spPr>
          <a:xfrm>
            <a:off x="446138" y="2292543"/>
            <a:ext cx="3572797" cy="2937272"/>
          </a:xfrm>
        </p:spPr>
        <p:txBody>
          <a:bodyPr/>
          <a:lstStyle/>
          <a:p>
            <a:pPr>
              <a:defRPr/>
            </a:pPr>
            <a:r>
              <a:rPr lang="en-GB" altLang="en-US" dirty="0" err="1">
                <a:latin typeface="Arial" panose="020B0604020202020204" pitchFamily="34" charset="0"/>
                <a:cs typeface="Arial" panose="020B0604020202020204" pitchFamily="34" charset="0"/>
              </a:rPr>
              <a:t>Polisi</a:t>
            </a:r>
            <a:r>
              <a:rPr lang="en-GB" altLang="en-US" dirty="0">
                <a:latin typeface="Arial" panose="020B0604020202020204" pitchFamily="34" charset="0"/>
                <a:cs typeface="Arial" panose="020B0604020202020204" pitchFamily="34" charset="0"/>
              </a:rPr>
              <a:t>? </a:t>
            </a:r>
          </a:p>
          <a:p>
            <a:pPr>
              <a:defRPr/>
            </a:pPr>
            <a:r>
              <a:rPr lang="en-GB" altLang="en-US" dirty="0" err="1">
                <a:latin typeface="Arial" panose="020B0604020202020204" pitchFamily="34" charset="0"/>
                <a:cs typeface="Arial" panose="020B0604020202020204" pitchFamily="34" charset="0"/>
              </a:rPr>
              <a:t>Ymarfer</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fewn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ysgolion</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lleoliadau</a:t>
            </a:r>
            <a:r>
              <a:rPr lang="en-GB" altLang="en-US" dirty="0">
                <a:latin typeface="Arial" panose="020B0604020202020204" pitchFamily="34" charset="0"/>
                <a:cs typeface="Arial" panose="020B0604020202020204" pitchFamily="34" charset="0"/>
              </a:rPr>
              <a:t>?</a:t>
            </a:r>
          </a:p>
          <a:p>
            <a:pPr>
              <a:defRPr/>
            </a:pPr>
            <a:r>
              <a:rPr lang="en-GB" altLang="en-US" dirty="0" err="1">
                <a:latin typeface="Arial" panose="020B0604020202020204" pitchFamily="34" charset="0"/>
                <a:cs typeface="Arial" panose="020B0604020202020204" pitchFamily="34" charset="0"/>
              </a:rPr>
              <a:t>Pwysigrwydd</a:t>
            </a:r>
            <a:r>
              <a:rPr lang="en-GB" altLang="en-US" dirty="0">
                <a:latin typeface="Arial" panose="020B0604020202020204" pitchFamily="34" charset="0"/>
                <a:cs typeface="Arial" panose="020B0604020202020204" pitchFamily="34" charset="0"/>
              </a:rPr>
              <a:t>?</a:t>
            </a:r>
          </a:p>
          <a:p>
            <a:pPr marL="0" indent="0" algn="r">
              <a:buNone/>
              <a:defRPr/>
            </a:pPr>
            <a:r>
              <a:rPr lang="en-GB" altLang="en-US" dirty="0">
                <a:latin typeface="Arial" panose="020B0604020202020204" pitchFamily="34" charset="0"/>
                <a:cs typeface="Arial" panose="020B0604020202020204" pitchFamily="34" charset="0"/>
              </a:rPr>
              <a:t>(Hornby, 2011)</a:t>
            </a:r>
          </a:p>
        </p:txBody>
      </p:sp>
      <p:sp>
        <p:nvSpPr>
          <p:cNvPr id="23556" name="Rectangle 5">
            <a:extLst>
              <a:ext uri="{FF2B5EF4-FFF2-40B4-BE49-F238E27FC236}">
                <a16:creationId xmlns:a16="http://schemas.microsoft.com/office/drawing/2014/main" id="{BE42C1EC-A410-47D0-9021-25319377042E}"/>
              </a:ext>
            </a:extLst>
          </p:cNvPr>
          <p:cNvSpPr>
            <a:spLocks noGrp="1"/>
          </p:cNvSpPr>
          <p:nvPr>
            <p:ph type="body" sz="half" idx="4294967295"/>
          </p:nvPr>
        </p:nvSpPr>
        <p:spPr>
          <a:xfrm>
            <a:off x="4771104" y="2411362"/>
            <a:ext cx="3572797" cy="2937272"/>
          </a:xfrm>
        </p:spPr>
        <p:txBody>
          <a:bodyPr/>
          <a:lstStyle/>
          <a:p>
            <a:pPr>
              <a:defRPr/>
            </a:pPr>
            <a:r>
              <a:rPr lang="en-GB" altLang="en-US" dirty="0">
                <a:solidFill>
                  <a:schemeClr val="accent1">
                    <a:lumMod val="75000"/>
                  </a:schemeClr>
                </a:solidFill>
                <a:latin typeface="Arial" panose="020B0604020202020204" pitchFamily="34" charset="0"/>
                <a:cs typeface="Arial" panose="020B0604020202020204" pitchFamily="34" charset="0"/>
              </a:rPr>
              <a:t>Policy? </a:t>
            </a:r>
          </a:p>
          <a:p>
            <a:pPr>
              <a:defRPr/>
            </a:pPr>
            <a:r>
              <a:rPr lang="en-GB" altLang="en-US" dirty="0">
                <a:solidFill>
                  <a:schemeClr val="accent1">
                    <a:lumMod val="75000"/>
                  </a:schemeClr>
                </a:solidFill>
                <a:latin typeface="Arial" panose="020B0604020202020204" pitchFamily="34" charset="0"/>
                <a:cs typeface="Arial" panose="020B0604020202020204" pitchFamily="34" charset="0"/>
              </a:rPr>
              <a:t>Practices in schools and settings?</a:t>
            </a:r>
          </a:p>
          <a:p>
            <a:pPr>
              <a:defRPr/>
            </a:pPr>
            <a:r>
              <a:rPr lang="en-GB" altLang="en-US" dirty="0">
                <a:solidFill>
                  <a:schemeClr val="accent1">
                    <a:lumMod val="75000"/>
                  </a:schemeClr>
                </a:solidFill>
                <a:latin typeface="Arial" panose="020B0604020202020204" pitchFamily="34" charset="0"/>
                <a:cs typeface="Arial" panose="020B0604020202020204" pitchFamily="34" charset="0"/>
              </a:rPr>
              <a:t>Importance?</a:t>
            </a:r>
          </a:p>
          <a:p>
            <a:pPr marL="0" indent="0" algn="r">
              <a:buNone/>
              <a:defRPr/>
            </a:pPr>
            <a:r>
              <a:rPr lang="en-GB" altLang="en-US" dirty="0">
                <a:solidFill>
                  <a:schemeClr val="accent1">
                    <a:lumMod val="75000"/>
                  </a:schemeClr>
                </a:solidFill>
                <a:latin typeface="Arial" panose="020B0604020202020204" pitchFamily="34" charset="0"/>
                <a:cs typeface="Arial" panose="020B0604020202020204" pitchFamily="34" charset="0"/>
              </a:rPr>
              <a:t>(Hornby, 2011)</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4AB55-83A8-4E9C-AC62-4A5A2E4B7EA8}"/>
              </a:ext>
            </a:extLst>
          </p:cNvPr>
          <p:cNvSpPr>
            <a:spLocks noGrp="1"/>
          </p:cNvSpPr>
          <p:nvPr>
            <p:ph type="title"/>
          </p:nvPr>
        </p:nvSpPr>
        <p:spPr>
          <a:xfrm>
            <a:off x="-80509" y="507971"/>
            <a:ext cx="9143999" cy="781426"/>
          </a:xfrm>
        </p:spPr>
        <p:txBody>
          <a:bodyPr>
            <a:noAutofit/>
          </a:bodyPr>
          <a:lstStyle/>
          <a:p>
            <a:pPr algn="ctr"/>
            <a:r>
              <a:rPr lang="cy-GB" altLang="en-US" sz="4000" dirty="0">
                <a:latin typeface="Arial" panose="020B0604020202020204" pitchFamily="34" charset="0"/>
                <a:cs typeface="Arial" panose="020B0604020202020204" pitchFamily="34" charset="0"/>
              </a:rPr>
              <a:t>Sylwi a gwrando i ddeall eu meddwl</a:t>
            </a:r>
            <a:r>
              <a:rPr lang="en-GB" altLang="en-US" sz="4000" dirty="0">
                <a:latin typeface="Arial" panose="020B0604020202020204" pitchFamily="34" charset="0"/>
                <a:cs typeface="Arial" panose="020B0604020202020204" pitchFamily="34" charset="0"/>
              </a:rPr>
              <a:t> </a:t>
            </a:r>
            <a:br>
              <a:rPr lang="en-GB" altLang="en-US" sz="4000" dirty="0">
                <a:latin typeface="Arial" panose="020B0604020202020204" pitchFamily="34" charset="0"/>
                <a:cs typeface="Arial" panose="020B0604020202020204" pitchFamily="34" charset="0"/>
              </a:rPr>
            </a:br>
            <a:r>
              <a:rPr lang="en-GB" altLang="en-US" sz="4000" dirty="0">
                <a:solidFill>
                  <a:schemeClr val="accent1">
                    <a:lumMod val="75000"/>
                  </a:schemeClr>
                </a:solidFill>
                <a:latin typeface="Arial" panose="020B0604020202020204" pitchFamily="34" charset="0"/>
                <a:cs typeface="Arial" panose="020B0604020202020204" pitchFamily="34" charset="0"/>
              </a:rPr>
              <a:t>Observe and listen to understand their thinking</a:t>
            </a:r>
            <a:endParaRPr lang="en-GB" sz="4000" dirty="0">
              <a:solidFill>
                <a:schemeClr val="accent1">
                  <a:lumMod val="75000"/>
                </a:schemeClr>
              </a:solidFill>
            </a:endParaRPr>
          </a:p>
        </p:txBody>
      </p:sp>
      <p:sp>
        <p:nvSpPr>
          <p:cNvPr id="3" name="Content Placeholder 2">
            <a:extLst>
              <a:ext uri="{FF2B5EF4-FFF2-40B4-BE49-F238E27FC236}">
                <a16:creationId xmlns:a16="http://schemas.microsoft.com/office/drawing/2014/main" id="{5E282553-46EC-4AFF-846B-1379D4326ABC}"/>
              </a:ext>
            </a:extLst>
          </p:cNvPr>
          <p:cNvSpPr>
            <a:spLocks noGrp="1"/>
          </p:cNvSpPr>
          <p:nvPr>
            <p:ph sz="half" idx="1"/>
          </p:nvPr>
        </p:nvSpPr>
        <p:spPr>
          <a:xfrm>
            <a:off x="353961" y="2098190"/>
            <a:ext cx="3596579" cy="3872659"/>
          </a:xfrm>
        </p:spPr>
        <p:txBody>
          <a:bodyPr>
            <a:normAutofit fontScale="85000" lnSpcReduction="20000"/>
          </a:bodyPr>
          <a:lstStyle/>
          <a:p>
            <a:pPr marL="0" indent="0">
              <a:buNone/>
              <a:defRPr/>
            </a:pPr>
            <a:r>
              <a:rPr lang="cy-GB" altLang="en-US" dirty="0">
                <a:latin typeface="Arial" panose="020B0604020202020204" pitchFamily="34" charset="0"/>
                <a:cs typeface="Arial" panose="020B0604020202020204" pitchFamily="34" charset="0"/>
              </a:rPr>
              <a:t>Dangosodd 2 brosiect ymchwil gan </a:t>
            </a:r>
            <a:r>
              <a:rPr lang="cy-GB" altLang="en-US" dirty="0" err="1">
                <a:latin typeface="Arial" panose="020B0604020202020204" pitchFamily="34" charset="0"/>
                <a:cs typeface="Arial" panose="020B0604020202020204" pitchFamily="34" charset="0"/>
              </a:rPr>
              <a:t>Siraj-Blatchford</a:t>
            </a:r>
            <a:r>
              <a:rPr lang="cy-GB" altLang="en-US" dirty="0">
                <a:latin typeface="Arial" panose="020B0604020202020204" pitchFamily="34" charset="0"/>
                <a:cs typeface="Arial" panose="020B0604020202020204" pitchFamily="34" charset="0"/>
              </a:rPr>
              <a:t> ei bod yn hanfodol bod oedolion yn rhyngweithio gyda phlant:</a:t>
            </a:r>
          </a:p>
          <a:p>
            <a:pPr>
              <a:buFontTx/>
              <a:buNone/>
              <a:defRPr/>
            </a:pPr>
            <a:r>
              <a:rPr lang="en-GB" altLang="en-US" b="1" dirty="0">
                <a:latin typeface="Arial" panose="020B0604020202020204" pitchFamily="34" charset="0"/>
                <a:cs typeface="Arial" panose="020B0604020202020204" pitchFamily="34" charset="0"/>
              </a:rPr>
              <a:t>Effective Provision of Pre-school Education, 2003</a:t>
            </a:r>
            <a:r>
              <a:rPr lang="en-GB" altLang="en-US" dirty="0">
                <a:latin typeface="Arial" panose="020B0604020202020204" pitchFamily="34" charset="0"/>
                <a:cs typeface="Arial" panose="020B0604020202020204" pitchFamily="34" charset="0"/>
              </a:rPr>
              <a:t>;  </a:t>
            </a:r>
          </a:p>
          <a:p>
            <a:pPr>
              <a:buFontTx/>
              <a:buNone/>
              <a:defRPr/>
            </a:pPr>
            <a:r>
              <a:rPr lang="en-GB" altLang="en-US" b="1" dirty="0">
                <a:latin typeface="Arial" panose="020B0604020202020204" pitchFamily="34" charset="0"/>
                <a:cs typeface="Arial" panose="020B0604020202020204" pitchFamily="34" charset="0"/>
              </a:rPr>
              <a:t>Researching Effective Pedagogy in the Early Years, 2002</a:t>
            </a:r>
          </a:p>
          <a:p>
            <a:endParaRPr lang="en-GB" sz="1500" dirty="0"/>
          </a:p>
        </p:txBody>
      </p:sp>
      <p:sp>
        <p:nvSpPr>
          <p:cNvPr id="4" name="Content Placeholder 3">
            <a:extLst>
              <a:ext uri="{FF2B5EF4-FFF2-40B4-BE49-F238E27FC236}">
                <a16:creationId xmlns:a16="http://schemas.microsoft.com/office/drawing/2014/main" id="{511869B9-A70B-448E-8E9E-BFA9E813A437}"/>
              </a:ext>
            </a:extLst>
          </p:cNvPr>
          <p:cNvSpPr>
            <a:spLocks noGrp="1"/>
          </p:cNvSpPr>
          <p:nvPr>
            <p:ph sz="half" idx="2"/>
          </p:nvPr>
        </p:nvSpPr>
        <p:spPr>
          <a:xfrm>
            <a:off x="5327890" y="2025523"/>
            <a:ext cx="3462149" cy="3769713"/>
          </a:xfrm>
        </p:spPr>
        <p:txBody>
          <a:bodyPr>
            <a:normAutofit fontScale="85000" lnSpcReduction="20000"/>
          </a:bodyPr>
          <a:lstStyle/>
          <a:p>
            <a:pPr marL="0" indent="0">
              <a:buNone/>
              <a:defRPr/>
            </a:pPr>
            <a:r>
              <a:rPr lang="en-GB" altLang="en-US" i="1" dirty="0">
                <a:solidFill>
                  <a:schemeClr val="accent1">
                    <a:lumMod val="75000"/>
                  </a:schemeClr>
                </a:solidFill>
                <a:latin typeface="Arial" panose="020B0604020202020204" pitchFamily="34" charset="0"/>
                <a:cs typeface="Arial" panose="020B0604020202020204" pitchFamily="34" charset="0"/>
              </a:rPr>
              <a:t>2 research projects by </a:t>
            </a:r>
            <a:r>
              <a:rPr lang="en-GB" altLang="en-US" b="1" i="1" dirty="0">
                <a:solidFill>
                  <a:schemeClr val="accent1">
                    <a:lumMod val="75000"/>
                  </a:schemeClr>
                </a:solidFill>
                <a:latin typeface="Arial" panose="020B0604020202020204" pitchFamily="34" charset="0"/>
                <a:cs typeface="Arial" panose="020B0604020202020204" pitchFamily="34" charset="0"/>
              </a:rPr>
              <a:t>Siraj-Blatchford</a:t>
            </a:r>
            <a:r>
              <a:rPr lang="en-GB" altLang="en-US" i="1" dirty="0">
                <a:solidFill>
                  <a:schemeClr val="accent1">
                    <a:lumMod val="75000"/>
                  </a:schemeClr>
                </a:solidFill>
                <a:latin typeface="Arial" panose="020B0604020202020204" pitchFamily="34" charset="0"/>
                <a:cs typeface="Arial" panose="020B0604020202020204" pitchFamily="34" charset="0"/>
              </a:rPr>
              <a:t> showed that adult interaction with children is crucial:</a:t>
            </a:r>
            <a:r>
              <a:rPr lang="en-GB" altLang="en-US" dirty="0">
                <a:solidFill>
                  <a:schemeClr val="accent1">
                    <a:lumMod val="75000"/>
                  </a:schemeClr>
                </a:solidFill>
                <a:latin typeface="Arial" panose="020B0604020202020204" pitchFamily="34" charset="0"/>
                <a:cs typeface="Arial" panose="020B0604020202020204" pitchFamily="34" charset="0"/>
              </a:rPr>
              <a:t> </a:t>
            </a: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Effective Provision of Pre-school Education, 2003; (EPPE)  </a:t>
            </a:r>
          </a:p>
          <a:p>
            <a:pPr>
              <a:buFontTx/>
              <a:buNone/>
              <a:defRPr/>
            </a:pPr>
            <a:r>
              <a:rPr lang="en-GB" altLang="en-US" b="1" i="1" dirty="0">
                <a:solidFill>
                  <a:schemeClr val="accent1">
                    <a:lumMod val="75000"/>
                  </a:schemeClr>
                </a:solidFill>
                <a:latin typeface="Arial" panose="020B0604020202020204" pitchFamily="34" charset="0"/>
                <a:cs typeface="Arial" panose="020B0604020202020204" pitchFamily="34" charset="0"/>
              </a:rPr>
              <a:t>Researching Effective Pedagogy in the Early Years, 2002 (REPEY)</a:t>
            </a:r>
          </a:p>
          <a:p>
            <a:endParaRPr lang="en-GB" sz="1500" dirty="0"/>
          </a:p>
        </p:txBody>
      </p:sp>
    </p:spTree>
    <p:extLst>
      <p:ext uri="{BB962C8B-B14F-4D97-AF65-F5344CB8AC3E}">
        <p14:creationId xmlns:p14="http://schemas.microsoft.com/office/powerpoint/2010/main" val="31272820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4F50-7FC7-48C7-81C6-DEFB08CA25B3}"/>
              </a:ext>
            </a:extLst>
          </p:cNvPr>
          <p:cNvSpPr>
            <a:spLocks noGrp="1"/>
          </p:cNvSpPr>
          <p:nvPr>
            <p:ph type="title"/>
          </p:nvPr>
        </p:nvSpPr>
        <p:spPr>
          <a:xfrm>
            <a:off x="1768243" y="94081"/>
            <a:ext cx="6175722" cy="729045"/>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EPPE project (2003) </a:t>
            </a:r>
          </a:p>
        </p:txBody>
      </p:sp>
      <p:sp>
        <p:nvSpPr>
          <p:cNvPr id="3" name="Content Placeholder 2">
            <a:extLst>
              <a:ext uri="{FF2B5EF4-FFF2-40B4-BE49-F238E27FC236}">
                <a16:creationId xmlns:a16="http://schemas.microsoft.com/office/drawing/2014/main" id="{E225B4AA-8349-4464-B84A-0E687477FC13}"/>
              </a:ext>
            </a:extLst>
          </p:cNvPr>
          <p:cNvSpPr>
            <a:spLocks noGrp="1"/>
          </p:cNvSpPr>
          <p:nvPr>
            <p:ph sz="half" idx="1"/>
          </p:nvPr>
        </p:nvSpPr>
        <p:spPr>
          <a:xfrm>
            <a:off x="4856104" y="1030552"/>
            <a:ext cx="4089930" cy="3535556"/>
          </a:xfrm>
        </p:spPr>
        <p:txBody>
          <a:bodyPr>
            <a:noAutofit/>
          </a:bodyPr>
          <a:lstStyle/>
          <a:p>
            <a:pPr marL="0" indent="0">
              <a:buNone/>
            </a:pPr>
            <a:r>
              <a:rPr lang="en-GB" sz="2000" dirty="0">
                <a:solidFill>
                  <a:schemeClr val="accent1">
                    <a:lumMod val="75000"/>
                  </a:schemeClr>
                </a:solidFill>
                <a:latin typeface="Arial" panose="020B0604020202020204" pitchFamily="34" charset="0"/>
                <a:cs typeface="Arial" panose="020B0604020202020204" pitchFamily="34" charset="0"/>
              </a:rPr>
              <a:t>‘The case studies identified five areas that are particularly important when working with children aged 3 to 5 years. These were:</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the quality of adult child verbal </a:t>
            </a:r>
            <a:r>
              <a:rPr lang="en-GB" sz="2000" b="1" dirty="0">
                <a:solidFill>
                  <a:schemeClr val="accent1">
                    <a:lumMod val="75000"/>
                  </a:schemeClr>
                </a:solidFill>
                <a:latin typeface="Arial" panose="020B0604020202020204" pitchFamily="34" charset="0"/>
                <a:cs typeface="Arial" panose="020B0604020202020204" pitchFamily="34" charset="0"/>
              </a:rPr>
              <a:t>interactions</a:t>
            </a:r>
            <a:r>
              <a:rPr lang="en-GB" sz="2000" dirty="0">
                <a:solidFill>
                  <a:schemeClr val="accent1">
                    <a:lumMod val="75000"/>
                  </a:schemeClr>
                </a:solidFill>
                <a:latin typeface="Arial" panose="020B0604020202020204" pitchFamily="34" charset="0"/>
                <a:cs typeface="Arial" panose="020B0604020202020204" pitchFamily="34" charset="0"/>
              </a:rPr>
              <a:t>; </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staff </a:t>
            </a:r>
            <a:r>
              <a:rPr lang="en-GB" sz="2000" b="1" dirty="0">
                <a:solidFill>
                  <a:schemeClr val="accent1">
                    <a:lumMod val="75000"/>
                  </a:schemeClr>
                </a:solidFill>
                <a:latin typeface="Arial" panose="020B0604020202020204" pitchFamily="34" charset="0"/>
                <a:cs typeface="Arial" panose="020B0604020202020204" pitchFamily="34" charset="0"/>
              </a:rPr>
              <a:t>knowledge and understanding </a:t>
            </a:r>
            <a:r>
              <a:rPr lang="en-GB" sz="2000" dirty="0">
                <a:solidFill>
                  <a:schemeClr val="accent1">
                    <a:lumMod val="75000"/>
                  </a:schemeClr>
                </a:solidFill>
                <a:latin typeface="Arial" panose="020B0604020202020204" pitchFamily="34" charset="0"/>
                <a:cs typeface="Arial" panose="020B0604020202020204" pitchFamily="34" charset="0"/>
              </a:rPr>
              <a:t>of the curriculum; </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knowledge of how young children learn;</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adult’s </a:t>
            </a:r>
            <a:r>
              <a:rPr lang="en-GB" sz="2000" b="1" dirty="0">
                <a:solidFill>
                  <a:schemeClr val="accent1">
                    <a:lumMod val="75000"/>
                  </a:schemeClr>
                </a:solidFill>
                <a:latin typeface="Arial" panose="020B0604020202020204" pitchFamily="34" charset="0"/>
                <a:cs typeface="Arial" panose="020B0604020202020204" pitchFamily="34" charset="0"/>
              </a:rPr>
              <a:t>skill in supporting </a:t>
            </a:r>
            <a:r>
              <a:rPr lang="en-GB" sz="2000" dirty="0">
                <a:solidFill>
                  <a:schemeClr val="accent1">
                    <a:lumMod val="75000"/>
                  </a:schemeClr>
                </a:solidFill>
                <a:latin typeface="Arial" panose="020B0604020202020204" pitchFamily="34" charset="0"/>
                <a:cs typeface="Arial" panose="020B0604020202020204" pitchFamily="34" charset="0"/>
              </a:rPr>
              <a:t>children in resolving conflicts;</a:t>
            </a:r>
          </a:p>
          <a:p>
            <a:pPr>
              <a:spcBef>
                <a:spcPts val="0"/>
              </a:spcBef>
            </a:pPr>
            <a:r>
              <a:rPr lang="en-GB" sz="2000" b="1" dirty="0">
                <a:solidFill>
                  <a:schemeClr val="accent1">
                    <a:lumMod val="75000"/>
                  </a:schemeClr>
                </a:solidFill>
                <a:latin typeface="Arial" panose="020B0604020202020204" pitchFamily="34" charset="0"/>
                <a:cs typeface="Arial" panose="020B0604020202020204" pitchFamily="34" charset="0"/>
              </a:rPr>
              <a:t>helping parents </a:t>
            </a:r>
            <a:r>
              <a:rPr lang="en-GB" sz="2000" dirty="0">
                <a:solidFill>
                  <a:schemeClr val="accent1">
                    <a:lumMod val="75000"/>
                  </a:schemeClr>
                </a:solidFill>
                <a:latin typeface="Arial" panose="020B0604020202020204" pitchFamily="34" charset="0"/>
                <a:cs typeface="Arial" panose="020B0604020202020204" pitchFamily="34" charset="0"/>
              </a:rPr>
              <a:t>to support children’s learning in the home’ </a:t>
            </a:r>
          </a:p>
        </p:txBody>
      </p:sp>
      <p:sp>
        <p:nvSpPr>
          <p:cNvPr id="5" name="Content Placeholder 2">
            <a:extLst>
              <a:ext uri="{FF2B5EF4-FFF2-40B4-BE49-F238E27FC236}">
                <a16:creationId xmlns:a16="http://schemas.microsoft.com/office/drawing/2014/main" id="{5B60BDE7-53C9-4F2B-9A80-53AC2B7FA9B5}"/>
              </a:ext>
            </a:extLst>
          </p:cNvPr>
          <p:cNvSpPr txBox="1">
            <a:spLocks/>
          </p:cNvSpPr>
          <p:nvPr/>
        </p:nvSpPr>
        <p:spPr>
          <a:xfrm>
            <a:off x="298655" y="1738255"/>
            <a:ext cx="4033684"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8" name="TextBox 7">
            <a:extLst>
              <a:ext uri="{FF2B5EF4-FFF2-40B4-BE49-F238E27FC236}">
                <a16:creationId xmlns:a16="http://schemas.microsoft.com/office/drawing/2014/main" id="{509B5351-3471-6E99-C979-87A682130AF3}"/>
              </a:ext>
            </a:extLst>
          </p:cNvPr>
          <p:cNvSpPr txBox="1"/>
          <p:nvPr/>
        </p:nvSpPr>
        <p:spPr>
          <a:xfrm>
            <a:off x="139279" y="1030552"/>
            <a:ext cx="4616136" cy="4678910"/>
          </a:xfrm>
          <a:prstGeom prst="rect">
            <a:avLst/>
          </a:prstGeom>
          <a:noFill/>
        </p:spPr>
        <p:txBody>
          <a:bodyPr wrap="square">
            <a:spAutoFit/>
          </a:bodyPr>
          <a:lstStyle/>
          <a:p>
            <a:pPr>
              <a:lnSpc>
                <a:spcPct val="107000"/>
              </a:lnSpc>
            </a:pPr>
            <a:r>
              <a:rPr lang="cy-GB" dirty="0">
                <a:latin typeface="Arial" panose="020B0604020202020204" pitchFamily="34" charset="0"/>
                <a:ea typeface="DengXian" panose="02010600030101010101" pitchFamily="2" charset="-122"/>
                <a:cs typeface="Arial" panose="020B0604020202020204" pitchFamily="34" charset="0"/>
              </a:rPr>
              <a:t>‘</a:t>
            </a:r>
            <a:r>
              <a:rPr lang="cy-GB" sz="2000" dirty="0">
                <a:latin typeface="Arial" panose="020B0604020202020204" pitchFamily="34" charset="0"/>
                <a:ea typeface="DengXian" panose="02010600030101010101" pitchFamily="2" charset="-122"/>
                <a:cs typeface="Arial" panose="020B0604020202020204" pitchFamily="34" charset="0"/>
              </a:rPr>
              <a:t>Dynododd yr astudiaethau achos bum maes sy’n arbennig o bwysig wrth weithio gyda phlant 3 i 5 oed. Y rhain oedd:</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ansawdd y rhyngweithio geiriol rhwng oedolyn a phlentyn;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gwybodaeth a dealltwriaeth staff o’r cwricwlwm;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gwybodaeth am sut mae plant ifanc yn dysgu;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sgil oedolion wrth gefnogi plant i ddatrys gwrthdaro; </a:t>
            </a:r>
            <a:endParaRPr lang="en-GB" sz="2000" dirty="0">
              <a:latin typeface="Arial" panose="020B0604020202020204" pitchFamily="34" charset="0"/>
              <a:ea typeface="DengXian" panose="02010600030101010101" pitchFamily="2" charset="-122"/>
              <a:cs typeface="Arial" panose="020B0604020202020204" pitchFamily="34" charset="0"/>
            </a:endParaRPr>
          </a:p>
          <a:p>
            <a:pPr marL="257175" indent="-257175">
              <a:lnSpc>
                <a:spcPct val="107000"/>
              </a:lnSpc>
              <a:buFont typeface="Symbol" panose="05050102010706020507" pitchFamily="18" charset="2"/>
              <a:buChar char=""/>
            </a:pPr>
            <a:r>
              <a:rPr lang="cy-GB" sz="2000" dirty="0">
                <a:latin typeface="Arial" panose="020B0604020202020204" pitchFamily="34" charset="0"/>
                <a:ea typeface="DengXian" panose="02010600030101010101" pitchFamily="2" charset="-122"/>
                <a:cs typeface="Arial" panose="020B0604020202020204" pitchFamily="34" charset="0"/>
              </a:rPr>
              <a:t>helpu rhieni i gefnogi dysgu gan blant yn y cartref’</a:t>
            </a:r>
            <a:endParaRPr lang="en-GB" sz="20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441672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DBA740B-B0FE-4908-AF8B-D023C5AD9722}"/>
              </a:ext>
            </a:extLst>
          </p:cNvPr>
          <p:cNvSpPr>
            <a:spLocks noGrp="1"/>
          </p:cNvSpPr>
          <p:nvPr>
            <p:ph type="title" idx="4294967295"/>
          </p:nvPr>
        </p:nvSpPr>
        <p:spPr>
          <a:xfrm>
            <a:off x="764150" y="319039"/>
            <a:ext cx="6172200" cy="857250"/>
          </a:xfrm>
        </p:spPr>
        <p:txBody>
          <a:bodyPr>
            <a:normAutofit/>
          </a:bodyPr>
          <a:lstStyle/>
          <a:p>
            <a:r>
              <a:rPr lang="en-GB" altLang="en-US" dirty="0">
                <a:solidFill>
                  <a:schemeClr val="accent1">
                    <a:lumMod val="75000"/>
                  </a:schemeClr>
                </a:solidFill>
                <a:latin typeface="Arial" panose="020B0604020202020204" pitchFamily="34" charset="0"/>
                <a:cs typeface="Arial" panose="020B0604020202020204" pitchFamily="34" charset="0"/>
              </a:rPr>
              <a:t>Pen Green</a:t>
            </a:r>
          </a:p>
        </p:txBody>
      </p:sp>
      <p:sp>
        <p:nvSpPr>
          <p:cNvPr id="44035" name="Rectangle 4">
            <a:extLst>
              <a:ext uri="{FF2B5EF4-FFF2-40B4-BE49-F238E27FC236}">
                <a16:creationId xmlns:a16="http://schemas.microsoft.com/office/drawing/2014/main" id="{977D83A8-CD17-4621-B094-23FB48C964F4}"/>
              </a:ext>
            </a:extLst>
          </p:cNvPr>
          <p:cNvSpPr txBox="1">
            <a:spLocks/>
          </p:cNvSpPr>
          <p:nvPr/>
        </p:nvSpPr>
        <p:spPr bwMode="auto">
          <a:xfrm>
            <a:off x="2288397" y="5129262"/>
            <a:ext cx="4737842" cy="511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 typeface="Arial" panose="020B0604020202020204" pitchFamily="34" charset="0"/>
              <a:buNone/>
            </a:pPr>
            <a:r>
              <a:rPr lang="en-GB" altLang="en-US" sz="1500" dirty="0">
                <a:hlinkClick r:id="rId3"/>
              </a:rPr>
              <a:t>https://www.youtube.com/watch?v=1GoX9I6XSJk</a:t>
            </a:r>
            <a:r>
              <a:rPr lang="en-GB" altLang="en-US" sz="1500" dirty="0"/>
              <a:t> </a:t>
            </a:r>
          </a:p>
        </p:txBody>
      </p:sp>
      <p:sp>
        <p:nvSpPr>
          <p:cNvPr id="44036" name="Rectangle 4">
            <a:extLst>
              <a:ext uri="{FF2B5EF4-FFF2-40B4-BE49-F238E27FC236}">
                <a16:creationId xmlns:a16="http://schemas.microsoft.com/office/drawing/2014/main" id="{F731C191-CB62-4D5D-ADD7-53EC02533CFA}"/>
              </a:ext>
            </a:extLst>
          </p:cNvPr>
          <p:cNvSpPr txBox="1">
            <a:spLocks/>
          </p:cNvSpPr>
          <p:nvPr/>
        </p:nvSpPr>
        <p:spPr bwMode="auto">
          <a:xfrm>
            <a:off x="598309" y="1364014"/>
            <a:ext cx="3028950" cy="2549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latin typeface="Arial" panose="020B0604020202020204" pitchFamily="34" charset="0"/>
                <a:cs typeface="Arial" panose="020B0604020202020204" pitchFamily="34" charset="0"/>
              </a:rPr>
              <a:t>‘One-stop-shop’</a:t>
            </a: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Addysg</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gofal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anwahanadwy</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Cefnogaeth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bawb</a:t>
            </a:r>
            <a:r>
              <a:rPr lang="en-GB" altLang="en-US" sz="2400" dirty="0">
                <a:latin typeface="Arial" panose="020B0604020202020204" pitchFamily="34" charset="0"/>
                <a:cs typeface="Arial" panose="020B0604020202020204" pitchFamily="34" charset="0"/>
              </a:rPr>
              <a:t> – plant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teulu</a:t>
            </a:r>
            <a:endParaRPr lang="en-GB" altLang="en-US" sz="2400" dirty="0">
              <a:latin typeface="Arial" panose="020B0604020202020204" pitchFamily="34" charset="0"/>
              <a:cs typeface="Arial" panose="020B0604020202020204" pitchFamily="34" charset="0"/>
            </a:endParaRPr>
          </a:p>
          <a:p>
            <a:endParaRPr lang="en-GB" altLang="en-US" sz="2100" dirty="0"/>
          </a:p>
        </p:txBody>
      </p:sp>
      <p:sp>
        <p:nvSpPr>
          <p:cNvPr id="44037" name="Rectangle 5">
            <a:extLst>
              <a:ext uri="{FF2B5EF4-FFF2-40B4-BE49-F238E27FC236}">
                <a16:creationId xmlns:a16="http://schemas.microsoft.com/office/drawing/2014/main" id="{F275AA80-31DA-4ED6-B7AA-1F22938D724F}"/>
              </a:ext>
            </a:extLst>
          </p:cNvPr>
          <p:cNvSpPr txBox="1">
            <a:spLocks/>
          </p:cNvSpPr>
          <p:nvPr/>
        </p:nvSpPr>
        <p:spPr bwMode="auto">
          <a:xfrm>
            <a:off x="5294725" y="1364014"/>
            <a:ext cx="3463028" cy="2937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One-stop-shop</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Education and care are indivisible</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Support for all – children and their families</a:t>
            </a:r>
          </a:p>
          <a:p>
            <a:endParaRPr lang="en-GB" altLang="en-US" sz="21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5209A-4BB9-449B-67E3-D6B0AB553956}"/>
              </a:ext>
            </a:extLst>
          </p:cNvPr>
          <p:cNvSpPr>
            <a:spLocks noGrp="1"/>
          </p:cNvSpPr>
          <p:nvPr>
            <p:ph type="title"/>
          </p:nvPr>
        </p:nvSpPr>
        <p:spPr>
          <a:xfrm>
            <a:off x="628650" y="437793"/>
            <a:ext cx="7886700" cy="1481842"/>
          </a:xfrm>
        </p:spPr>
        <p:txBody>
          <a:bodyPr>
            <a:normAutofit fontScale="90000"/>
          </a:bodyPr>
          <a:lstStyle/>
          <a:p>
            <a:pPr algn="ctr"/>
            <a:r>
              <a:rPr lang="en-GB" sz="4400" dirty="0" err="1">
                <a:latin typeface="Arial" panose="020B0604020202020204" pitchFamily="34" charset="0"/>
                <a:cs typeface="Arial" panose="020B0604020202020204" pitchFamily="34" charset="0"/>
              </a:rPr>
              <a:t>Arsylwadau</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yn</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cefnogi</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ymarfer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proffesiynol</a:t>
            </a:r>
            <a:r>
              <a:rPr lang="en-GB" sz="4400" dirty="0">
                <a:latin typeface="Arial" panose="020B0604020202020204" pitchFamily="34" charset="0"/>
                <a:cs typeface="Arial" panose="020B0604020202020204" pitchFamily="34" charset="0"/>
              </a:rPr>
              <a:t> </a:t>
            </a:r>
            <a:r>
              <a:rPr lang="en-GB" sz="4400" dirty="0">
                <a:solidFill>
                  <a:schemeClr val="accent1">
                    <a:lumMod val="75000"/>
                  </a:schemeClr>
                </a:solidFill>
                <a:latin typeface="Arial" panose="020B0604020202020204" pitchFamily="34" charset="0"/>
                <a:cs typeface="Arial" panose="020B0604020202020204" pitchFamily="34" charset="0"/>
              </a:rPr>
              <a:t>Observations support professional practise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29C2AA-8401-7F2E-A6E5-F46C3EE5FF0B}"/>
              </a:ext>
            </a:extLst>
          </p:cNvPr>
          <p:cNvSpPr>
            <a:spLocks noGrp="1"/>
          </p:cNvSpPr>
          <p:nvPr>
            <p:ph sz="half" idx="1"/>
          </p:nvPr>
        </p:nvSpPr>
        <p:spPr>
          <a:xfrm>
            <a:off x="468681" y="2461466"/>
            <a:ext cx="3867150" cy="3809862"/>
          </a:xfrm>
        </p:spPr>
        <p:txBody>
          <a:bodyPr/>
          <a:lstStyle/>
          <a:p>
            <a:r>
              <a:rPr lang="en-GB" sz="2800" dirty="0" err="1">
                <a:latin typeface="Arial" panose="020B0604020202020204" pitchFamily="34" charset="0"/>
                <a:cs typeface="Arial" panose="020B0604020202020204" pitchFamily="34" charset="0"/>
              </a:rPr>
              <a:t>Dylai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arsylwi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chwarae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rhan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allweddol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ymarfer</a:t>
            </a:r>
            <a:r>
              <a:rPr lang="en-GB" sz="2800" dirty="0">
                <a:latin typeface="Arial" panose="020B0604020202020204" pitchFamily="34" charset="0"/>
                <a:cs typeface="Arial" panose="020B0604020202020204" pitchFamily="34" charset="0"/>
              </a:rPr>
              <a:t> bob </a:t>
            </a:r>
            <a:r>
              <a:rPr lang="en-GB" sz="2800" dirty="0" err="1">
                <a:latin typeface="Arial" panose="020B0604020202020204" pitchFamily="34" charset="0"/>
                <a:cs typeface="Arial" panose="020B0604020202020204" pitchFamily="34" charset="0"/>
              </a:rPr>
              <a:t>dydd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ymarferwyr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gweithio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gyda</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phlant</a:t>
            </a:r>
            <a:r>
              <a:rPr lang="en-GB" sz="2800"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EDDB204F-4D98-3587-F17C-88D3F82EEF21}"/>
              </a:ext>
            </a:extLst>
          </p:cNvPr>
          <p:cNvSpPr>
            <a:spLocks noGrp="1"/>
          </p:cNvSpPr>
          <p:nvPr>
            <p:ph sz="half" idx="2"/>
          </p:nvPr>
        </p:nvSpPr>
        <p:spPr>
          <a:xfrm>
            <a:off x="4808171" y="2461466"/>
            <a:ext cx="3867150" cy="3809862"/>
          </a:xfrm>
        </p:spPr>
        <p:txBody>
          <a:bodyPr/>
          <a:lstStyle/>
          <a:p>
            <a:r>
              <a:rPr lang="en-GB" sz="2800" dirty="0">
                <a:solidFill>
                  <a:schemeClr val="accent1">
                    <a:lumMod val="75000"/>
                  </a:schemeClr>
                </a:solidFill>
                <a:latin typeface="Arial" panose="020B0604020202020204" pitchFamily="34" charset="0"/>
                <a:cs typeface="Arial" panose="020B0604020202020204" pitchFamily="34" charset="0"/>
              </a:rPr>
              <a:t>Observation should play a key role in the everyday practice of practitioners working with children.</a:t>
            </a:r>
          </a:p>
          <a:p>
            <a:endParaRPr lang="en-GB" dirty="0"/>
          </a:p>
        </p:txBody>
      </p:sp>
    </p:spTree>
    <p:extLst>
      <p:ext uri="{BB962C8B-B14F-4D97-AF65-F5344CB8AC3E}">
        <p14:creationId xmlns:p14="http://schemas.microsoft.com/office/powerpoint/2010/main" val="23866504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3E8FC-EE52-49B3-9444-B834D0D71A57}"/>
              </a:ext>
            </a:extLst>
          </p:cNvPr>
          <p:cNvSpPr>
            <a:spLocks noGrp="1"/>
          </p:cNvSpPr>
          <p:nvPr>
            <p:ph type="title"/>
          </p:nvPr>
        </p:nvSpPr>
        <p:spPr>
          <a:xfrm>
            <a:off x="531760" y="258012"/>
            <a:ext cx="7886700" cy="655304"/>
          </a:xfrm>
        </p:spPr>
        <p:txBody>
          <a:bodyPr>
            <a:noAutofit/>
          </a:bodyPr>
          <a:lstStyle/>
          <a:p>
            <a:pPr algn="ctr"/>
            <a:r>
              <a:rPr lang="en-GB" dirty="0" err="1">
                <a:latin typeface="Arial" panose="020B0604020202020204" pitchFamily="34" charset="0"/>
                <a:cs typeface="Arial" panose="020B0604020202020204" pitchFamily="34" charset="0"/>
              </a:rPr>
              <a:t>Cwricwlwm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meithrin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ariennir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cynhelir</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6392D8-EA94-4EFC-BC10-DD1CB3C92F19}"/>
              </a:ext>
            </a:extLst>
          </p:cNvPr>
          <p:cNvSpPr>
            <a:spLocks noGrp="1"/>
          </p:cNvSpPr>
          <p:nvPr>
            <p:ph idx="1"/>
          </p:nvPr>
        </p:nvSpPr>
        <p:spPr>
          <a:xfrm>
            <a:off x="175137" y="1255066"/>
            <a:ext cx="8968863" cy="3263504"/>
          </a:xfrm>
        </p:spPr>
        <p:txBody>
          <a:bodyPr>
            <a:noAutofit/>
          </a:bodyPr>
          <a:lstStyle/>
          <a:p>
            <a:pPr marL="0" indent="0">
              <a:buNone/>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arsylwi’n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wybod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cymell</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bach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ennyn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diddordeb</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hoelio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ddeall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raddau</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maen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cymryd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cyflyrau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emosiynol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pwy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ffrindiau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pha</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chymwyseddau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ganddyn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arsylwi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galluogi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ddadansoddi’r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rydyn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weld </a:t>
            </a:r>
            <a:r>
              <a:rPr lang="en-GB" sz="2400" dirty="0" err="1">
                <a:latin typeface="Arial" panose="020B0604020202020204" pitchFamily="34" charset="0"/>
                <a:cs typeface="Arial" panose="020B0604020202020204" pitchFamily="34" charset="0"/>
              </a:rPr>
              <a:t>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glywed</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ymateb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ffyrdd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fydd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helpu’r</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wneud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ddefnyddio’r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cynllunio’r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presennol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dyfodol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lleoliad</a:t>
            </a:r>
            <a:r>
              <a:rPr lang="en-GB" sz="2400" dirty="0">
                <a:latin typeface="Arial" panose="020B0604020202020204" pitchFamily="34" charset="0"/>
                <a:cs typeface="Arial" panose="020B0604020202020204" pitchFamily="34" charset="0"/>
              </a:rPr>
              <a:t>. Gall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harsylwadau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benodol</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wedi’u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nhw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hamseru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dros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gyfnod</a:t>
            </a:r>
            <a:r>
              <a:rPr lang="en-GB" sz="2400" dirty="0">
                <a:latin typeface="Arial" panose="020B0604020202020204" pitchFamily="34" charset="0"/>
                <a:cs typeface="Arial" panose="020B0604020202020204" pitchFamily="34" charset="0"/>
              </a:rPr>
              <a:t> neu </a:t>
            </a:r>
            <a:r>
              <a:rPr lang="en-GB" sz="2400" dirty="0" err="1">
                <a:latin typeface="Arial" panose="020B0604020202020204" pitchFamily="34" charset="0"/>
                <a:cs typeface="Arial" panose="020B0604020202020204" pitchFamily="34" charset="0"/>
              </a:rPr>
              <a:t>ddigwydd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ddigymell</a:t>
            </a:r>
            <a:r>
              <a:rPr lang="en-GB" sz="2400" dirty="0">
                <a:latin typeface="Arial" panose="020B0604020202020204" pitchFamily="34" charset="0"/>
                <a:cs typeface="Arial" panose="020B0604020202020204" pitchFamily="34" charset="0"/>
              </a:rPr>
              <a:t> pan </a:t>
            </a:r>
            <a:r>
              <a:rPr lang="en-GB" sz="2400" dirty="0" err="1">
                <a:latin typeface="Arial" panose="020B0604020202020204" pitchFamily="34" charset="0"/>
                <a:cs typeface="Arial" panose="020B0604020202020204" pitchFamily="34" charset="0"/>
              </a:rPr>
              <a:t>fyddwn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sylwi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rywbeth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newydd</a:t>
            </a:r>
            <a:r>
              <a:rPr lang="en-GB" sz="2400" dirty="0">
                <a:latin typeface="Arial" panose="020B0604020202020204" pitchFamily="34" charset="0"/>
                <a:cs typeface="Arial" panose="020B0604020202020204" pitchFamily="34" charset="0"/>
              </a:rPr>
              <a:t> neu </a:t>
            </a:r>
            <a:r>
              <a:rPr lang="en-GB" sz="2400" dirty="0" err="1">
                <a:latin typeface="Arial" panose="020B0604020202020204" pitchFamily="34" charset="0"/>
                <a:cs typeface="Arial" panose="020B0604020202020204" pitchFamily="34" charset="0"/>
              </a:rPr>
              <a:t>arwyddocaol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defnyddio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amrywiaeth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dechnegau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arsylwi’n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sicrhau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ein</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meithrin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dealltwriaeth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fanwl</a:t>
            </a:r>
            <a:r>
              <a:rPr lang="en-GB" sz="2400" dirty="0">
                <a:latin typeface="Arial" panose="020B0604020202020204" pitchFamily="34" charset="0"/>
                <a:cs typeface="Arial" panose="020B0604020202020204" pitchFamily="34" charset="0"/>
              </a:rPr>
              <a:t> o bob </a:t>
            </a:r>
            <a:r>
              <a:rPr lang="en-GB" sz="2400" dirty="0" err="1">
                <a:latin typeface="Arial" panose="020B0604020202020204" pitchFamily="34" charset="0"/>
                <a:cs typeface="Arial" panose="020B0604020202020204" pitchFamily="34" charset="0"/>
              </a:rPr>
              <a:t>plentyn</a:t>
            </a: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076889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6318-C3C5-4004-BB8C-0D165C38A943}"/>
              </a:ext>
            </a:extLst>
          </p:cNvPr>
          <p:cNvSpPr>
            <a:spLocks noGrp="1"/>
          </p:cNvSpPr>
          <p:nvPr>
            <p:ph type="title"/>
          </p:nvPr>
        </p:nvSpPr>
        <p:spPr>
          <a:xfrm>
            <a:off x="-59411" y="419823"/>
            <a:ext cx="9077388" cy="588935"/>
          </a:xfrm>
        </p:spPr>
        <p:txBody>
          <a:bodyPr>
            <a:no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Curriculum for Funded Non-maintained Nursery Settings (Wales) </a:t>
            </a:r>
          </a:p>
        </p:txBody>
      </p:sp>
      <p:sp>
        <p:nvSpPr>
          <p:cNvPr id="3" name="Content Placeholder 2">
            <a:extLst>
              <a:ext uri="{FF2B5EF4-FFF2-40B4-BE49-F238E27FC236}">
                <a16:creationId xmlns:a16="http://schemas.microsoft.com/office/drawing/2014/main" id="{2A3ED819-294F-458A-ACD6-ADCC8372D8A4}"/>
              </a:ext>
            </a:extLst>
          </p:cNvPr>
          <p:cNvSpPr>
            <a:spLocks noGrp="1"/>
          </p:cNvSpPr>
          <p:nvPr>
            <p:ph idx="1"/>
          </p:nvPr>
        </p:nvSpPr>
        <p:spPr>
          <a:xfrm>
            <a:off x="126023" y="1544986"/>
            <a:ext cx="8891954" cy="4098860"/>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‘Observation helps us to find out what motivates, interests and engages young children. It helps us to understand their levels of involvement, their emotional states, their friendships, skills and competencies. Effective observation enables us to analyse what we see and hear, and to respond in ways that will help children make progress. We should use these observations to inform current and future planning in our setting. Our observations may be planned and specific; they may be timed over a period or be spontaneous occurrences when something new or significant is noticed. Using a range of observation techniques will ensure that we obtain detailed understanding of each child’ (Welsh Government, 2022).</a:t>
            </a:r>
          </a:p>
        </p:txBody>
      </p:sp>
    </p:spTree>
    <p:extLst>
      <p:ext uri="{BB962C8B-B14F-4D97-AF65-F5344CB8AC3E}">
        <p14:creationId xmlns:p14="http://schemas.microsoft.com/office/powerpoint/2010/main" val="40949953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02AA1D1-20DF-445F-8923-9EF22C49094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4597828" y="390211"/>
            <a:ext cx="4442837" cy="4115753"/>
          </a:xfrm>
          <a:prstGeom prst="rect">
            <a:avLst/>
          </a:prstGeom>
        </p:spPr>
      </p:pic>
      <p:pic>
        <p:nvPicPr>
          <p:cNvPr id="7" name="Picture 6">
            <a:extLst>
              <a:ext uri="{FF2B5EF4-FFF2-40B4-BE49-F238E27FC236}">
                <a16:creationId xmlns:a16="http://schemas.microsoft.com/office/drawing/2014/main" id="{1E69A6FE-C919-45C1-9B0C-A229E4FE30EA}"/>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169606" y="390212"/>
            <a:ext cx="4244947" cy="4115752"/>
          </a:xfrm>
          <a:prstGeom prst="rect">
            <a:avLst/>
          </a:prstGeom>
        </p:spPr>
      </p:pic>
      <p:sp>
        <p:nvSpPr>
          <p:cNvPr id="9" name="TextBox 8">
            <a:extLst>
              <a:ext uri="{FF2B5EF4-FFF2-40B4-BE49-F238E27FC236}">
                <a16:creationId xmlns:a16="http://schemas.microsoft.com/office/drawing/2014/main" id="{6BE8E571-EADA-4887-B124-076F720EAEB7}"/>
              </a:ext>
            </a:extLst>
          </p:cNvPr>
          <p:cNvSpPr txBox="1"/>
          <p:nvPr/>
        </p:nvSpPr>
        <p:spPr>
          <a:xfrm>
            <a:off x="169606" y="5131827"/>
            <a:ext cx="4244947" cy="784830"/>
          </a:xfrm>
          <a:prstGeom prst="rect">
            <a:avLst/>
          </a:prstGeom>
          <a:noFill/>
        </p:spPr>
        <p:txBody>
          <a:bodyPr wrap="square">
            <a:spAutoFit/>
          </a:bodyPr>
          <a:lstStyle/>
          <a:p>
            <a:r>
              <a:rPr lang="en-GB" sz="1500" dirty="0">
                <a:hlinkClick r:id="rId5"/>
              </a:rPr>
              <a:t>https://hwb.gov.wales/api/storage/cd3892b4-7709-4035-afce-1e5c519c5855/cwricwlwm-ar-gyfer-lleoliadau-meithrina-ariennir-nas-cynhelir2.pdf</a:t>
            </a:r>
            <a:r>
              <a:rPr lang="en-GB" sz="1500" dirty="0"/>
              <a:t> </a:t>
            </a:r>
          </a:p>
        </p:txBody>
      </p:sp>
      <p:sp>
        <p:nvSpPr>
          <p:cNvPr id="11" name="TextBox 10">
            <a:extLst>
              <a:ext uri="{FF2B5EF4-FFF2-40B4-BE49-F238E27FC236}">
                <a16:creationId xmlns:a16="http://schemas.microsoft.com/office/drawing/2014/main" id="{D6DA0559-B1A7-458D-AA8A-703F16C68197}"/>
              </a:ext>
            </a:extLst>
          </p:cNvPr>
          <p:cNvSpPr txBox="1"/>
          <p:nvPr/>
        </p:nvSpPr>
        <p:spPr>
          <a:xfrm>
            <a:off x="4999703" y="5131827"/>
            <a:ext cx="4040961" cy="784830"/>
          </a:xfrm>
          <a:prstGeom prst="rect">
            <a:avLst/>
          </a:prstGeom>
          <a:noFill/>
        </p:spPr>
        <p:txBody>
          <a:bodyPr wrap="square">
            <a:spAutoFit/>
          </a:bodyPr>
          <a:lstStyle/>
          <a:p>
            <a:r>
              <a:rPr lang="en-GB" sz="1500" dirty="0">
                <a:hlinkClick r:id="rId6"/>
              </a:rPr>
              <a:t>https://hwb.gov.wales/api/storage/3e89a21c-60fb-416c-99dd-6e1af3982409/a-curriculum-for-funded-non-maintained-nursery-settings2.pdf</a:t>
            </a:r>
            <a:r>
              <a:rPr lang="en-GB" sz="1500" dirty="0"/>
              <a:t> </a:t>
            </a:r>
          </a:p>
        </p:txBody>
      </p:sp>
    </p:spTree>
    <p:extLst>
      <p:ext uri="{BB962C8B-B14F-4D97-AF65-F5344CB8AC3E}">
        <p14:creationId xmlns:p14="http://schemas.microsoft.com/office/powerpoint/2010/main" val="10687874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AD521-9787-1F81-FCDF-527874F678CA}"/>
              </a:ext>
            </a:extLst>
          </p:cNvPr>
          <p:cNvSpPr>
            <a:spLocks noGrp="1"/>
          </p:cNvSpPr>
          <p:nvPr>
            <p:ph type="title"/>
          </p:nvPr>
        </p:nvSpPr>
        <p:spPr>
          <a:xfrm>
            <a:off x="628650" y="2333215"/>
            <a:ext cx="7886700" cy="1325563"/>
          </a:xfrm>
        </p:spPr>
        <p:txBody>
          <a:bodyPr>
            <a:normAutofit fontScale="90000"/>
          </a:bodyPr>
          <a:lstStyle/>
          <a:p>
            <a:pPr algn="ctr"/>
            <a:r>
              <a:rPr lang="en-GB" dirty="0">
                <a:hlinkClick r:id="rId2"/>
              </a:rPr>
              <a:t>Why Observation?</a:t>
            </a:r>
            <a:br>
              <a:rPr lang="en-GB" dirty="0"/>
            </a:br>
            <a:br>
              <a:rPr lang="en-GB" dirty="0"/>
            </a:br>
            <a:r>
              <a:rPr lang="en-GB" i="1" dirty="0"/>
              <a:t>Watch and take notes on this video</a:t>
            </a:r>
            <a:br>
              <a:rPr lang="en-GB" i="1" dirty="0"/>
            </a:br>
            <a:r>
              <a:rPr lang="en-GB" i="1" dirty="0"/>
              <a:t>Child Care Resources (2021)</a:t>
            </a:r>
            <a:endParaRPr lang="en-GB" dirty="0"/>
          </a:p>
        </p:txBody>
      </p:sp>
    </p:spTree>
    <p:extLst>
      <p:ext uri="{BB962C8B-B14F-4D97-AF65-F5344CB8AC3E}">
        <p14:creationId xmlns:p14="http://schemas.microsoft.com/office/powerpoint/2010/main" val="17200088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A07602-CC43-4EA3-82BD-E184F8B29C70}"/>
              </a:ext>
            </a:extLst>
          </p:cNvPr>
          <p:cNvPicPr>
            <a:picLocks noChangeAspect="1"/>
          </p:cNvPicPr>
          <p:nvPr/>
        </p:nvPicPr>
        <p:blipFill>
          <a:blip r:embed="rId3"/>
          <a:stretch>
            <a:fillRect/>
          </a:stretch>
        </p:blipFill>
        <p:spPr>
          <a:xfrm>
            <a:off x="-42390" y="415189"/>
            <a:ext cx="9144000" cy="5143500"/>
          </a:xfrm>
          <a:prstGeom prst="rect">
            <a:avLst/>
          </a:prstGeom>
        </p:spPr>
      </p:pic>
    </p:spTree>
    <p:extLst>
      <p:ext uri="{BB962C8B-B14F-4D97-AF65-F5344CB8AC3E}">
        <p14:creationId xmlns:p14="http://schemas.microsoft.com/office/powerpoint/2010/main" val="496595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AED014-7F6F-87AF-8843-AA3B905B7A52}"/>
              </a:ext>
            </a:extLst>
          </p:cNvPr>
          <p:cNvSpPr txBox="1"/>
          <p:nvPr/>
        </p:nvSpPr>
        <p:spPr>
          <a:xfrm>
            <a:off x="509561" y="-103738"/>
            <a:ext cx="7892936" cy="830997"/>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Cyfeirnodau</a:t>
            </a:r>
            <a:r>
              <a:rPr lang="en-GB" sz="4800" dirty="0">
                <a:latin typeface="Arial" panose="020B0604020202020204" pitchFamily="34" charset="0"/>
                <a:cs typeface="Arial" panose="020B0604020202020204" pitchFamily="34" charset="0"/>
              </a:rPr>
              <a:t>     </a:t>
            </a:r>
            <a:r>
              <a:rPr lang="en-GB" sz="4800" dirty="0">
                <a:solidFill>
                  <a:schemeClr val="accent1">
                    <a:lumMod val="75000"/>
                  </a:schemeClr>
                </a:solidFill>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22A9B272-A5CE-9232-AFB2-B9A73F0960C5}"/>
              </a:ext>
            </a:extLst>
          </p:cNvPr>
          <p:cNvSpPr txBox="1"/>
          <p:nvPr/>
        </p:nvSpPr>
        <p:spPr>
          <a:xfrm>
            <a:off x="0" y="727259"/>
            <a:ext cx="9204555" cy="5262979"/>
          </a:xfrm>
          <a:prstGeom prst="rect">
            <a:avLst/>
          </a:prstGeom>
          <a:noFill/>
        </p:spPr>
        <p:txBody>
          <a:bodyPr wrap="square">
            <a:spAutoFit/>
          </a:bodyPr>
          <a:lstStyle/>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Brain, C. and Mukherji, P. (2005)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Understanding Child Psychology.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Cheltenham: Nelson Thornes.</a:t>
            </a:r>
            <a:endParaRPr lang="en-GB" sz="1600" dirty="0"/>
          </a:p>
          <a:p>
            <a:pPr marL="285750" indent="-285750" fontAlgn="auto">
              <a:spcAft>
                <a:spcPts val="0"/>
              </a:spcAft>
              <a:buFont typeface="Arial" panose="020B0604020202020204" pitchFamily="34" charset="0"/>
              <a:buChar char="•"/>
            </a:pPr>
            <a:r>
              <a:rPr lang="en-GB" sz="1600" dirty="0"/>
              <a:t>Brock, A. (2012) Building a model of early years professionalism from practitioners’ perspectives. </a:t>
            </a:r>
            <a:r>
              <a:rPr lang="en-GB" sz="1600" i="1" dirty="0"/>
              <a:t>Journal of Early Childhood Research </a:t>
            </a:r>
            <a:r>
              <a:rPr lang="en-GB" sz="1600" dirty="0"/>
              <a:t>11(1) 27–44 </a:t>
            </a:r>
            <a:r>
              <a:rPr lang="en-GB" sz="1600" dirty="0">
                <a:hlinkClick r:id="rId2"/>
              </a:rPr>
              <a:t>Building a model of early years professionalism from practitioners’ perspectives (sagepub.com)</a:t>
            </a:r>
            <a:r>
              <a:rPr lang="en-GB" sz="1600" dirty="0"/>
              <a:t>  </a:t>
            </a:r>
          </a:p>
          <a:p>
            <a:pPr marL="285750" indent="-285750" fontAlgn="auto">
              <a:spcAft>
                <a:spcPts val="0"/>
              </a:spcAft>
              <a:buFont typeface="Arial" panose="020B0604020202020204" pitchFamily="34" charset="0"/>
              <a:buChar char="•"/>
            </a:pPr>
            <a:r>
              <a:rPr lang="en-GB" sz="1600" dirty="0"/>
              <a:t>Cross, M. (2011) Children with Social, Emotional and Behavioural Difficulties and </a:t>
            </a:r>
            <a:r>
              <a:rPr lang="en-GB" sz="1600" dirty="0" err="1"/>
              <a:t>Communcation</a:t>
            </a:r>
            <a:r>
              <a:rPr lang="en-GB" sz="1600" dirty="0"/>
              <a:t> Problems. (2nd ed). London: Jessica Kingsley Publishers.</a:t>
            </a:r>
          </a:p>
          <a:p>
            <a:pPr marL="285750" indent="-285750" fontAlgn="auto">
              <a:spcAft>
                <a:spcPts val="0"/>
              </a:spcAft>
              <a:buFont typeface="Arial" panose="020B0604020202020204" pitchFamily="34" charset="0"/>
              <a:buChar char="•"/>
            </a:pPr>
            <a:r>
              <a:rPr lang="en-GB" sz="1600" dirty="0"/>
              <a:t>Dunhill, A., Elliott, B., &amp; Shaw, A. (2009). Effective communication and engagement with children and young people, their families and carers. Learning Matters. Available at: </a:t>
            </a:r>
            <a:r>
              <a:rPr lang="en-GB" sz="1600" dirty="0">
                <a:hlinkClick r:id="rId3"/>
              </a:rPr>
              <a:t>https://search-ebscohost</a:t>
            </a:r>
            <a:r>
              <a:rPr lang="en-GB" sz="1600" dirty="0"/>
              <a:t> com.ezproxy.uwtsd.ac.uk/login.aspx?direct=true&amp;db=nlebk&amp;AN=411650&amp;site=ehost-live (Accessed: 17 September 2021). . https://doi.org/10.4324/9781315237473</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Hornby, G. (2011)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Parental Involvement in Childhood Education: Building Effective School-Family Partnerships.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New York: Springer.</a:t>
            </a:r>
          </a:p>
          <a:p>
            <a:pPr marL="285750" indent="-285750">
              <a:buFont typeface="Arial" panose="020B0604020202020204" pitchFamily="34" charset="0"/>
              <a:buChar char="•"/>
            </a:pP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I Can. (2016) ‘</a:t>
            </a:r>
            <a:r>
              <a:rPr kumimoji="0" lang="en-GB" sz="1600" b="0" i="1"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How many children have SLCN?’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hlinkClick r:id="rId4"/>
              </a:rPr>
              <a:t>http://www.ican.org.uk/What_is_the_issue/About%20SLCN/How%20many%20children%20have%20SLCN.aspx</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(Accessed: 20</a:t>
            </a:r>
            <a:r>
              <a:rPr kumimoji="0" lang="en-GB" sz="1600" b="0" i="0" u="none" strike="noStrike" kern="1200" cap="none" spc="0" normalizeH="0" baseline="30000" noProof="0" dirty="0">
                <a:ln>
                  <a:noFill/>
                </a:ln>
                <a:solidFill>
                  <a:prstClr val="black"/>
                </a:solidFill>
                <a:effectLst/>
                <a:uLnTx/>
                <a:uFillTx/>
                <a:ea typeface="ＭＳ Ｐゴシック" panose="020B0600070205080204" pitchFamily="34" charset="-128"/>
                <a:cs typeface="Arial" panose="020B0604020202020204" pitchFamily="34" charset="0"/>
              </a:rPr>
              <a:t>th</a:t>
            </a:r>
            <a:r>
              <a:rPr kumimoji="0" lang="en-GB" sz="1600" b="0" i="0" u="none" strike="noStrike" kern="1200" cap="none" spc="0" normalizeH="0" baseline="0" noProof="0" dirty="0">
                <a:ln>
                  <a:noFill/>
                </a:ln>
                <a:solidFill>
                  <a:prstClr val="black"/>
                </a:solidFill>
                <a:effectLst/>
                <a:uLnTx/>
                <a:uFillTx/>
                <a:ea typeface="ＭＳ Ｐゴシック" panose="020B0600070205080204" pitchFamily="34" charset="-128"/>
                <a:cs typeface="Arial" panose="020B0604020202020204" pitchFamily="34" charset="0"/>
              </a:rPr>
              <a:t> October 2016).</a:t>
            </a:r>
            <a:endParaRPr lang="en-GB" sz="1600" dirty="0"/>
          </a:p>
          <a:p>
            <a:pPr marL="285750" indent="-285750" fontAlgn="auto">
              <a:spcAft>
                <a:spcPts val="0"/>
              </a:spcAft>
              <a:buFont typeface="Arial" panose="020B0604020202020204" pitchFamily="34" charset="0"/>
              <a:buChar char="•"/>
            </a:pPr>
            <a:r>
              <a:rPr lang="en-GB" sz="1600" dirty="0"/>
              <a:t>Johansson, E. and </a:t>
            </a:r>
            <a:r>
              <a:rPr lang="en-GB" sz="1600" dirty="0" err="1"/>
              <a:t>Einarsdottir</a:t>
            </a:r>
            <a:r>
              <a:rPr lang="en-GB" sz="1600" dirty="0"/>
              <a:t>, J. (2018) </a:t>
            </a:r>
            <a:r>
              <a:rPr lang="en-GB" sz="1600" i="1" dirty="0"/>
              <a:t>Values in Early Childhood Education</a:t>
            </a:r>
            <a:r>
              <a:rPr lang="en-GB" sz="1600" dirty="0"/>
              <a:t>. Oxon, Routledge.</a:t>
            </a:r>
          </a:p>
          <a:p>
            <a:pPr marL="285750" indent="-285750" fontAlgn="auto">
              <a:spcAft>
                <a:spcPts val="0"/>
              </a:spcAft>
              <a:buFont typeface="Arial" panose="020B0604020202020204" pitchFamily="34" charset="0"/>
              <a:buChar char="•"/>
            </a:pPr>
            <a:r>
              <a:rPr lang="en-GB" sz="1600" dirty="0"/>
              <a:t>Powell, S. (2010) ‘HIDE AND SEEK: VALUES IN EARLY CHILDHOOD EDUCATION AND CARE</a:t>
            </a:r>
            <a:r>
              <a:rPr lang="en-GB" sz="1600" i="1" dirty="0"/>
              <a:t>’, British Journal of Educational Studies.</a:t>
            </a:r>
            <a:r>
              <a:rPr lang="pt-BR" sz="1600" dirty="0"/>
              <a:t>58, (2).</a:t>
            </a:r>
            <a:endParaRPr lang="en-GB" sz="1600" dirty="0"/>
          </a:p>
          <a:p>
            <a:pPr marL="285750" indent="-285750" fontAlgn="auto">
              <a:spcAft>
                <a:spcPts val="0"/>
              </a:spcAft>
              <a:buFont typeface="Arial" panose="020B0604020202020204" pitchFamily="34" charset="0"/>
              <a:buChar char="•"/>
            </a:pPr>
            <a:r>
              <a:rPr lang="en-GB" sz="1600" dirty="0" err="1"/>
              <a:t>Orey</a:t>
            </a:r>
            <a:r>
              <a:rPr lang="en-GB" sz="1600" dirty="0"/>
              <a:t>, M. (2014) </a:t>
            </a:r>
            <a:r>
              <a:rPr lang="en-GB" sz="1600" i="1" dirty="0"/>
              <a:t>Communication Skills Training. </a:t>
            </a:r>
            <a:r>
              <a:rPr lang="en-GB" sz="1600" dirty="0"/>
              <a:t>Virginia: ATD Press.</a:t>
            </a:r>
          </a:p>
          <a:p>
            <a:pPr marL="285750" indent="-285750" fontAlgn="auto">
              <a:spcAft>
                <a:spcPts val="0"/>
              </a:spcAft>
              <a:buFont typeface="Arial" panose="020B0604020202020204" pitchFamily="34" charset="0"/>
              <a:buChar char="•"/>
            </a:pPr>
            <a:r>
              <a:rPr lang="en-GB" sz="1600" dirty="0"/>
              <a:t>The General Teaching Council for Scotland (2021) </a:t>
            </a:r>
            <a:r>
              <a:rPr lang="en-GB" sz="1600" i="1" dirty="0"/>
              <a:t>Professional Values in Action. </a:t>
            </a:r>
            <a:r>
              <a:rPr lang="en-GB" sz="1600" dirty="0"/>
              <a:t>Available at: </a:t>
            </a:r>
            <a:r>
              <a:rPr lang="en-GB" sz="1600" dirty="0">
                <a:hlinkClick r:id="rId5"/>
              </a:rPr>
              <a:t>Professional values into action | General Teaching Council for Scotland (gtcs.org.uk)</a:t>
            </a:r>
            <a:r>
              <a:rPr lang="en-GB" sz="1600" dirty="0"/>
              <a:t> (Accessed: 7</a:t>
            </a:r>
            <a:r>
              <a:rPr lang="en-GB" sz="1600" baseline="30000" dirty="0"/>
              <a:t>th</a:t>
            </a:r>
            <a:r>
              <a:rPr lang="en-GB" sz="1600" dirty="0"/>
              <a:t> July 2022). </a:t>
            </a:r>
            <a:endParaRPr lang="en-GB" sz="1600" dirty="0">
              <a:solidFill>
                <a:schemeClr val="tx2"/>
              </a:solidFill>
            </a:endParaRPr>
          </a:p>
        </p:txBody>
      </p:sp>
    </p:spTree>
    <p:extLst>
      <p:ext uri="{BB962C8B-B14F-4D97-AF65-F5344CB8AC3E}">
        <p14:creationId xmlns:p14="http://schemas.microsoft.com/office/powerpoint/2010/main" val="31993728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4145</Words>
  <Application>Microsoft Office PowerPoint</Application>
  <PresentationFormat>On-screen Show (4:3)</PresentationFormat>
  <Paragraphs>378</Paragraphs>
  <Slides>43</Slides>
  <Notes>37</Notes>
  <HiddenSlides>0</HiddenSlides>
  <MMClips>0</MMClips>
  <ScaleCrop>false</ScaleCrop>
  <HeadingPairs>
    <vt:vector size="6" baseType="variant">
      <vt:variant>
        <vt:lpstr>Fonts Used</vt:lpstr>
      </vt:variant>
      <vt:variant>
        <vt:i4>11</vt:i4>
      </vt:variant>
      <vt:variant>
        <vt:lpstr>Theme</vt:lpstr>
      </vt:variant>
      <vt:variant>
        <vt:i4>19</vt:i4>
      </vt:variant>
      <vt:variant>
        <vt:lpstr>Slide Titles</vt:lpstr>
      </vt:variant>
      <vt:variant>
        <vt:i4>43</vt:i4>
      </vt:variant>
    </vt:vector>
  </HeadingPairs>
  <TitlesOfParts>
    <vt:vector size="73" baseType="lpstr">
      <vt:lpstr>ＭＳ Ｐゴシック</vt:lpstr>
      <vt:lpstr>museo-sans</vt:lpstr>
      <vt:lpstr>Arial</vt:lpstr>
      <vt:lpstr>Calibri</vt:lpstr>
      <vt:lpstr>Calibri Light</vt:lpstr>
      <vt:lpstr>Nirmala Text</vt:lpstr>
      <vt:lpstr>Open Sans</vt:lpstr>
      <vt:lpstr>Source Sans Pro</vt:lpstr>
      <vt:lpstr>Symbol</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PowerPoint Presentation</vt:lpstr>
      <vt:lpstr>Rhowch rai enghreifftiau o werthoedd  </vt:lpstr>
      <vt:lpstr>PowerPoint Presentation</vt:lpstr>
      <vt:lpstr>Beth yw’ch gwerthoedd?</vt:lpstr>
      <vt:lpstr>What are your values? </vt:lpstr>
      <vt:lpstr>PowerPoint Presentation</vt:lpstr>
      <vt:lpstr>PowerPoint Presentation</vt:lpstr>
      <vt:lpstr>Gwerthoedd</vt:lpstr>
      <vt:lpstr>Values in the Early Years…… </vt:lpstr>
      <vt:lpstr>Pam mae Gwerthoedd yn arwyddocaol mewn arferion blynyddoedd cynnar?</vt:lpstr>
      <vt:lpstr>Why are values significant in early years practice?</vt:lpstr>
      <vt:lpstr>Gwerthoedd neu Egwyddorion / Values or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Cyfathrebu yn effeithiol? Effective communication?</vt:lpstr>
      <vt:lpstr>Cyfathrebiad         Communication </vt:lpstr>
      <vt:lpstr>Gweithio sy’n canolbwyntio ar berthnasoedd  Relationship-centred working </vt:lpstr>
      <vt:lpstr>PowerPoint Presentation</vt:lpstr>
      <vt:lpstr>PowerPoint Presentation</vt:lpstr>
      <vt:lpstr>PowerPoint Presentation</vt:lpstr>
      <vt:lpstr>CDL yn Plant NVC in Children</vt:lpstr>
      <vt:lpstr>Partneriaethau ac asiantaethau allanol Partnerships and outside agencies</vt:lpstr>
      <vt:lpstr>Partneriaethau a rhieni Partnerships with Parents</vt:lpstr>
      <vt:lpstr>Sylwi a gwrando i ddeall eu meddwl  Observe and listen to understand their thinking</vt:lpstr>
      <vt:lpstr>EPPE project (2003) </vt:lpstr>
      <vt:lpstr>Pen Green</vt:lpstr>
      <vt:lpstr>Arsylwadau yn cefnogi ymarfer proffesiynol Observations support professional practise </vt:lpstr>
      <vt:lpstr>Cwricwlwm ar gyfer lleoliadau meithrin a ariennir nas cynhelir</vt:lpstr>
      <vt:lpstr>Curriculum for Funded Non-maintained Nursery Settings (Wales) </vt:lpstr>
      <vt:lpstr>PowerPoint Presentation</vt:lpstr>
      <vt:lpstr>Why Observation?  Watch and take notes on this video Child Care Resources (2021)</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13</cp:revision>
  <dcterms:created xsi:type="dcterms:W3CDTF">2021-03-10T12:10:47Z</dcterms:created>
  <dcterms:modified xsi:type="dcterms:W3CDTF">2025-10-15T10:35:54Z</dcterms:modified>
</cp:coreProperties>
</file>