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3"/>
  </p:notesMasterIdLst>
  <p:handoutMasterIdLst>
    <p:handoutMasterId r:id="rId24"/>
  </p:handoutMasterIdLst>
  <p:sldIdLst>
    <p:sldId id="256" r:id="rId5"/>
    <p:sldId id="332" r:id="rId6"/>
    <p:sldId id="333" r:id="rId7"/>
    <p:sldId id="318" r:id="rId8"/>
    <p:sldId id="334" r:id="rId9"/>
    <p:sldId id="335" r:id="rId10"/>
    <p:sldId id="336" r:id="rId11"/>
    <p:sldId id="337" r:id="rId12"/>
    <p:sldId id="338" r:id="rId13"/>
    <p:sldId id="339" r:id="rId14"/>
    <p:sldId id="340" r:id="rId15"/>
    <p:sldId id="341" r:id="rId16"/>
    <p:sldId id="343" r:id="rId17"/>
    <p:sldId id="345" r:id="rId18"/>
    <p:sldId id="344" r:id="rId19"/>
    <p:sldId id="346" r:id="rId20"/>
    <p:sldId id="347" r:id="rId21"/>
    <p:sldId id="348" r:id="rId22"/>
  </p:sldIdLst>
  <p:sldSz cx="9144000" cy="6858000" type="screen4x3"/>
  <p:notesSz cx="6889750" cy="100218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327336C-9239-4910-A976-80C3C006096D}">
          <p14:sldIdLst>
            <p14:sldId id="256"/>
            <p14:sldId id="332"/>
            <p14:sldId id="333"/>
            <p14:sldId id="318"/>
            <p14:sldId id="334"/>
            <p14:sldId id="335"/>
            <p14:sldId id="336"/>
            <p14:sldId id="337"/>
            <p14:sldId id="338"/>
            <p14:sldId id="339"/>
            <p14:sldId id="340"/>
            <p14:sldId id="341"/>
            <p14:sldId id="343"/>
            <p14:sldId id="345"/>
            <p14:sldId id="344"/>
            <p14:sldId id="346"/>
            <p14:sldId id="347"/>
            <p14:sldId id="348"/>
          </p14:sldIdLst>
        </p14:section>
        <p14:section name="Untitled Section" id="{7D238EC0-CEB5-4D06-8C1D-BE01CE1A660A}">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57" userDrawn="1">
          <p15:clr>
            <a:srgbClr val="A4A3A4"/>
          </p15:clr>
        </p15:guide>
        <p15:guide id="2" pos="217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098A6B-D1A7-4A34-A7E3-0AAA092C7F2A}" v="2" dt="2025-02-02T11:37:30.3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28" autoAdjust="0"/>
  </p:normalViewPr>
  <p:slideViewPr>
    <p:cSldViewPr>
      <p:cViewPr varScale="1">
        <p:scale>
          <a:sx n="119" d="100"/>
          <a:sy n="119" d="100"/>
        </p:scale>
        <p:origin x="1133" y="648"/>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83" d="100"/>
          <a:sy n="83" d="100"/>
        </p:scale>
        <p:origin x="-2166" y="-78"/>
      </p:cViewPr>
      <p:guideLst>
        <p:guide orient="horz" pos="3157"/>
        <p:guide pos="217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1094"/>
          </a:xfrm>
          <a:prstGeom prst="rect">
            <a:avLst/>
          </a:prstGeom>
        </p:spPr>
        <p:txBody>
          <a:bodyPr vert="horz" lIns="94156" tIns="47078" rIns="94156" bIns="47078" rtlCol="0"/>
          <a:lstStyle>
            <a:lvl1pPr algn="l">
              <a:defRPr sz="1200"/>
            </a:lvl1pPr>
          </a:lstStyle>
          <a:p>
            <a:endParaRPr lang="en-GB"/>
          </a:p>
        </p:txBody>
      </p:sp>
      <p:sp>
        <p:nvSpPr>
          <p:cNvPr id="3" name="Date Placeholder 2"/>
          <p:cNvSpPr>
            <a:spLocks noGrp="1"/>
          </p:cNvSpPr>
          <p:nvPr>
            <p:ph type="dt" sz="quarter" idx="1"/>
          </p:nvPr>
        </p:nvSpPr>
        <p:spPr>
          <a:xfrm>
            <a:off x="3902598" y="0"/>
            <a:ext cx="2985558" cy="501094"/>
          </a:xfrm>
          <a:prstGeom prst="rect">
            <a:avLst/>
          </a:prstGeom>
        </p:spPr>
        <p:txBody>
          <a:bodyPr vert="horz" lIns="94156" tIns="47078" rIns="94156" bIns="47078" rtlCol="0"/>
          <a:lstStyle>
            <a:lvl1pPr algn="r">
              <a:defRPr sz="1200"/>
            </a:lvl1pPr>
          </a:lstStyle>
          <a:p>
            <a:fld id="{96D292DE-8B7A-4254-AA83-74C1F4DD4AF0}" type="datetimeFigureOut">
              <a:rPr lang="en-GB" smtClean="0"/>
              <a:t>02/02/2025</a:t>
            </a:fld>
            <a:endParaRPr lang="en-GB"/>
          </a:p>
        </p:txBody>
      </p:sp>
      <p:sp>
        <p:nvSpPr>
          <p:cNvPr id="4" name="Footer Placeholder 3"/>
          <p:cNvSpPr>
            <a:spLocks noGrp="1"/>
          </p:cNvSpPr>
          <p:nvPr>
            <p:ph type="ftr" sz="quarter" idx="2"/>
          </p:nvPr>
        </p:nvSpPr>
        <p:spPr>
          <a:xfrm>
            <a:off x="0" y="9519054"/>
            <a:ext cx="2985558" cy="501094"/>
          </a:xfrm>
          <a:prstGeom prst="rect">
            <a:avLst/>
          </a:prstGeom>
        </p:spPr>
        <p:txBody>
          <a:bodyPr vert="horz" lIns="94156" tIns="47078" rIns="94156" bIns="47078" rtlCol="0" anchor="b"/>
          <a:lstStyle>
            <a:lvl1pPr algn="l">
              <a:defRPr sz="1200"/>
            </a:lvl1pPr>
          </a:lstStyle>
          <a:p>
            <a:endParaRPr lang="en-GB"/>
          </a:p>
        </p:txBody>
      </p:sp>
      <p:sp>
        <p:nvSpPr>
          <p:cNvPr id="5" name="Slide Number Placeholder 4"/>
          <p:cNvSpPr>
            <a:spLocks noGrp="1"/>
          </p:cNvSpPr>
          <p:nvPr>
            <p:ph type="sldNum" sz="quarter" idx="3"/>
          </p:nvPr>
        </p:nvSpPr>
        <p:spPr>
          <a:xfrm>
            <a:off x="3902598" y="9519054"/>
            <a:ext cx="2985558" cy="501094"/>
          </a:xfrm>
          <a:prstGeom prst="rect">
            <a:avLst/>
          </a:prstGeom>
        </p:spPr>
        <p:txBody>
          <a:bodyPr vert="horz" lIns="94156" tIns="47078" rIns="94156" bIns="47078"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1094"/>
          </a:xfrm>
          <a:prstGeom prst="rect">
            <a:avLst/>
          </a:prstGeom>
        </p:spPr>
        <p:txBody>
          <a:bodyPr vert="horz" lIns="94156" tIns="47078" rIns="94156" bIns="47078" rtlCol="0"/>
          <a:lstStyle>
            <a:lvl1pPr algn="l">
              <a:defRPr sz="1200"/>
            </a:lvl1pPr>
          </a:lstStyle>
          <a:p>
            <a:endParaRPr lang="en-GB"/>
          </a:p>
        </p:txBody>
      </p:sp>
      <p:sp>
        <p:nvSpPr>
          <p:cNvPr id="3" name="Date Placeholder 2"/>
          <p:cNvSpPr>
            <a:spLocks noGrp="1"/>
          </p:cNvSpPr>
          <p:nvPr>
            <p:ph type="dt" idx="1"/>
          </p:nvPr>
        </p:nvSpPr>
        <p:spPr>
          <a:xfrm>
            <a:off x="3902598" y="0"/>
            <a:ext cx="2985558" cy="501094"/>
          </a:xfrm>
          <a:prstGeom prst="rect">
            <a:avLst/>
          </a:prstGeom>
        </p:spPr>
        <p:txBody>
          <a:bodyPr vert="horz" lIns="94156" tIns="47078" rIns="94156" bIns="47078" rtlCol="0"/>
          <a:lstStyle>
            <a:lvl1pPr algn="r">
              <a:defRPr sz="1200"/>
            </a:lvl1pPr>
          </a:lstStyle>
          <a:p>
            <a:fld id="{D506B2C9-55BC-413D-9705-92E992BCF5BA}" type="datetimeFigureOut">
              <a:rPr lang="en-GB" smtClean="0"/>
              <a:t>02/02/2025</a:t>
            </a:fld>
            <a:endParaRPr lang="en-GB"/>
          </a:p>
        </p:txBody>
      </p:sp>
      <p:sp>
        <p:nvSpPr>
          <p:cNvPr id="4" name="Slide Image Placeholder 3"/>
          <p:cNvSpPr>
            <a:spLocks noGrp="1" noRot="1" noChangeAspect="1"/>
          </p:cNvSpPr>
          <p:nvPr>
            <p:ph type="sldImg" idx="2"/>
          </p:nvPr>
        </p:nvSpPr>
        <p:spPr>
          <a:xfrm>
            <a:off x="939800" y="752475"/>
            <a:ext cx="5010150" cy="3757613"/>
          </a:xfrm>
          <a:prstGeom prst="rect">
            <a:avLst/>
          </a:prstGeom>
          <a:noFill/>
          <a:ln w="12700">
            <a:solidFill>
              <a:prstClr val="black"/>
            </a:solidFill>
          </a:ln>
        </p:spPr>
        <p:txBody>
          <a:bodyPr vert="horz" lIns="94156" tIns="47078" rIns="94156" bIns="47078" rtlCol="0" anchor="ctr"/>
          <a:lstStyle/>
          <a:p>
            <a:endParaRPr lang="en-GB"/>
          </a:p>
        </p:txBody>
      </p:sp>
      <p:sp>
        <p:nvSpPr>
          <p:cNvPr id="5" name="Notes Placeholder 4"/>
          <p:cNvSpPr>
            <a:spLocks noGrp="1"/>
          </p:cNvSpPr>
          <p:nvPr>
            <p:ph type="body" sz="quarter" idx="3"/>
          </p:nvPr>
        </p:nvSpPr>
        <p:spPr>
          <a:xfrm>
            <a:off x="688975" y="4760397"/>
            <a:ext cx="5511800" cy="4509850"/>
          </a:xfrm>
          <a:prstGeom prst="rect">
            <a:avLst/>
          </a:prstGeom>
        </p:spPr>
        <p:txBody>
          <a:bodyPr vert="horz" lIns="94156" tIns="47078" rIns="94156" bIns="4707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9054"/>
            <a:ext cx="2985558" cy="501094"/>
          </a:xfrm>
          <a:prstGeom prst="rect">
            <a:avLst/>
          </a:prstGeom>
        </p:spPr>
        <p:txBody>
          <a:bodyPr vert="horz" lIns="94156" tIns="47078" rIns="94156" bIns="47078" rtlCol="0" anchor="b"/>
          <a:lstStyle>
            <a:lvl1pPr algn="l">
              <a:defRPr sz="1200"/>
            </a:lvl1pPr>
          </a:lstStyle>
          <a:p>
            <a:endParaRPr lang="en-GB"/>
          </a:p>
        </p:txBody>
      </p:sp>
      <p:sp>
        <p:nvSpPr>
          <p:cNvPr id="7" name="Slide Number Placeholder 6"/>
          <p:cNvSpPr>
            <a:spLocks noGrp="1"/>
          </p:cNvSpPr>
          <p:nvPr>
            <p:ph type="sldNum" sz="quarter" idx="5"/>
          </p:nvPr>
        </p:nvSpPr>
        <p:spPr>
          <a:xfrm>
            <a:off x="3902598" y="9519054"/>
            <a:ext cx="2985558" cy="501094"/>
          </a:xfrm>
          <a:prstGeom prst="rect">
            <a:avLst/>
          </a:prstGeom>
        </p:spPr>
        <p:txBody>
          <a:bodyPr vert="horz" lIns="94156" tIns="47078" rIns="94156" bIns="47078" rtlCol="0" anchor="b"/>
          <a:lstStyle>
            <a:lvl1pPr algn="r">
              <a:defRPr sz="1200"/>
            </a:lvl1pPr>
          </a:lstStyle>
          <a:p>
            <a:fld id="{CF7660C6-26C4-469B-94B6-58AF14BBAF08}" type="slidenum">
              <a:rPr lang="en-GB" smtClean="0"/>
              <a:t>‹#›</a:t>
            </a:fld>
            <a:endParaRPr lang="en-GB"/>
          </a:p>
        </p:txBody>
      </p:sp>
    </p:spTree>
    <p:extLst>
      <p:ext uri="{BB962C8B-B14F-4D97-AF65-F5344CB8AC3E}">
        <p14:creationId xmlns:p14="http://schemas.microsoft.com/office/powerpoint/2010/main" val="10369727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F7660C6-26C4-469B-94B6-58AF14BBAF08}" type="slidenum">
              <a:rPr lang="en-GB" smtClean="0"/>
              <a:t>1</a:t>
            </a:fld>
            <a:endParaRPr lang="en-GB"/>
          </a:p>
        </p:txBody>
      </p:sp>
    </p:spTree>
    <p:extLst>
      <p:ext uri="{BB962C8B-B14F-4D97-AF65-F5344CB8AC3E}">
        <p14:creationId xmlns:p14="http://schemas.microsoft.com/office/powerpoint/2010/main" val="31377199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02/02/2025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02/02/2025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02/02/2025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02/02/2025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02/02/2025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02/02/2025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5536" y="1700808"/>
            <a:ext cx="8352928" cy="4392488"/>
          </a:xfrm>
        </p:spPr>
        <p:txBody>
          <a:bodyPr>
            <a:normAutofit/>
          </a:bodyPr>
          <a:lstStyle/>
          <a:p>
            <a:r>
              <a:rPr lang="en-GB" sz="4000" b="1" dirty="0">
                <a:solidFill>
                  <a:schemeClr val="bg1"/>
                </a:solidFill>
              </a:rPr>
              <a:t>Living Well: A Life Course Approach to Health &amp; Well-Being</a:t>
            </a:r>
          </a:p>
          <a:p>
            <a:r>
              <a:rPr lang="en-GB" b="1" dirty="0">
                <a:solidFill>
                  <a:schemeClr val="bg1"/>
                </a:solidFill>
              </a:rPr>
              <a:t>BMNS4014</a:t>
            </a:r>
            <a:r>
              <a:rPr lang="en-GB" sz="4000" b="1" dirty="0">
                <a:solidFill>
                  <a:schemeClr val="bg1"/>
                </a:solidFill>
              </a:rPr>
              <a:t> </a:t>
            </a:r>
          </a:p>
          <a:p>
            <a:r>
              <a:rPr lang="en-GB" sz="4000" b="1" dirty="0">
                <a:solidFill>
                  <a:schemeClr val="bg1"/>
                </a:solidFill>
              </a:rPr>
              <a:t>Lecturer: Amanda Owens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0F11C-3BEF-48C1-5BEA-1D9C03BB1209}"/>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Outcomes for today </a:t>
            </a:r>
          </a:p>
        </p:txBody>
      </p:sp>
      <p:sp>
        <p:nvSpPr>
          <p:cNvPr id="3" name="Content Placeholder 2">
            <a:extLst>
              <a:ext uri="{FF2B5EF4-FFF2-40B4-BE49-F238E27FC236}">
                <a16:creationId xmlns:a16="http://schemas.microsoft.com/office/drawing/2014/main" id="{2AEB2B36-1760-5201-49D4-0875D6A92DBC}"/>
              </a:ext>
            </a:extLst>
          </p:cNvPr>
          <p:cNvSpPr>
            <a:spLocks noGrp="1"/>
          </p:cNvSpPr>
          <p:nvPr>
            <p:ph idx="1"/>
          </p:nvPr>
        </p:nvSpPr>
        <p:spPr/>
        <p:txBody>
          <a:bodyPr/>
          <a:lstStyle/>
          <a:p>
            <a:pPr marL="342900" lvl="0" indent="-342900">
              <a:lnSpc>
                <a:spcPct val="115000"/>
              </a:lnSpc>
              <a:spcAft>
                <a:spcPts val="800"/>
              </a:spcAft>
              <a:buFont typeface="+mj-lt"/>
              <a:buAutoNum type="arabicPeriod"/>
              <a:tabLst>
                <a:tab pos="457200" algn="l"/>
              </a:tabLst>
            </a:pP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Define the </a:t>
            </a: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life course approach</a:t>
            </a: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 to health and well-being.</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Understand key theoretical models (</a:t>
            </a: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Bronfenbrenner, Barker Hypothesis</a:t>
            </a: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Explain </a:t>
            </a: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PERMA (Positive Psychology Model)</a:t>
            </a: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 and its relevance to well-being.</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Explore how social, biological, and environmental influences shape health.</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8341718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40C33E-F928-A653-ABA3-B3E603D9BF99}"/>
              </a:ext>
            </a:extLst>
          </p:cNvPr>
          <p:cNvSpPr>
            <a:spLocks noGrp="1"/>
          </p:cNvSpPr>
          <p:nvPr>
            <p:ph idx="1"/>
          </p:nvPr>
        </p:nvSpPr>
        <p:spPr>
          <a:xfrm>
            <a:off x="457200" y="260648"/>
            <a:ext cx="8229600" cy="5256585"/>
          </a:xfrm>
        </p:spPr>
        <p:txBody>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Definition: </a:t>
            </a: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A framework for understanding how health evolves over time.</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Key principle: </a:t>
            </a: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Health is cumulative and shaped by multiple life events (Halfon &amp; Hochstein, 2002).</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Interaction of biology, behaviour, and environment.</a:t>
            </a:r>
          </a:p>
          <a:p>
            <a:pPr marL="342900" lvl="0" indent="-342900">
              <a:lnSpc>
                <a:spcPct val="115000"/>
              </a:lnSpc>
              <a:spcAft>
                <a:spcPts val="800"/>
              </a:spcAft>
              <a:buSzPts val="1000"/>
              <a:buFont typeface="Symbol" panose="05050102010706020507" pitchFamily="18" charset="2"/>
              <a:buChar char=""/>
              <a:tabLst>
                <a:tab pos="457200" algn="l"/>
              </a:tabLst>
            </a:pPr>
            <a:r>
              <a:rPr lang="en-GB" sz="2400" kern="0" dirty="0">
                <a:latin typeface="Times New Roman" panose="02020603050405020304" pitchFamily="18" charset="0"/>
                <a:ea typeface="DengXian" panose="02010600030101010101" pitchFamily="2" charset="-122"/>
                <a:cs typeface="Arial" panose="020B0604020202020204" pitchFamily="34" charset="0"/>
              </a:rPr>
              <a:t>This has happened through periods of time, and we can see this also through our development through the life stages of our own individual existence. </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6797574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934FE4-3DDC-46A0-8AB5-0DE67F685A26}"/>
              </a:ext>
            </a:extLst>
          </p:cNvPr>
          <p:cNvSpPr>
            <a:spLocks noGrp="1"/>
          </p:cNvSpPr>
          <p:nvPr>
            <p:ph idx="1"/>
          </p:nvPr>
        </p:nvSpPr>
        <p:spPr>
          <a:xfrm>
            <a:off x="457200" y="44624"/>
            <a:ext cx="8229600" cy="5616624"/>
          </a:xfrm>
        </p:spPr>
        <p:txBody>
          <a:bodyPr>
            <a:normAutofit fontScale="77500" lnSpcReduction="20000"/>
          </a:bodyPr>
          <a:lstStyle/>
          <a:p>
            <a:r>
              <a:rPr lang="en-GB" sz="2400" b="1" dirty="0"/>
              <a:t>Prehistoric &amp; ancient health  -  before 500CE:</a:t>
            </a:r>
          </a:p>
          <a:p>
            <a:pPr marL="0" indent="0">
              <a:buNone/>
            </a:pPr>
            <a:r>
              <a:rPr lang="en-GB" sz="2400" dirty="0"/>
              <a:t>Early human society  -  primarily influenced by diet , infections and injuries . Hunter- gatherers  with varied diets, but faced dangers such as predators, food scarcity, infectious diseases. Real World application of coaching in health care </a:t>
            </a:r>
          </a:p>
          <a:p>
            <a:pPr marL="0" indent="0">
              <a:buNone/>
            </a:pPr>
            <a:endParaRPr lang="en-GB" sz="2400" dirty="0"/>
          </a:p>
          <a:p>
            <a:r>
              <a:rPr lang="en-GB" sz="2400" b="1" dirty="0"/>
              <a:t>Palaeolithic Era:</a:t>
            </a:r>
          </a:p>
          <a:p>
            <a:pPr marL="0" indent="0">
              <a:buNone/>
            </a:pPr>
            <a:r>
              <a:rPr lang="en-GB" sz="2400" dirty="0"/>
              <a:t>Low rates of chronic disease  -  but high mortality form infections, injuries and childbirth </a:t>
            </a:r>
          </a:p>
          <a:p>
            <a:pPr marL="0" indent="0">
              <a:buNone/>
            </a:pPr>
            <a:endParaRPr lang="en-GB" sz="2400" dirty="0"/>
          </a:p>
          <a:p>
            <a:r>
              <a:rPr lang="en-GB" sz="2400" b="1" dirty="0"/>
              <a:t>Neolithic Revolution ( c.10,000 BCE):</a:t>
            </a:r>
          </a:p>
          <a:p>
            <a:pPr marL="0" indent="0">
              <a:buNone/>
            </a:pPr>
            <a:r>
              <a:rPr lang="en-GB" sz="2400" dirty="0"/>
              <a:t>Transition to agriculture  -  more stable food supply but increased exposure to diseases and malnutrition due to reliance on specific crops.</a:t>
            </a:r>
          </a:p>
          <a:p>
            <a:pPr marL="0" indent="0">
              <a:buNone/>
            </a:pPr>
            <a:endParaRPr lang="en-GB" sz="2400" dirty="0"/>
          </a:p>
          <a:p>
            <a:r>
              <a:rPr lang="en-GB" sz="2400" b="1" dirty="0"/>
              <a:t>Ancient Civilisations  ( Egypt, Greece, Rome, China, India): </a:t>
            </a:r>
          </a:p>
          <a:p>
            <a:pPr marL="0" indent="0">
              <a:buNone/>
            </a:pPr>
            <a:r>
              <a:rPr lang="en-GB" sz="2400" dirty="0"/>
              <a:t>Early medical systems -  Ayurveda in India and Traditional Chinese medicines . The Greeks e.g. Hippocrates  - emphasised diet and exercise . Romans developed public health infrastructure, including sewage systems. </a:t>
            </a:r>
          </a:p>
          <a:p>
            <a:endParaRPr lang="en-GB" sz="2400" dirty="0"/>
          </a:p>
          <a:p>
            <a:pPr marL="0" indent="0">
              <a:buNone/>
            </a:pPr>
            <a:r>
              <a:rPr lang="en-GB" sz="2100" dirty="0" err="1"/>
              <a:t>Armelagos</a:t>
            </a:r>
            <a:r>
              <a:rPr lang="en-GB" sz="2100" dirty="0"/>
              <a:t> et al.(2005) </a:t>
            </a:r>
            <a:r>
              <a:rPr lang="en-GB" sz="2100" i="1" dirty="0"/>
              <a:t>The origins of agriculture and population health. </a:t>
            </a:r>
            <a:r>
              <a:rPr lang="en-GB" sz="2100" dirty="0"/>
              <a:t>Cambridge University Press. </a:t>
            </a:r>
          </a:p>
        </p:txBody>
      </p:sp>
    </p:spTree>
    <p:extLst>
      <p:ext uri="{BB962C8B-B14F-4D97-AF65-F5344CB8AC3E}">
        <p14:creationId xmlns:p14="http://schemas.microsoft.com/office/powerpoint/2010/main" val="27722783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4819ED-A2F9-E8D5-D97C-F8B86FFFDFDD}"/>
              </a:ext>
            </a:extLst>
          </p:cNvPr>
          <p:cNvSpPr>
            <a:spLocks noGrp="1"/>
          </p:cNvSpPr>
          <p:nvPr>
            <p:ph idx="1"/>
          </p:nvPr>
        </p:nvSpPr>
        <p:spPr>
          <a:xfrm>
            <a:off x="179512" y="116632"/>
            <a:ext cx="8856984" cy="5400601"/>
          </a:xfrm>
        </p:spPr>
        <p:txBody>
          <a:bodyPr>
            <a:normAutofit/>
          </a:bodyPr>
          <a:lstStyle/>
          <a:p>
            <a:r>
              <a:rPr lang="en-GB" sz="2400" b="1" dirty="0"/>
              <a:t>Middle Ages to Early Modern Period (500 – 1800)</a:t>
            </a:r>
          </a:p>
          <a:p>
            <a:pPr marL="0" indent="0">
              <a:buNone/>
            </a:pPr>
            <a:r>
              <a:rPr lang="en-GB" sz="2400" dirty="0"/>
              <a:t>This period  -  health was heavily influenced  by pandemics and poor sanitation. </a:t>
            </a:r>
          </a:p>
          <a:p>
            <a:r>
              <a:rPr lang="en-GB" sz="2400" b="1" dirty="0"/>
              <a:t>The Black Death </a:t>
            </a:r>
            <a:r>
              <a:rPr lang="en-GB" sz="2400" dirty="0"/>
              <a:t>1347 – 1351:  Bubonic Plague killed about 30-50% of Europe's population; this highlighted the role of infections in shaping public health. </a:t>
            </a:r>
          </a:p>
          <a:p>
            <a:endParaRPr lang="en-GB" sz="2400" dirty="0"/>
          </a:p>
          <a:p>
            <a:r>
              <a:rPr lang="en-GB" sz="2400" b="1" dirty="0"/>
              <a:t>Renaissance &amp; Early Modern Period  </a:t>
            </a:r>
            <a:r>
              <a:rPr lang="en-GB" sz="2400" dirty="0"/>
              <a:t>-  the scientific revolution , 16</a:t>
            </a:r>
            <a:r>
              <a:rPr lang="en-GB" sz="2400" baseline="30000" dirty="0"/>
              <a:t>th</a:t>
            </a:r>
            <a:r>
              <a:rPr lang="en-GB" sz="2400" dirty="0"/>
              <a:t> -18</a:t>
            </a:r>
            <a:r>
              <a:rPr lang="en-GB" sz="2400" baseline="30000" dirty="0"/>
              <a:t>th</a:t>
            </a:r>
            <a:r>
              <a:rPr lang="en-GB" sz="2400" dirty="0"/>
              <a:t> centuries . </a:t>
            </a:r>
          </a:p>
          <a:p>
            <a:pPr marL="0" indent="0">
              <a:buNone/>
            </a:pPr>
            <a:r>
              <a:rPr lang="en-GB" sz="2400" dirty="0"/>
              <a:t>Advances in anatomy, circulation  -  Williams Harvey's discovery of blood circulation  -  1628. </a:t>
            </a:r>
          </a:p>
          <a:p>
            <a:pPr marL="0" indent="0">
              <a:buNone/>
            </a:pPr>
            <a:r>
              <a:rPr lang="en-GB" sz="2400" dirty="0"/>
              <a:t>First Public Health Measures -   </a:t>
            </a:r>
            <a:r>
              <a:rPr lang="en-GB" sz="2400" dirty="0" err="1"/>
              <a:t>Quarrentine</a:t>
            </a:r>
            <a:r>
              <a:rPr lang="en-GB" sz="2400" dirty="0"/>
              <a:t> procedures were introduced in Venice  -  14</a:t>
            </a:r>
            <a:r>
              <a:rPr lang="en-GB" sz="2400" baseline="30000" dirty="0"/>
              <a:t>th</a:t>
            </a:r>
            <a:r>
              <a:rPr lang="en-GB" sz="2400" dirty="0"/>
              <a:t> century  to control disease spread. </a:t>
            </a:r>
          </a:p>
        </p:txBody>
      </p:sp>
    </p:spTree>
    <p:extLst>
      <p:ext uri="{BB962C8B-B14F-4D97-AF65-F5344CB8AC3E}">
        <p14:creationId xmlns:p14="http://schemas.microsoft.com/office/powerpoint/2010/main" val="283158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1C05DC-A304-7893-5F53-78B9733CD2DB}"/>
              </a:ext>
            </a:extLst>
          </p:cNvPr>
          <p:cNvSpPr>
            <a:spLocks noGrp="1"/>
          </p:cNvSpPr>
          <p:nvPr>
            <p:ph idx="1"/>
          </p:nvPr>
        </p:nvSpPr>
        <p:spPr>
          <a:xfrm>
            <a:off x="179512" y="116632"/>
            <a:ext cx="8507288" cy="5400601"/>
          </a:xfrm>
        </p:spPr>
        <p:txBody>
          <a:bodyPr>
            <a:normAutofit/>
          </a:bodyPr>
          <a:lstStyle/>
          <a:p>
            <a:r>
              <a:rPr lang="en-GB" sz="2400" b="1" dirty="0"/>
              <a:t>Industrial Revolution and Epidemiological Transition 1800-195</a:t>
            </a:r>
          </a:p>
          <a:p>
            <a:pPr marL="0" indent="0">
              <a:buNone/>
            </a:pPr>
            <a:r>
              <a:rPr lang="en-GB" sz="2400" dirty="0"/>
              <a:t>Health shift form infectious to chronic conditions due to urbanisation , improved medicine and sanitation. </a:t>
            </a:r>
          </a:p>
          <a:p>
            <a:pPr marL="0" indent="0">
              <a:buNone/>
            </a:pPr>
            <a:r>
              <a:rPr lang="en-GB" sz="2400" dirty="0"/>
              <a:t>Increased pollution and poor living conditions led to outbreaks of cholera and tuberculosis</a:t>
            </a:r>
          </a:p>
          <a:p>
            <a:r>
              <a:rPr lang="en-GB" sz="2400" b="1" dirty="0"/>
              <a:t>Germ Theory </a:t>
            </a:r>
          </a:p>
          <a:p>
            <a:pPr marL="0" indent="0">
              <a:buNone/>
            </a:pPr>
            <a:r>
              <a:rPr lang="en-GB" sz="2400" dirty="0"/>
              <a:t>Louis Pasteur and Robert Koch identified microorganisms as causing disease -  leading to vaccines and sterilisation practices. </a:t>
            </a:r>
          </a:p>
          <a:p>
            <a:r>
              <a:rPr lang="en-GB" sz="2400" b="1" dirty="0"/>
              <a:t>Public Health Reforms: </a:t>
            </a:r>
            <a:r>
              <a:rPr lang="en-GB" sz="2400" dirty="0"/>
              <a:t>Governments improved sanitation, clean water access, and better workplace conditions. </a:t>
            </a:r>
          </a:p>
          <a:p>
            <a:endParaRPr lang="en-GB" sz="2400" b="1" dirty="0"/>
          </a:p>
        </p:txBody>
      </p:sp>
    </p:spTree>
    <p:extLst>
      <p:ext uri="{BB962C8B-B14F-4D97-AF65-F5344CB8AC3E}">
        <p14:creationId xmlns:p14="http://schemas.microsoft.com/office/powerpoint/2010/main" val="813399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BFBE0E-48D2-430B-1897-ABD3FD66F75B}"/>
              </a:ext>
            </a:extLst>
          </p:cNvPr>
          <p:cNvSpPr>
            <a:spLocks noGrp="1"/>
          </p:cNvSpPr>
          <p:nvPr>
            <p:ph idx="1"/>
          </p:nvPr>
        </p:nvSpPr>
        <p:spPr>
          <a:xfrm>
            <a:off x="107504" y="116632"/>
            <a:ext cx="8856984" cy="5400601"/>
          </a:xfrm>
        </p:spPr>
        <p:txBody>
          <a:bodyPr/>
          <a:lstStyle/>
          <a:p>
            <a:r>
              <a:rPr lang="en-GB" sz="2400" b="1" dirty="0"/>
              <a:t>Antibiotics and Vaccination:</a:t>
            </a:r>
          </a:p>
          <a:p>
            <a:pPr marL="0" indent="0">
              <a:buNone/>
            </a:pPr>
            <a:r>
              <a:rPr lang="en-GB" sz="2400" dirty="0"/>
              <a:t>The discovery of penicillin (Alexander Flemming - 1928) and vaccines e.g.’ smallpox eradication efforts , greatly reduced infectious disease mortality. </a:t>
            </a:r>
          </a:p>
          <a:p>
            <a:r>
              <a:rPr lang="en-GB" sz="2400" b="1" dirty="0"/>
              <a:t>Post – WWII to Late 20</a:t>
            </a:r>
            <a:r>
              <a:rPr lang="en-GB" sz="2400" b="1" baseline="30000" dirty="0"/>
              <a:t>th</a:t>
            </a:r>
            <a:r>
              <a:rPr lang="en-GB" sz="2400" b="1" dirty="0"/>
              <a:t> Century (1950-2000):</a:t>
            </a:r>
          </a:p>
          <a:p>
            <a:pPr marL="0" indent="0">
              <a:buNone/>
            </a:pPr>
            <a:r>
              <a:rPr lang="en-GB" sz="2400" dirty="0"/>
              <a:t>Advancements in medicine and public health, life expectancy increased dramatically </a:t>
            </a:r>
          </a:p>
          <a:p>
            <a:r>
              <a:rPr lang="en-GB" sz="2400" b="1" dirty="0"/>
              <a:t>Rise of Chronic diseases </a:t>
            </a:r>
            <a:r>
              <a:rPr lang="en-GB" sz="2400" dirty="0"/>
              <a:t>-  non communicable diseases ( heart diseases, cancer, diabetes) overtook infections as the leading causes of death. </a:t>
            </a:r>
          </a:p>
          <a:p>
            <a:r>
              <a:rPr lang="en-GB" sz="2400" b="1" dirty="0"/>
              <a:t>Health care systems:</a:t>
            </a:r>
          </a:p>
          <a:p>
            <a:r>
              <a:rPr lang="en-GB" sz="2400" dirty="0"/>
              <a:t>Universal health care policies emerged in many countries e.g. NHS in the UK 1948. </a:t>
            </a:r>
          </a:p>
        </p:txBody>
      </p:sp>
    </p:spTree>
    <p:extLst>
      <p:ext uri="{BB962C8B-B14F-4D97-AF65-F5344CB8AC3E}">
        <p14:creationId xmlns:p14="http://schemas.microsoft.com/office/powerpoint/2010/main" val="31902845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AB37C7-DD68-DE5B-400D-565B5BA8E532}"/>
              </a:ext>
            </a:extLst>
          </p:cNvPr>
          <p:cNvSpPr>
            <a:spLocks noGrp="1"/>
          </p:cNvSpPr>
          <p:nvPr>
            <p:ph idx="1"/>
          </p:nvPr>
        </p:nvSpPr>
        <p:spPr>
          <a:xfrm>
            <a:off x="457200" y="188640"/>
            <a:ext cx="8229600" cy="5328593"/>
          </a:xfrm>
        </p:spPr>
        <p:txBody>
          <a:bodyPr>
            <a:normAutofit/>
          </a:bodyPr>
          <a:lstStyle/>
          <a:p>
            <a:r>
              <a:rPr lang="en-GB" sz="2800" b="1" dirty="0"/>
              <a:t>Biomedical Break throughs:</a:t>
            </a:r>
          </a:p>
          <a:p>
            <a:pPr marL="0" indent="0">
              <a:buNone/>
            </a:pPr>
            <a:r>
              <a:rPr lang="en-GB" sz="2800" dirty="0"/>
              <a:t>Organ transplants, chemotherapy, and advancements in genetic research </a:t>
            </a:r>
          </a:p>
          <a:p>
            <a:endParaRPr lang="en-GB" sz="2800" dirty="0"/>
          </a:p>
          <a:p>
            <a:r>
              <a:rPr lang="en-GB" sz="2800" b="1" dirty="0"/>
              <a:t>Lifestyle Changes:</a:t>
            </a:r>
          </a:p>
          <a:p>
            <a:pPr marL="0" indent="0">
              <a:buNone/>
            </a:pPr>
            <a:r>
              <a:rPr lang="en-GB" sz="2800" dirty="0"/>
              <a:t>Increased reliance on processed foods, reduced physical activity, higher rates of smoking contributed to new health challenges. </a:t>
            </a:r>
          </a:p>
        </p:txBody>
      </p:sp>
    </p:spTree>
    <p:extLst>
      <p:ext uri="{BB962C8B-B14F-4D97-AF65-F5344CB8AC3E}">
        <p14:creationId xmlns:p14="http://schemas.microsoft.com/office/powerpoint/2010/main" val="7247580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127190-BD56-4779-93C0-C5BCFD09BD9D}"/>
              </a:ext>
            </a:extLst>
          </p:cNvPr>
          <p:cNvSpPr>
            <a:spLocks noGrp="1"/>
          </p:cNvSpPr>
          <p:nvPr>
            <p:ph idx="1"/>
          </p:nvPr>
        </p:nvSpPr>
        <p:spPr>
          <a:xfrm>
            <a:off x="-36512" y="116632"/>
            <a:ext cx="9145016" cy="5544616"/>
          </a:xfrm>
        </p:spPr>
        <p:txBody>
          <a:bodyPr>
            <a:normAutofit/>
          </a:bodyPr>
          <a:lstStyle/>
          <a:p>
            <a:r>
              <a:rPr lang="en-GB" sz="2400" b="1" dirty="0"/>
              <a:t>21</a:t>
            </a:r>
            <a:r>
              <a:rPr lang="en-GB" sz="2400" b="1" baseline="30000" dirty="0"/>
              <a:t>ST</a:t>
            </a:r>
            <a:r>
              <a:rPr lang="en-GB" sz="2400" b="1" dirty="0"/>
              <a:t> Century Health Trends ( 2000 – present): </a:t>
            </a:r>
          </a:p>
          <a:p>
            <a:pPr marL="0" indent="0">
              <a:buNone/>
            </a:pPr>
            <a:r>
              <a:rPr lang="en-GB" sz="2400" dirty="0"/>
              <a:t>Modern health is shaped by a mix of technology, social behaviours, and global challenges. </a:t>
            </a:r>
          </a:p>
          <a:p>
            <a:r>
              <a:rPr lang="en-GB" sz="2400" b="1" dirty="0"/>
              <a:t>Aging Populations:  </a:t>
            </a:r>
          </a:p>
          <a:p>
            <a:pPr marL="0" indent="0">
              <a:buNone/>
            </a:pPr>
            <a:r>
              <a:rPr lang="en-GB" sz="2400" dirty="0"/>
              <a:t>Increased life expectancy has led to rising cases of dementia and age-related diseases. </a:t>
            </a:r>
          </a:p>
          <a:p>
            <a:r>
              <a:rPr lang="en-GB" sz="2400" b="1" dirty="0"/>
              <a:t>Globalisation&amp; Pandemics:</a:t>
            </a:r>
          </a:p>
          <a:p>
            <a:pPr marL="0" indent="0">
              <a:buNone/>
            </a:pPr>
            <a:r>
              <a:rPr lang="en-GB" sz="2400" dirty="0"/>
              <a:t>COVID 19 - 2019-2023 highlighted the importance of global health systems. </a:t>
            </a:r>
          </a:p>
          <a:p>
            <a:r>
              <a:rPr lang="en-GB" sz="2400" b="1" dirty="0"/>
              <a:t>Digital Health &amp; AI: </a:t>
            </a:r>
            <a:r>
              <a:rPr lang="en-GB" sz="2400" dirty="0"/>
              <a:t>Wearable devices, telemedicine, and AI driven diagnostics are transforming healthcare. </a:t>
            </a:r>
          </a:p>
        </p:txBody>
      </p:sp>
    </p:spTree>
    <p:extLst>
      <p:ext uri="{BB962C8B-B14F-4D97-AF65-F5344CB8AC3E}">
        <p14:creationId xmlns:p14="http://schemas.microsoft.com/office/powerpoint/2010/main" val="13478629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F563D3-E51F-02E1-DAD1-C0CCF30477DF}"/>
              </a:ext>
            </a:extLst>
          </p:cNvPr>
          <p:cNvSpPr>
            <a:spLocks noGrp="1"/>
          </p:cNvSpPr>
          <p:nvPr>
            <p:ph idx="1"/>
          </p:nvPr>
        </p:nvSpPr>
        <p:spPr>
          <a:xfrm>
            <a:off x="179512" y="116632"/>
            <a:ext cx="8784976" cy="5400601"/>
          </a:xfrm>
        </p:spPr>
        <p:txBody>
          <a:bodyPr>
            <a:normAutofit lnSpcReduction="10000"/>
          </a:bodyPr>
          <a:lstStyle/>
          <a:p>
            <a:r>
              <a:rPr lang="en-GB" sz="2400" b="1" dirty="0"/>
              <a:t>Lifestyle Diseases: </a:t>
            </a:r>
            <a:r>
              <a:rPr lang="en-GB" sz="2400" dirty="0"/>
              <a:t>Obesity, mental health issues, and autoimmune diseases are increasingly prevalent due to modern lifestyles. </a:t>
            </a:r>
          </a:p>
          <a:p>
            <a:r>
              <a:rPr lang="en-GB" sz="2400" b="1" dirty="0"/>
              <a:t>Climate Change &amp; Health:</a:t>
            </a:r>
          </a:p>
          <a:p>
            <a:r>
              <a:rPr lang="en-GB" sz="2400" dirty="0"/>
              <a:t>Rising temperatures, pollution , and emerging diseases e.g. Ebola are new challenges. </a:t>
            </a:r>
          </a:p>
          <a:p>
            <a:endParaRPr lang="en-GB" sz="2400" dirty="0"/>
          </a:p>
          <a:p>
            <a:r>
              <a:rPr lang="en-GB" sz="2400" dirty="0"/>
              <a:t>Health has evolved significantly over time shifting  form infectious disease concerns to chronic conditions and lifestyle related  illnesses. Advances in medicine,  technology and public health policies continue to shape future health trends, with increasing focus on [personalised medicine, interventions, holistic health , AI and climate change related health risks. </a:t>
            </a:r>
          </a:p>
        </p:txBody>
      </p:sp>
    </p:spTree>
    <p:extLst>
      <p:ext uri="{BB962C8B-B14F-4D97-AF65-F5344CB8AC3E}">
        <p14:creationId xmlns:p14="http://schemas.microsoft.com/office/powerpoint/2010/main" val="3616867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AAD7B-1869-507B-9F41-4036B96B629B}"/>
              </a:ext>
            </a:extLst>
          </p:cNvPr>
          <p:cNvSpPr>
            <a:spLocks noGrp="1"/>
          </p:cNvSpPr>
          <p:nvPr>
            <p:ph type="title"/>
          </p:nvPr>
        </p:nvSpPr>
        <p:spPr>
          <a:xfrm>
            <a:off x="457200" y="274638"/>
            <a:ext cx="8229600" cy="778098"/>
          </a:xfrm>
        </p:spPr>
        <p:txBody>
          <a:bodyPr/>
          <a:lstStyle/>
          <a:p>
            <a:r>
              <a:rPr lang="en-GB" dirty="0"/>
              <a:t>Theoretical Models</a:t>
            </a:r>
          </a:p>
        </p:txBody>
      </p:sp>
      <p:sp>
        <p:nvSpPr>
          <p:cNvPr id="3" name="Content Placeholder 2">
            <a:extLst>
              <a:ext uri="{FF2B5EF4-FFF2-40B4-BE49-F238E27FC236}">
                <a16:creationId xmlns:a16="http://schemas.microsoft.com/office/drawing/2014/main" id="{036D2F12-3FA9-DE80-CF2D-2B85D0B5715B}"/>
              </a:ext>
            </a:extLst>
          </p:cNvPr>
          <p:cNvSpPr>
            <a:spLocks noGrp="1"/>
          </p:cNvSpPr>
          <p:nvPr>
            <p:ph idx="1"/>
          </p:nvPr>
        </p:nvSpPr>
        <p:spPr>
          <a:xfrm>
            <a:off x="457200" y="1340768"/>
            <a:ext cx="8229600" cy="4176465"/>
          </a:xfrm>
        </p:spPr>
        <p:txBody>
          <a:bodyPr>
            <a:normAutofit fontScale="92500" lnSpcReduction="20000"/>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Bronfenbrenner’s Ecological Systems Theory (1979)</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Microsystem: Family, school, peers</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Mesosystem: Interactions between micro levels</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0" dirty="0" err="1">
                <a:effectLst/>
                <a:latin typeface="Times New Roman" panose="02020603050405020304" pitchFamily="18" charset="0"/>
                <a:ea typeface="Times New Roman" panose="02020603050405020304" pitchFamily="18" charset="0"/>
                <a:cs typeface="Times New Roman" panose="02020603050405020304" pitchFamily="18" charset="0"/>
              </a:rPr>
              <a:t>Exosystem</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 Indirect influences (e.g., parent’s job)</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Macrosystem: Cultural values, policies</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Barker Hypothesis (1998): Developmental Origins of Health &amp; Disease (</a:t>
            </a:r>
            <a:r>
              <a:rPr lang="en-GB" sz="2400" b="1" kern="0" dirty="0" err="1">
                <a:effectLst/>
                <a:latin typeface="Times New Roman" panose="02020603050405020304" pitchFamily="18" charset="0"/>
                <a:ea typeface="Times New Roman" panose="02020603050405020304" pitchFamily="18" charset="0"/>
                <a:cs typeface="Arial" panose="020B0604020202020204" pitchFamily="34" charset="0"/>
              </a:rPr>
              <a:t>DOHaD</a:t>
            </a: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Foetal environment influences lifelong health risks (e.g., heart disease, diabetes).</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11047774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FFD40-56F0-0E08-A899-0B11EF77237B}"/>
              </a:ext>
            </a:extLst>
          </p:cNvPr>
          <p:cNvSpPr>
            <a:spLocks noGrp="1"/>
          </p:cNvSpPr>
          <p:nvPr>
            <p:ph type="title"/>
          </p:nvPr>
        </p:nvSpPr>
        <p:spPr/>
        <p:txBody>
          <a:bodyPr/>
          <a:lstStyle/>
          <a:p>
            <a:r>
              <a:rPr lang="en-GB" dirty="0"/>
              <a:t>Social Determinants of Health </a:t>
            </a:r>
          </a:p>
        </p:txBody>
      </p:sp>
      <p:sp>
        <p:nvSpPr>
          <p:cNvPr id="3" name="Content Placeholder 2">
            <a:extLst>
              <a:ext uri="{FF2B5EF4-FFF2-40B4-BE49-F238E27FC236}">
                <a16:creationId xmlns:a16="http://schemas.microsoft.com/office/drawing/2014/main" id="{010888C2-8ADB-267E-0319-FFC4CEC8FD9A}"/>
              </a:ext>
            </a:extLst>
          </p:cNvPr>
          <p:cNvSpPr>
            <a:spLocks noGrp="1"/>
          </p:cNvSpPr>
          <p:nvPr>
            <p:ph idx="1"/>
          </p:nvPr>
        </p:nvSpPr>
        <p:spPr/>
        <p:txBody>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Income, education, stress, employment, healthcare access (Marmot, 2020).</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How inequalities affect long-term health.</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2959938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D849B-DC90-1C2A-09D0-61295C631CF3}"/>
              </a:ext>
            </a:extLst>
          </p:cNvPr>
          <p:cNvSpPr>
            <a:spLocks noGrp="1"/>
          </p:cNvSpPr>
          <p:nvPr>
            <p:ph type="title"/>
          </p:nvPr>
        </p:nvSpPr>
        <p:spPr/>
        <p:txBody>
          <a:bodyPr>
            <a:normAutofit/>
          </a:bodyPr>
          <a:lstStyle/>
          <a:p>
            <a:r>
              <a:rPr lang="en-GB" sz="2400" b="1" kern="0" dirty="0">
                <a:effectLst/>
                <a:latin typeface="Times New Roman" panose="02020603050405020304" pitchFamily="18" charset="0"/>
                <a:ea typeface="Times New Roman" panose="02020603050405020304" pitchFamily="18" charset="0"/>
              </a:rPr>
              <a:t>Introduction to PERMA Model (Seligman, 2011)</a:t>
            </a:r>
            <a:endParaRPr lang="en-GB" sz="2400" dirty="0"/>
          </a:p>
        </p:txBody>
      </p:sp>
      <p:sp>
        <p:nvSpPr>
          <p:cNvPr id="3" name="Content Placeholder 2">
            <a:extLst>
              <a:ext uri="{FF2B5EF4-FFF2-40B4-BE49-F238E27FC236}">
                <a16:creationId xmlns:a16="http://schemas.microsoft.com/office/drawing/2014/main" id="{1B4864DF-7167-DBB6-972F-693190D8665A}"/>
              </a:ext>
            </a:extLst>
          </p:cNvPr>
          <p:cNvSpPr>
            <a:spLocks noGrp="1"/>
          </p:cNvSpPr>
          <p:nvPr>
            <p:ph idx="1"/>
          </p:nvPr>
        </p:nvSpPr>
        <p:spPr>
          <a:xfrm>
            <a:off x="457200" y="1196752"/>
            <a:ext cx="8229600" cy="4320481"/>
          </a:xfrm>
        </p:spPr>
        <p:txBody>
          <a:bodyPr/>
          <a:lstStyle/>
          <a:p>
            <a:pPr marL="342900" lvl="0" indent="-342900">
              <a:lnSpc>
                <a:spcPct val="115000"/>
              </a:lnSpc>
              <a:spcAft>
                <a:spcPts val="800"/>
              </a:spcAft>
              <a:buSzPts val="1000"/>
              <a:buFont typeface="Symbol" panose="05050102010706020507" pitchFamily="18" charset="2"/>
              <a:buChar char=""/>
              <a:tabLst>
                <a:tab pos="457200" algn="l"/>
              </a:tabLst>
            </a:pPr>
            <a:endParaRPr lang="en-GB" sz="2400" b="1" kern="0"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400" b="1" kern="0"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Positive Emotion:</a:t>
            </a:r>
            <a:r>
              <a:rPr lang="en-GB" sz="2400" kern="0"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 </a:t>
            </a: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Cultivating happiness, optimism.</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400" b="1" kern="0" dirty="0">
                <a:solidFill>
                  <a:schemeClr val="accent4">
                    <a:lumMod val="75000"/>
                  </a:schemeClr>
                </a:solidFill>
                <a:effectLst/>
                <a:latin typeface="Times New Roman" panose="02020603050405020304" pitchFamily="18" charset="0"/>
                <a:ea typeface="Times New Roman" panose="02020603050405020304" pitchFamily="18" charset="0"/>
                <a:cs typeface="Arial" panose="020B0604020202020204" pitchFamily="34" charset="0"/>
              </a:rPr>
              <a:t>Engagement:</a:t>
            </a:r>
            <a:r>
              <a:rPr lang="en-GB" sz="2400" kern="0" dirty="0">
                <a:solidFill>
                  <a:schemeClr val="accent4">
                    <a:lumMod val="75000"/>
                  </a:schemeClr>
                </a:solidFill>
                <a:effectLst/>
                <a:latin typeface="Times New Roman" panose="02020603050405020304" pitchFamily="18" charset="0"/>
                <a:ea typeface="Times New Roman" panose="02020603050405020304" pitchFamily="18" charset="0"/>
                <a:cs typeface="Arial" panose="020B0604020202020204" pitchFamily="34" charset="0"/>
              </a:rPr>
              <a:t> </a:t>
            </a: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Deep involvement in meaningful activities.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400" b="1" kern="0" dirty="0">
                <a:solidFill>
                  <a:srgbClr val="00B050"/>
                </a:solidFill>
                <a:effectLst/>
                <a:latin typeface="Times New Roman" panose="02020603050405020304" pitchFamily="18" charset="0"/>
                <a:ea typeface="Times New Roman" panose="02020603050405020304" pitchFamily="18" charset="0"/>
                <a:cs typeface="Arial" panose="020B0604020202020204" pitchFamily="34" charset="0"/>
              </a:rPr>
              <a:t>Relationships:</a:t>
            </a:r>
            <a:r>
              <a:rPr lang="en-GB" sz="2400" kern="0" dirty="0">
                <a:solidFill>
                  <a:srgbClr val="00B050"/>
                </a:solidFill>
                <a:effectLst/>
                <a:latin typeface="Times New Roman" panose="02020603050405020304" pitchFamily="18" charset="0"/>
                <a:ea typeface="Times New Roman" panose="02020603050405020304" pitchFamily="18" charset="0"/>
                <a:cs typeface="Arial" panose="020B0604020202020204" pitchFamily="34" charset="0"/>
              </a:rPr>
              <a:t> </a:t>
            </a: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Social connections and support.</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400" b="1" kern="0" dirty="0">
                <a:solidFill>
                  <a:schemeClr val="accent6">
                    <a:lumMod val="75000"/>
                  </a:schemeClr>
                </a:solidFill>
                <a:effectLst/>
                <a:latin typeface="Times New Roman" panose="02020603050405020304" pitchFamily="18" charset="0"/>
                <a:ea typeface="Times New Roman" panose="02020603050405020304" pitchFamily="18" charset="0"/>
                <a:cs typeface="Arial" panose="020B0604020202020204" pitchFamily="34" charset="0"/>
              </a:rPr>
              <a:t>Meaning:</a:t>
            </a:r>
            <a:r>
              <a:rPr lang="en-GB" sz="2400" kern="0" dirty="0">
                <a:solidFill>
                  <a:schemeClr val="accent6">
                    <a:lumMod val="75000"/>
                  </a:schemeClr>
                </a:solidFill>
                <a:effectLst/>
                <a:latin typeface="Times New Roman" panose="02020603050405020304" pitchFamily="18" charset="0"/>
                <a:ea typeface="Times New Roman" panose="02020603050405020304" pitchFamily="18" charset="0"/>
                <a:cs typeface="Arial" panose="020B0604020202020204" pitchFamily="34" charset="0"/>
              </a:rPr>
              <a:t> </a:t>
            </a: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Sense of purpose in life.</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400" b="1" kern="0" dirty="0">
                <a:solidFill>
                  <a:schemeClr val="accent1">
                    <a:lumMod val="75000"/>
                  </a:schemeClr>
                </a:solidFill>
                <a:effectLst/>
                <a:latin typeface="Times New Roman" panose="02020603050405020304" pitchFamily="18" charset="0"/>
                <a:ea typeface="Times New Roman" panose="02020603050405020304" pitchFamily="18" charset="0"/>
                <a:cs typeface="Arial" panose="020B0604020202020204" pitchFamily="34" charset="0"/>
              </a:rPr>
              <a:t>Accomplishment:</a:t>
            </a:r>
            <a:r>
              <a:rPr lang="en-GB" sz="2400" kern="0" dirty="0">
                <a:solidFill>
                  <a:schemeClr val="accent1">
                    <a:lumMod val="75000"/>
                  </a:schemeClr>
                </a:solidFill>
                <a:effectLst/>
                <a:latin typeface="Times New Roman" panose="02020603050405020304" pitchFamily="18" charset="0"/>
                <a:ea typeface="Times New Roman" panose="02020603050405020304" pitchFamily="18" charset="0"/>
                <a:cs typeface="Arial" panose="020B0604020202020204" pitchFamily="34" charset="0"/>
              </a:rPr>
              <a:t> </a:t>
            </a: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Setting and achieving goals.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2327164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2C744-1A32-C598-2892-D9D3B06982FA}"/>
              </a:ext>
            </a:extLst>
          </p:cNvPr>
          <p:cNvSpPr>
            <a:spLocks noGrp="1"/>
          </p:cNvSpPr>
          <p:nvPr>
            <p:ph type="title"/>
          </p:nvPr>
        </p:nvSpPr>
        <p:spPr/>
        <p:txBody>
          <a:bodyPr/>
          <a:lstStyle/>
          <a:p>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PERMA Self-Reflection</a:t>
            </a:r>
            <a:br>
              <a:rPr lang="en-GB" sz="1800" kern="100" dirty="0">
                <a:effectLst/>
                <a:latin typeface="Aptos" panose="020B00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637CC364-C88B-4497-3900-A22BD60DFA00}"/>
              </a:ext>
            </a:extLst>
          </p:cNvPr>
          <p:cNvSpPr>
            <a:spLocks noGrp="1"/>
          </p:cNvSpPr>
          <p:nvPr>
            <p:ph idx="1"/>
          </p:nvPr>
        </p:nvSpPr>
        <p:spPr/>
        <p:txBody>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Which PERMA elements do you engage with most?</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What could you improve to enhance your well-being?</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6265801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92006-24BB-9252-44E5-98A2D8339588}"/>
              </a:ext>
            </a:extLst>
          </p:cNvPr>
          <p:cNvSpPr>
            <a:spLocks noGrp="1"/>
          </p:cNvSpPr>
          <p:nvPr>
            <p:ph type="title"/>
          </p:nvPr>
        </p:nvSpPr>
        <p:spPr/>
        <p:txBody>
          <a:bodyPr/>
          <a:lstStyle/>
          <a:p>
            <a:r>
              <a:rPr lang="en-GB" dirty="0"/>
              <a:t>Mapping Health Influences </a:t>
            </a:r>
          </a:p>
        </p:txBody>
      </p:sp>
      <p:sp>
        <p:nvSpPr>
          <p:cNvPr id="3" name="Content Placeholder 2">
            <a:extLst>
              <a:ext uri="{FF2B5EF4-FFF2-40B4-BE49-F238E27FC236}">
                <a16:creationId xmlns:a16="http://schemas.microsoft.com/office/drawing/2014/main" id="{318D3C57-05C8-B4A4-DD2D-90CA6106A751}"/>
              </a:ext>
            </a:extLst>
          </p:cNvPr>
          <p:cNvSpPr>
            <a:spLocks noGrp="1"/>
          </p:cNvSpPr>
          <p:nvPr>
            <p:ph idx="1"/>
          </p:nvPr>
        </p:nvSpPr>
        <p:spPr/>
        <p:txBody>
          <a:bodyPr/>
          <a:lstStyle/>
          <a:p>
            <a:endParaRPr lang="en-GB" dirty="0">
              <a:effectLst/>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What factors in your early life shaped your well-being?</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Which PERMA elements do you naturally engage with?</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How might early interventions improve long-term health?</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Activity 1: Health Mapping (Bronfenbrenner’s Model)</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Draw your personal health influences at different levels (micro, </a:t>
            </a:r>
            <a:r>
              <a:rPr lang="en-GB" sz="1800" kern="0" dirty="0" err="1">
                <a:effectLst/>
                <a:latin typeface="Times New Roman" panose="02020603050405020304" pitchFamily="18" charset="0"/>
                <a:ea typeface="Times New Roman" panose="02020603050405020304" pitchFamily="18" charset="0"/>
                <a:cs typeface="Arial" panose="020B0604020202020204" pitchFamily="34" charset="0"/>
              </a:rPr>
              <a:t>meso</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kern="0" dirty="0" err="1">
                <a:effectLst/>
                <a:latin typeface="Times New Roman" panose="02020603050405020304" pitchFamily="18" charset="0"/>
                <a:ea typeface="Times New Roman" panose="02020603050405020304" pitchFamily="18" charset="0"/>
                <a:cs typeface="Arial" panose="020B0604020202020204" pitchFamily="34" charset="0"/>
              </a:rPr>
              <a:t>exo</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macro).</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9847588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B4057-7B75-773D-EE7E-16719FE4234C}"/>
              </a:ext>
            </a:extLst>
          </p:cNvPr>
          <p:cNvSpPr>
            <a:spLocks noGrp="1"/>
          </p:cNvSpPr>
          <p:nvPr>
            <p:ph type="title"/>
          </p:nvPr>
        </p:nvSpPr>
        <p:spPr>
          <a:xfrm>
            <a:off x="0" y="274638"/>
            <a:ext cx="9144000" cy="1498178"/>
          </a:xfrm>
        </p:spPr>
        <p:txBody>
          <a:bodyPr>
            <a:normAutofit fontScale="90000"/>
          </a:bodyPr>
          <a:lstStyle/>
          <a:p>
            <a:pPr marL="342900" lvl="0" indent="-342900">
              <a:lnSpc>
                <a:spcPct val="115000"/>
              </a:lnSpc>
              <a:spcAft>
                <a:spcPts val="800"/>
              </a:spcAft>
              <a:tabLst>
                <a:tab pos="457200" algn="l"/>
              </a:tabLst>
            </a:pPr>
            <a:br>
              <a:rPr lang="en-GB" sz="2700" kern="0" dirty="0">
                <a:effectLst/>
                <a:latin typeface="Times New Roman" panose="02020603050405020304" pitchFamily="18" charset="0"/>
                <a:ea typeface="Times New Roman" panose="02020603050405020304" pitchFamily="18" charset="0"/>
                <a:cs typeface="Arial" panose="020B0604020202020204" pitchFamily="34" charset="0"/>
              </a:rPr>
            </a:br>
            <a:br>
              <a:rPr lang="en-GB" sz="22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2200" b="1" kern="0" dirty="0">
                <a:effectLst/>
                <a:latin typeface="Times New Roman" panose="02020603050405020304" pitchFamily="18" charset="0"/>
                <a:ea typeface="Times New Roman" panose="02020603050405020304" pitchFamily="18" charset="0"/>
                <a:cs typeface="Arial" panose="020B0604020202020204" pitchFamily="34" charset="0"/>
              </a:rPr>
              <a:t>Case: Two children, different socio-economic backgrounds.</a:t>
            </a:r>
            <a:br>
              <a:rPr lang="en-GB" sz="2200" b="1" kern="100" dirty="0">
                <a:effectLst/>
                <a:latin typeface="Aptos" panose="020B0004020202020204" pitchFamily="34" charset="0"/>
                <a:ea typeface="DengXian" panose="02010600030101010101" pitchFamily="2" charset="-122"/>
                <a:cs typeface="Arial" panose="020B0604020202020204" pitchFamily="34" charset="0"/>
              </a:rPr>
            </a:br>
            <a:r>
              <a:rPr lang="en-GB" sz="2200" b="1" kern="0" dirty="0">
                <a:effectLst/>
                <a:latin typeface="Times New Roman" panose="02020603050405020304" pitchFamily="18" charset="0"/>
                <a:ea typeface="Times New Roman" panose="02020603050405020304" pitchFamily="18" charset="0"/>
                <a:cs typeface="Arial" panose="020B0604020202020204" pitchFamily="34" charset="0"/>
              </a:rPr>
              <a:t>Discussion: How do life circumstances shape future health outcomes?</a:t>
            </a:r>
            <a:br>
              <a:rPr lang="en-GB" sz="1800" b="1" kern="100" dirty="0">
                <a:effectLst/>
                <a:latin typeface="Aptos" panose="020B0004020202020204" pitchFamily="34" charset="0"/>
                <a:ea typeface="DengXian" panose="02010600030101010101" pitchFamily="2" charset="-122"/>
                <a:cs typeface="Arial" panose="020B0604020202020204" pitchFamily="34" charset="0"/>
              </a:rPr>
            </a:br>
            <a:endParaRPr lang="en-GB" b="1" dirty="0"/>
          </a:p>
        </p:txBody>
      </p:sp>
      <p:sp>
        <p:nvSpPr>
          <p:cNvPr id="3" name="Content Placeholder 2">
            <a:extLst>
              <a:ext uri="{FF2B5EF4-FFF2-40B4-BE49-F238E27FC236}">
                <a16:creationId xmlns:a16="http://schemas.microsoft.com/office/drawing/2014/main" id="{D9ECD29D-3B89-6971-0CA5-62BA69D313CD}"/>
              </a:ext>
            </a:extLst>
          </p:cNvPr>
          <p:cNvSpPr>
            <a:spLocks noGrp="1"/>
          </p:cNvSpPr>
          <p:nvPr>
            <p:ph idx="1"/>
          </p:nvPr>
        </p:nvSpPr>
        <p:spPr/>
        <p:txBody>
          <a:bodyPr/>
          <a:lstStyle/>
          <a:p>
            <a:endParaRPr lang="en-GB" dirty="0">
              <a:effectLst/>
            </a:endParaRPr>
          </a:p>
          <a:p>
            <a:pPr marL="742950" lvl="1" indent="-285750">
              <a:lnSpc>
                <a:spcPct val="115000"/>
              </a:lnSpc>
              <a:spcAft>
                <a:spcPts val="800"/>
              </a:spcAft>
              <a:buFont typeface="+mj-lt"/>
              <a:buAutoNum type="arabicPeriod"/>
              <a:tabLst>
                <a:tab pos="914400" algn="l"/>
              </a:tabLst>
            </a:pP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What are the key life course influences?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742950" lvl="1" indent="-285750">
              <a:lnSpc>
                <a:spcPct val="115000"/>
              </a:lnSpc>
              <a:spcAft>
                <a:spcPts val="800"/>
              </a:spcAft>
              <a:buFont typeface="+mj-lt"/>
              <a:buAutoNum type="arabicPeriod"/>
              <a:tabLst>
                <a:tab pos="914400" algn="l"/>
              </a:tabLst>
            </a:pP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How do social determinants impact the individual’s health?</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742950" lvl="1" indent="-285750">
              <a:lnSpc>
                <a:spcPct val="115000"/>
              </a:lnSpc>
              <a:spcAft>
                <a:spcPts val="800"/>
              </a:spcAft>
              <a:buFont typeface="+mj-lt"/>
              <a:buAutoNum type="arabicPeriod"/>
              <a:tabLst>
                <a:tab pos="914400" algn="l"/>
              </a:tabLst>
            </a:pP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How could policies improve outcomes?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020117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F0F6CEB-8165-F1FC-8CF2-A7F7A232D72D}"/>
              </a:ext>
            </a:extLst>
          </p:cNvPr>
          <p:cNvSpPr txBox="1"/>
          <p:nvPr/>
        </p:nvSpPr>
        <p:spPr>
          <a:xfrm>
            <a:off x="251520" y="2852936"/>
            <a:ext cx="8784976" cy="493212"/>
          </a:xfrm>
          <a:prstGeom prst="rect">
            <a:avLst/>
          </a:prstGeom>
          <a:noFill/>
        </p:spPr>
        <p:txBody>
          <a:bodyPr wrap="square">
            <a:spAutoFit/>
          </a:bodyPr>
          <a:lstStyle/>
          <a:p>
            <a:pPr lvl="0">
              <a:lnSpc>
                <a:spcPct val="115000"/>
              </a:lnSpc>
              <a:spcAft>
                <a:spcPts val="800"/>
              </a:spcAft>
              <a:buSzPts val="1000"/>
              <a:tabLst>
                <a:tab pos="457200" algn="l"/>
              </a:tabLst>
            </a:pP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How has today’s session changed my understanding of well-being?</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227272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1A1874F-286F-E94B-FB51-1A3C55A1E787}"/>
              </a:ext>
            </a:extLst>
          </p:cNvPr>
          <p:cNvSpPr txBox="1"/>
          <p:nvPr/>
        </p:nvSpPr>
        <p:spPr>
          <a:xfrm>
            <a:off x="0" y="-420034"/>
            <a:ext cx="9144000" cy="5889369"/>
          </a:xfrm>
          <a:prstGeom prst="rect">
            <a:avLst/>
          </a:prstGeom>
          <a:noFill/>
        </p:spPr>
        <p:txBody>
          <a:bodyPr wrap="square">
            <a:spAutoFit/>
          </a:bodyPr>
          <a:lstStyle/>
          <a:p>
            <a:pPr>
              <a:lnSpc>
                <a:spcPct val="115000"/>
              </a:lnSpc>
              <a:spcAft>
                <a:spcPts val="800"/>
              </a:spcAft>
            </a:pPr>
            <a:endParaRPr lang="en-GB" sz="3600" b="1" kern="1800">
              <a:effectLst/>
              <a:latin typeface="Times New Roman" panose="02020603050405020304" pitchFamily="18" charset="0"/>
              <a:ea typeface="Times New Roman" panose="02020603050405020304" pitchFamily="18" charset="0"/>
              <a:cs typeface="Arial" panose="020B0604020202020204" pitchFamily="34" charset="0"/>
            </a:endParaRPr>
          </a:p>
          <a:p>
            <a:pPr>
              <a:lnSpc>
                <a:spcPct val="115000"/>
              </a:lnSpc>
              <a:spcAft>
                <a:spcPts val="800"/>
              </a:spcAft>
            </a:pPr>
            <a:r>
              <a:rPr lang="en-GB" sz="3600" b="1" kern="1800">
                <a:effectLst/>
                <a:latin typeface="Times New Roman" panose="02020603050405020304" pitchFamily="18" charset="0"/>
                <a:ea typeface="Times New Roman" panose="02020603050405020304" pitchFamily="18" charset="0"/>
                <a:cs typeface="Arial" panose="020B0604020202020204" pitchFamily="34" charset="0"/>
              </a:rPr>
              <a:t>References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Barker, D. J. (1998). "In utero programming of chronic disease."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Public Health Nutrition, 1(1),</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3-6.</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Bronfenbrenner, U. (1979).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The Ecology of Human Development: Experiments by Nature and Design.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Harvard University Press.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Halfon, N., &amp; Hochstein, M. (2002). "Life course health development: An integrated framework for developing health, policy, and research."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The Milbank Quarterly, 80(3),</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433-479.</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Marmot, M. (2020).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The Health Gap: The Challenge of an Unequal World.</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Bloomsbury Publishing.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Seligman, M. E. P. (2011).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Flourish: A Visionary New Understanding of Happiness and Well-Being.</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Simon &amp; Schuster.</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WHO (2021). "Social determinants of health."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World Health Organization Report.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42951881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purl.org/dc/terms/"/>
    <ds:schemaRef ds:uri="http://schemas.microsoft.com/office/2006/metadata/properties"/>
    <ds:schemaRef ds:uri="http://schemas.openxmlformats.org/package/2006/metadata/core-properties"/>
    <ds:schemaRef ds:uri="http://purl.org/dc/elements/1.1/"/>
    <ds:schemaRef ds:uri="http://www.w3.org/XML/1998/namespace"/>
    <ds:schemaRef ds:uri="303dbf9b-b85b-46a0-94f1-894078c07ecd"/>
    <ds:schemaRef ds:uri="http://schemas.microsoft.com/office/infopath/2007/PartnerControls"/>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1202</Words>
  <Application>Microsoft Office PowerPoint</Application>
  <PresentationFormat>On-screen Show (4:3)</PresentationFormat>
  <Paragraphs>105</Paragraphs>
  <Slides>18</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Myriad Pro</vt:lpstr>
      <vt:lpstr>Aptos</vt:lpstr>
      <vt:lpstr>Arial</vt:lpstr>
      <vt:lpstr>Calibri</vt:lpstr>
      <vt:lpstr>Courier New</vt:lpstr>
      <vt:lpstr>Symbol</vt:lpstr>
      <vt:lpstr>Times New Roman</vt:lpstr>
      <vt:lpstr>20140311PresentationUWTSDTemplate</vt:lpstr>
      <vt:lpstr>PowerPoint Presentation</vt:lpstr>
      <vt:lpstr>Outcomes for today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Theoretical Models</vt:lpstr>
      <vt:lpstr>Social Determinants of Health </vt:lpstr>
      <vt:lpstr>Introduction to PERMA Model (Seligman, 2011)</vt:lpstr>
      <vt:lpstr>PERMA Self-Reflection </vt:lpstr>
      <vt:lpstr>Mapping Health Influences </vt:lpstr>
      <vt:lpstr>  Case: Two children, different socio-economic backgrounds. Discussion: How do life circumstances shape future health outcomes?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Amanda Owens</cp:lastModifiedBy>
  <cp:revision>85</cp:revision>
  <cp:lastPrinted>2021-09-28T07:50:44Z</cp:lastPrinted>
  <dcterms:created xsi:type="dcterms:W3CDTF">2015-04-14T15:21:28Z</dcterms:created>
  <dcterms:modified xsi:type="dcterms:W3CDTF">2025-02-02T17:02:32Z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