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48"/>
  </p:notesMasterIdLst>
  <p:handoutMasterIdLst>
    <p:handoutMasterId r:id="rId49"/>
  </p:handoutMasterIdLst>
  <p:sldIdLst>
    <p:sldId id="257" r:id="rId2"/>
    <p:sldId id="405" r:id="rId3"/>
    <p:sldId id="282" r:id="rId4"/>
    <p:sldId id="328" r:id="rId5"/>
    <p:sldId id="333" r:id="rId6"/>
    <p:sldId id="407" r:id="rId7"/>
    <p:sldId id="341" r:id="rId8"/>
    <p:sldId id="272" r:id="rId9"/>
    <p:sldId id="408" r:id="rId10"/>
    <p:sldId id="324" r:id="rId11"/>
    <p:sldId id="394" r:id="rId12"/>
    <p:sldId id="344" r:id="rId13"/>
    <p:sldId id="430" r:id="rId14"/>
    <p:sldId id="360" r:id="rId15"/>
    <p:sldId id="363" r:id="rId16"/>
    <p:sldId id="400" r:id="rId17"/>
    <p:sldId id="389" r:id="rId18"/>
    <p:sldId id="419" r:id="rId19"/>
    <p:sldId id="361" r:id="rId20"/>
    <p:sldId id="297" r:id="rId21"/>
    <p:sldId id="339" r:id="rId22"/>
    <p:sldId id="427" r:id="rId23"/>
    <p:sldId id="431" r:id="rId24"/>
    <p:sldId id="411" r:id="rId25"/>
    <p:sldId id="434" r:id="rId26"/>
    <p:sldId id="381" r:id="rId27"/>
    <p:sldId id="365" r:id="rId28"/>
    <p:sldId id="401" r:id="rId29"/>
    <p:sldId id="392" r:id="rId30"/>
    <p:sldId id="396" r:id="rId31"/>
    <p:sldId id="376" r:id="rId32"/>
    <p:sldId id="409" r:id="rId33"/>
    <p:sldId id="338" r:id="rId34"/>
    <p:sldId id="315" r:id="rId35"/>
    <p:sldId id="276" r:id="rId36"/>
    <p:sldId id="388" r:id="rId37"/>
    <p:sldId id="367" r:id="rId38"/>
    <p:sldId id="399" r:id="rId39"/>
    <p:sldId id="424" r:id="rId40"/>
    <p:sldId id="423" r:id="rId41"/>
    <p:sldId id="398" r:id="rId42"/>
    <p:sldId id="437" r:id="rId43"/>
    <p:sldId id="336" r:id="rId44"/>
    <p:sldId id="370" r:id="rId45"/>
    <p:sldId id="359" r:id="rId46"/>
    <p:sldId id="279" r:id="rId47"/>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2B8DC1-3CFA-10FA-D674-320226E6DFE6}" v="7" dt="2023-10-12T21:10:34.7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578"/>
    <p:restoredTop sz="65677" autoAdjust="0"/>
  </p:normalViewPr>
  <p:slideViewPr>
    <p:cSldViewPr>
      <p:cViewPr varScale="1">
        <p:scale>
          <a:sx n="72" d="100"/>
          <a:sy n="72" d="100"/>
        </p:scale>
        <p:origin x="2400"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776867"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776867"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776867"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66598" y="4632688"/>
            <a:ext cx="5335893" cy="4390914"/>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776867"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29387" indent="-280533">
              <a:spcBef>
                <a:spcPct val="30000"/>
              </a:spcBef>
              <a:defRPr sz="1200">
                <a:solidFill>
                  <a:schemeClr val="tx1"/>
                </a:solidFill>
                <a:latin typeface="Arial" panose="020B0604020202020204" pitchFamily="34" charset="0"/>
                <a:ea typeface="MS PGothic" panose="020B0600070205080204" pitchFamily="34" charset="-128"/>
              </a:defRPr>
            </a:lvl2pPr>
            <a:lvl3pPr marL="1122133" indent="-224426">
              <a:spcBef>
                <a:spcPct val="30000"/>
              </a:spcBef>
              <a:defRPr sz="1200">
                <a:solidFill>
                  <a:schemeClr val="tx1"/>
                </a:solidFill>
                <a:latin typeface="Arial" panose="020B0604020202020204" pitchFamily="34" charset="0"/>
                <a:ea typeface="MS PGothic" panose="020B0600070205080204" pitchFamily="34" charset="-128"/>
              </a:defRPr>
            </a:lvl3pPr>
            <a:lvl4pPr marL="1570986" indent="-224426">
              <a:spcBef>
                <a:spcPct val="30000"/>
              </a:spcBef>
              <a:defRPr sz="1200">
                <a:solidFill>
                  <a:schemeClr val="tx1"/>
                </a:solidFill>
                <a:latin typeface="Arial" panose="020B0604020202020204" pitchFamily="34" charset="0"/>
                <a:ea typeface="MS PGothic" panose="020B0600070205080204" pitchFamily="34" charset="-128"/>
              </a:defRPr>
            </a:lvl4pPr>
            <a:lvl5pPr marL="2019840" indent="-224426">
              <a:spcBef>
                <a:spcPct val="30000"/>
              </a:spcBef>
              <a:defRPr sz="1200">
                <a:solidFill>
                  <a:schemeClr val="tx1"/>
                </a:solidFill>
                <a:latin typeface="Arial" panose="020B0604020202020204" pitchFamily="34" charset="0"/>
                <a:ea typeface="MS PGothic" panose="020B0600070205080204" pitchFamily="34" charset="-128"/>
              </a:defRPr>
            </a:lvl5pPr>
            <a:lvl6pPr marL="2468693"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17547"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66400"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15253"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1070476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hand out the slides about some of the theorists we haven’t discussed today e.g. Froebel</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206882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of an activity that you can do well i.e. surfing, caving, horse riding, abseiling, mountain climbing, kayaking, coasteering, mountain biking, swimming, cycling …</a:t>
            </a:r>
          </a:p>
          <a:p>
            <a:r>
              <a:rPr lang="en-US" dirty="0"/>
              <a:t>(</a:t>
            </a:r>
            <a:r>
              <a:rPr lang="en-US" dirty="0" err="1"/>
              <a:t>i</a:t>
            </a:r>
            <a:r>
              <a:rPr lang="en-US" dirty="0"/>
              <a:t>) imagine that you see someone having a go at one of these. </a:t>
            </a:r>
          </a:p>
          <a:p>
            <a:r>
              <a:rPr lang="en-US" dirty="0"/>
              <a:t>(ii) What if you saw they were having some difficulty with a specific skill within the activity (choose one)</a:t>
            </a:r>
          </a:p>
          <a:p>
            <a:r>
              <a:rPr lang="en-US" dirty="0"/>
              <a:t>(iii)How would support someone else to learn the skill/ technique needed – scaffolding - to enable the person to make progress?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2455587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849617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indicates the application of a stimulus; </a:t>
            </a:r>
          </a:p>
          <a:p>
            <a:r>
              <a:rPr lang="en-GB" dirty="0"/>
              <a:t>negative indicates the withholding of a stimulus</a:t>
            </a:r>
          </a:p>
          <a:p>
            <a:endParaRPr lang="en-GB" dirty="0"/>
          </a:p>
          <a:p>
            <a:r>
              <a:rPr lang="en-GB" dirty="0"/>
              <a:t>Behaviourism is a worldview that assumes a learner is essentially passive, responding to environmental stimuli. The learner starts off as a clean slate (i.e. tabula rasa) and behaviour is shaped through positive reinforcement or negative reinforcement (Watson, 2013).</a:t>
            </a:r>
          </a:p>
          <a:p>
            <a:r>
              <a:rPr lang="en-GB" dirty="0"/>
              <a:t>Both positive reinforcement and negative reinforcement increase the probability that the antecedent behaviour will happen again.</a:t>
            </a:r>
          </a:p>
          <a:p>
            <a:endParaRPr lang="en-GB" dirty="0">
              <a:solidFill>
                <a:srgbClr val="C00000"/>
              </a:solidFill>
            </a:endParaRPr>
          </a:p>
          <a:p>
            <a:r>
              <a:rPr lang="en-GB" dirty="0">
                <a:solidFill>
                  <a:srgbClr val="C00000"/>
                </a:solidFill>
              </a:rPr>
              <a:t>The </a:t>
            </a:r>
            <a:r>
              <a:rPr lang="en-GB" b="1" u="sng" dirty="0">
                <a:solidFill>
                  <a:srgbClr val="C00000"/>
                </a:solidFill>
              </a:rPr>
              <a:t>problem</a:t>
            </a:r>
            <a:r>
              <a:rPr lang="en-GB" dirty="0">
                <a:solidFill>
                  <a:srgbClr val="C00000"/>
                </a:solidFill>
              </a:rPr>
              <a:t> with a behaviourist approach is that it initiates learning based on </a:t>
            </a:r>
            <a:r>
              <a:rPr lang="en-GB" u="sng" dirty="0">
                <a:solidFill>
                  <a:srgbClr val="C00000"/>
                </a:solidFill>
              </a:rPr>
              <a:t>external consequences </a:t>
            </a:r>
            <a:r>
              <a:rPr lang="en-GB" dirty="0">
                <a:solidFill>
                  <a:srgbClr val="C00000"/>
                </a:solidFill>
              </a:rPr>
              <a:t>rather than </a:t>
            </a:r>
            <a:r>
              <a:rPr lang="en-GB" u="sng" dirty="0">
                <a:solidFill>
                  <a:srgbClr val="C00000"/>
                </a:solidFill>
              </a:rPr>
              <a:t>internal desire to learn</a:t>
            </a:r>
            <a:r>
              <a:rPr lang="en-GB" dirty="0">
                <a:solidFill>
                  <a:srgbClr val="C00000"/>
                </a:solidFill>
              </a:rPr>
              <a:t>. </a:t>
            </a:r>
          </a:p>
          <a:p>
            <a:endParaRPr lang="en-GB" dirty="0">
              <a:solidFill>
                <a:srgbClr val="C00000"/>
              </a:solidFill>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34993456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 (1896 – 1980) Constructivism: Schema – pattern of thought and the relationship between them </a:t>
            </a:r>
          </a:p>
          <a:p>
            <a:r>
              <a:rPr lang="en-GB" dirty="0"/>
              <a:t>There is </a:t>
            </a:r>
            <a:r>
              <a:rPr lang="en-GB" i="1" dirty="0"/>
              <a:t>assimilation</a:t>
            </a:r>
            <a:r>
              <a:rPr lang="en-GB" dirty="0"/>
              <a:t> when a child responds to a new event in a way that is consistent with an existing schema</a:t>
            </a:r>
          </a:p>
          <a:p>
            <a:endParaRPr lang="en-GB" dirty="0"/>
          </a:p>
          <a:p>
            <a:pPr defTabSz="897707">
              <a:defRPr/>
            </a:pPr>
            <a:r>
              <a:rPr lang="en-GB" dirty="0"/>
              <a:t>BRUNER : He believed that learning is initiated and enhanced by a ‘more knowledgeable other’ through scaffolding e.g. guiding, prompting, discussing, questioning and providing stimulus materials </a:t>
            </a:r>
          </a:p>
          <a:p>
            <a:endParaRPr lang="en-GB" dirty="0"/>
          </a:p>
          <a:p>
            <a:pPr defTabSz="897707">
              <a:defRPr/>
            </a:pPr>
            <a:r>
              <a:rPr lang="en-GB" dirty="0"/>
              <a:t>Piaget = Interest in epistemology – aspect of philosophy concerned with knowledge.</a:t>
            </a:r>
          </a:p>
          <a:p>
            <a:endParaRPr lang="en-US" dirty="0"/>
          </a:p>
          <a:p>
            <a:pPr defTabSz="897707">
              <a:defRPr/>
            </a:pPr>
            <a:r>
              <a:rPr lang="en-GB" dirty="0"/>
              <a:t>The child in the cot, the sand pit, on the beach, in the bath…. exploring teething rings, keys toys – mouthing, touching, grasping, then onto pouring, making bubbles, emptying, filling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1687774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group work / problem solving / collaboration / sharing and adapting ideas / feel ‘ownership’ of task outcome. Engagement is high – concentration </a:t>
            </a:r>
          </a:p>
          <a:p>
            <a:endParaRPr lang="en-US" dirty="0"/>
          </a:p>
          <a:p>
            <a:r>
              <a:rPr lang="en-US" dirty="0"/>
              <a:t>What may not have prominence is – high quality of skills / techniques / methods </a:t>
            </a:r>
          </a:p>
          <a:p>
            <a:endParaRPr lang="en-US" dirty="0"/>
          </a:p>
          <a:p>
            <a:r>
              <a:rPr lang="en-US" dirty="0"/>
              <a:t>Does this matter? How important are these scenarios?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24643907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Vygotsky 1896 - 1934 – social constructivism – philosophy was that all cognitive functions originate in social interaction and are then internalised on an individual level. Learners actively ‘make meaning’, and their social world is fundamental to this process.  Language and play are central components. Learning becomes internalised.  Speech development are important factors in the learning process. </a:t>
            </a:r>
          </a:p>
          <a:p>
            <a:endParaRPr lang="en-GB" dirty="0"/>
          </a:p>
          <a:p>
            <a:pPr defTabSz="897707">
              <a:defRPr/>
            </a:pPr>
            <a:r>
              <a:rPr lang="en-GB" dirty="0"/>
              <a:t>The child will not be able to take the next step in their development unless they are supported in the ZPD. Through communication and social interaction with adults or more knowledgeable peers children can achieve higher levels of understanding than they would independently</a:t>
            </a:r>
          </a:p>
          <a:p>
            <a:endParaRPr lang="en-GB" dirty="0">
              <a:effectLst/>
            </a:endParaRPr>
          </a:p>
          <a:p>
            <a:r>
              <a:rPr lang="en-GB" dirty="0"/>
              <a:t>This support is sometimes known as </a:t>
            </a:r>
            <a:r>
              <a:rPr lang="en-GB" b="1" dirty="0"/>
              <a:t>scaffolding </a:t>
            </a:r>
            <a:r>
              <a:rPr lang="en-GB" dirty="0"/>
              <a:t>(see also Bruner) and is seen as the main role of adults/teachers.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4220664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10</a:t>
            </a:fld>
            <a:endParaRPr lang="en-US" altLang="en-US"/>
          </a:p>
        </p:txBody>
      </p:sp>
    </p:spTree>
    <p:extLst>
      <p:ext uri="{BB962C8B-B14F-4D97-AF65-F5344CB8AC3E}">
        <p14:creationId xmlns:p14="http://schemas.microsoft.com/office/powerpoint/2010/main" val="3216844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r>
              <a:rPr lang="en-GB" dirty="0"/>
              <a:t>When you’ll be the ‘teacher’ Can you remember and use range of teaching styles promoted via …. Consider how effective different approaches were to the activity you were leading.</a:t>
            </a:r>
          </a:p>
          <a:p>
            <a:endParaRPr lang="en-US" dirty="0"/>
          </a:p>
          <a:p>
            <a:r>
              <a:rPr lang="en-GB" dirty="0" err="1"/>
              <a:t>Ydych</a:t>
            </a:r>
            <a:r>
              <a:rPr lang="en-GB" dirty="0"/>
              <a:t> </a:t>
            </a:r>
            <a:r>
              <a:rPr lang="en-GB" dirty="0" err="1"/>
              <a:t>chi’n</a:t>
            </a:r>
            <a:r>
              <a:rPr lang="en-GB" dirty="0"/>
              <a:t> </a:t>
            </a:r>
            <a:r>
              <a:rPr lang="en-GB" dirty="0" err="1"/>
              <a:t>gallu</a:t>
            </a:r>
            <a:r>
              <a:rPr lang="en-GB" dirty="0"/>
              <a:t> </a:t>
            </a:r>
            <a:r>
              <a:rPr lang="en-GB" dirty="0" err="1"/>
              <a:t>adnabod</a:t>
            </a:r>
            <a:r>
              <a:rPr lang="en-GB" dirty="0"/>
              <a:t> pa </a:t>
            </a:r>
            <a:r>
              <a:rPr lang="en-GB" dirty="0" err="1"/>
              <a:t>ddulliau</a:t>
            </a:r>
            <a:r>
              <a:rPr lang="en-GB" dirty="0"/>
              <a:t> </a:t>
            </a:r>
            <a:r>
              <a:rPr lang="en-GB" dirty="0" err="1"/>
              <a:t>roeddech</a:t>
            </a:r>
            <a:r>
              <a:rPr lang="en-GB" dirty="0"/>
              <a:t> </a:t>
            </a:r>
            <a:r>
              <a:rPr lang="en-GB" dirty="0" err="1"/>
              <a:t>wedi</a:t>
            </a:r>
            <a:r>
              <a:rPr lang="en-GB" dirty="0"/>
              <a:t> </a:t>
            </a:r>
            <a:r>
              <a:rPr lang="en-GB" dirty="0" err="1"/>
              <a:t>defnyddio</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1294461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Constructivism </a:t>
            </a:r>
          </a:p>
          <a:p>
            <a:pPr eaLnBrk="1" hangingPunct="1"/>
            <a:r>
              <a:rPr lang="en-GB" dirty="0"/>
              <a:t>Individual engagement with his/her surroundings</a:t>
            </a:r>
          </a:p>
          <a:p>
            <a:pPr eaLnBrk="1" hangingPunct="1"/>
            <a:endParaRPr lang="en-GB" dirty="0"/>
          </a:p>
          <a:p>
            <a:pPr eaLnBrk="1" hangingPunct="1"/>
            <a:r>
              <a:rPr lang="en-GB" dirty="0"/>
              <a:t>The child in the cot, the sand pit, on the beach, in the bath…. exploring teething rings, keys toys – mouthing, touching, grasping, then onto pouring, making bubbles, emptying, filling ….</a:t>
            </a:r>
          </a:p>
          <a:p>
            <a:pPr eaLnBrk="1" hangingPunct="1"/>
            <a:endParaRPr lang="en-GB" dirty="0"/>
          </a:p>
          <a:p>
            <a:r>
              <a:rPr lang="en-GB" dirty="0"/>
              <a:t>Remember : Bruner's interest in the process of how children form concepts led him to extend Piaget and Vygotsky's thinking.  He believed that learning is initiated and enhanced by a ‘more knowledgeable other’ through scaffolding e.g. guiding, prompting, discussing, questioning and providing stimulus materials </a:t>
            </a:r>
          </a:p>
          <a:p>
            <a:pPr eaLnBrk="1" hangingPunct="1"/>
            <a:endParaRPr lang="en-GB"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1690877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1057015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Foundation Learning curriculum advocates a holistic child-centered approach. Well-being underpins the curriculum from 3 – 16 </a:t>
            </a:r>
            <a:r>
              <a:rPr lang="en-US" dirty="0" err="1"/>
              <a:t>yrs</a:t>
            </a:r>
            <a:r>
              <a:rPr lang="en-US" dirty="0"/>
              <a:t> old. </a:t>
            </a:r>
          </a:p>
          <a:p>
            <a:endParaRPr lang="en-US" dirty="0"/>
          </a:p>
          <a:p>
            <a:r>
              <a:rPr lang="en-US" dirty="0"/>
              <a:t>Having first hand experiences with real life problems is important. </a:t>
            </a:r>
          </a:p>
          <a:p>
            <a:pPr eaLnBrk="1" hangingPunct="1"/>
            <a:endParaRPr lang="en-US" altLang="en-US" dirty="0">
              <a:latin typeface="Arial" panose="020B0604020202020204" pitchFamily="34" charset="0"/>
            </a:endParaRPr>
          </a:p>
          <a:p>
            <a:r>
              <a:rPr lang="en-US" dirty="0"/>
              <a:t>The Foundation phase advocates a holistic child-centered approach. Well-being underpins the Foundation Phase, the learning being through ‘first hand experiential activities with the serious business of play providing the vehicle’ (DCELLS, 2008a:4).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14</a:t>
            </a:fld>
            <a:endParaRPr lang="en-US" altLang="en-US"/>
          </a:p>
        </p:txBody>
      </p:sp>
    </p:spTree>
    <p:extLst>
      <p:ext uri="{BB962C8B-B14F-4D97-AF65-F5344CB8AC3E}">
        <p14:creationId xmlns:p14="http://schemas.microsoft.com/office/powerpoint/2010/main" val="22591206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subjects – areas of learning</a:t>
            </a:r>
          </a:p>
          <a:p>
            <a:endParaRPr lang="en-US" dirty="0"/>
          </a:p>
          <a:p>
            <a:r>
              <a:rPr lang="en-US" dirty="0"/>
              <a:t>Taught holistically – with others i.e. physical &amp; oral / creative development &amp; personal &amp; social  </a:t>
            </a:r>
            <a:r>
              <a:rPr lang="en-US" dirty="0" err="1"/>
              <a:t>etc</a:t>
            </a:r>
            <a:r>
              <a:rPr lang="en-US" dirty="0"/>
              <a:t> </a:t>
            </a:r>
          </a:p>
          <a:p>
            <a:endParaRPr lang="en-US" dirty="0"/>
          </a:p>
          <a:p>
            <a:r>
              <a:rPr lang="en-US" dirty="0"/>
              <a:t>Each area of learning is given Range and skills  /   </a:t>
            </a:r>
            <a:r>
              <a:rPr lang="en-US" dirty="0" err="1"/>
              <a:t>ystod</a:t>
            </a:r>
            <a:r>
              <a:rPr lang="en-US" dirty="0"/>
              <a:t> a </a:t>
            </a:r>
            <a:r>
              <a:rPr lang="en-US" dirty="0" err="1"/>
              <a:t>sgiliau</a:t>
            </a:r>
            <a:endParaRPr lang="en-US" dirty="0"/>
          </a:p>
          <a:p>
            <a:endParaRPr lang="en-US" dirty="0"/>
          </a:p>
          <a:p>
            <a:r>
              <a:rPr lang="en-US" dirty="0"/>
              <a:t>The curriculum is a continuum – </a:t>
            </a:r>
            <a:r>
              <a:rPr lang="en-US" dirty="0" err="1"/>
              <a:t>continwwm</a:t>
            </a:r>
            <a:r>
              <a:rPr lang="en-US" dirty="0"/>
              <a:t> </a:t>
            </a:r>
            <a:r>
              <a:rPr lang="en-US" dirty="0" err="1"/>
              <a:t>yw’r</a:t>
            </a:r>
            <a:r>
              <a:rPr lang="en-US" dirty="0"/>
              <a:t> </a:t>
            </a:r>
            <a:r>
              <a:rPr lang="en-US" dirty="0" err="1"/>
              <a:t>cwricwlwm</a:t>
            </a:r>
            <a:r>
              <a:rPr lang="en-US" dirty="0"/>
              <a:t>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4257109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Broadhead (2006:191) argues that children’s play is ‘their self-actualisation, a holistic exploration of who and what they are and know and of who and what they might become’.</a:t>
            </a: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16</a:t>
            </a:fld>
            <a:endParaRPr lang="en-US" altLang="en-US"/>
          </a:p>
        </p:txBody>
      </p:sp>
    </p:spTree>
    <p:extLst>
      <p:ext uri="{BB962C8B-B14F-4D97-AF65-F5344CB8AC3E}">
        <p14:creationId xmlns:p14="http://schemas.microsoft.com/office/powerpoint/2010/main" val="31159472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17203284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r>
              <a:rPr lang="en-US" dirty="0"/>
              <a:t>Think of a game you once played either at Schools, Scouts / Guides or the </a:t>
            </a:r>
            <a:r>
              <a:rPr lang="en-US" dirty="0" err="1"/>
              <a:t>Urdd</a:t>
            </a:r>
            <a:r>
              <a:rPr lang="en-US" dirty="0"/>
              <a:t>, Cadets or at Youth Club </a:t>
            </a:r>
            <a:r>
              <a:rPr lang="en-US" dirty="0" err="1"/>
              <a:t>etc</a:t>
            </a:r>
            <a:r>
              <a:rPr lang="en-US" dirty="0"/>
              <a:t> </a:t>
            </a:r>
            <a:r>
              <a:rPr lang="en-US" dirty="0" err="1"/>
              <a:t>etc</a:t>
            </a:r>
            <a:endParaRPr lang="en-US" dirty="0"/>
          </a:p>
          <a:p>
            <a:r>
              <a:rPr lang="en-US" dirty="0"/>
              <a:t>What were the social benefits of the game? </a:t>
            </a:r>
          </a:p>
          <a:p>
            <a:r>
              <a:rPr lang="en-US" dirty="0"/>
              <a:t>What were the physical benefits of the game? </a:t>
            </a:r>
          </a:p>
          <a:p>
            <a:r>
              <a:rPr lang="en-US" dirty="0"/>
              <a:t>You will be teaching the game to our group!</a:t>
            </a:r>
          </a:p>
          <a:p>
            <a:endParaRPr lang="en-GB" dirty="0"/>
          </a:p>
          <a:p>
            <a:r>
              <a:rPr lang="en-GB" dirty="0"/>
              <a:t>Your experiences of play in the outdoors when younger – create poster</a:t>
            </a:r>
          </a:p>
          <a:p>
            <a:r>
              <a:rPr lang="en-GB" dirty="0"/>
              <a:t>What you played</a:t>
            </a:r>
          </a:p>
          <a:p>
            <a:r>
              <a:rPr lang="en-GB" dirty="0"/>
              <a:t>How did it make you feel</a:t>
            </a:r>
          </a:p>
          <a:p>
            <a:r>
              <a:rPr lang="en-GB" dirty="0"/>
              <a:t>Learnt … physical / socially and any educational benefits to the play that you engaged with? </a:t>
            </a:r>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18</a:t>
            </a:fld>
            <a:endParaRPr lang="en-US" altLang="en-US"/>
          </a:p>
        </p:txBody>
      </p:sp>
    </p:spTree>
    <p:extLst>
      <p:ext uri="{BB962C8B-B14F-4D97-AF65-F5344CB8AC3E}">
        <p14:creationId xmlns:p14="http://schemas.microsoft.com/office/powerpoint/2010/main" val="12978905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dirty="0"/>
              <a:t>Interest and ownership by the child​</a:t>
            </a:r>
          </a:p>
          <a:p>
            <a:pPr rtl="0" fontAlgn="base"/>
            <a:r>
              <a:rPr lang="en-US" dirty="0"/>
              <a:t>Open​</a:t>
            </a:r>
          </a:p>
          <a:p>
            <a:pPr rtl="0" fontAlgn="base"/>
            <a:r>
              <a:rPr lang="en-US" dirty="0"/>
              <a:t>The outcome is not made by an adult​</a:t>
            </a:r>
          </a:p>
          <a:p>
            <a:pPr rtl="0" fontAlgn="base"/>
            <a:r>
              <a:rPr lang="en-US" dirty="0"/>
              <a:t>The play is not controlled by an adult​</a:t>
            </a:r>
          </a:p>
          <a:p>
            <a:pPr rtl="0" fontAlgn="base"/>
            <a:r>
              <a:rPr lang="en-US" dirty="0"/>
              <a:t>Bruce, T. (2001) Learning Through Play’ 12 features of play. </a:t>
            </a:r>
          </a:p>
          <a:p>
            <a:endParaRPr lang="en-US" dirty="0"/>
          </a:p>
          <a:p>
            <a:pPr defTabSz="897707">
              <a:defRPr/>
            </a:pPr>
            <a:r>
              <a:rPr lang="en-GB" dirty="0"/>
              <a:t>‘play is child-chosen, play is child invented, play is pretend but done as if the activity were real, play focuses on the doing (process not product), play is done by the players (children) not the adults (teachers or parents), play requires active involvement and play is fun’. </a:t>
            </a:r>
            <a:r>
              <a:rPr lang="en-GB" dirty="0" err="1"/>
              <a:t>Meckley</a:t>
            </a:r>
            <a:r>
              <a:rPr lang="en-GB" dirty="0"/>
              <a:t> (2002, cited in Wood and Attfield, 2005, p.4) </a:t>
            </a:r>
            <a:r>
              <a:rPr lang="en-US" dirty="0"/>
              <a:t>​</a:t>
            </a:r>
          </a:p>
          <a:p>
            <a:r>
              <a:rPr lang="en-GB" b="1" dirty="0"/>
              <a:t>20 mins </a:t>
            </a:r>
            <a:r>
              <a:rPr lang="en-GB" dirty="0"/>
              <a:t>discussion : Scenario :</a:t>
            </a:r>
          </a:p>
          <a:p>
            <a:r>
              <a:rPr lang="en-GB" dirty="0"/>
              <a:t>Then you have </a:t>
            </a:r>
            <a:r>
              <a:rPr lang="en-GB" b="1" dirty="0"/>
              <a:t>10mins as a group to write up one word document collating all your responses</a:t>
            </a:r>
            <a:r>
              <a:rPr lang="en-GB" dirty="0"/>
              <a:t>.</a:t>
            </a:r>
          </a:p>
          <a:p>
            <a:r>
              <a:rPr lang="en-GB" dirty="0"/>
              <a:t> </a:t>
            </a:r>
            <a:r>
              <a:rPr lang="en-GB" i="1" u="sng" dirty="0"/>
              <a:t>Place the document in the section that says 'Files'</a:t>
            </a:r>
            <a:r>
              <a:rPr lang="en-GB" dirty="0"/>
              <a:t> (in between 'Posts' and 'Notes’. </a:t>
            </a:r>
          </a:p>
          <a:p>
            <a:endParaRPr lang="en-US" dirty="0"/>
          </a:p>
          <a:p>
            <a:pPr defTabSz="897707">
              <a:defRPr/>
            </a:pPr>
            <a:r>
              <a:rPr lang="en-US" dirty="0"/>
              <a:t>Write what you think is a definition of play.   Can we decide what we think are key features of play?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1739804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B8B0745C-9D62-534D-AECB-003F61A430F2}"/>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573291DD-AE47-7D4A-93D8-6A2D5BB9F96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a:t>Darllennwch</a:t>
            </a:r>
            <a:r>
              <a:rPr lang="en-US" altLang="en-US" dirty="0"/>
              <a:t> </a:t>
            </a:r>
            <a:r>
              <a:rPr lang="en-US" altLang="en-US" dirty="0" err="1"/>
              <a:t>yn</a:t>
            </a:r>
            <a:r>
              <a:rPr lang="en-US" altLang="en-US" dirty="0"/>
              <a:t> </a:t>
            </a:r>
            <a:r>
              <a:rPr lang="en-US" altLang="en-US" dirty="0" err="1"/>
              <a:t>ehangach</a:t>
            </a:r>
            <a:r>
              <a:rPr lang="en-US" altLang="en-US" dirty="0"/>
              <a:t> er </a:t>
            </a:r>
            <a:r>
              <a:rPr lang="en-US" altLang="en-US" dirty="0" err="1"/>
              <a:t>mwyn</a:t>
            </a:r>
            <a:r>
              <a:rPr lang="en-US" altLang="en-US" dirty="0"/>
              <a:t> </a:t>
            </a:r>
            <a:r>
              <a:rPr lang="en-US" altLang="en-US" dirty="0" err="1"/>
              <a:t>bwydo’ch</a:t>
            </a:r>
            <a:r>
              <a:rPr lang="en-US" altLang="en-US" dirty="0"/>
              <a:t> </a:t>
            </a:r>
            <a:r>
              <a:rPr lang="en-US" altLang="en-US" dirty="0" err="1"/>
              <a:t>aseiniad</a:t>
            </a:r>
            <a:r>
              <a:rPr lang="en-US" altLang="en-US" dirty="0"/>
              <a:t>.</a:t>
            </a:r>
          </a:p>
          <a:p>
            <a:endParaRPr lang="en-US" altLang="en-US" dirty="0"/>
          </a:p>
          <a:p>
            <a:r>
              <a:rPr lang="en-US" altLang="en-US" dirty="0"/>
              <a:t>Read further in order to support your assignment.</a:t>
            </a:r>
          </a:p>
        </p:txBody>
      </p:sp>
      <p:sp>
        <p:nvSpPr>
          <p:cNvPr id="38915" name="Slide Number Placeholder 3">
            <a:extLst>
              <a:ext uri="{FF2B5EF4-FFF2-40B4-BE49-F238E27FC236}">
                <a16:creationId xmlns:a16="http://schemas.microsoft.com/office/drawing/2014/main" id="{FB58C948-D48B-3547-A5BC-7CEF321FBB6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239245" indent="-36790391">
              <a:defRPr>
                <a:solidFill>
                  <a:schemeClr val="tx1"/>
                </a:solidFill>
                <a:latin typeface="Tahoma" panose="020B0604030504040204" pitchFamily="34" charset="0"/>
                <a:ea typeface="ＭＳ Ｐゴシック" panose="020B0600070205080204" pitchFamily="34" charset="-128"/>
              </a:defRPr>
            </a:lvl2pPr>
            <a:lvl3pPr marL="1122133" indent="-224426">
              <a:defRPr>
                <a:solidFill>
                  <a:schemeClr val="tx1"/>
                </a:solidFill>
                <a:latin typeface="Tahoma" panose="020B0604030504040204" pitchFamily="34" charset="0"/>
                <a:ea typeface="ＭＳ Ｐゴシック" panose="020B0600070205080204" pitchFamily="34" charset="-128"/>
              </a:defRPr>
            </a:lvl3pPr>
            <a:lvl4pPr marL="1570986" indent="-224426">
              <a:defRPr>
                <a:solidFill>
                  <a:schemeClr val="tx1"/>
                </a:solidFill>
                <a:latin typeface="Tahoma" panose="020B0604030504040204" pitchFamily="34" charset="0"/>
                <a:ea typeface="ＭＳ Ｐゴシック" panose="020B0600070205080204" pitchFamily="34" charset="-128"/>
              </a:defRPr>
            </a:lvl4pPr>
            <a:lvl5pPr marL="2019840" indent="-224426">
              <a:defRPr>
                <a:solidFill>
                  <a:schemeClr val="tx1"/>
                </a:solidFill>
                <a:latin typeface="Tahoma" panose="020B0604030504040204" pitchFamily="34" charset="0"/>
                <a:ea typeface="ＭＳ Ｐゴシック" panose="020B0600070205080204" pitchFamily="34" charset="-128"/>
              </a:defRPr>
            </a:lvl5pPr>
            <a:lvl6pPr marL="246869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17547"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366400"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1525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66507C74-41EF-B74A-B918-0A727C1846C3}" type="slidenum">
              <a:rPr lang="en-GB" altLang="en-US" smtClean="0">
                <a:latin typeface="Comic Sans MS" panose="030F0902030302020204" pitchFamily="66" charset="0"/>
              </a:rPr>
              <a:pPr/>
              <a:t>20</a:t>
            </a:fld>
            <a:endParaRPr lang="en-GB" altLang="en-US">
              <a:latin typeface="Comic Sans MS" panose="030F0902030302020204" pitchFamily="66" charset="0"/>
            </a:endParaRPr>
          </a:p>
        </p:txBody>
      </p:sp>
    </p:spTree>
    <p:extLst>
      <p:ext uri="{BB962C8B-B14F-4D97-AF65-F5344CB8AC3E}">
        <p14:creationId xmlns:p14="http://schemas.microsoft.com/office/powerpoint/2010/main" val="38823804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&amp; this foundation continues now in the Curriculum for Wales version – became statutory Sept 2022 for Phase 1 &amp; 2 children up to 7 </a:t>
            </a:r>
            <a:r>
              <a:rPr lang="en-US" dirty="0" err="1"/>
              <a:t>yrs</a:t>
            </a:r>
            <a:r>
              <a:rPr lang="en-US" dirty="0"/>
              <a:t> old.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36613726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22</a:t>
            </a:fld>
            <a:endParaRPr lang="en-US" altLang="en-US"/>
          </a:p>
        </p:txBody>
      </p:sp>
    </p:spTree>
    <p:extLst>
      <p:ext uri="{BB962C8B-B14F-4D97-AF65-F5344CB8AC3E}">
        <p14:creationId xmlns:p14="http://schemas.microsoft.com/office/powerpoint/2010/main" val="14221582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9705346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24</a:t>
            </a:fld>
            <a:endParaRPr lang="en-US" altLang="en-US"/>
          </a:p>
        </p:txBody>
      </p:sp>
    </p:spTree>
    <p:extLst>
      <p:ext uri="{BB962C8B-B14F-4D97-AF65-F5344CB8AC3E}">
        <p14:creationId xmlns:p14="http://schemas.microsoft.com/office/powerpoint/2010/main" val="7061375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20465779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endParaRPr lang="en-US" dirty="0"/>
          </a:p>
          <a:p>
            <a:r>
              <a:rPr lang="en-US" dirty="0"/>
              <a:t>Defining play – reminder of their own definitions of play</a:t>
            </a:r>
          </a:p>
          <a:p>
            <a:endParaRPr lang="en-US" dirty="0"/>
          </a:p>
          <a:p>
            <a:pPr defTabSz="897707">
              <a:defRPr/>
            </a:pPr>
            <a:r>
              <a:rPr lang="en-GB" dirty="0"/>
              <a:t>play involves an attitude of a natural willingness : </a:t>
            </a:r>
          </a:p>
          <a:p>
            <a:r>
              <a:rPr lang="en-US" dirty="0"/>
              <a:t>Genuine interest and ownership by the child.</a:t>
            </a:r>
          </a:p>
          <a:p>
            <a:r>
              <a:rPr lang="en-US" dirty="0"/>
              <a:t>Open</a:t>
            </a:r>
          </a:p>
          <a:p>
            <a:r>
              <a:rPr lang="en-US" dirty="0"/>
              <a:t>Play is not controlled by an adult</a:t>
            </a:r>
          </a:p>
          <a:p>
            <a:pPr defTabSz="897707">
              <a:defRPr/>
            </a:pPr>
            <a:r>
              <a:rPr lang="en-US" dirty="0"/>
              <a:t>The outcome is not made by an adult</a:t>
            </a:r>
          </a:p>
          <a:p>
            <a:pPr defTabSz="897707">
              <a:defRPr/>
            </a:pPr>
            <a:endParaRPr lang="en-US" dirty="0"/>
          </a:p>
          <a:p>
            <a:r>
              <a:rPr lang="en-US" dirty="0"/>
              <a:t> Bruce, T (2001) ‘Learning Through Play’ 12 features of play.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26</a:t>
            </a:fld>
            <a:endParaRPr lang="en-US" altLang="en-US"/>
          </a:p>
        </p:txBody>
      </p:sp>
    </p:spTree>
    <p:extLst>
      <p:ext uri="{BB962C8B-B14F-4D97-AF65-F5344CB8AC3E}">
        <p14:creationId xmlns:p14="http://schemas.microsoft.com/office/powerpoint/2010/main" val="1037250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14499147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 Chapter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37712533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29</a:t>
            </a:fld>
            <a:endParaRPr lang="en-US" altLang="en-US"/>
          </a:p>
        </p:txBody>
      </p:sp>
    </p:spTree>
    <p:extLst>
      <p:ext uri="{BB962C8B-B14F-4D97-AF65-F5344CB8AC3E}">
        <p14:creationId xmlns:p14="http://schemas.microsoft.com/office/powerpoint/2010/main" val="7799111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Yn</a:t>
            </a:r>
            <a:r>
              <a:rPr lang="en-US" dirty="0"/>
              <a:t> </a:t>
            </a:r>
            <a:r>
              <a:rPr lang="en-US" dirty="0" err="1"/>
              <a:t>eich</a:t>
            </a:r>
            <a:r>
              <a:rPr lang="en-US" dirty="0"/>
              <a:t> </a:t>
            </a:r>
            <a:r>
              <a:rPr lang="en-US" dirty="0" err="1"/>
              <a:t>grwpiau</a:t>
            </a:r>
            <a:r>
              <a:rPr lang="en-US" dirty="0"/>
              <a:t> </a:t>
            </a:r>
            <a:r>
              <a:rPr lang="en-US" dirty="0" err="1"/>
              <a:t>cynlluniwch</a:t>
            </a:r>
            <a:r>
              <a:rPr lang="en-US" dirty="0"/>
              <a:t>, </a:t>
            </a:r>
            <a:r>
              <a:rPr lang="en-US" dirty="0" err="1"/>
              <a:t>creuwch</a:t>
            </a:r>
            <a:r>
              <a:rPr lang="en-US" dirty="0"/>
              <a:t> a </a:t>
            </a:r>
            <a:r>
              <a:rPr lang="en-US" dirty="0" err="1"/>
              <a:t>chwaraewch</a:t>
            </a:r>
            <a:r>
              <a:rPr lang="en-US" dirty="0"/>
              <a:t> </a:t>
            </a:r>
            <a:r>
              <a:rPr lang="en-US" dirty="0" err="1"/>
              <a:t>cwrs</a:t>
            </a:r>
            <a:r>
              <a:rPr lang="en-US" dirty="0"/>
              <a:t> </a:t>
            </a:r>
            <a:r>
              <a:rPr lang="en-US" dirty="0" err="1"/>
              <a:t>rwystr</a:t>
            </a:r>
            <a:r>
              <a:rPr lang="en-US" dirty="0"/>
              <a:t> </a:t>
            </a:r>
            <a:r>
              <a:rPr lang="en-US" dirty="0" err="1"/>
              <a:t>syml</a:t>
            </a:r>
            <a:r>
              <a:rPr lang="en-US" dirty="0"/>
              <a:t> </a:t>
            </a:r>
            <a:r>
              <a:rPr lang="en-US" dirty="0" err="1"/>
              <a:t>gan</a:t>
            </a:r>
            <a:r>
              <a:rPr lang="en-US" dirty="0"/>
              <a:t> </a:t>
            </a:r>
            <a:r>
              <a:rPr lang="en-US" dirty="0" err="1"/>
              <a:t>gynnwys</a:t>
            </a:r>
            <a:r>
              <a:rPr lang="en-US" dirty="0"/>
              <a:t>:</a:t>
            </a:r>
          </a:p>
          <a:p>
            <a:r>
              <a:rPr lang="en-US" dirty="0"/>
              <a:t>(</a:t>
            </a:r>
            <a:r>
              <a:rPr lang="en-US" dirty="0" err="1"/>
              <a:t>i</a:t>
            </a:r>
            <a:r>
              <a:rPr lang="en-US" dirty="0"/>
              <a:t>)</a:t>
            </a:r>
            <a:r>
              <a:rPr lang="en-US" dirty="0" err="1"/>
              <a:t>arddodiadau</a:t>
            </a:r>
            <a:r>
              <a:rPr lang="en-US" dirty="0"/>
              <a:t> (ii)</a:t>
            </a:r>
            <a:r>
              <a:rPr lang="en-US" dirty="0" err="1"/>
              <a:t>amrywiaeth</a:t>
            </a:r>
            <a:r>
              <a:rPr lang="en-US" dirty="0"/>
              <a:t> o offer </a:t>
            </a:r>
            <a:r>
              <a:rPr lang="en-US" dirty="0" err="1"/>
              <a:t>fel</a:t>
            </a:r>
            <a:r>
              <a:rPr lang="en-US" dirty="0"/>
              <a:t> </a:t>
            </a:r>
            <a:r>
              <a:rPr lang="en-US" dirty="0" err="1"/>
              <a:t>rhwystrau</a:t>
            </a:r>
            <a:r>
              <a:rPr lang="en-US" dirty="0"/>
              <a:t> </a:t>
            </a:r>
          </a:p>
          <a:p>
            <a:r>
              <a:rPr lang="en-US" dirty="0"/>
              <a:t>(iii)</a:t>
            </a:r>
            <a:r>
              <a:rPr lang="en-US" dirty="0" err="1"/>
              <a:t>hefyd</a:t>
            </a:r>
            <a:r>
              <a:rPr lang="en-US" dirty="0"/>
              <a:t> </a:t>
            </a:r>
            <a:r>
              <a:rPr lang="en-US" dirty="0" err="1"/>
              <a:t>ydych</a:t>
            </a:r>
            <a:r>
              <a:rPr lang="en-US" dirty="0"/>
              <a:t> </a:t>
            </a:r>
            <a:r>
              <a:rPr lang="en-US" dirty="0" err="1"/>
              <a:t>chi’n</a:t>
            </a:r>
            <a:r>
              <a:rPr lang="en-US" dirty="0"/>
              <a:t> </a:t>
            </a:r>
            <a:r>
              <a:rPr lang="en-US" dirty="0" err="1"/>
              <a:t>annog</a:t>
            </a:r>
            <a:r>
              <a:rPr lang="en-US" dirty="0"/>
              <a:t> </a:t>
            </a:r>
            <a:r>
              <a:rPr lang="en-US" dirty="0" err="1"/>
              <a:t>gwahanol</a:t>
            </a:r>
            <a:r>
              <a:rPr lang="en-US" dirty="0"/>
              <a:t> </a:t>
            </a:r>
            <a:r>
              <a:rPr lang="en-US" dirty="0" err="1"/>
              <a:t>ffordd</a:t>
            </a:r>
            <a:r>
              <a:rPr lang="en-US" dirty="0"/>
              <a:t> o </a:t>
            </a:r>
            <a:r>
              <a:rPr lang="en-US" dirty="0" err="1"/>
              <a:t>deithio</a:t>
            </a:r>
            <a:r>
              <a:rPr lang="en-US" dirty="0"/>
              <a:t> </a:t>
            </a:r>
            <a:r>
              <a:rPr lang="en-US" dirty="0" err="1"/>
              <a:t>ar</a:t>
            </a:r>
            <a:r>
              <a:rPr lang="en-US" dirty="0"/>
              <a:t> </a:t>
            </a:r>
            <a:r>
              <a:rPr lang="en-US" dirty="0" err="1"/>
              <a:t>eich</a:t>
            </a:r>
            <a:r>
              <a:rPr lang="en-US" dirty="0"/>
              <a:t> </a:t>
            </a:r>
            <a:r>
              <a:rPr lang="en-US" dirty="0" err="1"/>
              <a:t>cwrs</a:t>
            </a:r>
            <a:r>
              <a:rPr lang="en-US" dirty="0"/>
              <a:t> </a:t>
            </a:r>
            <a:r>
              <a:rPr lang="en-US" dirty="0" err="1"/>
              <a:t>rhwystr</a:t>
            </a:r>
            <a:r>
              <a:rPr lang="en-US" dirty="0"/>
              <a:t>?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30</a:t>
            </a:fld>
            <a:endParaRPr lang="en-US" altLang="en-US"/>
          </a:p>
        </p:txBody>
      </p:sp>
    </p:spTree>
    <p:extLst>
      <p:ext uri="{BB962C8B-B14F-4D97-AF65-F5344CB8AC3E}">
        <p14:creationId xmlns:p14="http://schemas.microsoft.com/office/powerpoint/2010/main" val="25173036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Outside : in small groups (one teacher two/three pupils &amp; swap) – give the groups two main statements from progression step 1 &amp; 2 that deals with movements. </a:t>
            </a:r>
          </a:p>
          <a:p>
            <a:endParaRPr lang="en-US" dirty="0"/>
          </a:p>
          <a:p>
            <a:r>
              <a:rPr lang="en-US" dirty="0"/>
              <a:t> travel forwards, backwards and sideways whilst …</a:t>
            </a:r>
          </a:p>
          <a:p>
            <a:r>
              <a:rPr lang="en-US" dirty="0"/>
              <a:t>Walking/ running /galloping / skipping / jumping – landing / balances different shapes</a:t>
            </a:r>
          </a:p>
          <a:p>
            <a:endParaRPr lang="en-US" dirty="0"/>
          </a:p>
          <a:p>
            <a:r>
              <a:rPr lang="en-US" dirty="0" err="1"/>
              <a:t>teithiwch</a:t>
            </a:r>
            <a:r>
              <a:rPr lang="en-US" dirty="0"/>
              <a:t> </a:t>
            </a:r>
            <a:r>
              <a:rPr lang="en-US" dirty="0" err="1"/>
              <a:t>ymlaen</a:t>
            </a:r>
            <a:r>
              <a:rPr lang="en-US" dirty="0"/>
              <a:t>, </a:t>
            </a:r>
            <a:r>
              <a:rPr lang="en-US" dirty="0" err="1"/>
              <a:t>yn</a:t>
            </a:r>
            <a:r>
              <a:rPr lang="en-US" dirty="0"/>
              <a:t> </a:t>
            </a:r>
            <a:r>
              <a:rPr lang="en-US" dirty="0" err="1"/>
              <a:t>ôl</a:t>
            </a:r>
            <a:r>
              <a:rPr lang="en-US" dirty="0"/>
              <a:t> ac </a:t>
            </a:r>
            <a:r>
              <a:rPr lang="en-US" dirty="0" err="1"/>
              <a:t>i’r</a:t>
            </a:r>
            <a:r>
              <a:rPr lang="en-US" dirty="0"/>
              <a:t> </a:t>
            </a:r>
            <a:r>
              <a:rPr lang="en-US" dirty="0" err="1"/>
              <a:t>ochrau</a:t>
            </a:r>
            <a:r>
              <a:rPr lang="en-US" dirty="0"/>
              <a:t> </a:t>
            </a:r>
            <a:r>
              <a:rPr lang="en-US" dirty="0" err="1"/>
              <a:t>gan</a:t>
            </a:r>
            <a:r>
              <a:rPr lang="en-US" dirty="0"/>
              <a:t> …</a:t>
            </a:r>
          </a:p>
          <a:p>
            <a:r>
              <a:rPr lang="en-US" dirty="0" err="1"/>
              <a:t>Cerdded</a:t>
            </a:r>
            <a:r>
              <a:rPr lang="en-US" dirty="0"/>
              <a:t>, </a:t>
            </a:r>
            <a:r>
              <a:rPr lang="en-US" dirty="0" err="1"/>
              <a:t>rhedeg</a:t>
            </a:r>
            <a:r>
              <a:rPr lang="en-US" dirty="0"/>
              <a:t>, </a:t>
            </a:r>
            <a:r>
              <a:rPr lang="en-US" dirty="0" err="1"/>
              <a:t>llamu</a:t>
            </a:r>
            <a:r>
              <a:rPr lang="en-US" dirty="0"/>
              <a:t>, </a:t>
            </a:r>
            <a:r>
              <a:rPr lang="en-US" dirty="0" err="1"/>
              <a:t>neidio</a:t>
            </a:r>
            <a:r>
              <a:rPr lang="en-US" dirty="0"/>
              <a:t> a </a:t>
            </a:r>
            <a:r>
              <a:rPr lang="en-US" dirty="0" err="1"/>
              <a:t>glanio</a:t>
            </a:r>
            <a:r>
              <a:rPr lang="en-US" dirty="0"/>
              <a:t>, </a:t>
            </a:r>
            <a:r>
              <a:rPr lang="en-US" dirty="0" err="1"/>
              <a:t>sgipio</a:t>
            </a:r>
            <a:r>
              <a:rPr lang="en-US" dirty="0"/>
              <a:t>, </a:t>
            </a:r>
            <a:r>
              <a:rPr lang="en-US" dirty="0" err="1"/>
              <a:t>loncian</a:t>
            </a:r>
            <a:endParaRPr lang="en-US" dirty="0"/>
          </a:p>
          <a:p>
            <a:r>
              <a:rPr lang="en-US" dirty="0" err="1"/>
              <a:t>Creu</a:t>
            </a:r>
            <a:r>
              <a:rPr lang="en-US" dirty="0"/>
              <a:t> </a:t>
            </a:r>
            <a:r>
              <a:rPr lang="en-US" dirty="0" err="1"/>
              <a:t>cydbwysedd</a:t>
            </a:r>
            <a:r>
              <a:rPr lang="en-US" dirty="0"/>
              <a:t> </a:t>
            </a:r>
            <a:r>
              <a:rPr lang="en-US" dirty="0" err="1"/>
              <a:t>gwahanol</a:t>
            </a:r>
            <a:r>
              <a:rPr lang="en-US" dirty="0"/>
              <a:t> </a:t>
            </a:r>
            <a:r>
              <a:rPr lang="en-US" dirty="0" err="1"/>
              <a:t>siapiau</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31</a:t>
            </a:fld>
            <a:endParaRPr lang="en-US" altLang="en-US"/>
          </a:p>
        </p:txBody>
      </p:sp>
    </p:spTree>
    <p:extLst>
      <p:ext uri="{BB962C8B-B14F-4D97-AF65-F5344CB8AC3E}">
        <p14:creationId xmlns:p14="http://schemas.microsoft.com/office/powerpoint/2010/main" val="17363777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the game needs to involve the both of you! </a:t>
            </a:r>
          </a:p>
          <a:p>
            <a:endParaRPr lang="en-US" dirty="0"/>
          </a:p>
          <a:p>
            <a:r>
              <a:rPr lang="en-US" b="1" dirty="0"/>
              <a:t>Gyda</a:t>
            </a:r>
            <a:r>
              <a:rPr lang="en-US" dirty="0"/>
              <a:t> un person </a:t>
            </a:r>
            <a:r>
              <a:rPr lang="en-US" dirty="0" err="1"/>
              <a:t>arall</a:t>
            </a:r>
            <a:r>
              <a:rPr lang="en-US" dirty="0"/>
              <a:t> </a:t>
            </a:r>
            <a:r>
              <a:rPr lang="en-US" dirty="0" err="1"/>
              <a:t>cynlluniwch</a:t>
            </a:r>
            <a:r>
              <a:rPr lang="en-US" dirty="0"/>
              <a:t> a </a:t>
            </a:r>
            <a:r>
              <a:rPr lang="en-US" dirty="0" err="1"/>
              <a:t>chwaraewch</a:t>
            </a:r>
            <a:r>
              <a:rPr lang="en-US" dirty="0"/>
              <a:t> </a:t>
            </a:r>
            <a:r>
              <a:rPr lang="en-US" dirty="0" err="1"/>
              <a:t>gêm</a:t>
            </a:r>
            <a:r>
              <a:rPr lang="en-US" dirty="0"/>
              <a:t> </a:t>
            </a:r>
            <a:r>
              <a:rPr lang="en-US" dirty="0" err="1"/>
              <a:t>syml</a:t>
            </a:r>
            <a:r>
              <a:rPr lang="en-US" dirty="0"/>
              <a:t> </a:t>
            </a:r>
            <a:r>
              <a:rPr lang="en-US" dirty="0" err="1"/>
              <a:t>sy’n</a:t>
            </a:r>
            <a:r>
              <a:rPr lang="en-US" dirty="0"/>
              <a:t> </a:t>
            </a:r>
            <a:r>
              <a:rPr lang="en-US" dirty="0" err="1"/>
              <a:t>cynnwys</a:t>
            </a:r>
            <a:r>
              <a:rPr lang="en-US" dirty="0"/>
              <a:t> </a:t>
            </a:r>
            <a:r>
              <a:rPr lang="en-US" dirty="0" err="1"/>
              <a:t>targed</a:t>
            </a:r>
            <a:r>
              <a:rPr lang="en-US" dirty="0"/>
              <a:t>  </a:t>
            </a:r>
          </a:p>
          <a:p>
            <a:r>
              <a:rPr lang="en-US" dirty="0" err="1"/>
              <a:t>Ystyriwch</a:t>
            </a:r>
            <a:r>
              <a:rPr lang="en-US" dirty="0"/>
              <a:t> </a:t>
            </a:r>
            <a:r>
              <a:rPr lang="en-US" dirty="0" err="1"/>
              <a:t>Ble</a:t>
            </a:r>
            <a:r>
              <a:rPr lang="en-US" dirty="0"/>
              <a:t> (</a:t>
            </a:r>
            <a:r>
              <a:rPr lang="en-US" dirty="0" err="1"/>
              <a:t>lleoliad</a:t>
            </a:r>
            <a:r>
              <a:rPr lang="en-US" dirty="0"/>
              <a:t>/</a:t>
            </a:r>
            <a:r>
              <a:rPr lang="en-US" dirty="0" err="1"/>
              <a:t>uchel</a:t>
            </a:r>
            <a:r>
              <a:rPr lang="en-US" dirty="0"/>
              <a:t>/</a:t>
            </a:r>
            <a:r>
              <a:rPr lang="en-US" dirty="0" err="1"/>
              <a:t>isel</a:t>
            </a:r>
            <a:r>
              <a:rPr lang="en-US" dirty="0"/>
              <a:t>?) a Sut?</a:t>
            </a:r>
          </a:p>
          <a:p>
            <a:r>
              <a:rPr lang="en-US" dirty="0"/>
              <a:t>Mae </a:t>
            </a:r>
            <a:r>
              <a:rPr lang="en-US" dirty="0" err="1"/>
              <a:t>angen</a:t>
            </a:r>
            <a:r>
              <a:rPr lang="en-US" dirty="0"/>
              <a:t> bod y gem </a:t>
            </a:r>
            <a:r>
              <a:rPr lang="en-US" dirty="0" err="1"/>
              <a:t>yn</a:t>
            </a:r>
            <a:r>
              <a:rPr lang="en-US" dirty="0"/>
              <a:t> </a:t>
            </a:r>
            <a:r>
              <a:rPr lang="en-US" dirty="0" err="1"/>
              <a:t>cynnwys</a:t>
            </a:r>
            <a:r>
              <a:rPr lang="en-US" dirty="0"/>
              <a:t> y </a:t>
            </a:r>
            <a:r>
              <a:rPr lang="en-US" dirty="0" err="1"/>
              <a:t>ddau</a:t>
            </a:r>
            <a:r>
              <a:rPr lang="en-US" dirty="0"/>
              <a:t> </a:t>
            </a:r>
            <a:r>
              <a:rPr lang="en-US" dirty="0" err="1"/>
              <a:t>ohonoch</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32</a:t>
            </a:fld>
            <a:endParaRPr lang="en-US" altLang="en-US"/>
          </a:p>
        </p:txBody>
      </p:sp>
    </p:spTree>
    <p:extLst>
      <p:ext uri="{BB962C8B-B14F-4D97-AF65-F5344CB8AC3E}">
        <p14:creationId xmlns:p14="http://schemas.microsoft.com/office/powerpoint/2010/main" val="21198964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developments / Fundamental Movement Skills / Social interactions</a:t>
            </a:r>
          </a:p>
          <a:p>
            <a:r>
              <a:rPr lang="en-US" dirty="0"/>
              <a:t>Individual curriculum - own pace and skill </a:t>
            </a:r>
          </a:p>
          <a:p>
            <a:endParaRPr lang="en-US" dirty="0"/>
          </a:p>
          <a:p>
            <a:r>
              <a:rPr lang="en-US" dirty="0"/>
              <a:t>The links that movement has on the brain – the impact that this has i.e. on overall competence because you practice a skill / movement </a:t>
            </a:r>
            <a:r>
              <a:rPr lang="en-US" dirty="0" err="1"/>
              <a:t>etc</a:t>
            </a:r>
            <a:r>
              <a:rPr lang="en-US" dirty="0"/>
              <a:t> you become stronger and more confident</a:t>
            </a:r>
          </a:p>
          <a:p>
            <a:endParaRPr lang="en-US" dirty="0"/>
          </a:p>
          <a:p>
            <a:r>
              <a:rPr lang="en-US" dirty="0"/>
              <a:t>Lets give this theory a go!!!</a:t>
            </a:r>
          </a:p>
          <a:p>
            <a:pPr defTabSz="897707">
              <a:defRPr/>
            </a:pPr>
            <a:r>
              <a:rPr lang="en-US" dirty="0"/>
              <a:t>Walking/ running /galloping / skipping / jumping – landing / balances different shapes</a:t>
            </a:r>
          </a:p>
          <a:p>
            <a:r>
              <a:rPr lang="en-US" dirty="0"/>
              <a:t>With your partner create a sequence of movements that include (</a:t>
            </a:r>
            <a:r>
              <a:rPr lang="en-US" dirty="0" err="1"/>
              <a:t>i</a:t>
            </a:r>
            <a:r>
              <a:rPr lang="en-US" dirty="0"/>
              <a:t>)mirroring, (ii)moving away from, (iii)cannon and (iv)opposite movements. </a:t>
            </a:r>
          </a:p>
          <a:p>
            <a:r>
              <a:rPr lang="en-US" dirty="0"/>
              <a:t>Can you also vary the speed?</a:t>
            </a:r>
          </a:p>
          <a:p>
            <a:endParaRPr lang="en-US" dirty="0"/>
          </a:p>
          <a:p>
            <a:r>
              <a:rPr lang="en-US" dirty="0"/>
              <a:t>Think of an activity that you can do well i.e. surfing, caving, horse riding, abseiling, mountain climbing, kayaking, coasteering, mountain biking, swimming, cycling …</a:t>
            </a:r>
          </a:p>
          <a:p>
            <a:r>
              <a:rPr lang="en-US" dirty="0"/>
              <a:t>(</a:t>
            </a:r>
            <a:r>
              <a:rPr lang="en-US" dirty="0" err="1"/>
              <a:t>i</a:t>
            </a:r>
            <a:r>
              <a:rPr lang="en-US" dirty="0"/>
              <a:t>) imagine that you see someone having a go at one of these. </a:t>
            </a:r>
          </a:p>
          <a:p>
            <a:r>
              <a:rPr lang="en-US" dirty="0"/>
              <a:t>(ii) What if you saw they were having some difficulty with a specific skill within the activity (choose one)</a:t>
            </a:r>
          </a:p>
          <a:p>
            <a:r>
              <a:rPr lang="en-US" dirty="0"/>
              <a:t>(iii)How would support someone else to learn the skill/ technique needed – scaffolding - to enable the person to make progress?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33</a:t>
            </a:fld>
            <a:endParaRPr lang="en-US" altLang="en-US"/>
          </a:p>
        </p:txBody>
      </p:sp>
    </p:spTree>
    <p:extLst>
      <p:ext uri="{BB962C8B-B14F-4D97-AF65-F5344CB8AC3E}">
        <p14:creationId xmlns:p14="http://schemas.microsoft.com/office/powerpoint/2010/main" val="16835892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1896 0 1934 – social constructivism – philosophy was that all cognitive functions originate in social interaction and are then internalised on an individual level. </a:t>
            </a:r>
          </a:p>
          <a:p>
            <a:endParaRPr lang="en-GB" dirty="0"/>
          </a:p>
          <a:p>
            <a:r>
              <a:rPr lang="en-GB" dirty="0"/>
              <a:t>The child will not be able to take the next step in their development unless they are supported in the ZPD </a:t>
            </a:r>
          </a:p>
          <a:p>
            <a:endParaRPr lang="en-GB" dirty="0">
              <a:effectLst/>
            </a:endParaRPr>
          </a:p>
          <a:p>
            <a:r>
              <a:rPr lang="en-GB" dirty="0"/>
              <a:t>This support is sometimes known as </a:t>
            </a:r>
            <a:r>
              <a:rPr lang="en-GB" b="1" dirty="0"/>
              <a:t>scaffolding </a:t>
            </a:r>
            <a:r>
              <a:rPr lang="en-GB" dirty="0"/>
              <a:t>(see also Bruner) and is seen as the main role of adults/teachers. </a:t>
            </a:r>
          </a:p>
          <a:p>
            <a:endParaRPr lang="en-GB" dirty="0">
              <a:effectLst/>
            </a:endParaRPr>
          </a:p>
          <a:p>
            <a:r>
              <a:rPr lang="en-GB" dirty="0"/>
              <a:t>What might this ‘scaffolding’ be in a classroom situation?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34</a:t>
            </a:fld>
            <a:endParaRPr lang="en-US" altLang="en-US"/>
          </a:p>
        </p:txBody>
      </p:sp>
    </p:spTree>
    <p:extLst>
      <p:ext uri="{BB962C8B-B14F-4D97-AF65-F5344CB8AC3E}">
        <p14:creationId xmlns:p14="http://schemas.microsoft.com/office/powerpoint/2010/main" val="29932313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239245" indent="-36790391">
              <a:defRPr>
                <a:solidFill>
                  <a:schemeClr val="tx1"/>
                </a:solidFill>
                <a:latin typeface="Tahoma" panose="020B0604030504040204" pitchFamily="34" charset="0"/>
                <a:ea typeface="ＭＳ Ｐゴシック" panose="020B0600070205080204" pitchFamily="34" charset="-128"/>
              </a:defRPr>
            </a:lvl2pPr>
            <a:lvl3pPr marL="1122133" indent="-224426">
              <a:defRPr>
                <a:solidFill>
                  <a:schemeClr val="tx1"/>
                </a:solidFill>
                <a:latin typeface="Tahoma" panose="020B0604030504040204" pitchFamily="34" charset="0"/>
                <a:ea typeface="ＭＳ Ｐゴシック" panose="020B0600070205080204" pitchFamily="34" charset="-128"/>
              </a:defRPr>
            </a:lvl3pPr>
            <a:lvl4pPr marL="1570986" indent="-224426">
              <a:defRPr>
                <a:solidFill>
                  <a:schemeClr val="tx1"/>
                </a:solidFill>
                <a:latin typeface="Tahoma" panose="020B0604030504040204" pitchFamily="34" charset="0"/>
                <a:ea typeface="ＭＳ Ｐゴシック" panose="020B0600070205080204" pitchFamily="34" charset="-128"/>
              </a:defRPr>
            </a:lvl4pPr>
            <a:lvl5pPr marL="2019840" indent="-224426">
              <a:defRPr>
                <a:solidFill>
                  <a:schemeClr val="tx1"/>
                </a:solidFill>
                <a:latin typeface="Tahoma" panose="020B0604030504040204" pitchFamily="34" charset="0"/>
                <a:ea typeface="ＭＳ Ｐゴシック" panose="020B0600070205080204" pitchFamily="34" charset="-128"/>
              </a:defRPr>
            </a:lvl5pPr>
            <a:lvl6pPr marL="246869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17547"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366400"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1525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82A9B078-4AB5-4AB6-A787-A03420F34F6F}" type="slidenum">
              <a:rPr lang="en-GB" altLang="en-US" smtClean="0">
                <a:latin typeface="Comic Sans MS" panose="030F0702030302020204" pitchFamily="66" charset="0"/>
              </a:rPr>
              <a:pPr/>
              <a:t>35</a:t>
            </a:fld>
            <a:endParaRPr lang="en-GB" altLang="en-US">
              <a:latin typeface="Comic Sans MS" panose="030F0702030302020204" pitchFamily="66" charset="0"/>
            </a:endParaRPr>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dirty="0"/>
              <a:t>Did the expereiences I proided you with today allow for true indicators of play to emerge? </a:t>
            </a:r>
          </a:p>
          <a:p>
            <a:pPr eaLnBrk="1" hangingPunct="1"/>
            <a:r>
              <a:rPr lang="cy-GB" altLang="en-US" dirty="0"/>
              <a:t>Not really – possibly the activities were too descriptive not open ended enough. </a:t>
            </a:r>
          </a:p>
          <a:p>
            <a:pPr eaLnBrk="1" hangingPunct="1"/>
            <a:r>
              <a:rPr lang="cy-GB" altLang="en-US" dirty="0"/>
              <a:t>However opportunity for challening mind and thoughts were considered. When working as a pair did you make up your own rules? Use the environment as you wanted? Opportunity to construct something </a:t>
            </a:r>
          </a:p>
          <a:p>
            <a:pPr eaLnBrk="1" hangingPunct="1"/>
            <a:endParaRPr lang="cy-GB" altLang="en-US" dirty="0"/>
          </a:p>
          <a:p>
            <a:pPr eaLnBrk="1" hangingPunct="1"/>
            <a:r>
              <a:rPr lang="cy-GB" altLang="en-US" dirty="0"/>
              <a:t>Did you use natural reources to paly with and create? Montassori </a:t>
            </a:r>
          </a:p>
          <a:p>
            <a:pPr eaLnBrk="1" hangingPunct="1"/>
            <a:r>
              <a:rPr lang="cy-GB" altLang="en-US" dirty="0"/>
              <a:t>Child led – experiential in nature – intentional pedagogy</a:t>
            </a:r>
          </a:p>
          <a:p>
            <a:pPr eaLnBrk="1" hangingPunct="1"/>
            <a:endParaRPr lang="cy-GB" altLang="en-US" dirty="0"/>
          </a:p>
          <a:p>
            <a:pPr defTabSz="897707" eaLnBrk="1" hangingPunct="1">
              <a:defRPr/>
            </a:pPr>
            <a:r>
              <a:rPr lang="en-GB" b="1" dirty="0"/>
              <a:t>The microsystem (</a:t>
            </a:r>
            <a:r>
              <a:rPr lang="en-GB" dirty="0"/>
              <a:t>Bronfenbrenner 1917 - 2005</a:t>
            </a:r>
            <a:r>
              <a:rPr lang="en-GB" b="1" dirty="0"/>
              <a:t>) is the most inﬂuential level of the ecological systems theory. This is the most immediate environmental settings containing the developing child, such as family and school.</a:t>
            </a:r>
          </a:p>
          <a:p>
            <a:pPr eaLnBrk="1" hangingPunct="1"/>
            <a:endParaRPr lang="cy-GB" altLang="en-US" dirty="0"/>
          </a:p>
          <a:p>
            <a:pPr eaLnBrk="1" hangingPunct="1"/>
            <a:endParaRPr lang="cy-GB" altLang="en-US" dirty="0"/>
          </a:p>
          <a:p>
            <a:pPr eaLnBrk="1" hangingPunct="1"/>
            <a:r>
              <a:rPr lang="cy-GB" altLang="en-US" dirty="0"/>
              <a:t>Wedi’i arwain gan y plentyn – yn ymarferol  - addysgeg fwriadol</a:t>
            </a:r>
          </a:p>
          <a:p>
            <a:pPr eaLnBrk="1" hangingPunct="1">
              <a:defRPr/>
            </a:pPr>
            <a:r>
              <a:rPr lang="en-GB" dirty="0">
                <a:solidFill>
                  <a:srgbClr val="7030A0"/>
                </a:solidFill>
              </a:rPr>
              <a:t>It is not merely passing the time.</a:t>
            </a:r>
          </a:p>
          <a:p>
            <a:pPr eaLnBrk="1" hangingPunct="1">
              <a:defRPr/>
            </a:pPr>
            <a:r>
              <a:rPr lang="en-GB" dirty="0">
                <a:solidFill>
                  <a:srgbClr val="7030A0"/>
                </a:solidFill>
              </a:rPr>
              <a:t>Children need to develop their minds, bodies and personalities, play gives them opportunities to do this by:</a:t>
            </a:r>
          </a:p>
          <a:p>
            <a:pPr lvl="1" eaLnBrk="1" hangingPunct="1">
              <a:defRPr/>
            </a:pPr>
            <a:r>
              <a:rPr lang="en-GB" dirty="0">
                <a:solidFill>
                  <a:srgbClr val="7030A0"/>
                </a:solidFill>
              </a:rPr>
              <a:t>Strengthening the body</a:t>
            </a:r>
          </a:p>
          <a:p>
            <a:pPr lvl="1" eaLnBrk="1" hangingPunct="1">
              <a:defRPr/>
            </a:pPr>
            <a:r>
              <a:rPr lang="en-GB" dirty="0">
                <a:solidFill>
                  <a:srgbClr val="7030A0"/>
                </a:solidFill>
              </a:rPr>
              <a:t>Challenging the mind</a:t>
            </a:r>
          </a:p>
          <a:p>
            <a:pPr lvl="1" eaLnBrk="1" hangingPunct="1">
              <a:defRPr/>
            </a:pPr>
            <a:r>
              <a:rPr lang="en-GB" dirty="0">
                <a:solidFill>
                  <a:srgbClr val="7030A0"/>
                </a:solidFill>
              </a:rPr>
              <a:t>Developing personalities and engaging in social situations. </a:t>
            </a:r>
          </a:p>
          <a:p>
            <a:pPr eaLnBrk="1" hangingPunct="1"/>
            <a:endParaRPr lang="en-GB" altLang="en-US" dirty="0"/>
          </a:p>
          <a:p>
            <a:pPr eaLnBrk="1" hangingPunct="1"/>
            <a:r>
              <a:rPr lang="en-GB" altLang="en-US" dirty="0"/>
              <a:t>Using the senses</a:t>
            </a:r>
            <a:r>
              <a:rPr lang="en-GB" altLang="en-US" baseline="0" dirty="0"/>
              <a:t>  /  repeat …repeat ….repeat   /   mimic  /  time and time to think   /  inside, outside and beyond  /  independently – with a friend – in a group </a:t>
            </a:r>
          </a:p>
          <a:p>
            <a:pPr eaLnBrk="1" hangingPunct="1"/>
            <a:endParaRPr lang="en-GB" altLang="en-US" baseline="0" dirty="0"/>
          </a:p>
          <a:p>
            <a:pPr eaLnBrk="1" hangingPunct="1"/>
            <a:r>
              <a:rPr lang="en-GB" altLang="en-US" baseline="0" dirty="0"/>
              <a:t>Use of language - story? Co-construct - picture? </a:t>
            </a:r>
            <a:endParaRPr lang="en-GB" altLang="en-US" dirty="0"/>
          </a:p>
        </p:txBody>
      </p:sp>
    </p:spTree>
    <p:extLst>
      <p:ext uri="{BB962C8B-B14F-4D97-AF65-F5344CB8AC3E}">
        <p14:creationId xmlns:p14="http://schemas.microsoft.com/office/powerpoint/2010/main" val="14218879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miter lim="800000"/>
            <a:headEnd/>
            <a:tailEnd/>
          </a:ln>
        </p:spPr>
        <p:txBody>
          <a:bodyPr/>
          <a:lstStyle/>
          <a:p>
            <a:fld id="{0AC0A478-0C33-B74D-891A-12C7BA543C50}" type="slidenum">
              <a:rPr lang="en-US">
                <a:latin typeface="Arial" pitchFamily="-112" charset="0"/>
                <a:ea typeface="ＭＳ Ｐゴシック" pitchFamily="-112" charset="-128"/>
                <a:cs typeface="ＭＳ Ｐゴシック" pitchFamily="-112" charset="-128"/>
              </a:rPr>
              <a:pPr/>
              <a:t>36</a:t>
            </a:fld>
            <a:endParaRPr lang="en-US">
              <a:latin typeface="Arial" pitchFamily="-112" charset="0"/>
              <a:ea typeface="ＭＳ Ｐゴシック" pitchFamily="-112" charset="-128"/>
              <a:cs typeface="ＭＳ Ｐゴシック" pitchFamily="-112" charset="-128"/>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p:spPr>
        <p:txBody>
          <a:bodyPr/>
          <a:lstStyle/>
          <a:p>
            <a:pPr eaLnBrk="1" hangingPunct="1"/>
            <a:r>
              <a:rPr lang="en-GB" dirty="0">
                <a:latin typeface="Arial" pitchFamily="-112" charset="0"/>
                <a:ea typeface="ＭＳ Ｐゴシック" pitchFamily="-112" charset="-128"/>
                <a:cs typeface="ＭＳ Ｐゴシック" pitchFamily="-112" charset="-128"/>
              </a:rPr>
              <a:t>We’re going to watch a short video now of children working collaboratively – to try to solve a problem … some of the points noted here is seen in this short examples / snip it film. </a:t>
            </a:r>
          </a:p>
          <a:p>
            <a:pPr eaLnBrk="1" hangingPunct="1"/>
            <a:endParaRPr lang="en-GB" dirty="0">
              <a:latin typeface="Arial" pitchFamily="-112" charset="0"/>
              <a:ea typeface="ＭＳ Ｐゴシック" pitchFamily="-112" charset="-128"/>
              <a:cs typeface="ＭＳ Ｐゴシック" pitchFamily="-112" charset="-128"/>
            </a:endParaRPr>
          </a:p>
          <a:p>
            <a:pPr eaLnBrk="1" hangingPunct="1"/>
            <a:r>
              <a:rPr lang="en-GB" dirty="0">
                <a:latin typeface="Arial" pitchFamily="-112" charset="0"/>
                <a:ea typeface="ＭＳ Ｐゴシック" pitchFamily="-112" charset="-128"/>
                <a:cs typeface="ＭＳ Ｐゴシック" pitchFamily="-112" charset="-128"/>
              </a:rPr>
              <a:t>Consider is there learning? What is the learning? Provision?   </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37</a:t>
            </a:fld>
            <a:endParaRPr lang="en-US" altLang="en-US"/>
          </a:p>
        </p:txBody>
      </p:sp>
    </p:spTree>
    <p:extLst>
      <p:ext uri="{BB962C8B-B14F-4D97-AF65-F5344CB8AC3E}">
        <p14:creationId xmlns:p14="http://schemas.microsoft.com/office/powerpoint/2010/main" val="19379767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Crynhoi</a:t>
            </a:r>
            <a:r>
              <a:rPr lang="en-US" dirty="0"/>
              <a:t> </a:t>
            </a:r>
            <a:r>
              <a:rPr lang="en-US" dirty="0" err="1"/>
              <a:t>yr</a:t>
            </a:r>
            <a:r>
              <a:rPr lang="en-US" dirty="0"/>
              <a:t> </a:t>
            </a:r>
            <a:r>
              <a:rPr lang="en-US" dirty="0" err="1"/>
              <a:t>hyn</a:t>
            </a:r>
            <a:r>
              <a:rPr lang="en-US" dirty="0"/>
              <a:t> </a:t>
            </a:r>
            <a:r>
              <a:rPr lang="en-US" dirty="0" err="1"/>
              <a:t>maent</a:t>
            </a:r>
            <a:r>
              <a:rPr lang="en-US" dirty="0"/>
              <a:t> </a:t>
            </a:r>
            <a:r>
              <a:rPr lang="en-US" dirty="0" err="1"/>
              <a:t>wedi</a:t>
            </a:r>
            <a:r>
              <a:rPr lang="en-US" dirty="0"/>
              <a:t> </a:t>
            </a:r>
            <a:r>
              <a:rPr lang="en-US" dirty="0" err="1"/>
              <a:t>dysgu</a:t>
            </a:r>
            <a:r>
              <a:rPr lang="en-US" dirty="0"/>
              <a:t> </a:t>
            </a:r>
            <a:r>
              <a:rPr lang="en-US" dirty="0" err="1"/>
              <a:t>o’r</a:t>
            </a:r>
            <a:r>
              <a:rPr lang="en-US" dirty="0"/>
              <a:t> </a:t>
            </a:r>
            <a:r>
              <a:rPr lang="en-US" dirty="0" err="1"/>
              <a:t>sesiwn</a:t>
            </a:r>
            <a:r>
              <a:rPr lang="en-US" dirty="0"/>
              <a:t> </a:t>
            </a:r>
            <a:r>
              <a:rPr lang="en-US" dirty="0" err="1"/>
              <a:t>hyd</a:t>
            </a:r>
            <a:r>
              <a:rPr lang="en-US" dirty="0"/>
              <a:t> </a:t>
            </a:r>
            <a:r>
              <a:rPr lang="en-US" dirty="0" err="1"/>
              <a:t>yma</a:t>
            </a:r>
            <a:r>
              <a:rPr lang="en-US" dirty="0"/>
              <a:t> </a:t>
            </a:r>
            <a:r>
              <a:rPr lang="en-US" dirty="0" err="1"/>
              <a:t>ar</a:t>
            </a:r>
            <a:r>
              <a:rPr lang="en-US" dirty="0"/>
              <a:t> </a:t>
            </a:r>
            <a:r>
              <a:rPr lang="en-US" dirty="0" err="1"/>
              <a:t>gynllun</a:t>
            </a:r>
            <a:r>
              <a:rPr lang="en-US" dirty="0"/>
              <a:t> y person </a:t>
            </a:r>
            <a:r>
              <a:rPr lang="en-US" dirty="0" err="1"/>
              <a:t>ar</a:t>
            </a:r>
            <a:r>
              <a:rPr lang="en-US" dirty="0"/>
              <a:t> </a:t>
            </a:r>
            <a:r>
              <a:rPr lang="en-US" dirty="0" err="1"/>
              <a:t>gefn</a:t>
            </a:r>
            <a:r>
              <a:rPr lang="en-US" dirty="0"/>
              <a:t> </a:t>
            </a:r>
            <a:r>
              <a:rPr lang="en-US" dirty="0" err="1"/>
              <a:t>papur</a:t>
            </a:r>
            <a:r>
              <a:rPr lang="en-US" dirty="0"/>
              <a:t> </a:t>
            </a:r>
            <a:r>
              <a:rPr lang="en-US" dirty="0" err="1"/>
              <a:t>wal</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12623564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39</a:t>
            </a:fld>
            <a:endParaRPr lang="en-US" altLang="en-US"/>
          </a:p>
        </p:txBody>
      </p:sp>
    </p:spTree>
    <p:extLst>
      <p:ext uri="{BB962C8B-B14F-4D97-AF65-F5344CB8AC3E}">
        <p14:creationId xmlns:p14="http://schemas.microsoft.com/office/powerpoint/2010/main" val="13210765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endParaRPr lang="en-GB" dirty="0"/>
          </a:p>
          <a:p>
            <a:pPr defTabSz="897707">
              <a:defRPr/>
            </a:pPr>
            <a:r>
              <a:rPr lang="en-US" i="1" dirty="0"/>
              <a:t>Who’s theory does this quote remind us of? …</a:t>
            </a:r>
            <a:endParaRPr lang="en-US" dirty="0"/>
          </a:p>
          <a:p>
            <a:pPr defTabSz="897707">
              <a:defRPr/>
            </a:pPr>
            <a:r>
              <a:rPr lang="en-US" dirty="0"/>
              <a:t>Bruner scaffolding 1:1 constructivism = B practice &amp; C reciprocal 1:1  in the spectrum of teaching styles – which then leads children on to </a:t>
            </a:r>
            <a:r>
              <a:rPr lang="en-US" dirty="0" err="1"/>
              <a:t>Vygostsky</a:t>
            </a:r>
            <a:r>
              <a:rPr lang="en-US" dirty="0"/>
              <a:t> and into the zone of proximal development</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40</a:t>
            </a:fld>
            <a:endParaRPr lang="en-US" altLang="en-US"/>
          </a:p>
        </p:txBody>
      </p:sp>
    </p:spTree>
    <p:extLst>
      <p:ext uri="{BB962C8B-B14F-4D97-AF65-F5344CB8AC3E}">
        <p14:creationId xmlns:p14="http://schemas.microsoft.com/office/powerpoint/2010/main" val="418122711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Interest and ownership by the child – collect definitions collate &amp; </a:t>
            </a:r>
            <a:r>
              <a:rPr lang="en-US" dirty="0" err="1"/>
              <a:t>sgare</a:t>
            </a:r>
            <a:r>
              <a:rPr lang="en-US" dirty="0"/>
              <a:t>!</a:t>
            </a:r>
          </a:p>
          <a:p>
            <a:r>
              <a:rPr lang="en-US" dirty="0"/>
              <a:t>Open</a:t>
            </a:r>
          </a:p>
          <a:p>
            <a:r>
              <a:rPr lang="en-US" dirty="0"/>
              <a:t>The outcome is not made by an adult</a:t>
            </a:r>
          </a:p>
          <a:p>
            <a:r>
              <a:rPr lang="en-US" dirty="0"/>
              <a:t>The play is not controlled by an adult</a:t>
            </a:r>
          </a:p>
          <a:p>
            <a:r>
              <a:rPr lang="en-US" dirty="0"/>
              <a:t>Bruce, T. (2001) Learning Through Play’ 12 features of play. </a:t>
            </a:r>
          </a:p>
          <a:p>
            <a:pPr defTabSz="897707">
              <a:defRPr/>
            </a:pPr>
            <a:r>
              <a:rPr lang="en-GB" dirty="0"/>
              <a:t>Learners actively ‘make meaning’, and their social world is fundamental to this process. </a:t>
            </a:r>
          </a:p>
          <a:p>
            <a:endParaRPr lang="en-US" dirty="0"/>
          </a:p>
          <a:p>
            <a:r>
              <a:rPr lang="en-US" dirty="0" err="1"/>
              <a:t>Diddordeb</a:t>
            </a:r>
            <a:r>
              <a:rPr lang="en-US" dirty="0"/>
              <a:t> a </a:t>
            </a:r>
            <a:r>
              <a:rPr lang="en-US" dirty="0" err="1"/>
              <a:t>pherchnogaeth</a:t>
            </a:r>
            <a:r>
              <a:rPr lang="en-US" dirty="0"/>
              <a:t> </a:t>
            </a:r>
            <a:r>
              <a:rPr lang="en-US" dirty="0" err="1"/>
              <a:t>gan</a:t>
            </a:r>
            <a:r>
              <a:rPr lang="en-US" dirty="0"/>
              <a:t> y </a:t>
            </a:r>
            <a:r>
              <a:rPr lang="en-US" dirty="0" err="1"/>
              <a:t>plentyn</a:t>
            </a:r>
            <a:endParaRPr lang="en-US" dirty="0"/>
          </a:p>
          <a:p>
            <a:r>
              <a:rPr lang="en-US" dirty="0" err="1"/>
              <a:t>Yn</a:t>
            </a:r>
            <a:r>
              <a:rPr lang="en-US" dirty="0"/>
              <a:t> </a:t>
            </a:r>
            <a:r>
              <a:rPr lang="en-US" dirty="0" err="1"/>
              <a:t>agored</a:t>
            </a:r>
            <a:endParaRPr lang="en-US" dirty="0"/>
          </a:p>
          <a:p>
            <a:r>
              <a:rPr lang="en-US" dirty="0" err="1"/>
              <a:t>Nid</a:t>
            </a:r>
            <a:r>
              <a:rPr lang="en-US" dirty="0"/>
              <a:t> </a:t>
            </a:r>
            <a:r>
              <a:rPr lang="en-US" dirty="0" err="1"/>
              <a:t>yw’r</a:t>
            </a:r>
            <a:r>
              <a:rPr lang="en-US" dirty="0"/>
              <a:t> </a:t>
            </a:r>
            <a:r>
              <a:rPr lang="en-US" dirty="0" err="1"/>
              <a:t>bwriad</a:t>
            </a:r>
            <a:r>
              <a:rPr lang="en-US" dirty="0"/>
              <a:t> </a:t>
            </a:r>
            <a:r>
              <a:rPr lang="en-US" dirty="0" err="1"/>
              <a:t>wedi</a:t>
            </a:r>
            <a:r>
              <a:rPr lang="en-US" dirty="0"/>
              <a:t> </a:t>
            </a:r>
            <a:r>
              <a:rPr lang="en-US" dirty="0" err="1"/>
              <a:t>ei</a:t>
            </a:r>
            <a:r>
              <a:rPr lang="en-US" dirty="0"/>
              <a:t> </a:t>
            </a:r>
            <a:r>
              <a:rPr lang="en-US" dirty="0" err="1"/>
              <a:t>osod</a:t>
            </a:r>
            <a:r>
              <a:rPr lang="en-US" dirty="0"/>
              <a:t> </a:t>
            </a:r>
            <a:r>
              <a:rPr lang="en-US" dirty="0" err="1"/>
              <a:t>gan</a:t>
            </a:r>
            <a:r>
              <a:rPr lang="en-US" dirty="0"/>
              <a:t> </a:t>
            </a:r>
            <a:r>
              <a:rPr lang="en-US" dirty="0" err="1"/>
              <a:t>oedolyn</a:t>
            </a:r>
            <a:endParaRPr lang="en-US" dirty="0"/>
          </a:p>
          <a:p>
            <a:r>
              <a:rPr lang="en-US" dirty="0" err="1"/>
              <a:t>Nid</a:t>
            </a:r>
            <a:r>
              <a:rPr lang="en-US" dirty="0"/>
              <a:t> </a:t>
            </a:r>
            <a:r>
              <a:rPr lang="en-US" dirty="0" err="1"/>
              <a:t>yw</a:t>
            </a:r>
            <a:r>
              <a:rPr lang="en-US" dirty="0"/>
              <a:t> </a:t>
            </a:r>
            <a:r>
              <a:rPr lang="en-US" dirty="0" err="1"/>
              <a:t>wedi</a:t>
            </a:r>
            <a:r>
              <a:rPr lang="en-US" dirty="0"/>
              <a:t> </a:t>
            </a:r>
            <a:r>
              <a:rPr lang="en-US" dirty="0" err="1"/>
              <a:t>ei</a:t>
            </a:r>
            <a:r>
              <a:rPr lang="en-US" dirty="0"/>
              <a:t> </a:t>
            </a:r>
            <a:r>
              <a:rPr lang="en-US" dirty="0" err="1"/>
              <a:t>reoli</a:t>
            </a:r>
            <a:r>
              <a:rPr lang="en-US" dirty="0"/>
              <a:t> </a:t>
            </a:r>
            <a:r>
              <a:rPr lang="en-US" dirty="0" err="1"/>
              <a:t>gan</a:t>
            </a:r>
            <a:r>
              <a:rPr lang="en-US" dirty="0"/>
              <a:t> </a:t>
            </a:r>
            <a:r>
              <a:rPr lang="en-US" dirty="0" err="1"/>
              <a:t>oedolyn</a:t>
            </a:r>
            <a:r>
              <a:rPr lang="en-US" dirty="0"/>
              <a:t> (</a:t>
            </a:r>
            <a:r>
              <a:rPr lang="en-US" dirty="0" err="1"/>
              <a:t>ym</a:t>
            </a:r>
            <a:r>
              <a:rPr lang="en-US" dirty="0"/>
              <a:t> </a:t>
            </a:r>
            <a:r>
              <a:rPr lang="en-US" dirty="0" err="1"/>
              <a:t>myd</a:t>
            </a:r>
            <a:r>
              <a:rPr lang="en-US" dirty="0"/>
              <a:t> </a:t>
            </a:r>
            <a:r>
              <a:rPr lang="en-US" dirty="0" err="1"/>
              <a:t>addysg</a:t>
            </a:r>
            <a:r>
              <a:rPr lang="en-US" dirty="0"/>
              <a:t> </a:t>
            </a:r>
            <a:r>
              <a:rPr lang="en-US" dirty="0" err="1"/>
              <a:t>mae’r</a:t>
            </a:r>
            <a:r>
              <a:rPr lang="en-US" dirty="0"/>
              <a:t> </a:t>
            </a:r>
            <a:r>
              <a:rPr lang="en-US" dirty="0" err="1"/>
              <a:t>athrawes</a:t>
            </a:r>
            <a:r>
              <a:rPr lang="en-US" dirty="0"/>
              <a:t> </a:t>
            </a:r>
            <a:r>
              <a:rPr lang="en-US" dirty="0" err="1"/>
              <a:t>yn</a:t>
            </a:r>
            <a:r>
              <a:rPr lang="en-US" dirty="0"/>
              <a:t> </a:t>
            </a:r>
            <a:r>
              <a:rPr lang="en-US" dirty="0" err="1"/>
              <a:t>rheoli</a:t>
            </a:r>
            <a:r>
              <a:rPr lang="en-US" dirty="0"/>
              <a:t>)</a:t>
            </a:r>
          </a:p>
          <a:p>
            <a:r>
              <a:rPr lang="en-US" dirty="0"/>
              <a:t>Bruce, T. (2001) Learning Through Play.’ 12 features of play. </a:t>
            </a:r>
          </a:p>
          <a:p>
            <a:pPr eaLnBrk="1" hangingPunct="1"/>
            <a:r>
              <a:rPr lang="en-US" dirty="0" err="1"/>
              <a:t>Ychwanegwch</a:t>
            </a:r>
            <a:r>
              <a:rPr lang="en-US" dirty="0"/>
              <a:t> at </a:t>
            </a:r>
            <a:r>
              <a:rPr lang="en-US" dirty="0" err="1"/>
              <a:t>eich</a:t>
            </a:r>
            <a:r>
              <a:rPr lang="en-US" dirty="0"/>
              <a:t> </a:t>
            </a:r>
            <a:r>
              <a:rPr lang="en-US" dirty="0" err="1"/>
              <a:t>diffiniad</a:t>
            </a:r>
            <a:r>
              <a:rPr lang="en-US" dirty="0"/>
              <a:t> o </a:t>
            </a:r>
            <a:r>
              <a:rPr lang="en-US" dirty="0" err="1"/>
              <a:t>beth</a:t>
            </a:r>
            <a:r>
              <a:rPr lang="en-US" dirty="0"/>
              <a:t> </a:t>
            </a:r>
            <a:r>
              <a:rPr lang="en-US" dirty="0" err="1"/>
              <a:t>ydy</a:t>
            </a:r>
            <a:r>
              <a:rPr lang="en-US" dirty="0"/>
              <a:t> ‘</a:t>
            </a:r>
            <a:r>
              <a:rPr lang="en-US" dirty="0" err="1"/>
              <a:t>chwarae</a:t>
            </a:r>
            <a:r>
              <a:rPr lang="en-US" dirty="0"/>
              <a:t>’ </a:t>
            </a:r>
          </a:p>
          <a:p>
            <a:pPr eaLnBrk="1" hangingPunct="1"/>
            <a:r>
              <a:rPr lang="en-US" dirty="0"/>
              <a:t>a…</a:t>
            </a:r>
          </a:p>
          <a:p>
            <a:pPr eaLnBrk="1" hangingPunct="1"/>
            <a:r>
              <a:rPr lang="en-US" dirty="0" err="1"/>
              <a:t>Rhannwch</a:t>
            </a:r>
            <a:r>
              <a:rPr lang="en-US" dirty="0"/>
              <a:t> </a:t>
            </a:r>
            <a:r>
              <a:rPr lang="en-US" dirty="0" err="1"/>
              <a:t>gydag</a:t>
            </a:r>
            <a:r>
              <a:rPr lang="en-US" dirty="0"/>
              <a:t> un </a:t>
            </a:r>
            <a:r>
              <a:rPr lang="en-US" dirty="0" err="1"/>
              <a:t>arall</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228551156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5588">
              <a:defRPr/>
            </a:pPr>
            <a:r>
              <a:rPr lang="en-GB" dirty="0"/>
              <a:t>Broadhead (2006:2) suggests that the more cooperative children’s play is, the more they are likely to connect with other children and understand their knowledge along with a ‘deeply fulfilling emotional engagement with the world around them.’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42</a:t>
            </a:fld>
            <a:endParaRPr lang="en-US" altLang="en-US"/>
          </a:p>
        </p:txBody>
      </p:sp>
    </p:spTree>
    <p:extLst>
      <p:ext uri="{BB962C8B-B14F-4D97-AF65-F5344CB8AC3E}">
        <p14:creationId xmlns:p14="http://schemas.microsoft.com/office/powerpoint/2010/main" val="29040188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welsh government drew on best practice from around the world when it developed the Foundation Phase. From Reggio child </a:t>
            </a:r>
            <a:r>
              <a:rPr lang="en-US" baseline="0" dirty="0" err="1"/>
              <a:t>centred</a:t>
            </a:r>
            <a:r>
              <a:rPr lang="en-US" baseline="0" dirty="0"/>
              <a:t>, pupils lead the learning, highly creative and allows children to lead their learning.  </a:t>
            </a:r>
            <a:r>
              <a:rPr lang="en-US" baseline="0" dirty="0" err="1"/>
              <a:t>Te</a:t>
            </a:r>
            <a:r>
              <a:rPr lang="en-US" baseline="0" dirty="0"/>
              <a:t>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latin typeface="Arial"/>
                <a:ea typeface="MS PGothic"/>
                <a:cs typeface="Arial"/>
              </a:rPr>
              <a:t>Outdoor focus from Scandanavia with approaches such as forest schools.</a:t>
            </a:r>
            <a:endParaRPr lang="en-US" dirty="0">
              <a:latin typeface="Arial"/>
              <a:ea typeface="MS PGothic"/>
              <a:cs typeface="Arial"/>
            </a:endParaRPr>
          </a:p>
          <a:p>
            <a:endParaRPr lang="en-US" dirty="0">
              <a:latin typeface="Arial"/>
              <a:ea typeface="MS PGothic"/>
              <a:cs typeface="Arial"/>
            </a:endParaRPr>
          </a:p>
          <a:p>
            <a:r>
              <a:rPr lang="en-US" dirty="0">
                <a:latin typeface="Arial"/>
                <a:ea typeface="MS PGothic"/>
                <a:cs typeface="Arial"/>
              </a:rPr>
              <a:t>Achieving</a:t>
            </a:r>
          </a:p>
          <a:p>
            <a:r>
              <a:rPr lang="en-US" dirty="0">
                <a:latin typeface="Arial"/>
                <a:ea typeface="MS PGothic"/>
                <a:cs typeface="Arial"/>
              </a:rPr>
              <a:t>Failing</a:t>
            </a:r>
          </a:p>
          <a:p>
            <a:r>
              <a:rPr lang="en-US" dirty="0">
                <a:latin typeface="Arial"/>
                <a:ea typeface="MS PGothic"/>
                <a:cs typeface="Arial"/>
              </a:rPr>
              <a:t>Investigating</a:t>
            </a:r>
          </a:p>
          <a:p>
            <a:r>
              <a:rPr lang="en-US" dirty="0">
                <a:latin typeface="Arial"/>
                <a:ea typeface="MS PGothic"/>
                <a:cs typeface="Arial"/>
              </a:rPr>
              <a:t>Repeating</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43</a:t>
            </a:fld>
            <a:endParaRPr lang="en-US" altLang="en-US"/>
          </a:p>
        </p:txBody>
      </p:sp>
    </p:spTree>
    <p:extLst>
      <p:ext uri="{BB962C8B-B14F-4D97-AF65-F5344CB8AC3E}">
        <p14:creationId xmlns:p14="http://schemas.microsoft.com/office/powerpoint/2010/main" val="53250656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239245" indent="-36790391"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48853" eaLnBrk="0" fontAlgn="base" hangingPunct="0">
              <a:spcBef>
                <a:spcPct val="0"/>
              </a:spcBef>
              <a:spcAft>
                <a:spcPct val="0"/>
              </a:spcAft>
              <a:defRPr sz="2400">
                <a:solidFill>
                  <a:schemeClr val="tx1"/>
                </a:solidFill>
                <a:latin typeface="Arial" charset="0"/>
                <a:ea typeface="ＭＳ Ｐゴシック" charset="-128"/>
              </a:defRPr>
            </a:lvl6pPr>
            <a:lvl7pPr marL="897707" eaLnBrk="0" fontAlgn="base" hangingPunct="0">
              <a:spcBef>
                <a:spcPct val="0"/>
              </a:spcBef>
              <a:spcAft>
                <a:spcPct val="0"/>
              </a:spcAft>
              <a:defRPr sz="2400">
                <a:solidFill>
                  <a:schemeClr val="tx1"/>
                </a:solidFill>
                <a:latin typeface="Arial" charset="0"/>
                <a:ea typeface="ＭＳ Ｐゴシック" charset="-128"/>
              </a:defRPr>
            </a:lvl7pPr>
            <a:lvl8pPr marL="1346560" eaLnBrk="0" fontAlgn="base" hangingPunct="0">
              <a:spcBef>
                <a:spcPct val="0"/>
              </a:spcBef>
              <a:spcAft>
                <a:spcPct val="0"/>
              </a:spcAft>
              <a:defRPr sz="2400">
                <a:solidFill>
                  <a:schemeClr val="tx1"/>
                </a:solidFill>
                <a:latin typeface="Arial" charset="0"/>
                <a:ea typeface="ＭＳ Ｐゴシック" charset="-128"/>
              </a:defRPr>
            </a:lvl8pPr>
            <a:lvl9pPr marL="1795414"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44</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xmlns:mv="urn:schemas-microsoft-com:mac:vml" xmlns:mc="http://schemas.openxmlformats.org/markup-compatibility/2006" val="1"/>
            </a:ext>
          </a:extLst>
        </p:spPr>
        <p:txBody>
          <a:bodyPr/>
          <a:lstStyle/>
          <a:p>
            <a:pPr eaLnBrk="1" hangingPunct="1"/>
            <a:r>
              <a:rPr lang="en-US" altLang="en-US" dirty="0"/>
              <a:t>&amp; these are the attributes or areas / skills / </a:t>
            </a:r>
            <a:r>
              <a:rPr lang="en-US" altLang="en-US" dirty="0" err="1"/>
              <a:t>nodweddion</a:t>
            </a:r>
            <a:r>
              <a:rPr lang="en-US" altLang="en-US" dirty="0"/>
              <a:t> of what you get in you are involved with meaningful engaging play – that </a:t>
            </a:r>
            <a:r>
              <a:rPr lang="en-US" altLang="en-US" dirty="0" err="1"/>
              <a:t>provockes</a:t>
            </a:r>
            <a:r>
              <a:rPr lang="en-US" altLang="en-US" dirty="0"/>
              <a:t> you physically and mentally to engage in think. </a:t>
            </a:r>
          </a:p>
        </p:txBody>
      </p:sp>
    </p:spTree>
    <p:extLst>
      <p:ext uri="{BB962C8B-B14F-4D97-AF65-F5344CB8AC3E}">
        <p14:creationId xmlns:p14="http://schemas.microsoft.com/office/powerpoint/2010/main" val="13587748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To develop k</a:t>
            </a:r>
            <a:r>
              <a:rPr lang="en-GB" dirty="0" err="1"/>
              <a:t>nowledge</a:t>
            </a:r>
            <a:r>
              <a:rPr lang="en-GB" dirty="0"/>
              <a:t> and understanding of how play is perceived as an important aspect to learning in Foundation Learning age </a:t>
            </a:r>
          </a:p>
          <a:p>
            <a:pPr eaLnBrk="1" hangingPunct="1"/>
            <a:endParaRPr lang="en-GB" dirty="0"/>
          </a:p>
          <a:p>
            <a:pPr eaLnBrk="1" hangingPunct="1"/>
            <a:r>
              <a:rPr lang="en-GB" dirty="0"/>
              <a:t>Also remind – who are the various educational theorists that consider play an important aspect to learning.</a:t>
            </a:r>
          </a:p>
          <a:p>
            <a:pPr defTabSz="897707" eaLnBrk="1" hangingPunct="1">
              <a:defRPr/>
            </a:pPr>
            <a:endParaRPr lang="en-US" dirty="0"/>
          </a:p>
          <a:p>
            <a:pPr defTabSz="897707" eaLnBrk="1" hangingPunct="1">
              <a:defRPr/>
            </a:pPr>
            <a:r>
              <a:rPr lang="en-US" dirty="0"/>
              <a:t>Learners may be ‘behaviorally active’ but not ‘cognitively active’ … what are your thoughts?</a:t>
            </a:r>
          </a:p>
          <a:p>
            <a:pPr eaLnBrk="1" hangingPunct="1"/>
            <a:endParaRPr lang="en-US" dirty="0"/>
          </a:p>
          <a:p>
            <a:pPr eaLnBrk="1" hangingPunct="1"/>
            <a:r>
              <a:rPr lang="en-US" dirty="0"/>
              <a:t>To create summary of how children learn.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45</a:t>
            </a:fld>
            <a:endParaRPr lang="en-US" altLang="en-US"/>
          </a:p>
        </p:txBody>
      </p:sp>
    </p:spTree>
    <p:extLst>
      <p:ext uri="{BB962C8B-B14F-4D97-AF65-F5344CB8AC3E}">
        <p14:creationId xmlns:p14="http://schemas.microsoft.com/office/powerpoint/2010/main" val="325548972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pPr>
            <a:r>
              <a:rPr lang="en-US" dirty="0">
                <a:latin typeface="+mn-lt"/>
              </a:rPr>
              <a:t>Practical</a:t>
            </a:r>
          </a:p>
          <a:p>
            <a:pPr algn="ctr">
              <a:lnSpc>
                <a:spcPct val="150000"/>
              </a:lnSpc>
            </a:pPr>
            <a:r>
              <a:rPr lang="en-US" dirty="0">
                <a:latin typeface="+mn-lt"/>
              </a:rPr>
              <a:t>Dress appropriately</a:t>
            </a:r>
          </a:p>
          <a:p>
            <a:pPr algn="ctr">
              <a:lnSpc>
                <a:spcPct val="150000"/>
              </a:lnSpc>
            </a:pPr>
            <a:r>
              <a:rPr lang="en-US" dirty="0">
                <a:latin typeface="+mn-lt"/>
              </a:rPr>
              <a:t>Bring own water bottles</a:t>
            </a:r>
          </a:p>
          <a:p>
            <a:pPr algn="ctr">
              <a:lnSpc>
                <a:spcPct val="150000"/>
              </a:lnSpc>
            </a:pPr>
            <a:r>
              <a:rPr lang="en-US" dirty="0"/>
              <a:t> </a:t>
            </a:r>
            <a:r>
              <a:rPr lang="en-US" dirty="0" err="1">
                <a:latin typeface="+mn-lt"/>
              </a:rPr>
              <a:t>Ymarferol</a:t>
            </a:r>
            <a:r>
              <a:rPr lang="en-US" dirty="0">
                <a:latin typeface="+mn-lt"/>
              </a:rPr>
              <a:t> </a:t>
            </a:r>
          </a:p>
          <a:p>
            <a:pPr algn="ctr">
              <a:lnSpc>
                <a:spcPct val="150000"/>
              </a:lnSpc>
            </a:pPr>
            <a:r>
              <a:rPr lang="en-US" dirty="0" err="1">
                <a:latin typeface="+mn-lt"/>
              </a:rPr>
              <a:t>Dillad</a:t>
            </a:r>
            <a:r>
              <a:rPr lang="en-US" dirty="0">
                <a:latin typeface="+mn-lt"/>
              </a:rPr>
              <a:t> addas</a:t>
            </a:r>
          </a:p>
          <a:p>
            <a:pPr algn="ctr">
              <a:lnSpc>
                <a:spcPct val="150000"/>
              </a:lnSpc>
            </a:pPr>
            <a:r>
              <a:rPr lang="en-US" dirty="0" err="1">
                <a:latin typeface="+mn-lt"/>
              </a:rPr>
              <a:t>Potel</a:t>
            </a:r>
            <a:r>
              <a:rPr lang="en-US" dirty="0">
                <a:latin typeface="+mn-lt"/>
              </a:rPr>
              <a:t> </a:t>
            </a:r>
            <a:r>
              <a:rPr lang="en-US" dirty="0" err="1">
                <a:latin typeface="+mn-lt"/>
              </a:rPr>
              <a:t>dwr</a:t>
            </a:r>
            <a:r>
              <a:rPr lang="en-US" dirty="0">
                <a:latin typeface="+mn-lt"/>
              </a:rPr>
              <a:t> </a:t>
            </a:r>
            <a:r>
              <a:rPr lang="en-US" dirty="0" err="1">
                <a:latin typeface="+mn-lt"/>
              </a:rPr>
              <a:t>personol</a:t>
            </a:r>
            <a:r>
              <a:rPr lang="en-US" dirty="0">
                <a:latin typeface="+mn-lt"/>
              </a:rPr>
              <a:t>.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46</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8E75FCF-2F94-4C25-8F35-0531D56975C4}" type="slidenum">
              <a:rPr lang="en-GB" altLang="en-US"/>
              <a:pPr>
                <a:defRPr/>
              </a:pPr>
              <a:t>‹#›</a:t>
            </a:fld>
            <a:endParaRPr lang="en-GB" altLang="en-US"/>
          </a:p>
        </p:txBody>
      </p:sp>
    </p:spTree>
    <p:extLst>
      <p:ext uri="{BB962C8B-B14F-4D97-AF65-F5344CB8AC3E}">
        <p14:creationId xmlns:p14="http://schemas.microsoft.com/office/powerpoint/2010/main" val="3090491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5.xml"/><Relationship Id="rId1" Type="http://schemas.openxmlformats.org/officeDocument/2006/relationships/slideLayout" Target="../slideLayouts/slideLayout12.xml"/><Relationship Id="rId5" Type="http://schemas.openxmlformats.org/officeDocument/2006/relationships/image" Target="../media/image17.jpeg"/><Relationship Id="rId4" Type="http://schemas.openxmlformats.org/officeDocument/2006/relationships/image" Target="../media/image16.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539552" y="385267"/>
            <a:ext cx="8964487"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a:t>
            </a:r>
            <a:br>
              <a:rPr lang="en-GB" altLang="en-US" sz="4000" b="1" dirty="0">
                <a:solidFill>
                  <a:schemeClr val="bg1">
                    <a:lumMod val="95000"/>
                  </a:schemeClr>
                </a:solidFill>
              </a:rPr>
            </a:br>
            <a:r>
              <a:rPr lang="en-GB" altLang="en-US" sz="4000" b="1" dirty="0">
                <a:solidFill>
                  <a:schemeClr val="bg1">
                    <a:lumMod val="95000"/>
                  </a:schemeClr>
                </a:solidFill>
              </a:rPr>
              <a:t> </a:t>
            </a:r>
            <a:br>
              <a:rPr lang="en-GB" altLang="en-US" sz="4000" b="1" dirty="0">
                <a:solidFill>
                  <a:schemeClr val="bg1">
                    <a:lumMod val="95000"/>
                  </a:schemeClr>
                </a:solidFill>
              </a:rPr>
            </a:br>
            <a:r>
              <a:rPr lang="en-GB" altLang="en-US" sz="3800" b="1" dirty="0" err="1">
                <a:solidFill>
                  <a:schemeClr val="bg1">
                    <a:lumMod val="95000"/>
                  </a:schemeClr>
                </a:solidFill>
              </a:rPr>
              <a:t>Chwarae</a:t>
            </a:r>
            <a:r>
              <a:rPr lang="en-GB" altLang="en-US" sz="3800" b="1" dirty="0">
                <a:solidFill>
                  <a:schemeClr val="bg1">
                    <a:lumMod val="95000"/>
                  </a:schemeClr>
                </a:solidFill>
              </a:rPr>
              <a:t> – dull </a:t>
            </a:r>
            <a:r>
              <a:rPr lang="en-GB" altLang="en-US" sz="3800" b="1" dirty="0" err="1">
                <a:solidFill>
                  <a:schemeClr val="bg1">
                    <a:lumMod val="95000"/>
                  </a:schemeClr>
                </a:solidFill>
              </a:rPr>
              <a:t>effeithiol</a:t>
            </a:r>
            <a:r>
              <a:rPr lang="en-GB" altLang="en-US" sz="3800" b="1" dirty="0">
                <a:solidFill>
                  <a:schemeClr val="bg1">
                    <a:lumMod val="95000"/>
                  </a:schemeClr>
                </a:solidFill>
              </a:rPr>
              <a:t> </a:t>
            </a:r>
            <a:r>
              <a:rPr lang="en-GB" altLang="en-US" sz="3800" b="1" dirty="0" err="1">
                <a:solidFill>
                  <a:schemeClr val="bg1">
                    <a:lumMod val="95000"/>
                  </a:schemeClr>
                </a:solidFill>
              </a:rPr>
              <a:t>i</a:t>
            </a:r>
            <a:r>
              <a:rPr lang="en-GB" altLang="en-US" sz="3800" b="1" dirty="0">
                <a:solidFill>
                  <a:schemeClr val="bg1">
                    <a:lumMod val="95000"/>
                  </a:schemeClr>
                </a:solidFill>
              </a:rPr>
              <a:t> </a:t>
            </a:r>
            <a:r>
              <a:rPr lang="en-GB" altLang="en-US" sz="3800" b="1" dirty="0" err="1">
                <a:solidFill>
                  <a:schemeClr val="bg1">
                    <a:lumMod val="95000"/>
                  </a:schemeClr>
                </a:solidFill>
              </a:rPr>
              <a:t>ddysgu</a:t>
            </a:r>
            <a:r>
              <a:rPr lang="en-GB" altLang="en-US" sz="3800" b="1" dirty="0">
                <a:solidFill>
                  <a:schemeClr val="bg1">
                    <a:lumMod val="95000"/>
                  </a:schemeClr>
                </a:solidFill>
              </a:rPr>
              <a:t>? </a:t>
            </a:r>
            <a:br>
              <a:rPr lang="en-GB" altLang="en-US" sz="3800" b="1" dirty="0">
                <a:solidFill>
                  <a:schemeClr val="bg1">
                    <a:lumMod val="95000"/>
                  </a:schemeClr>
                </a:solidFill>
              </a:rPr>
            </a:br>
            <a:r>
              <a:rPr lang="en-GB" altLang="en-US" sz="3800" b="1" dirty="0">
                <a:solidFill>
                  <a:schemeClr val="bg1">
                    <a:lumMod val="95000"/>
                  </a:schemeClr>
                </a:solidFill>
              </a:rPr>
              <a:t>Play – an effective method to learning? </a:t>
            </a: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633764" y="3944127"/>
            <a:ext cx="4258716" cy="1150395"/>
          </a:xfrm>
        </p:spPr>
        <p:txBody>
          <a:bodyPr/>
          <a:lstStyle/>
          <a:p>
            <a:pPr>
              <a:buFont typeface="Wingdings" panose="05000000000000000000" pitchFamily="2" charset="2"/>
              <a:buNone/>
              <a:defRPr/>
            </a:pPr>
            <a:r>
              <a:rPr lang="en-GB" altLang="en-US" b="1" dirty="0">
                <a:solidFill>
                  <a:schemeClr val="bg1"/>
                </a:solidFill>
              </a:rPr>
              <a:t>8/10/2024</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359532" y="4759755"/>
            <a:ext cx="8424936" cy="1200329"/>
          </a:xfrm>
          <a:prstGeom prst="rect">
            <a:avLst/>
          </a:prstGeom>
          <a:noFill/>
        </p:spPr>
        <p:txBody>
          <a:bodyPr wrap="square" rtlCol="0">
            <a:spAutoFit/>
          </a:bodyPr>
          <a:lstStyle/>
          <a:p>
            <a:pPr algn="ctr"/>
            <a:r>
              <a:rPr lang="en-GB" sz="3600" b="1" dirty="0" err="1">
                <a:solidFill>
                  <a:schemeClr val="bg1">
                    <a:lumMod val="95000"/>
                  </a:schemeClr>
                </a:solidFill>
                <a:latin typeface="+mn-lt"/>
              </a:rPr>
              <a:t>Nalda</a:t>
            </a:r>
            <a:r>
              <a:rPr lang="en-GB" sz="3600" b="1" dirty="0">
                <a:solidFill>
                  <a:schemeClr val="bg1">
                    <a:lumMod val="95000"/>
                  </a:schemeClr>
                </a:solidFill>
                <a:latin typeface="+mn-lt"/>
              </a:rPr>
              <a:t> Wainwright / 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44191-C39F-F74C-9753-85C393E4BAC9}"/>
              </a:ext>
            </a:extLst>
          </p:cNvPr>
          <p:cNvSpPr>
            <a:spLocks noGrp="1"/>
          </p:cNvSpPr>
          <p:nvPr>
            <p:ph type="title"/>
          </p:nvPr>
        </p:nvSpPr>
        <p:spPr>
          <a:xfrm>
            <a:off x="457200" y="1268760"/>
            <a:ext cx="8229600" cy="3082354"/>
          </a:xfrm>
        </p:spPr>
        <p:txBody>
          <a:bodyPr/>
          <a:lstStyle/>
          <a:p>
            <a:r>
              <a:rPr lang="en-US" sz="8000" b="1" dirty="0">
                <a:solidFill>
                  <a:srgbClr val="00B050"/>
                </a:solidFill>
              </a:rPr>
              <a:t>Lets talk about… </a:t>
            </a:r>
            <a:br>
              <a:rPr lang="en-US" sz="8000" b="1" dirty="0">
                <a:solidFill>
                  <a:srgbClr val="00B050"/>
                </a:solidFill>
              </a:rPr>
            </a:br>
            <a:r>
              <a:rPr lang="en-US" sz="8000" b="1" dirty="0">
                <a:solidFill>
                  <a:srgbClr val="00B050"/>
                </a:solidFill>
              </a:rPr>
              <a:t>either Curriculum or </a:t>
            </a:r>
            <a:br>
              <a:rPr lang="en-US" sz="8000" b="1" dirty="0">
                <a:solidFill>
                  <a:srgbClr val="00B050"/>
                </a:solidFill>
              </a:rPr>
            </a:br>
            <a:r>
              <a:rPr lang="en-US" sz="8000" b="1" dirty="0">
                <a:solidFill>
                  <a:srgbClr val="00B050"/>
                </a:solidFill>
              </a:rPr>
              <a:t>Ed. Theorists </a:t>
            </a:r>
            <a:endParaRPr lang="en-US" sz="8000" dirty="0"/>
          </a:p>
        </p:txBody>
      </p:sp>
    </p:spTree>
    <p:extLst>
      <p:ext uri="{BB962C8B-B14F-4D97-AF65-F5344CB8AC3E}">
        <p14:creationId xmlns:p14="http://schemas.microsoft.com/office/powerpoint/2010/main" val="2531549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chor="t">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ea typeface="MS PGothic"/>
                <a:cs typeface="Al Nile"/>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Jerome Bruner</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1915 - 2016</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5292080" y="1904862"/>
            <a:ext cx="3299471" cy="1200329"/>
          </a:xfrm>
          <a:prstGeom prst="rect">
            <a:avLst/>
          </a:prstGeom>
          <a:noFill/>
        </p:spPr>
        <p:txBody>
          <a:bodyPr wrap="square" rtlCol="0">
            <a:spAutoFit/>
          </a:bodyPr>
          <a:lstStyle/>
          <a:p>
            <a:r>
              <a:rPr lang="en-US" dirty="0" err="1"/>
              <a:t>Ymestynwch</a:t>
            </a:r>
            <a:r>
              <a:rPr lang="en-US" dirty="0"/>
              <a:t> </a:t>
            </a:r>
            <a:r>
              <a:rPr lang="en-US" dirty="0" err="1"/>
              <a:t>eich</a:t>
            </a:r>
            <a:r>
              <a:rPr lang="en-US" dirty="0"/>
              <a:t> </a:t>
            </a:r>
            <a:r>
              <a:rPr lang="en-US" dirty="0" err="1"/>
              <a:t>ysgrifennu</a:t>
            </a:r>
            <a:r>
              <a:rPr lang="en-US" dirty="0"/>
              <a:t> am un neu </a:t>
            </a:r>
            <a:r>
              <a:rPr lang="en-US" dirty="0" err="1"/>
              <a:t>ddau</a:t>
            </a:r>
            <a:r>
              <a:rPr lang="en-US" dirty="0"/>
              <a:t> o </a:t>
            </a:r>
            <a:r>
              <a:rPr lang="en-US" dirty="0" err="1"/>
              <a:t>ddamcanieithwr</a:t>
            </a:r>
            <a:r>
              <a:rPr lang="en-US" dirty="0"/>
              <a:t> </a:t>
            </a:r>
            <a:r>
              <a:rPr lang="en-US" dirty="0" err="1"/>
              <a:t>rydych</a:t>
            </a:r>
            <a:r>
              <a:rPr lang="en-US" dirty="0"/>
              <a:t> </a:t>
            </a:r>
            <a:r>
              <a:rPr lang="en-US" dirty="0" err="1"/>
              <a:t>wedi</a:t>
            </a:r>
            <a:r>
              <a:rPr lang="en-US" dirty="0"/>
              <a:t> </a:t>
            </a:r>
            <a:r>
              <a:rPr lang="en-US" dirty="0" err="1"/>
              <a:t>dewis</a:t>
            </a:r>
            <a:r>
              <a:rPr lang="en-US" dirty="0"/>
              <a:t> </a:t>
            </a:r>
            <a:r>
              <a:rPr lang="en-US" dirty="0" err="1"/>
              <a:t>trafod</a:t>
            </a:r>
            <a:r>
              <a:rPr lang="en-US" dirty="0"/>
              <a:t>.  </a:t>
            </a:r>
          </a:p>
        </p:txBody>
      </p:sp>
      <p:sp>
        <p:nvSpPr>
          <p:cNvPr id="7" name="TextBox 6"/>
          <p:cNvSpPr txBox="1"/>
          <p:nvPr/>
        </p:nvSpPr>
        <p:spPr>
          <a:xfrm>
            <a:off x="5292080" y="3752810"/>
            <a:ext cx="3057747" cy="1200329"/>
          </a:xfrm>
          <a:prstGeom prst="rect">
            <a:avLst/>
          </a:prstGeom>
          <a:noFill/>
        </p:spPr>
        <p:txBody>
          <a:bodyPr wrap="square" rtlCol="0">
            <a:spAutoFit/>
          </a:bodyPr>
          <a:lstStyle/>
          <a:p>
            <a:r>
              <a:rPr lang="en-US" dirty="0"/>
              <a:t>Extend the blurb you’ve written about one or two of the theorists that you’ve chosen.  </a:t>
            </a:r>
          </a:p>
        </p:txBody>
      </p:sp>
    </p:spTree>
    <p:extLst>
      <p:ext uri="{BB962C8B-B14F-4D97-AF65-F5344CB8AC3E}">
        <p14:creationId xmlns:p14="http://schemas.microsoft.com/office/powerpoint/2010/main" val="1260891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0FDAB-E09F-9E45-8CF6-56F5BD534775}"/>
              </a:ext>
            </a:extLst>
          </p:cNvPr>
          <p:cNvSpPr>
            <a:spLocks noGrp="1"/>
          </p:cNvSpPr>
          <p:nvPr>
            <p:ph type="title"/>
          </p:nvPr>
        </p:nvSpPr>
        <p:spPr/>
        <p:txBody>
          <a:bodyPr/>
          <a:lstStyle/>
          <a:p>
            <a:r>
              <a:rPr lang="en-US" dirty="0"/>
              <a:t>Jerome Bruner 1915 – 2016</a:t>
            </a:r>
            <a:br>
              <a:rPr lang="en-US" dirty="0"/>
            </a:br>
            <a:r>
              <a:rPr lang="en-US" dirty="0"/>
              <a:t>Constructivism</a:t>
            </a:r>
          </a:p>
        </p:txBody>
      </p:sp>
      <p:sp>
        <p:nvSpPr>
          <p:cNvPr id="4" name="Content Placeholder 3">
            <a:extLst>
              <a:ext uri="{FF2B5EF4-FFF2-40B4-BE49-F238E27FC236}">
                <a16:creationId xmlns:a16="http://schemas.microsoft.com/office/drawing/2014/main" id="{0045BFE0-328D-654B-8C40-F68B4508E345}"/>
              </a:ext>
            </a:extLst>
          </p:cNvPr>
          <p:cNvSpPr>
            <a:spLocks noGrp="1"/>
          </p:cNvSpPr>
          <p:nvPr>
            <p:ph sz="half" idx="2"/>
          </p:nvPr>
        </p:nvSpPr>
        <p:spPr>
          <a:xfrm>
            <a:off x="457200" y="1600201"/>
            <a:ext cx="8229600" cy="3989040"/>
          </a:xfrm>
        </p:spPr>
        <p:txBody>
          <a:bodyPr/>
          <a:lstStyle/>
          <a:p>
            <a:r>
              <a:rPr lang="en-GB" sz="2600" dirty="0"/>
              <a:t>identified three broad modes of learning: enactive (actions), iconic (pictures) and symbolic (words and numbers). </a:t>
            </a:r>
          </a:p>
          <a:p>
            <a:r>
              <a:rPr lang="en-GB" sz="2600" dirty="0"/>
              <a:t>stressed the importance of adult intervention to support or </a:t>
            </a:r>
            <a:r>
              <a:rPr lang="en-GB" sz="2600" b="1" dirty="0"/>
              <a:t>‘scaffold</a:t>
            </a:r>
            <a:r>
              <a:rPr lang="en-GB" sz="2600" dirty="0"/>
              <a:t>’ learning and enable a child to make progress </a:t>
            </a:r>
          </a:p>
          <a:p>
            <a:r>
              <a:rPr lang="en-GB" sz="2600" dirty="0"/>
              <a:t>Bruner proposed / introduced the idea of a </a:t>
            </a:r>
            <a:r>
              <a:rPr lang="en-GB" sz="2600" b="1" dirty="0"/>
              <a:t>‘spiral curriculum’, </a:t>
            </a:r>
            <a:r>
              <a:rPr lang="en-GB" sz="2600" dirty="0"/>
              <a:t>wherein a topic can be re-introduced at a more complex level as thinking skills develop </a:t>
            </a:r>
          </a:p>
          <a:p>
            <a:endParaRPr lang="en-US" dirty="0"/>
          </a:p>
        </p:txBody>
      </p:sp>
    </p:spTree>
    <p:extLst>
      <p:ext uri="{BB962C8B-B14F-4D97-AF65-F5344CB8AC3E}">
        <p14:creationId xmlns:p14="http://schemas.microsoft.com/office/powerpoint/2010/main" val="4198798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274DC56-ED63-48CE-8769-7DCF3FEF303C}"/>
              </a:ext>
            </a:extLst>
          </p:cNvPr>
          <p:cNvSpPr>
            <a:spLocks noGrp="1"/>
          </p:cNvSpPr>
          <p:nvPr>
            <p:ph type="title"/>
          </p:nvPr>
        </p:nvSpPr>
        <p:spPr>
          <a:xfrm>
            <a:off x="457200" y="274638"/>
            <a:ext cx="8229600" cy="1143000"/>
          </a:xfrm>
        </p:spPr>
        <p:txBody>
          <a:bodyPr/>
          <a:lstStyle/>
          <a:p>
            <a:r>
              <a:rPr lang="en-GB" sz="2800" b="1" dirty="0"/>
              <a:t>Bruner’s theory of Cognitive Development </a:t>
            </a:r>
            <a:br>
              <a:rPr lang="en-GB" dirty="0"/>
            </a:br>
            <a:endParaRPr lang="en-US" dirty="0"/>
          </a:p>
        </p:txBody>
      </p:sp>
      <p:sp>
        <p:nvSpPr>
          <p:cNvPr id="72" name="Content Placeholder 2">
            <a:extLst>
              <a:ext uri="{FF2B5EF4-FFF2-40B4-BE49-F238E27FC236}">
                <a16:creationId xmlns:a16="http://schemas.microsoft.com/office/drawing/2014/main" id="{AA27B24E-6C78-4448-A23D-E97A30DBBF58}"/>
              </a:ext>
            </a:extLst>
          </p:cNvPr>
          <p:cNvSpPr>
            <a:spLocks noGrp="1"/>
          </p:cNvSpPr>
          <p:nvPr>
            <p:ph sz="half" idx="1"/>
          </p:nvPr>
        </p:nvSpPr>
        <p:spPr>
          <a:xfrm>
            <a:off x="251520" y="980728"/>
            <a:ext cx="4038600" cy="4464497"/>
          </a:xfrm>
        </p:spPr>
        <p:txBody>
          <a:bodyPr/>
          <a:lstStyle/>
          <a:p>
            <a:r>
              <a:rPr lang="en-GB" sz="2200" dirty="0"/>
              <a:t>Bruner's interest in the process of how children form concepts led him to extend Piaget and Vygotsky's thinking.</a:t>
            </a:r>
          </a:p>
          <a:p>
            <a:pPr marL="0" indent="0">
              <a:buNone/>
            </a:pPr>
            <a:r>
              <a:rPr lang="en-GB" sz="2200" dirty="0"/>
              <a:t> </a:t>
            </a:r>
          </a:p>
          <a:p>
            <a:r>
              <a:rPr lang="en-GB" sz="2200" dirty="0"/>
              <a:t>He believed that learning is initiated and enhanced by a ‘more knowledgeable other’ through scaffolding e.g. guiding, prompting, discussing, questioning and providing stimulus materials </a:t>
            </a:r>
          </a:p>
          <a:p>
            <a:endParaRPr lang="en-US" dirty="0"/>
          </a:p>
        </p:txBody>
      </p:sp>
      <p:pic>
        <p:nvPicPr>
          <p:cNvPr id="3073" name="Picture 1" descr="page9image28565008">
            <a:extLst>
              <a:ext uri="{FF2B5EF4-FFF2-40B4-BE49-F238E27FC236}">
                <a16:creationId xmlns:a16="http://schemas.microsoft.com/office/drawing/2014/main" id="{ADD2287E-FEAB-D649-9423-1A435E0FDA1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968" r="12911" b="2"/>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850848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2E0EE-ED2A-1C47-842A-A68D6473F4A9}"/>
              </a:ext>
            </a:extLst>
          </p:cNvPr>
          <p:cNvSpPr>
            <a:spLocks noGrp="1"/>
          </p:cNvSpPr>
          <p:nvPr>
            <p:ph type="title"/>
          </p:nvPr>
        </p:nvSpPr>
        <p:spPr/>
        <p:txBody>
          <a:bodyPr/>
          <a:lstStyle/>
          <a:p>
            <a:r>
              <a:rPr lang="en-US" sz="2800" dirty="0"/>
              <a:t>Recap lecture 1 – </a:t>
            </a:r>
            <a:r>
              <a:rPr lang="en-US" sz="2800" b="1" dirty="0" err="1"/>
              <a:t>Behaviourism</a:t>
            </a:r>
            <a:br>
              <a:rPr lang="en-US" sz="2800" dirty="0"/>
            </a:br>
            <a:r>
              <a:rPr lang="en-US" sz="2800" dirty="0"/>
              <a:t>Educational Theorists </a:t>
            </a:r>
            <a:br>
              <a:rPr lang="en-US" sz="2800" dirty="0"/>
            </a:br>
            <a:r>
              <a:rPr lang="en-US" sz="2800" dirty="0"/>
              <a:t>that have influenced the Foundation Phase</a:t>
            </a:r>
          </a:p>
        </p:txBody>
      </p:sp>
      <p:sp>
        <p:nvSpPr>
          <p:cNvPr id="4" name="Content Placeholder 3">
            <a:extLst>
              <a:ext uri="{FF2B5EF4-FFF2-40B4-BE49-F238E27FC236}">
                <a16:creationId xmlns:a16="http://schemas.microsoft.com/office/drawing/2014/main" id="{B64CD43A-44CC-A548-BA90-00D2A4195928}"/>
              </a:ext>
            </a:extLst>
          </p:cNvPr>
          <p:cNvSpPr>
            <a:spLocks noGrp="1"/>
          </p:cNvSpPr>
          <p:nvPr>
            <p:ph sz="half" idx="2"/>
          </p:nvPr>
        </p:nvSpPr>
        <p:spPr>
          <a:xfrm>
            <a:off x="243896" y="1916832"/>
            <a:ext cx="8435280" cy="3989040"/>
          </a:xfrm>
        </p:spPr>
        <p:txBody>
          <a:bodyPr/>
          <a:lstStyle/>
          <a:p>
            <a:r>
              <a:rPr lang="en-US" dirty="0"/>
              <a:t>Learning is conditioned with learnt responses. Controlled approach. Teacher is the ‘giver’ of all knowledge and the learner is </a:t>
            </a:r>
            <a:r>
              <a:rPr lang="en-GB" dirty="0"/>
              <a:t>passive ‘recipient’ of knowledge and understanding based on the reinforcement principle</a:t>
            </a:r>
            <a:r>
              <a:rPr lang="en-US" dirty="0"/>
              <a:t>. </a:t>
            </a:r>
            <a:r>
              <a:rPr lang="en-GB" dirty="0"/>
              <a:t>The learning and behaviour is shaped through positive reinforcement or negative reinforcement. </a:t>
            </a:r>
          </a:p>
          <a:p>
            <a:r>
              <a:rPr lang="en-GB" dirty="0"/>
              <a:t>B.F. Skinner / Pavlov </a:t>
            </a:r>
          </a:p>
          <a:p>
            <a:endParaRPr lang="en-US" dirty="0"/>
          </a:p>
        </p:txBody>
      </p:sp>
    </p:spTree>
    <p:extLst>
      <p:ext uri="{BB962C8B-B14F-4D97-AF65-F5344CB8AC3E}">
        <p14:creationId xmlns:p14="http://schemas.microsoft.com/office/powerpoint/2010/main" val="3152849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7DAF66-EFEF-8E4B-813A-4955BFF10BAB}"/>
              </a:ext>
            </a:extLst>
          </p:cNvPr>
          <p:cNvSpPr>
            <a:spLocks noGrp="1"/>
          </p:cNvSpPr>
          <p:nvPr>
            <p:ph sz="half" idx="1"/>
          </p:nvPr>
        </p:nvSpPr>
        <p:spPr>
          <a:xfrm>
            <a:off x="453954" y="1172081"/>
            <a:ext cx="8229600" cy="3989040"/>
          </a:xfrm>
        </p:spPr>
        <p:txBody>
          <a:bodyPr/>
          <a:lstStyle/>
          <a:p>
            <a:r>
              <a:rPr lang="en-GB" sz="2600" dirty="0"/>
              <a:t>Key theorists: Bruner, Piaget, Montessori and Bruner</a:t>
            </a:r>
          </a:p>
          <a:p>
            <a:r>
              <a:rPr lang="en-GB" sz="2600" dirty="0"/>
              <a:t>Learning is a result of the child’s exploration and interaction with the environment but importantly that learning is the result of </a:t>
            </a:r>
            <a:r>
              <a:rPr lang="en-GB" sz="2600" u="sng" dirty="0"/>
              <a:t>internal processes </a:t>
            </a:r>
            <a:r>
              <a:rPr lang="en-GB" sz="2600" dirty="0"/>
              <a:t>rather than </a:t>
            </a:r>
            <a:r>
              <a:rPr lang="en-GB" sz="2600" u="sng" dirty="0"/>
              <a:t>external stimuli.</a:t>
            </a:r>
          </a:p>
          <a:p>
            <a:r>
              <a:rPr lang="en-GB" sz="2600" u="sng" dirty="0"/>
              <a:t>Child is a ‘lone scientist’ actively ‘making meaning’</a:t>
            </a:r>
          </a:p>
          <a:p>
            <a:r>
              <a:rPr lang="en-GB" sz="2600" dirty="0"/>
              <a:t>Children as active NOT passive learners</a:t>
            </a:r>
          </a:p>
          <a:p>
            <a:r>
              <a:rPr lang="en-GB" sz="2600" dirty="0"/>
              <a:t>Montessori thought children should have open access from indoor to outdoor areas for ball games and to sit under trees for shade.  </a:t>
            </a:r>
          </a:p>
        </p:txBody>
      </p:sp>
      <p:sp>
        <p:nvSpPr>
          <p:cNvPr id="5" name="Title 1">
            <a:extLst>
              <a:ext uri="{FF2B5EF4-FFF2-40B4-BE49-F238E27FC236}">
                <a16:creationId xmlns:a16="http://schemas.microsoft.com/office/drawing/2014/main" id="{C1F3BB4F-FC6B-EE4B-A260-BFF663026D67}"/>
              </a:ext>
            </a:extLst>
          </p:cNvPr>
          <p:cNvSpPr>
            <a:spLocks noGrp="1"/>
          </p:cNvSpPr>
          <p:nvPr>
            <p:ph type="title"/>
          </p:nvPr>
        </p:nvSpPr>
        <p:spPr>
          <a:xfrm>
            <a:off x="457200" y="31448"/>
            <a:ext cx="8229600" cy="1143000"/>
          </a:xfrm>
        </p:spPr>
        <p:txBody>
          <a:bodyPr/>
          <a:lstStyle/>
          <a:p>
            <a:r>
              <a:rPr lang="en-US" sz="3200" dirty="0"/>
              <a:t>Recap lecture 1 – </a:t>
            </a:r>
            <a:r>
              <a:rPr lang="en-US" sz="3200" b="1" dirty="0"/>
              <a:t>Constructivism</a:t>
            </a:r>
            <a:br>
              <a:rPr lang="en-US" sz="3200" dirty="0"/>
            </a:br>
            <a:r>
              <a:rPr lang="en-US" sz="3200" dirty="0"/>
              <a:t>Educational Theorists </a:t>
            </a:r>
          </a:p>
        </p:txBody>
      </p:sp>
    </p:spTree>
    <p:extLst>
      <p:ext uri="{BB962C8B-B14F-4D97-AF65-F5344CB8AC3E}">
        <p14:creationId xmlns:p14="http://schemas.microsoft.com/office/powerpoint/2010/main" val="1645112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Lecture about learning theory</a:t>
            </a: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Increased knowledge and understanding </a:t>
            </a:r>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a:t>Questions to challenge your views and build your understanding</a:t>
            </a: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en-GB" dirty="0">
                <a:solidFill>
                  <a:schemeClr val="accent3">
                    <a:lumMod val="50000"/>
                  </a:schemeClr>
                </a:solidFill>
              </a:rPr>
              <a:t>Discussion with others increases understanding</a:t>
            </a:r>
          </a:p>
          <a:p>
            <a:endParaRPr lang="en-GB" dirty="0"/>
          </a:p>
        </p:txBody>
      </p:sp>
      <p:sp>
        <p:nvSpPr>
          <p:cNvPr id="12" name="TextBox 11"/>
          <p:cNvSpPr txBox="1"/>
          <p:nvPr/>
        </p:nvSpPr>
        <p:spPr>
          <a:xfrm>
            <a:off x="586627" y="6165304"/>
            <a:ext cx="8114762" cy="369332"/>
          </a:xfrm>
          <a:prstGeom prst="rect">
            <a:avLst/>
          </a:prstGeom>
          <a:noFill/>
          <a:ln>
            <a:solidFill>
              <a:schemeClr val="tx1"/>
            </a:solidFill>
          </a:ln>
        </p:spPr>
        <p:txBody>
          <a:bodyPr wrap="square" rtlCol="0">
            <a:spAutoFit/>
          </a:bodyPr>
          <a:lstStyle/>
          <a:p>
            <a:endParaRPr lang="en-GB" dirty="0">
              <a:solidFill>
                <a:srgbClr val="FF0000"/>
              </a:solidFill>
            </a:endParaRPr>
          </a:p>
        </p:txBody>
      </p:sp>
      <p:sp>
        <p:nvSpPr>
          <p:cNvPr id="2" name="TextBox 1"/>
          <p:cNvSpPr txBox="1"/>
          <p:nvPr/>
        </p:nvSpPr>
        <p:spPr>
          <a:xfrm>
            <a:off x="971600" y="116632"/>
            <a:ext cx="6984776" cy="369332"/>
          </a:xfrm>
          <a:prstGeom prst="rect">
            <a:avLst/>
          </a:prstGeom>
          <a:noFill/>
        </p:spPr>
        <p:txBody>
          <a:bodyPr wrap="square" rtlCol="0">
            <a:spAutoFit/>
          </a:bodyPr>
          <a:lstStyle/>
          <a:p>
            <a:r>
              <a:rPr lang="en-GB" b="1" u="sng" dirty="0"/>
              <a:t>Social Constructivism </a:t>
            </a:r>
            <a:r>
              <a:rPr lang="en-GB" dirty="0">
                <a:solidFill>
                  <a:schemeClr val="accent3">
                    <a:lumMod val="50000"/>
                  </a:schemeClr>
                </a:solidFill>
              </a:rPr>
              <a:t>(‘Through interaction with others’)</a:t>
            </a:r>
          </a:p>
        </p:txBody>
      </p:sp>
    </p:spTree>
    <p:extLst>
      <p:ext uri="{BB962C8B-B14F-4D97-AF65-F5344CB8AC3E}">
        <p14:creationId xmlns:p14="http://schemas.microsoft.com/office/powerpoint/2010/main" val="908385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244F4-2AEC-0C42-B33D-74EA9F50BD6E}"/>
              </a:ext>
            </a:extLst>
          </p:cNvPr>
          <p:cNvSpPr>
            <a:spLocks noGrp="1"/>
          </p:cNvSpPr>
          <p:nvPr>
            <p:ph type="title"/>
          </p:nvPr>
        </p:nvSpPr>
        <p:spPr>
          <a:xfrm>
            <a:off x="-276657" y="125759"/>
            <a:ext cx="8229600" cy="1143000"/>
          </a:xfrm>
        </p:spPr>
        <p:txBody>
          <a:bodyPr/>
          <a:lstStyle/>
          <a:p>
            <a:r>
              <a:rPr lang="en-US" sz="2800" dirty="0"/>
              <a:t>Recap – </a:t>
            </a:r>
            <a:r>
              <a:rPr lang="en-US" sz="2800" b="1" dirty="0"/>
              <a:t>Social</a:t>
            </a:r>
            <a:r>
              <a:rPr lang="en-US" sz="2800" dirty="0"/>
              <a:t> </a:t>
            </a:r>
            <a:r>
              <a:rPr lang="en-US" sz="2800" b="1" dirty="0"/>
              <a:t>Constructivism</a:t>
            </a:r>
            <a:br>
              <a:rPr lang="en-US" sz="2800" dirty="0"/>
            </a:br>
            <a:r>
              <a:rPr lang="en-US" sz="2800" dirty="0"/>
              <a:t>Through interaction with others.  </a:t>
            </a:r>
            <a:br>
              <a:rPr lang="en-US" sz="2800" dirty="0"/>
            </a:br>
            <a:endParaRPr lang="en-US" sz="2800" dirty="0"/>
          </a:p>
        </p:txBody>
      </p:sp>
      <p:sp>
        <p:nvSpPr>
          <p:cNvPr id="3" name="Content Placeholder 2">
            <a:extLst>
              <a:ext uri="{FF2B5EF4-FFF2-40B4-BE49-F238E27FC236}">
                <a16:creationId xmlns:a16="http://schemas.microsoft.com/office/drawing/2014/main" id="{D45E8577-1ABC-DB43-B763-ED83A0C25F24}"/>
              </a:ext>
            </a:extLst>
          </p:cNvPr>
          <p:cNvSpPr>
            <a:spLocks noGrp="1"/>
          </p:cNvSpPr>
          <p:nvPr>
            <p:ph sz="half" idx="1"/>
          </p:nvPr>
        </p:nvSpPr>
        <p:spPr>
          <a:xfrm>
            <a:off x="8349" y="845839"/>
            <a:ext cx="8435280" cy="3989040"/>
          </a:xfrm>
        </p:spPr>
        <p:txBody>
          <a:bodyPr/>
          <a:lstStyle/>
          <a:p>
            <a:r>
              <a:rPr lang="en-US" sz="2200" dirty="0" err="1"/>
              <a:t>Vygostsky</a:t>
            </a:r>
            <a:r>
              <a:rPr lang="en-US" sz="2200" dirty="0"/>
              <a:t> (1896 – 1934) said that </a:t>
            </a:r>
            <a:r>
              <a:rPr lang="en-GB" sz="2200" dirty="0"/>
              <a:t>the gap between what children can achieve </a:t>
            </a:r>
            <a:r>
              <a:rPr lang="en-GB" sz="2200" i="1" dirty="0"/>
              <a:t>unaided</a:t>
            </a:r>
            <a:r>
              <a:rPr lang="en-GB" sz="2200" dirty="0"/>
              <a:t> and what they can achieve </a:t>
            </a:r>
          </a:p>
          <a:p>
            <a:pPr marL="0" indent="0">
              <a:buNone/>
            </a:pPr>
            <a:r>
              <a:rPr lang="en-GB" sz="2200" i="1" dirty="0"/>
              <a:t>     with support and guidance </a:t>
            </a:r>
            <a:r>
              <a:rPr lang="en-GB" sz="2200" dirty="0"/>
              <a:t>he called the </a:t>
            </a:r>
            <a:r>
              <a:rPr lang="en-GB" sz="2200" b="1" dirty="0"/>
              <a:t>‘Zone of Proximal Development</a:t>
            </a:r>
            <a:r>
              <a:rPr lang="en-GB" sz="2200" dirty="0"/>
              <a:t>’ </a:t>
            </a:r>
          </a:p>
          <a:p>
            <a:r>
              <a:rPr lang="en-US" sz="2200" dirty="0"/>
              <a:t>believed that children could achieve higher levels of understanding by</a:t>
            </a:r>
            <a:r>
              <a:rPr lang="en-GB" sz="2200" dirty="0"/>
              <a:t> communicating and socialising with adults or more knowledgeable peers. </a:t>
            </a:r>
            <a:r>
              <a:rPr lang="en-GB" sz="2200" u="sng" dirty="0"/>
              <a:t>All </a:t>
            </a:r>
            <a:r>
              <a:rPr lang="en-GB" sz="2200" i="1" u="sng" dirty="0"/>
              <a:t>cognitive functions </a:t>
            </a:r>
            <a:r>
              <a:rPr lang="en-GB" sz="2200" u="sng" dirty="0"/>
              <a:t>originate in </a:t>
            </a:r>
            <a:r>
              <a:rPr lang="en-GB" sz="2200" b="1" u="sng" dirty="0"/>
              <a:t>social interaction.</a:t>
            </a:r>
            <a:endParaRPr lang="en-GB" sz="2200" u="sng" dirty="0"/>
          </a:p>
          <a:p>
            <a:r>
              <a:rPr lang="en-GB" sz="2200" dirty="0"/>
              <a:t>He believed that language/speech and </a:t>
            </a:r>
            <a:r>
              <a:rPr lang="en-GB" sz="2200" b="1" dirty="0"/>
              <a:t>play were important factors that helped children to learn</a:t>
            </a:r>
            <a:r>
              <a:rPr lang="en-GB" sz="2200" dirty="0"/>
              <a:t>. By playing with others children made meaning of the world which further supported their learning / </a:t>
            </a:r>
            <a:r>
              <a:rPr lang="en-GB" sz="2200" i="1" dirty="0"/>
              <a:t>cognitive functions</a:t>
            </a:r>
            <a:r>
              <a:rPr lang="en-GB" sz="2200" dirty="0"/>
              <a:t>.  </a:t>
            </a:r>
          </a:p>
          <a:p>
            <a:pPr eaLnBrk="1" hangingPunct="1">
              <a:lnSpc>
                <a:spcPct val="90000"/>
              </a:lnSpc>
            </a:pPr>
            <a:r>
              <a:rPr lang="en-GB" sz="2200" dirty="0" err="1"/>
              <a:t>Vygostsky</a:t>
            </a:r>
            <a:r>
              <a:rPr lang="en-GB" sz="2200" dirty="0"/>
              <a:t> further emphasised the role of the practitioner in matching learning activities to the child’s level of development. </a:t>
            </a:r>
          </a:p>
          <a:p>
            <a:endParaRPr lang="en-US" dirty="0"/>
          </a:p>
        </p:txBody>
      </p:sp>
      <p:pic>
        <p:nvPicPr>
          <p:cNvPr id="5" name="Picture 1" descr="C:\Documents and Settings\edu-se1\My Documents\My Pictures\vyg15.jpg">
            <a:extLst>
              <a:ext uri="{FF2B5EF4-FFF2-40B4-BE49-F238E27FC236}">
                <a16:creationId xmlns:a16="http://schemas.microsoft.com/office/drawing/2014/main" id="{234C5219-5197-AC45-9647-76AF83FCD6D8}"/>
              </a:ext>
            </a:extLst>
          </p:cNvPr>
          <p:cNvPicPr>
            <a:picLocks noChangeAspect="1" noChangeArrowheads="1"/>
          </p:cNvPicPr>
          <p:nvPr/>
        </p:nvPicPr>
        <p:blipFill rotWithShape="1">
          <a:blip r:embed="rId3" cstate="print"/>
          <a:srcRect t="8063" r="-2" b="22703"/>
          <a:stretch/>
        </p:blipFill>
        <p:spPr bwMode="auto">
          <a:xfrm>
            <a:off x="7714603" y="125759"/>
            <a:ext cx="1458053" cy="1440160"/>
          </a:xfrm>
          <a:prstGeom prst="rect">
            <a:avLst/>
          </a:prstGeom>
          <a:noFill/>
        </p:spPr>
      </p:pic>
    </p:spTree>
    <p:extLst>
      <p:ext uri="{BB962C8B-B14F-4D97-AF65-F5344CB8AC3E}">
        <p14:creationId xmlns:p14="http://schemas.microsoft.com/office/powerpoint/2010/main" val="276108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10E32-BCBF-5341-B9D1-31829EFBADE3}"/>
              </a:ext>
            </a:extLst>
          </p:cNvPr>
          <p:cNvSpPr>
            <a:spLocks noGrp="1"/>
          </p:cNvSpPr>
          <p:nvPr>
            <p:ph type="title"/>
          </p:nvPr>
        </p:nvSpPr>
        <p:spPr>
          <a:xfrm>
            <a:off x="457200" y="123899"/>
            <a:ext cx="8229600" cy="1143000"/>
          </a:xfrm>
        </p:spPr>
        <p:txBody>
          <a:bodyPr/>
          <a:lstStyle/>
          <a:p>
            <a:r>
              <a:rPr lang="en-US" dirty="0"/>
              <a:t>Lev Vygotsky 1896 - 1934</a:t>
            </a:r>
          </a:p>
        </p:txBody>
      </p:sp>
      <p:sp>
        <p:nvSpPr>
          <p:cNvPr id="3" name="Content Placeholder 2">
            <a:extLst>
              <a:ext uri="{FF2B5EF4-FFF2-40B4-BE49-F238E27FC236}">
                <a16:creationId xmlns:a16="http://schemas.microsoft.com/office/drawing/2014/main" id="{B8445891-26A7-BA4C-B5CF-470CDE8159BC}"/>
              </a:ext>
            </a:extLst>
          </p:cNvPr>
          <p:cNvSpPr>
            <a:spLocks noGrp="1"/>
          </p:cNvSpPr>
          <p:nvPr>
            <p:ph sz="half" idx="1"/>
          </p:nvPr>
        </p:nvSpPr>
        <p:spPr>
          <a:xfrm>
            <a:off x="390364" y="1233434"/>
            <a:ext cx="8363272" cy="3989040"/>
          </a:xfrm>
        </p:spPr>
        <p:txBody>
          <a:bodyPr/>
          <a:lstStyle/>
          <a:p>
            <a:r>
              <a:rPr lang="en-GB" sz="2400" dirty="0"/>
              <a:t>Mae </a:t>
            </a:r>
            <a:r>
              <a:rPr lang="en-GB" sz="2400" dirty="0" err="1"/>
              <a:t>datblygu</a:t>
            </a:r>
            <a:r>
              <a:rPr lang="en-GB" sz="2400" dirty="0"/>
              <a:t> </a:t>
            </a:r>
            <a:r>
              <a:rPr lang="en-GB" sz="2400" dirty="0" err="1"/>
              <a:t>sgiliau</a:t>
            </a:r>
            <a:r>
              <a:rPr lang="en-GB" sz="2400" dirty="0"/>
              <a:t> </a:t>
            </a:r>
            <a:r>
              <a:rPr lang="en-GB" sz="2400" dirty="0" err="1"/>
              <a:t>i</a:t>
            </a:r>
            <a:r>
              <a:rPr lang="en-GB" sz="2400" dirty="0"/>
              <a:t> </a:t>
            </a:r>
            <a:r>
              <a:rPr lang="en-GB" sz="2400" dirty="0" err="1"/>
              <a:t>siarad</a:t>
            </a:r>
            <a:r>
              <a:rPr lang="en-GB" sz="2400" dirty="0"/>
              <a:t> a </a:t>
            </a:r>
            <a:r>
              <a:rPr lang="en-GB" sz="2400" dirty="0" err="1"/>
              <a:t>chwarae</a:t>
            </a:r>
            <a:r>
              <a:rPr lang="en-GB" sz="2400" dirty="0"/>
              <a:t> </a:t>
            </a:r>
            <a:r>
              <a:rPr lang="en-GB" sz="2400" dirty="0" err="1"/>
              <a:t>yn</a:t>
            </a:r>
            <a:r>
              <a:rPr lang="en-GB" sz="2400" dirty="0"/>
              <a:t> </a:t>
            </a:r>
            <a:r>
              <a:rPr lang="en-GB" sz="2400" dirty="0" err="1"/>
              <a:t>agweddau</a:t>
            </a:r>
            <a:r>
              <a:rPr lang="en-GB" sz="2400" dirty="0"/>
              <a:t> </a:t>
            </a:r>
            <a:r>
              <a:rPr lang="en-GB" sz="2400" dirty="0" err="1"/>
              <a:t>pwysig</a:t>
            </a:r>
            <a:r>
              <a:rPr lang="en-GB" sz="2400" dirty="0"/>
              <a:t> </a:t>
            </a:r>
            <a:r>
              <a:rPr lang="en-GB" sz="2400" dirty="0" err="1"/>
              <a:t>iawn</a:t>
            </a:r>
            <a:r>
              <a:rPr lang="en-GB" sz="2400" dirty="0"/>
              <a:t> </a:t>
            </a:r>
            <a:r>
              <a:rPr lang="en-GB" sz="2400" dirty="0" err="1"/>
              <a:t>yn</a:t>
            </a:r>
            <a:r>
              <a:rPr lang="en-GB" sz="2400" dirty="0"/>
              <a:t> y broses </a:t>
            </a:r>
            <a:r>
              <a:rPr lang="en-GB" sz="2400" dirty="0" err="1"/>
              <a:t>dysgu</a:t>
            </a:r>
            <a:r>
              <a:rPr lang="en-GB" sz="2400" dirty="0"/>
              <a:t>. </a:t>
            </a:r>
          </a:p>
          <a:p>
            <a:r>
              <a:rPr lang="en-GB" sz="2400" dirty="0" err="1"/>
              <a:t>Trwy</a:t>
            </a:r>
            <a:r>
              <a:rPr lang="en-GB" sz="2400" dirty="0"/>
              <a:t> </a:t>
            </a:r>
            <a:r>
              <a:rPr lang="en-GB" sz="2400" dirty="0" err="1"/>
              <a:t>gyfathrebu</a:t>
            </a:r>
            <a:r>
              <a:rPr lang="en-GB" sz="2400" dirty="0"/>
              <a:t> a </a:t>
            </a:r>
            <a:r>
              <a:rPr lang="en-GB" sz="2400" dirty="0" err="1"/>
              <a:t>chymysgu’n</a:t>
            </a:r>
            <a:r>
              <a:rPr lang="en-GB" sz="2400" dirty="0"/>
              <a:t> </a:t>
            </a:r>
            <a:r>
              <a:rPr lang="en-GB" sz="2400" dirty="0" err="1"/>
              <a:t>cymdeithasol</a:t>
            </a:r>
            <a:r>
              <a:rPr lang="en-GB" sz="2400" dirty="0"/>
              <a:t> </a:t>
            </a:r>
            <a:r>
              <a:rPr lang="en-GB" sz="2400" dirty="0" err="1"/>
              <a:t>gydag</a:t>
            </a:r>
            <a:r>
              <a:rPr lang="en-GB" sz="2400" dirty="0"/>
              <a:t> </a:t>
            </a:r>
            <a:r>
              <a:rPr lang="en-GB" sz="2400" dirty="0" err="1"/>
              <a:t>oedolion</a:t>
            </a:r>
            <a:r>
              <a:rPr lang="en-GB" sz="2400" dirty="0"/>
              <a:t> neu plant </a:t>
            </a:r>
            <a:r>
              <a:rPr lang="en-GB" sz="2400" dirty="0" err="1"/>
              <a:t>sy’n</a:t>
            </a:r>
            <a:r>
              <a:rPr lang="en-GB" sz="2400" dirty="0"/>
              <a:t> </a:t>
            </a:r>
            <a:r>
              <a:rPr lang="en-GB" sz="2400" dirty="0" err="1"/>
              <a:t>mwy</a:t>
            </a:r>
            <a:r>
              <a:rPr lang="en-GB" sz="2400" dirty="0"/>
              <a:t> </a:t>
            </a:r>
            <a:r>
              <a:rPr lang="en-GB" sz="2400" dirty="0" err="1"/>
              <a:t>wybodus</a:t>
            </a:r>
            <a:r>
              <a:rPr lang="en-GB" sz="2400" dirty="0"/>
              <a:t> </a:t>
            </a:r>
            <a:r>
              <a:rPr lang="en-GB" sz="2400" dirty="0" err="1"/>
              <a:t>na</a:t>
            </a:r>
            <a:r>
              <a:rPr lang="en-GB" sz="2400" dirty="0"/>
              <a:t> </a:t>
            </a:r>
            <a:r>
              <a:rPr lang="en-GB" sz="2400" dirty="0" err="1"/>
              <a:t>hwy</a:t>
            </a:r>
            <a:r>
              <a:rPr lang="en-GB" sz="2400" dirty="0"/>
              <a:t> </a:t>
            </a:r>
            <a:r>
              <a:rPr lang="en-GB" sz="2400" dirty="0" err="1"/>
              <a:t>mae</a:t>
            </a:r>
            <a:r>
              <a:rPr lang="en-GB" sz="2400" dirty="0"/>
              <a:t> </a:t>
            </a:r>
            <a:r>
              <a:rPr lang="en-GB" sz="2400" dirty="0" err="1"/>
              <a:t>modd</a:t>
            </a:r>
            <a:r>
              <a:rPr lang="en-GB" sz="2400" dirty="0"/>
              <a:t> </a:t>
            </a:r>
            <a:r>
              <a:rPr lang="en-GB" sz="2400" dirty="0" err="1"/>
              <a:t>llwyddo</a:t>
            </a:r>
            <a:r>
              <a:rPr lang="en-GB" sz="2400" dirty="0"/>
              <a:t> </a:t>
            </a:r>
            <a:r>
              <a:rPr lang="en-GB" sz="2400" dirty="0" err="1"/>
              <a:t>i</a:t>
            </a:r>
            <a:r>
              <a:rPr lang="en-GB" sz="2400" dirty="0"/>
              <a:t> </a:t>
            </a:r>
            <a:r>
              <a:rPr lang="en-GB" sz="2400" dirty="0" err="1"/>
              <a:t>safon</a:t>
            </a:r>
            <a:r>
              <a:rPr lang="en-GB" sz="2400" dirty="0"/>
              <a:t> </a:t>
            </a:r>
            <a:r>
              <a:rPr lang="en-GB" sz="2400" dirty="0" err="1"/>
              <a:t>uwch</a:t>
            </a:r>
            <a:r>
              <a:rPr lang="en-GB" sz="2400" dirty="0"/>
              <a:t> o </a:t>
            </a:r>
            <a:r>
              <a:rPr lang="en-GB" sz="2400" dirty="0" err="1"/>
              <a:t>ddealltwriaeth</a:t>
            </a:r>
            <a:r>
              <a:rPr lang="en-GB" sz="2400" dirty="0"/>
              <a:t> </a:t>
            </a:r>
            <a:r>
              <a:rPr lang="en-GB" sz="2400" dirty="0" err="1"/>
              <a:t>na</a:t>
            </a:r>
            <a:r>
              <a:rPr lang="en-GB" sz="2400" dirty="0"/>
              <a:t> pe </a:t>
            </a:r>
            <a:r>
              <a:rPr lang="en-GB" sz="2400" dirty="0" err="1"/>
              <a:t>byddant</a:t>
            </a:r>
            <a:r>
              <a:rPr lang="en-GB" sz="2400" dirty="0"/>
              <a:t> </a:t>
            </a:r>
            <a:r>
              <a:rPr lang="en-GB" sz="2400" dirty="0" err="1"/>
              <a:t>ar</a:t>
            </a:r>
            <a:r>
              <a:rPr lang="en-GB" sz="2400" dirty="0"/>
              <a:t> ben </a:t>
            </a:r>
            <a:r>
              <a:rPr lang="en-GB" sz="2400" dirty="0" err="1"/>
              <a:t>eu</a:t>
            </a:r>
            <a:r>
              <a:rPr lang="en-GB" sz="2400" dirty="0"/>
              <a:t> </a:t>
            </a:r>
            <a:r>
              <a:rPr lang="en-GB" sz="2400" dirty="0" err="1"/>
              <a:t>hun</a:t>
            </a:r>
            <a:r>
              <a:rPr lang="en-GB" sz="2400" dirty="0"/>
              <a:t>. </a:t>
            </a:r>
          </a:p>
          <a:p>
            <a:r>
              <a:rPr lang="en-GB" sz="2400" dirty="0"/>
              <a:t>Mae </a:t>
            </a:r>
            <a:r>
              <a:rPr lang="en-GB" sz="2400" dirty="0" err="1"/>
              <a:t>bwlch</a:t>
            </a:r>
            <a:r>
              <a:rPr lang="en-GB" sz="2400" dirty="0"/>
              <a:t> </a:t>
            </a:r>
            <a:r>
              <a:rPr lang="en-GB" sz="2400" dirty="0" err="1"/>
              <a:t>rhwng</a:t>
            </a:r>
            <a:r>
              <a:rPr lang="en-GB" sz="2400" dirty="0"/>
              <a:t> plant </a:t>
            </a:r>
            <a:r>
              <a:rPr lang="en-GB" sz="2400" dirty="0" err="1"/>
              <a:t>yn</a:t>
            </a:r>
            <a:r>
              <a:rPr lang="en-GB" sz="2400" dirty="0"/>
              <a:t> </a:t>
            </a:r>
            <a:r>
              <a:rPr lang="en-GB" sz="2400" dirty="0" err="1"/>
              <a:t>medru</a:t>
            </a:r>
            <a:r>
              <a:rPr lang="en-GB" sz="2400" dirty="0"/>
              <a:t> </a:t>
            </a:r>
            <a:r>
              <a:rPr lang="en-GB" sz="2400" dirty="0" err="1"/>
              <a:t>llwyddo</a:t>
            </a:r>
            <a:r>
              <a:rPr lang="en-GB" sz="2400" dirty="0"/>
              <a:t> </a:t>
            </a:r>
            <a:r>
              <a:rPr lang="en-GB" sz="2400" dirty="0" err="1"/>
              <a:t>heb</a:t>
            </a:r>
            <a:r>
              <a:rPr lang="en-GB" sz="2400" dirty="0"/>
              <a:t> </a:t>
            </a:r>
            <a:r>
              <a:rPr lang="en-GB" sz="2400" dirty="0" err="1"/>
              <a:t>gymorth</a:t>
            </a:r>
            <a:r>
              <a:rPr lang="en-GB" sz="2400" dirty="0"/>
              <a:t> a </a:t>
            </a:r>
            <a:r>
              <a:rPr lang="en-GB" sz="2400" dirty="0" err="1"/>
              <a:t>beth</a:t>
            </a:r>
            <a:r>
              <a:rPr lang="en-GB" sz="2400" dirty="0"/>
              <a:t> </a:t>
            </a:r>
            <a:r>
              <a:rPr lang="en-GB" sz="2400" dirty="0" err="1"/>
              <a:t>maent</a:t>
            </a:r>
            <a:r>
              <a:rPr lang="en-GB" sz="2400" dirty="0"/>
              <a:t> </a:t>
            </a:r>
            <a:r>
              <a:rPr lang="en-GB" sz="2400" dirty="0" err="1"/>
              <a:t>yn</a:t>
            </a:r>
            <a:r>
              <a:rPr lang="en-GB" sz="2400" dirty="0"/>
              <a:t> </a:t>
            </a:r>
            <a:r>
              <a:rPr lang="en-GB" sz="2400" dirty="0" err="1"/>
              <a:t>medru</a:t>
            </a:r>
            <a:r>
              <a:rPr lang="en-GB" sz="2400" dirty="0"/>
              <a:t> </a:t>
            </a:r>
            <a:r>
              <a:rPr lang="en-GB" sz="2400" dirty="0" err="1"/>
              <a:t>cyflawni</a:t>
            </a:r>
            <a:r>
              <a:rPr lang="en-GB" sz="2400" dirty="0"/>
              <a:t> </a:t>
            </a:r>
            <a:r>
              <a:rPr lang="en-GB" sz="2400" dirty="0" err="1"/>
              <a:t>gyda</a:t>
            </a:r>
            <a:r>
              <a:rPr lang="en-GB" sz="2400" dirty="0"/>
              <a:t> </a:t>
            </a:r>
            <a:r>
              <a:rPr lang="en-GB" sz="2400" dirty="0" err="1"/>
              <a:t>chefnogaeth</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alw</a:t>
            </a:r>
            <a:r>
              <a:rPr lang="en-GB" sz="2400" dirty="0"/>
              <a:t> </a:t>
            </a:r>
            <a:r>
              <a:rPr lang="en-GB" sz="2400" dirty="0" err="1"/>
              <a:t>yn</a:t>
            </a:r>
            <a:r>
              <a:rPr lang="en-GB" sz="2400" dirty="0"/>
              <a:t> </a:t>
            </a:r>
            <a:r>
              <a:rPr lang="en-GB" sz="2400" dirty="0" err="1"/>
              <a:t>ôl</a:t>
            </a:r>
            <a:r>
              <a:rPr lang="en-GB" sz="2400" dirty="0"/>
              <a:t> </a:t>
            </a:r>
            <a:r>
              <a:rPr lang="en-GB" sz="2400" dirty="0" err="1"/>
              <a:t>ef</a:t>
            </a:r>
            <a:r>
              <a:rPr lang="en-GB" sz="2400" dirty="0"/>
              <a:t> </a:t>
            </a:r>
            <a:r>
              <a:rPr lang="en-GB" sz="2400" b="1" dirty="0"/>
              <a:t>‘Zone of Proximal Development</a:t>
            </a:r>
            <a:r>
              <a:rPr lang="en-GB" sz="2400" dirty="0"/>
              <a:t>” </a:t>
            </a:r>
          </a:p>
          <a:p>
            <a:r>
              <a:rPr lang="en-GB" sz="2400" dirty="0" err="1"/>
              <a:t>Pwysleisiwyd</a:t>
            </a:r>
            <a:r>
              <a:rPr lang="en-GB" sz="2400" dirty="0"/>
              <a:t> </a:t>
            </a:r>
            <a:r>
              <a:rPr lang="en-GB" sz="2400" dirty="0" err="1"/>
              <a:t>pwysigrwydd</a:t>
            </a:r>
            <a:r>
              <a:rPr lang="en-GB" sz="2400" dirty="0"/>
              <a:t> bod </a:t>
            </a:r>
            <a:r>
              <a:rPr lang="en-GB" sz="2400" dirty="0" err="1"/>
              <a:t>yr</a:t>
            </a:r>
            <a:r>
              <a:rPr lang="en-GB" sz="2400" dirty="0"/>
              <a:t> </a:t>
            </a:r>
            <a:r>
              <a:rPr lang="en-GB" sz="2400" dirty="0" err="1"/>
              <a:t>oedolyn</a:t>
            </a:r>
            <a:r>
              <a:rPr lang="en-GB" sz="2400" dirty="0"/>
              <a:t> </a:t>
            </a:r>
            <a:r>
              <a:rPr lang="en-GB" sz="2400" dirty="0" err="1"/>
              <a:t>yn</a:t>
            </a:r>
            <a:r>
              <a:rPr lang="en-GB" sz="2400" dirty="0"/>
              <a:t> </a:t>
            </a:r>
            <a:r>
              <a:rPr lang="en-GB" sz="2400" dirty="0" err="1"/>
              <a:t>cyfateb</a:t>
            </a:r>
            <a:r>
              <a:rPr lang="en-GB" sz="2400" dirty="0"/>
              <a:t> y </a:t>
            </a:r>
            <a:r>
              <a:rPr lang="en-GB" sz="2400" dirty="0" err="1"/>
              <a:t>weithgareddau</a:t>
            </a:r>
            <a:r>
              <a:rPr lang="en-GB" sz="2400" dirty="0"/>
              <a:t> </a:t>
            </a:r>
            <a:r>
              <a:rPr lang="en-GB" sz="2400" dirty="0" err="1"/>
              <a:t>gyda</a:t>
            </a:r>
            <a:r>
              <a:rPr lang="en-GB" sz="2400" dirty="0"/>
              <a:t> </a:t>
            </a:r>
            <a:r>
              <a:rPr lang="en-GB" sz="2400" dirty="0" err="1"/>
              <a:t>lefel</a:t>
            </a:r>
            <a:r>
              <a:rPr lang="en-GB" sz="2400" dirty="0"/>
              <a:t> </a:t>
            </a:r>
            <a:r>
              <a:rPr lang="en-GB" sz="2400" dirty="0" err="1"/>
              <a:t>nesf</a:t>
            </a:r>
            <a:r>
              <a:rPr lang="en-GB" sz="2400" dirty="0"/>
              <a:t> </a:t>
            </a:r>
            <a:r>
              <a:rPr lang="en-GB" sz="2400" dirty="0" err="1"/>
              <a:t>yn</a:t>
            </a:r>
            <a:r>
              <a:rPr lang="en-GB" sz="2400" dirty="0"/>
              <a:t> </a:t>
            </a:r>
            <a:r>
              <a:rPr lang="en-GB" sz="2400" dirty="0" err="1"/>
              <a:t>nadtblygiad</a:t>
            </a:r>
            <a:r>
              <a:rPr lang="en-GB" sz="2400" dirty="0"/>
              <a:t> y </a:t>
            </a:r>
            <a:r>
              <a:rPr lang="en-GB" sz="2400" dirty="0" err="1"/>
              <a:t>plentyn</a:t>
            </a:r>
            <a:r>
              <a:rPr lang="en-GB" sz="2400" dirty="0"/>
              <a:t>. </a:t>
            </a:r>
          </a:p>
          <a:p>
            <a:endParaRPr lang="en-US" dirty="0"/>
          </a:p>
        </p:txBody>
      </p:sp>
    </p:spTree>
    <p:extLst>
      <p:ext uri="{BB962C8B-B14F-4D97-AF65-F5344CB8AC3E}">
        <p14:creationId xmlns:p14="http://schemas.microsoft.com/office/powerpoint/2010/main" val="4177559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9091" y="1143000"/>
            <a:ext cx="8803557" cy="4354563"/>
          </a:xfrm>
        </p:spPr>
        <p:txBody>
          <a:bodyPr>
            <a:normAutofit/>
          </a:bodyPr>
          <a:lstStyle/>
          <a:p>
            <a:pPr marL="0" indent="0">
              <a:buNone/>
            </a:pPr>
            <a:r>
              <a:rPr lang="en-GB" sz="2000" dirty="0"/>
              <a:t>Design a way to get someone to learn (constructively):</a:t>
            </a:r>
          </a:p>
          <a:p>
            <a:r>
              <a:rPr lang="en-GB" sz="2000" dirty="0"/>
              <a:t>How to carry, throw and catch</a:t>
            </a:r>
          </a:p>
          <a:p>
            <a:r>
              <a:rPr lang="en-GB" sz="2000" dirty="0"/>
              <a:t>How to dribble or roll, trap and strike</a:t>
            </a:r>
          </a:p>
          <a:p>
            <a:r>
              <a:rPr lang="en-GB" sz="2000" dirty="0"/>
              <a:t>What scaffolding could you use to support the learning for every child?</a:t>
            </a:r>
          </a:p>
          <a:p>
            <a:r>
              <a:rPr lang="en-GB" sz="2000" dirty="0"/>
              <a:t>To create a simple routine &amp; encourage them to adapt (constructivism) </a:t>
            </a:r>
          </a:p>
          <a:p>
            <a:pPr marL="0" indent="0">
              <a:buNone/>
            </a:pPr>
            <a:endParaRPr lang="en-GB" sz="2000" dirty="0"/>
          </a:p>
          <a:p>
            <a:r>
              <a:rPr lang="en-GB" sz="2000" dirty="0"/>
              <a:t>As a pair - adapt and now make a simple routine / game (social constructivism) applying the skills taught above</a:t>
            </a:r>
          </a:p>
          <a:p>
            <a:endParaRPr lang="en-GB" sz="2000" dirty="0"/>
          </a:p>
          <a:p>
            <a:r>
              <a:rPr lang="en-GB" sz="2000" dirty="0"/>
              <a:t>Did you provide some positive reinforcement? (Behaviourism)</a:t>
            </a:r>
          </a:p>
          <a:p>
            <a:r>
              <a:rPr lang="en-GB" sz="2000" dirty="0"/>
              <a:t>Did you also use other theoretical approaches linked with teaching and learning?</a:t>
            </a:r>
            <a:r>
              <a:rPr lang="en-US" sz="2000" dirty="0"/>
              <a:t> Links with </a:t>
            </a:r>
            <a:r>
              <a:rPr lang="en-US" sz="2000" dirty="0" err="1"/>
              <a:t>Mosston</a:t>
            </a:r>
            <a:r>
              <a:rPr lang="en-US" sz="2000" dirty="0"/>
              <a:t> &amp; Ashworth’s Spectrum of Teaching Styles</a:t>
            </a:r>
            <a:endParaRPr lang="en-GB" sz="2000" dirty="0"/>
          </a:p>
          <a:p>
            <a:pPr marL="0" indent="0">
              <a:buNone/>
            </a:pPr>
            <a:endParaRPr lang="en-GB" sz="2000" dirty="0"/>
          </a:p>
        </p:txBody>
      </p:sp>
      <p:sp>
        <p:nvSpPr>
          <p:cNvPr id="3" name="Title 2"/>
          <p:cNvSpPr>
            <a:spLocks noGrp="1"/>
          </p:cNvSpPr>
          <p:nvPr>
            <p:ph type="title"/>
          </p:nvPr>
        </p:nvSpPr>
        <p:spPr>
          <a:xfrm>
            <a:off x="239091" y="0"/>
            <a:ext cx="9063788" cy="1143000"/>
          </a:xfrm>
        </p:spPr>
        <p:txBody>
          <a:bodyPr>
            <a:normAutofit/>
          </a:bodyPr>
          <a:lstStyle/>
          <a:p>
            <a:pPr algn="l"/>
            <a:r>
              <a:rPr lang="en-GB" sz="4800" b="1" dirty="0">
                <a:solidFill>
                  <a:schemeClr val="accent1">
                    <a:lumMod val="75000"/>
                  </a:schemeClr>
                </a:solidFill>
              </a:rPr>
              <a:t>Design some learning!</a:t>
            </a:r>
            <a:endParaRPr lang="en-GB" sz="4000" b="1" dirty="0">
              <a:solidFill>
                <a:schemeClr val="accent1">
                  <a:lumMod val="75000"/>
                </a:schemeClr>
              </a:solidFill>
            </a:endParaRPr>
          </a:p>
        </p:txBody>
      </p:sp>
    </p:spTree>
    <p:extLst>
      <p:ext uri="{BB962C8B-B14F-4D97-AF65-F5344CB8AC3E}">
        <p14:creationId xmlns:p14="http://schemas.microsoft.com/office/powerpoint/2010/main" val="2369776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AB447-E6D3-F64F-82E4-AD29F9252C15}"/>
              </a:ext>
            </a:extLst>
          </p:cNvPr>
          <p:cNvSpPr>
            <a:spLocks noGrp="1"/>
          </p:cNvSpPr>
          <p:nvPr>
            <p:ph type="title"/>
          </p:nvPr>
        </p:nvSpPr>
        <p:spPr>
          <a:xfrm>
            <a:off x="457200" y="274638"/>
            <a:ext cx="3898776" cy="1143000"/>
          </a:xfrm>
        </p:spPr>
        <p:txBody>
          <a:bodyPr/>
          <a:lstStyle/>
          <a:p>
            <a:r>
              <a:rPr lang="en-US" dirty="0" err="1"/>
              <a:t>Behaviourism</a:t>
            </a:r>
            <a:endParaRPr lang="en-US" dirty="0"/>
          </a:p>
        </p:txBody>
      </p:sp>
      <p:sp>
        <p:nvSpPr>
          <p:cNvPr id="5" name="Title 1">
            <a:extLst>
              <a:ext uri="{FF2B5EF4-FFF2-40B4-BE49-F238E27FC236}">
                <a16:creationId xmlns:a16="http://schemas.microsoft.com/office/drawing/2014/main" id="{EF4E06DF-A260-D442-B0EB-69E3E47C5E8E}"/>
              </a:ext>
            </a:extLst>
          </p:cNvPr>
          <p:cNvSpPr txBox="1">
            <a:spLocks/>
          </p:cNvSpPr>
          <p:nvPr/>
        </p:nvSpPr>
        <p:spPr bwMode="auto">
          <a:xfrm>
            <a:off x="282352" y="1988840"/>
            <a:ext cx="814724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800" dirty="0"/>
              <a:t>Constructivism</a:t>
            </a:r>
            <a:r>
              <a:rPr lang="en-US" sz="2400" dirty="0"/>
              <a:t> - </a:t>
            </a:r>
            <a:r>
              <a:rPr lang="en-GB" sz="2400" dirty="0"/>
              <a:t>Learning is a result of the child’s exploration of and interaction with the environment but importantly that learning is the result of </a:t>
            </a:r>
            <a:r>
              <a:rPr lang="en-GB" sz="2400" b="1" dirty="0"/>
              <a:t>internal processes </a:t>
            </a:r>
            <a:r>
              <a:rPr lang="en-GB" sz="2400" dirty="0"/>
              <a:t>rather than </a:t>
            </a:r>
            <a:r>
              <a:rPr lang="en-GB" sz="2400" u="sng" dirty="0"/>
              <a:t>external stimuli.</a:t>
            </a:r>
          </a:p>
        </p:txBody>
      </p:sp>
      <p:sp>
        <p:nvSpPr>
          <p:cNvPr id="7" name="Title 1">
            <a:extLst>
              <a:ext uri="{FF2B5EF4-FFF2-40B4-BE49-F238E27FC236}">
                <a16:creationId xmlns:a16="http://schemas.microsoft.com/office/drawing/2014/main" id="{0DF2A9A0-9450-AC45-9DD1-046CFE31C77D}"/>
              </a:ext>
            </a:extLst>
          </p:cNvPr>
          <p:cNvSpPr txBox="1">
            <a:spLocks/>
          </p:cNvSpPr>
          <p:nvPr/>
        </p:nvSpPr>
        <p:spPr bwMode="auto">
          <a:xfrm>
            <a:off x="179512" y="4221088"/>
            <a:ext cx="878497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800" dirty="0"/>
              <a:t>Social constructivism </a:t>
            </a:r>
            <a:r>
              <a:rPr lang="en-US" sz="2400" dirty="0"/>
              <a:t>- </a:t>
            </a:r>
            <a:r>
              <a:rPr lang="en-GB" sz="2400" dirty="0"/>
              <a:t>All cognitive functions originate in </a:t>
            </a:r>
            <a:r>
              <a:rPr lang="en-GB" sz="2400" b="1" dirty="0"/>
              <a:t>social interaction </a:t>
            </a:r>
            <a:r>
              <a:rPr lang="en-GB" sz="2400" dirty="0"/>
              <a:t>and are then internalised on an individual level. </a:t>
            </a:r>
          </a:p>
          <a:p>
            <a:pPr eaLnBrk="1" hangingPunct="1"/>
            <a:r>
              <a:rPr lang="en-US" dirty="0"/>
              <a:t> </a:t>
            </a:r>
          </a:p>
        </p:txBody>
      </p:sp>
    </p:spTree>
    <p:extLst>
      <p:ext uri="{BB962C8B-B14F-4D97-AF65-F5344CB8AC3E}">
        <p14:creationId xmlns:p14="http://schemas.microsoft.com/office/powerpoint/2010/main" val="193512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D0A4-2091-DB46-A95C-DBD5B25CFD7E}"/>
              </a:ext>
            </a:extLst>
          </p:cNvPr>
          <p:cNvSpPr>
            <a:spLocks noGrp="1"/>
          </p:cNvSpPr>
          <p:nvPr>
            <p:ph type="title"/>
          </p:nvPr>
        </p:nvSpPr>
        <p:spPr>
          <a:xfrm>
            <a:off x="457200" y="2492896"/>
            <a:ext cx="8229600" cy="1143000"/>
          </a:xfrm>
        </p:spPr>
        <p:txBody>
          <a:bodyPr/>
          <a:lstStyle/>
          <a:p>
            <a:r>
              <a:rPr lang="en-GB" altLang="en-US" sz="8000" b="1" dirty="0">
                <a:solidFill>
                  <a:srgbClr val="00B050"/>
                </a:solidFill>
              </a:rPr>
              <a:t>Play </a:t>
            </a:r>
            <a:br>
              <a:rPr lang="en-GB" altLang="en-US" sz="8000" b="1" dirty="0">
                <a:solidFill>
                  <a:srgbClr val="00B050"/>
                </a:solidFill>
              </a:rPr>
            </a:br>
            <a:r>
              <a:rPr lang="en-GB" altLang="en-US" sz="8000" b="1" dirty="0">
                <a:solidFill>
                  <a:srgbClr val="00B050"/>
                </a:solidFill>
              </a:rPr>
              <a:t>- an effective way to learn?</a:t>
            </a:r>
            <a:endParaRPr lang="en-US" sz="8000" dirty="0">
              <a:solidFill>
                <a:srgbClr val="00B050"/>
              </a:solidFill>
            </a:endParaRPr>
          </a:p>
        </p:txBody>
      </p:sp>
    </p:spTree>
    <p:extLst>
      <p:ext uri="{BB962C8B-B14F-4D97-AF65-F5344CB8AC3E}">
        <p14:creationId xmlns:p14="http://schemas.microsoft.com/office/powerpoint/2010/main" val="2604756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2410-A0A0-9A43-8863-354EE80612BF}"/>
              </a:ext>
            </a:extLst>
          </p:cNvPr>
          <p:cNvSpPr>
            <a:spLocks noGrp="1"/>
          </p:cNvSpPr>
          <p:nvPr>
            <p:ph type="title"/>
          </p:nvPr>
        </p:nvSpPr>
        <p:spPr>
          <a:xfrm>
            <a:off x="4560499" y="12484"/>
            <a:ext cx="4572000" cy="1143000"/>
          </a:xfrm>
        </p:spPr>
        <p:txBody>
          <a:bodyPr/>
          <a:lstStyle/>
          <a:p>
            <a:r>
              <a:rPr lang="en-US" dirty="0" err="1"/>
              <a:t>Chwarae</a:t>
            </a:r>
            <a:r>
              <a:rPr lang="en-US" dirty="0"/>
              <a:t> / Play</a:t>
            </a:r>
          </a:p>
        </p:txBody>
      </p:sp>
      <p:sp>
        <p:nvSpPr>
          <p:cNvPr id="3" name="Content Placeholder 2">
            <a:extLst>
              <a:ext uri="{FF2B5EF4-FFF2-40B4-BE49-F238E27FC236}">
                <a16:creationId xmlns:a16="http://schemas.microsoft.com/office/drawing/2014/main" id="{B65453A3-538B-3045-89E7-C2B6DF68E8C1}"/>
              </a:ext>
            </a:extLst>
          </p:cNvPr>
          <p:cNvSpPr>
            <a:spLocks noGrp="1"/>
          </p:cNvSpPr>
          <p:nvPr>
            <p:ph idx="1"/>
          </p:nvPr>
        </p:nvSpPr>
        <p:spPr>
          <a:xfrm>
            <a:off x="4335771" y="1151203"/>
            <a:ext cx="4606917" cy="4349265"/>
          </a:xfrm>
        </p:spPr>
        <p:txBody>
          <a:bodyPr/>
          <a:lstStyle/>
          <a:p>
            <a:r>
              <a:rPr lang="en-US" sz="2400" dirty="0"/>
              <a:t>To understand the role of play in the early years and in Foundation Learning</a:t>
            </a:r>
          </a:p>
          <a:p>
            <a:r>
              <a:rPr lang="en-US" sz="2400" dirty="0"/>
              <a:t>To develop an understanding of ‘playful pedagogy’</a:t>
            </a:r>
          </a:p>
          <a:p>
            <a:r>
              <a:rPr lang="en-US" sz="2400" dirty="0"/>
              <a:t>To begin to understand the importance of play and movement in child development</a:t>
            </a:r>
          </a:p>
          <a:p>
            <a:r>
              <a:rPr lang="en-GB" sz="2400" dirty="0"/>
              <a:t>To gain further understanding through practical experiences. </a:t>
            </a:r>
          </a:p>
        </p:txBody>
      </p:sp>
      <p:sp>
        <p:nvSpPr>
          <p:cNvPr id="4" name="Content Placeholder 2">
            <a:extLst>
              <a:ext uri="{FF2B5EF4-FFF2-40B4-BE49-F238E27FC236}">
                <a16:creationId xmlns:a16="http://schemas.microsoft.com/office/drawing/2014/main" id="{7C138578-CBE3-6642-9BA1-CE8B2E88DFA0}"/>
              </a:ext>
            </a:extLst>
          </p:cNvPr>
          <p:cNvSpPr txBox="1">
            <a:spLocks/>
          </p:cNvSpPr>
          <p:nvPr/>
        </p:nvSpPr>
        <p:spPr bwMode="auto">
          <a:xfrm>
            <a:off x="176277" y="1155484"/>
            <a:ext cx="3826768" cy="4392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000" dirty="0"/>
              <a:t>I </a:t>
            </a:r>
            <a:r>
              <a:rPr lang="en-US" sz="2000" dirty="0" err="1"/>
              <a:t>ddeall</a:t>
            </a:r>
            <a:r>
              <a:rPr lang="en-US" sz="2000" dirty="0"/>
              <a:t> </a:t>
            </a:r>
            <a:r>
              <a:rPr lang="en-US" sz="2000" dirty="0" err="1"/>
              <a:t>rôl</a:t>
            </a:r>
            <a:r>
              <a:rPr lang="en-US" sz="2000" dirty="0"/>
              <a:t> </a:t>
            </a:r>
            <a:r>
              <a:rPr lang="en-US" sz="2000" dirty="0" err="1"/>
              <a:t>chwarae</a:t>
            </a:r>
            <a:r>
              <a:rPr lang="en-US" sz="2000" dirty="0"/>
              <a:t> </a:t>
            </a:r>
            <a:r>
              <a:rPr lang="en-US" sz="2000" dirty="0" err="1"/>
              <a:t>yn</a:t>
            </a:r>
            <a:r>
              <a:rPr lang="en-US" sz="2000" dirty="0"/>
              <a:t> y </a:t>
            </a:r>
            <a:r>
              <a:rPr lang="en-US" sz="2000" dirty="0" err="1"/>
              <a:t>blynyddoedd</a:t>
            </a:r>
            <a:r>
              <a:rPr lang="en-US" sz="2000" dirty="0"/>
              <a:t> </a:t>
            </a:r>
            <a:r>
              <a:rPr lang="en-US" sz="2000" dirty="0" err="1"/>
              <a:t>cynnar</a:t>
            </a:r>
            <a:r>
              <a:rPr lang="en-US" sz="2000" dirty="0"/>
              <a:t> ac </a:t>
            </a:r>
            <a:r>
              <a:rPr lang="en-US" sz="2000" dirty="0" err="1"/>
              <a:t>yn</a:t>
            </a:r>
            <a:r>
              <a:rPr lang="en-US" sz="2000" dirty="0"/>
              <a:t> </a:t>
            </a:r>
            <a:r>
              <a:rPr lang="en-US" sz="2000" dirty="0" err="1"/>
              <a:t>rhan</a:t>
            </a:r>
            <a:r>
              <a:rPr lang="en-US" sz="2000" dirty="0"/>
              <a:t> o </a:t>
            </a:r>
            <a:r>
              <a:rPr lang="en-US" sz="2000" dirty="0" err="1"/>
              <a:t>Ddysgu</a:t>
            </a:r>
            <a:r>
              <a:rPr lang="en-US" sz="2000" dirty="0"/>
              <a:t> Sylfaen. </a:t>
            </a:r>
          </a:p>
          <a:p>
            <a:pPr eaLnBrk="1" hangingPunct="1"/>
            <a:r>
              <a:rPr lang="en-US" sz="2000" dirty="0"/>
              <a:t>I </a:t>
            </a:r>
            <a:r>
              <a:rPr lang="en-US" sz="2000" dirty="0" err="1"/>
              <a:t>ddeall</a:t>
            </a:r>
            <a:r>
              <a:rPr lang="en-US" sz="2000" dirty="0"/>
              <a:t> </a:t>
            </a:r>
            <a:r>
              <a:rPr lang="en-US" sz="2000" dirty="0" err="1"/>
              <a:t>pedagogeg</a:t>
            </a:r>
            <a:r>
              <a:rPr lang="en-US" sz="2000" dirty="0"/>
              <a:t> </a:t>
            </a:r>
            <a:r>
              <a:rPr lang="en-US" sz="2000" dirty="0" err="1"/>
              <a:t>sy</a:t>
            </a:r>
            <a:r>
              <a:rPr lang="en-US" sz="2000" dirty="0"/>
              <a:t>’ </a:t>
            </a:r>
            <a:r>
              <a:rPr lang="en-US" sz="2000" dirty="0" err="1"/>
              <a:t>ynghlwm</a:t>
            </a:r>
            <a:r>
              <a:rPr lang="en-US" sz="2000" dirty="0"/>
              <a:t> </a:t>
            </a:r>
            <a:r>
              <a:rPr lang="en-US" sz="2000" dirty="0" err="1"/>
              <a:t>gyda</a:t>
            </a:r>
            <a:r>
              <a:rPr lang="en-US" sz="2000" dirty="0"/>
              <a:t> </a:t>
            </a:r>
            <a:r>
              <a:rPr lang="en-US" sz="2000" dirty="0" err="1"/>
              <a:t>chwarae</a:t>
            </a:r>
            <a:endParaRPr lang="en-US" sz="2000" dirty="0"/>
          </a:p>
          <a:p>
            <a:pPr eaLnBrk="1" hangingPunct="1"/>
            <a:r>
              <a:rPr lang="en-US" sz="2000" dirty="0"/>
              <a:t>I </a:t>
            </a:r>
            <a:r>
              <a:rPr lang="en-US" sz="2000" dirty="0" err="1"/>
              <a:t>ddechrau</a:t>
            </a:r>
            <a:r>
              <a:rPr lang="en-US" sz="2000" dirty="0"/>
              <a:t> </a:t>
            </a:r>
            <a:r>
              <a:rPr lang="en-US" sz="2000" dirty="0" err="1"/>
              <a:t>deall</a:t>
            </a:r>
            <a:r>
              <a:rPr lang="en-US" sz="2000" dirty="0"/>
              <a:t> </a:t>
            </a:r>
            <a:r>
              <a:rPr lang="en-US" sz="2000" dirty="0" err="1"/>
              <a:t>pwysigrwydd</a:t>
            </a:r>
            <a:r>
              <a:rPr lang="en-US" sz="2000" dirty="0"/>
              <a:t> </a:t>
            </a:r>
            <a:r>
              <a:rPr lang="en-US" sz="2000" dirty="0" err="1"/>
              <a:t>chwarae</a:t>
            </a:r>
            <a:r>
              <a:rPr lang="en-US" sz="2000" dirty="0"/>
              <a:t> </a:t>
            </a:r>
            <a:r>
              <a:rPr lang="en-US" sz="2000" dirty="0" err="1"/>
              <a:t>yn</a:t>
            </a:r>
            <a:r>
              <a:rPr lang="en-US" sz="2000" dirty="0"/>
              <a:t> </a:t>
            </a:r>
            <a:r>
              <a:rPr lang="en-US" sz="2000" dirty="0" err="1"/>
              <a:t>nhermau</a:t>
            </a:r>
            <a:r>
              <a:rPr lang="en-US" sz="2000" dirty="0"/>
              <a:t> </a:t>
            </a:r>
            <a:r>
              <a:rPr lang="en-US" sz="2000" dirty="0" err="1"/>
              <a:t>datblygiad</a:t>
            </a:r>
            <a:r>
              <a:rPr lang="en-US" sz="2000" dirty="0"/>
              <a:t> </a:t>
            </a:r>
            <a:r>
              <a:rPr lang="en-US" sz="2000" dirty="0" err="1"/>
              <a:t>corfforol</a:t>
            </a:r>
            <a:r>
              <a:rPr lang="en-US" sz="2000" dirty="0"/>
              <a:t> plant. </a:t>
            </a:r>
          </a:p>
          <a:p>
            <a:pPr eaLnBrk="1" hangingPunct="1"/>
            <a:r>
              <a:rPr lang="en-US" sz="2000" dirty="0"/>
              <a:t>I </a:t>
            </a:r>
            <a:r>
              <a:rPr lang="en-US" sz="2000" dirty="0" err="1"/>
              <a:t>gymryd</a:t>
            </a:r>
            <a:r>
              <a:rPr lang="en-US" sz="2000" dirty="0"/>
              <a:t> </a:t>
            </a:r>
            <a:r>
              <a:rPr lang="en-US" sz="2000" dirty="0" err="1"/>
              <a:t>rhan</a:t>
            </a:r>
            <a:r>
              <a:rPr lang="en-US" sz="2000" dirty="0"/>
              <a:t> </a:t>
            </a:r>
            <a:r>
              <a:rPr lang="en-US" sz="2000" dirty="0" err="1"/>
              <a:t>mewn</a:t>
            </a:r>
            <a:r>
              <a:rPr lang="en-US" sz="2000" dirty="0"/>
              <a:t> </a:t>
            </a:r>
            <a:r>
              <a:rPr lang="en-US" sz="2000" dirty="0" err="1"/>
              <a:t>gweithgareddau</a:t>
            </a:r>
            <a:r>
              <a:rPr lang="en-US" sz="2000" dirty="0"/>
              <a:t> </a:t>
            </a:r>
            <a:r>
              <a:rPr lang="en-US" sz="2000" dirty="0" err="1"/>
              <a:t>ymarferfol</a:t>
            </a:r>
            <a:r>
              <a:rPr lang="en-US" sz="2000" dirty="0"/>
              <a:t> / </a:t>
            </a:r>
            <a:r>
              <a:rPr lang="en-US" sz="2000" dirty="0" err="1"/>
              <a:t>corfforol</a:t>
            </a:r>
            <a:r>
              <a:rPr lang="en-US" sz="2000" dirty="0"/>
              <a:t>.</a:t>
            </a:r>
            <a:endParaRPr lang="en-GB" sz="2000" dirty="0"/>
          </a:p>
        </p:txBody>
      </p:sp>
      <p:sp>
        <p:nvSpPr>
          <p:cNvPr id="5" name="Rectangle 2">
            <a:extLst>
              <a:ext uri="{FF2B5EF4-FFF2-40B4-BE49-F238E27FC236}">
                <a16:creationId xmlns:a16="http://schemas.microsoft.com/office/drawing/2014/main" id="{BBFF3C9A-ABF5-6A45-86E0-8DD7A3FFDCC1}"/>
              </a:ext>
            </a:extLst>
          </p:cNvPr>
          <p:cNvSpPr txBox="1">
            <a:spLocks noChangeArrowheads="1"/>
          </p:cNvSpPr>
          <p:nvPr/>
        </p:nvSpPr>
        <p:spPr bwMode="auto">
          <a:xfrm>
            <a:off x="0" y="0"/>
            <a:ext cx="4572000" cy="764704"/>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3200" b="1">
                <a:solidFill>
                  <a:schemeClr val="bg1"/>
                </a:solidFill>
              </a:rPr>
              <a:t>Amcanion / Aims :</a:t>
            </a:r>
            <a:endParaRPr lang="en-US" altLang="en-US" sz="4000" b="1" dirty="0">
              <a:solidFill>
                <a:schemeClr val="bg1"/>
              </a:solidFill>
            </a:endParaRPr>
          </a:p>
        </p:txBody>
      </p:sp>
    </p:spTree>
    <p:extLst>
      <p:ext uri="{BB962C8B-B14F-4D97-AF65-F5344CB8AC3E}">
        <p14:creationId xmlns:p14="http://schemas.microsoft.com/office/powerpoint/2010/main" val="3566361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400" b="1" dirty="0" err="1"/>
              <a:t>Dysgu</a:t>
            </a:r>
            <a:r>
              <a:rPr lang="en-US" sz="3400" b="1" dirty="0"/>
              <a:t> Sylfaen / Foundation Learning</a:t>
            </a:r>
          </a:p>
        </p:txBody>
      </p:sp>
      <p:sp>
        <p:nvSpPr>
          <p:cNvPr id="3" name="Content Placeholder 2"/>
          <p:cNvSpPr>
            <a:spLocks noGrp="1"/>
          </p:cNvSpPr>
          <p:nvPr>
            <p:ph sz="half" idx="1"/>
          </p:nvPr>
        </p:nvSpPr>
        <p:spPr>
          <a:xfrm>
            <a:off x="179512" y="1196752"/>
            <a:ext cx="4038600" cy="4414258"/>
          </a:xfrm>
        </p:spPr>
        <p:txBody>
          <a:bodyPr/>
          <a:lstStyle/>
          <a:p>
            <a:r>
              <a:rPr lang="en-US" sz="2200" dirty="0" err="1"/>
              <a:t>Cwricwlwm</a:t>
            </a:r>
            <a:r>
              <a:rPr lang="en-US" sz="2200" dirty="0"/>
              <a:t> </a:t>
            </a:r>
            <a:r>
              <a:rPr lang="en-US" sz="2200" dirty="0" err="1"/>
              <a:t>i</a:t>
            </a:r>
            <a:r>
              <a:rPr lang="en-US" sz="2200" dirty="0"/>
              <a:t> </a:t>
            </a:r>
            <a:r>
              <a:rPr lang="en-US" sz="2200" dirty="0" err="1"/>
              <a:t>blant</a:t>
            </a:r>
            <a:r>
              <a:rPr lang="en-US" sz="2200" dirty="0"/>
              <a:t> 3 – 7 </a:t>
            </a:r>
            <a:r>
              <a:rPr lang="en-US" sz="2200" dirty="0" err="1"/>
              <a:t>oed</a:t>
            </a:r>
            <a:r>
              <a:rPr lang="en-US" sz="2200" dirty="0"/>
              <a:t> (a </a:t>
            </a:r>
            <a:r>
              <a:rPr lang="en-US" sz="2200" dirty="0" err="1"/>
              <a:t>thu</a:t>
            </a:r>
            <a:r>
              <a:rPr lang="en-US" sz="2200" dirty="0"/>
              <a:t> </a:t>
            </a:r>
            <a:r>
              <a:rPr lang="en-US" sz="2200" dirty="0" err="1"/>
              <a:t>hwnt</a:t>
            </a:r>
            <a:r>
              <a:rPr lang="en-US" sz="2200" dirty="0"/>
              <a:t>)</a:t>
            </a:r>
          </a:p>
          <a:p>
            <a:r>
              <a:rPr lang="en-US" sz="2200" dirty="0" err="1"/>
              <a:t>Cwricwlwm</a:t>
            </a:r>
            <a:r>
              <a:rPr lang="en-US" sz="2200" dirty="0"/>
              <a:t> </a:t>
            </a:r>
            <a:r>
              <a:rPr lang="en-US" sz="2200" dirty="0" err="1"/>
              <a:t>seiliedig</a:t>
            </a:r>
            <a:r>
              <a:rPr lang="en-US" sz="2200" dirty="0"/>
              <a:t> </a:t>
            </a:r>
            <a:r>
              <a:rPr lang="en-US" sz="2200" dirty="0" err="1"/>
              <a:t>ar</a:t>
            </a:r>
            <a:r>
              <a:rPr lang="en-US" sz="2200" dirty="0"/>
              <a:t> </a:t>
            </a:r>
            <a:r>
              <a:rPr lang="en-US" sz="2200" dirty="0" err="1"/>
              <a:t>chwarae</a:t>
            </a:r>
            <a:endParaRPr lang="en-US" sz="2200" dirty="0"/>
          </a:p>
          <a:p>
            <a:r>
              <a:rPr lang="en-US" sz="2200" dirty="0" err="1"/>
              <a:t>Pedwar</a:t>
            </a:r>
            <a:r>
              <a:rPr lang="en-US" sz="2200" dirty="0"/>
              <a:t> </a:t>
            </a:r>
            <a:r>
              <a:rPr lang="en-US" sz="2200" dirty="0" err="1"/>
              <a:t>Pwrpas</a:t>
            </a:r>
            <a:r>
              <a:rPr lang="en-US" sz="2200" dirty="0"/>
              <a:t> &amp; </a:t>
            </a:r>
            <a:r>
              <a:rPr lang="en-US" sz="2200" dirty="0" err="1"/>
              <a:t>Chwech</a:t>
            </a:r>
            <a:r>
              <a:rPr lang="en-US" sz="2200" dirty="0"/>
              <a:t> </a:t>
            </a:r>
            <a:r>
              <a:rPr lang="en-US" sz="2200" dirty="0" err="1"/>
              <a:t>Profiadau</a:t>
            </a:r>
            <a:r>
              <a:rPr lang="en-US" sz="2200" dirty="0"/>
              <a:t> </a:t>
            </a:r>
            <a:r>
              <a:rPr lang="en-US" sz="2200" dirty="0" err="1"/>
              <a:t>Dysgu</a:t>
            </a:r>
            <a:r>
              <a:rPr lang="en-US" sz="2200" dirty="0"/>
              <a:t> (dim </a:t>
            </a:r>
            <a:r>
              <a:rPr lang="en-US" sz="2200" dirty="0" err="1"/>
              <a:t>pynciau</a:t>
            </a:r>
            <a:r>
              <a:rPr lang="en-US" sz="2200" dirty="0"/>
              <a:t> </a:t>
            </a:r>
            <a:r>
              <a:rPr lang="en-US" sz="2200" dirty="0" err="1"/>
              <a:t>traddodiadol</a:t>
            </a:r>
            <a:r>
              <a:rPr lang="en-US" sz="2200" dirty="0"/>
              <a:t>)</a:t>
            </a:r>
          </a:p>
          <a:p>
            <a:r>
              <a:rPr lang="en-US" sz="2200" dirty="0" err="1"/>
              <a:t>Plentyn</a:t>
            </a:r>
            <a:r>
              <a:rPr lang="en-US" sz="2200" dirty="0"/>
              <a:t> </a:t>
            </a:r>
            <a:r>
              <a:rPr lang="en-US" sz="2200" dirty="0" err="1"/>
              <a:t>yn</a:t>
            </a:r>
            <a:r>
              <a:rPr lang="en-US" sz="2200" dirty="0"/>
              <a:t> </a:t>
            </a:r>
            <a:r>
              <a:rPr lang="en-US" sz="2200" dirty="0" err="1"/>
              <a:t>ganolog</a:t>
            </a:r>
            <a:r>
              <a:rPr lang="en-US" sz="2200" dirty="0"/>
              <a:t> </a:t>
            </a:r>
            <a:r>
              <a:rPr lang="en-US" sz="2200" dirty="0" err="1"/>
              <a:t>i’r</a:t>
            </a:r>
            <a:r>
              <a:rPr lang="en-US" sz="2200" dirty="0"/>
              <a:t> </a:t>
            </a:r>
            <a:r>
              <a:rPr lang="en-US" sz="2200" dirty="0" err="1"/>
              <a:t>dysgu</a:t>
            </a:r>
            <a:endParaRPr lang="en-US" sz="2200" dirty="0"/>
          </a:p>
          <a:p>
            <a:r>
              <a:rPr lang="en-US" sz="2200" dirty="0" err="1"/>
              <a:t>Ardal</a:t>
            </a:r>
            <a:r>
              <a:rPr lang="en-US" sz="2200" dirty="0"/>
              <a:t> </a:t>
            </a:r>
            <a:r>
              <a:rPr lang="en-US" sz="2200" dirty="0" err="1"/>
              <a:t>tu</a:t>
            </a:r>
            <a:r>
              <a:rPr lang="en-US" sz="2200" dirty="0"/>
              <a:t> </a:t>
            </a:r>
            <a:r>
              <a:rPr lang="en-US" sz="2200" dirty="0" err="1"/>
              <a:t>allan</a:t>
            </a:r>
            <a:r>
              <a:rPr lang="en-US" sz="2200" dirty="0"/>
              <a:t> </a:t>
            </a:r>
            <a:r>
              <a:rPr lang="en-US" sz="2200" dirty="0" err="1"/>
              <a:t>yn</a:t>
            </a:r>
            <a:r>
              <a:rPr lang="en-US" sz="2200" dirty="0"/>
              <a:t> </a:t>
            </a:r>
            <a:r>
              <a:rPr lang="en-US" sz="2200" dirty="0" err="1"/>
              <a:t>allweddol</a:t>
            </a:r>
            <a:r>
              <a:rPr lang="en-US" sz="2200" dirty="0"/>
              <a:t> </a:t>
            </a:r>
            <a:r>
              <a:rPr lang="en-US" sz="2200" dirty="0" err="1"/>
              <a:t>i</a:t>
            </a:r>
            <a:r>
              <a:rPr lang="en-US" sz="2200" dirty="0"/>
              <a:t> </a:t>
            </a:r>
            <a:r>
              <a:rPr lang="en-US" sz="2200" dirty="0" err="1"/>
              <a:t>ddysgu</a:t>
            </a:r>
            <a:r>
              <a:rPr lang="en-US" sz="2200" dirty="0"/>
              <a:t> </a:t>
            </a:r>
            <a:r>
              <a:rPr lang="en-US" sz="2200" dirty="0" err="1"/>
              <a:t>effeithiol</a:t>
            </a:r>
            <a:r>
              <a:rPr lang="en-US" sz="2200" dirty="0"/>
              <a:t>.</a:t>
            </a:r>
          </a:p>
        </p:txBody>
      </p:sp>
      <p:sp>
        <p:nvSpPr>
          <p:cNvPr id="4" name="Content Placeholder 3"/>
          <p:cNvSpPr>
            <a:spLocks noGrp="1"/>
          </p:cNvSpPr>
          <p:nvPr>
            <p:ph sz="half" idx="2"/>
          </p:nvPr>
        </p:nvSpPr>
        <p:spPr>
          <a:xfrm>
            <a:off x="4925888" y="1196752"/>
            <a:ext cx="4038600" cy="4414258"/>
          </a:xfrm>
        </p:spPr>
        <p:txBody>
          <a:bodyPr/>
          <a:lstStyle/>
          <a:p>
            <a:r>
              <a:rPr lang="en-US" sz="2200" dirty="0"/>
              <a:t>Curriculum for children aged 3 – 7yrs old (&amp; beyond)</a:t>
            </a:r>
          </a:p>
          <a:p>
            <a:r>
              <a:rPr lang="en-US" sz="2200" dirty="0"/>
              <a:t>Play based curriculum</a:t>
            </a:r>
          </a:p>
          <a:p>
            <a:r>
              <a:rPr lang="en-US" sz="2200" dirty="0"/>
              <a:t>Four Purposes &amp; Six Learning Experiences (no subjects in the traditional sense). </a:t>
            </a:r>
          </a:p>
          <a:p>
            <a:r>
              <a:rPr lang="en-US" sz="2200" dirty="0"/>
              <a:t>Child-centered learning</a:t>
            </a:r>
          </a:p>
          <a:p>
            <a:r>
              <a:rPr lang="en-US" sz="2200" dirty="0"/>
              <a:t>The outdoors central to the learning.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069A3-4A47-7840-9E76-73E1AD7F7E4B}"/>
              </a:ext>
            </a:extLst>
          </p:cNvPr>
          <p:cNvSpPr>
            <a:spLocks noGrp="1"/>
          </p:cNvSpPr>
          <p:nvPr>
            <p:ph type="title"/>
          </p:nvPr>
        </p:nvSpPr>
        <p:spPr/>
        <p:txBody>
          <a:bodyPr/>
          <a:lstStyle/>
          <a:p>
            <a:r>
              <a:rPr lang="en-US" sz="3800" dirty="0"/>
              <a:t>Rights of the child. Article 31. </a:t>
            </a:r>
            <a:br>
              <a:rPr lang="en-US" sz="3800" dirty="0"/>
            </a:br>
            <a:r>
              <a:rPr lang="en-US" sz="3800" dirty="0"/>
              <a:t>United Nations …</a:t>
            </a:r>
          </a:p>
        </p:txBody>
      </p:sp>
      <p:sp>
        <p:nvSpPr>
          <p:cNvPr id="6" name="TextBox 5">
            <a:extLst>
              <a:ext uri="{FF2B5EF4-FFF2-40B4-BE49-F238E27FC236}">
                <a16:creationId xmlns:a16="http://schemas.microsoft.com/office/drawing/2014/main" id="{740516CF-3BBA-BE44-BDB3-EAD09764904E}"/>
              </a:ext>
            </a:extLst>
          </p:cNvPr>
          <p:cNvSpPr txBox="1"/>
          <p:nvPr/>
        </p:nvSpPr>
        <p:spPr>
          <a:xfrm>
            <a:off x="457200" y="1916832"/>
            <a:ext cx="8229600" cy="3170099"/>
          </a:xfrm>
          <a:prstGeom prst="rect">
            <a:avLst/>
          </a:prstGeom>
          <a:noFill/>
        </p:spPr>
        <p:txBody>
          <a:bodyPr wrap="square">
            <a:spAutoFit/>
          </a:bodyPr>
          <a:lstStyle/>
          <a:p>
            <a:pPr algn="ctr" rtl="0" fontAlgn="base"/>
            <a:r>
              <a:rPr lang="en-GB" sz="4000" b="0" i="0" u="none" strike="noStrike" dirty="0">
                <a:effectLst/>
                <a:latin typeface="News Gothic MT" panose="020B0503020103020203" pitchFamily="34" charset="0"/>
              </a:rPr>
              <a:t>‘recognises the right of the child to rest and leisure, to engage in play and recreational activities appropriate to the age of the child’ (UN, 1989: article 31).</a:t>
            </a:r>
            <a:r>
              <a:rPr lang="en-US" sz="4000" b="0" i="0" dirty="0">
                <a:effectLst/>
                <a:latin typeface="News Gothic MT" panose="020B0503020103020203" pitchFamily="34" charset="0"/>
              </a:rPr>
              <a:t>​</a:t>
            </a:r>
            <a:endParaRPr lang="en-US" sz="4000" b="0" i="0" dirty="0">
              <a:effectLst/>
              <a:latin typeface="Arial" panose="020B0604020202020204" pitchFamily="34" charset="0"/>
            </a:endParaRPr>
          </a:p>
        </p:txBody>
      </p:sp>
    </p:spTree>
    <p:extLst>
      <p:ext uri="{BB962C8B-B14F-4D97-AF65-F5344CB8AC3E}">
        <p14:creationId xmlns:p14="http://schemas.microsoft.com/office/powerpoint/2010/main" val="1010165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0A0BC-1AC5-4148-B50D-9ED72D211221}"/>
              </a:ext>
            </a:extLst>
          </p:cNvPr>
          <p:cNvSpPr>
            <a:spLocks noGrp="1"/>
          </p:cNvSpPr>
          <p:nvPr>
            <p:ph type="title"/>
          </p:nvPr>
        </p:nvSpPr>
        <p:spPr/>
        <p:txBody>
          <a:bodyPr/>
          <a:lstStyle/>
          <a:p>
            <a:r>
              <a:rPr lang="en-US" dirty="0"/>
              <a:t>Why Play?</a:t>
            </a:r>
          </a:p>
        </p:txBody>
      </p:sp>
      <p:sp>
        <p:nvSpPr>
          <p:cNvPr id="4" name="Content Placeholder 3">
            <a:extLst>
              <a:ext uri="{FF2B5EF4-FFF2-40B4-BE49-F238E27FC236}">
                <a16:creationId xmlns:a16="http://schemas.microsoft.com/office/drawing/2014/main" id="{52C3B13C-BC66-444B-A94A-90C3200F495F}"/>
              </a:ext>
            </a:extLst>
          </p:cNvPr>
          <p:cNvSpPr>
            <a:spLocks noGrp="1"/>
          </p:cNvSpPr>
          <p:nvPr>
            <p:ph sz="half" idx="2"/>
          </p:nvPr>
        </p:nvSpPr>
        <p:spPr>
          <a:xfrm>
            <a:off x="457200" y="866297"/>
            <a:ext cx="8229600" cy="3989040"/>
          </a:xfrm>
        </p:spPr>
        <p:txBody>
          <a:bodyPr/>
          <a:lstStyle/>
          <a:p>
            <a:pPr marL="0" indent="0" eaLnBrk="1" hangingPunct="1">
              <a:lnSpc>
                <a:spcPct val="90000"/>
              </a:lnSpc>
              <a:buFont typeface="Wingdings 3" panose="05040102010807070707" pitchFamily="18" charset="2"/>
              <a:buNone/>
              <a:defRPr/>
            </a:pPr>
            <a:endParaRPr lang="cy-GB" altLang="en-US" dirty="0"/>
          </a:p>
          <a:p>
            <a:pPr>
              <a:lnSpc>
                <a:spcPct val="90000"/>
              </a:lnSpc>
              <a:buFont typeface="Wingdings 3" panose="05040102010807070707" pitchFamily="18" charset="2"/>
              <a:buChar char=""/>
              <a:defRPr/>
            </a:pPr>
            <a:r>
              <a:rPr lang="en-GB" altLang="en-US" dirty="0"/>
              <a:t>Froebel – gave status to play</a:t>
            </a:r>
          </a:p>
          <a:p>
            <a:pPr>
              <a:lnSpc>
                <a:spcPct val="90000"/>
              </a:lnSpc>
              <a:buFont typeface="Wingdings 3" panose="05040102010807070707" pitchFamily="18" charset="2"/>
              <a:buChar char=""/>
              <a:defRPr/>
            </a:pPr>
            <a:r>
              <a:rPr lang="en-GB" altLang="en-US" dirty="0"/>
              <a:t>Piaget ‘Play is children’s work’.  Enables discovery.</a:t>
            </a:r>
          </a:p>
          <a:p>
            <a:pPr>
              <a:lnSpc>
                <a:spcPct val="90000"/>
              </a:lnSpc>
              <a:buFont typeface="Wingdings 3" panose="05040102010807070707" pitchFamily="18" charset="2"/>
              <a:buChar char=""/>
              <a:defRPr/>
            </a:pPr>
            <a:r>
              <a:rPr lang="en-GB" altLang="en-US" dirty="0"/>
              <a:t>Vygotsky – ‘a head and shoulders above himself during play’.</a:t>
            </a:r>
          </a:p>
          <a:p>
            <a:pPr>
              <a:lnSpc>
                <a:spcPct val="90000"/>
              </a:lnSpc>
              <a:buFont typeface="Wingdings 3" panose="05040102010807070707" pitchFamily="18" charset="2"/>
              <a:buChar char=""/>
              <a:defRPr/>
            </a:pPr>
            <a:r>
              <a:rPr lang="en-GB" altLang="en-US" dirty="0"/>
              <a:t>Isaacs ‘children understand the world through play’</a:t>
            </a:r>
          </a:p>
          <a:p>
            <a:pPr>
              <a:lnSpc>
                <a:spcPct val="90000"/>
              </a:lnSpc>
              <a:buFont typeface="Wingdings 3" panose="05040102010807070707" pitchFamily="18" charset="2"/>
              <a:buChar char=""/>
              <a:defRPr/>
            </a:pPr>
            <a:r>
              <a:rPr lang="en-GB" altLang="en-US" dirty="0"/>
              <a:t> Bruce, (2001) ’play creates neuronal networks so that the world makes sense.’</a:t>
            </a:r>
          </a:p>
          <a:p>
            <a:endParaRPr lang="en-US" dirty="0"/>
          </a:p>
        </p:txBody>
      </p:sp>
    </p:spTree>
    <p:extLst>
      <p:ext uri="{BB962C8B-B14F-4D97-AF65-F5344CB8AC3E}">
        <p14:creationId xmlns:p14="http://schemas.microsoft.com/office/powerpoint/2010/main" val="2453959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74B81-749B-4F4B-80FF-A56C1628FBFD}"/>
              </a:ext>
            </a:extLst>
          </p:cNvPr>
          <p:cNvSpPr>
            <a:spLocks noGrp="1"/>
          </p:cNvSpPr>
          <p:nvPr>
            <p:ph type="title"/>
          </p:nvPr>
        </p:nvSpPr>
        <p:spPr>
          <a:xfrm>
            <a:off x="457200" y="980728"/>
            <a:ext cx="8229600" cy="1143000"/>
          </a:xfrm>
        </p:spPr>
        <p:txBody>
          <a:bodyPr/>
          <a:lstStyle/>
          <a:p>
            <a:r>
              <a:rPr lang="en-US" sz="4800" dirty="0"/>
              <a:t>In pairs – write adjectives that describe play</a:t>
            </a:r>
          </a:p>
        </p:txBody>
      </p:sp>
      <p:sp>
        <p:nvSpPr>
          <p:cNvPr id="5" name="Title 1">
            <a:extLst>
              <a:ext uri="{FF2B5EF4-FFF2-40B4-BE49-F238E27FC236}">
                <a16:creationId xmlns:a16="http://schemas.microsoft.com/office/drawing/2014/main" id="{3EF53499-3EB7-941C-6111-4FE8BD2DB6A6}"/>
              </a:ext>
            </a:extLst>
          </p:cNvPr>
          <p:cNvSpPr txBox="1">
            <a:spLocks/>
          </p:cNvSpPr>
          <p:nvPr/>
        </p:nvSpPr>
        <p:spPr bwMode="auto">
          <a:xfrm>
            <a:off x="404366"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4800" dirty="0" err="1"/>
              <a:t>Mewn</a:t>
            </a:r>
            <a:r>
              <a:rPr lang="en-US" sz="4800" dirty="0"/>
              <a:t> </a:t>
            </a:r>
            <a:r>
              <a:rPr lang="en-US" sz="4800" dirty="0" err="1"/>
              <a:t>parau</a:t>
            </a:r>
            <a:r>
              <a:rPr lang="en-US" sz="4800" dirty="0"/>
              <a:t> – </a:t>
            </a:r>
            <a:r>
              <a:rPr lang="en-US" sz="4800" dirty="0" err="1"/>
              <a:t>rhestrwch</a:t>
            </a:r>
            <a:r>
              <a:rPr lang="en-US" sz="4800" dirty="0"/>
              <a:t> </a:t>
            </a:r>
            <a:r>
              <a:rPr lang="en-US" sz="4800" dirty="0" err="1"/>
              <a:t>ansoddeiriau</a:t>
            </a:r>
            <a:r>
              <a:rPr lang="en-US" sz="4800" dirty="0"/>
              <a:t> </a:t>
            </a:r>
            <a:r>
              <a:rPr lang="en-US" sz="4800" dirty="0" err="1"/>
              <a:t>i</a:t>
            </a:r>
            <a:r>
              <a:rPr lang="en-US" sz="4800" dirty="0"/>
              <a:t> </a:t>
            </a:r>
            <a:r>
              <a:rPr lang="en-US" sz="4800" dirty="0" err="1"/>
              <a:t>ddisgrifio</a:t>
            </a:r>
            <a:r>
              <a:rPr lang="en-US" sz="4800" dirty="0"/>
              <a:t> </a:t>
            </a:r>
            <a:r>
              <a:rPr lang="en-US" sz="4800" dirty="0" err="1"/>
              <a:t>chwarae</a:t>
            </a:r>
            <a:r>
              <a:rPr lang="en-US" sz="4800" dirty="0"/>
              <a:t> </a:t>
            </a:r>
          </a:p>
        </p:txBody>
      </p:sp>
    </p:spTree>
    <p:extLst>
      <p:ext uri="{BB962C8B-B14F-4D97-AF65-F5344CB8AC3E}">
        <p14:creationId xmlns:p14="http://schemas.microsoft.com/office/powerpoint/2010/main" val="2413618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0" y="260648"/>
            <a:ext cx="8928992" cy="1143000"/>
          </a:xfrm>
        </p:spPr>
        <p:txBody>
          <a:bodyPr/>
          <a:lstStyle/>
          <a:p>
            <a:r>
              <a:rPr lang="en-US" b="1" dirty="0">
                <a:solidFill>
                  <a:schemeClr val="tx2">
                    <a:lumMod val="60000"/>
                    <a:lumOff val="40000"/>
                  </a:schemeClr>
                </a:solidFill>
              </a:rPr>
              <a:t>What is play? How has play influenced our lives?</a:t>
            </a:r>
          </a:p>
        </p:txBody>
      </p:sp>
      <p:sp>
        <p:nvSpPr>
          <p:cNvPr id="5" name="Content Placeholder 4">
            <a:extLst>
              <a:ext uri="{FF2B5EF4-FFF2-40B4-BE49-F238E27FC236}">
                <a16:creationId xmlns:a16="http://schemas.microsoft.com/office/drawing/2014/main" id="{F716A724-19BA-8F47-A618-68A80034ED67}"/>
              </a:ext>
            </a:extLst>
          </p:cNvPr>
          <p:cNvSpPr>
            <a:spLocks noGrp="1"/>
          </p:cNvSpPr>
          <p:nvPr>
            <p:ph sz="half" idx="1"/>
          </p:nvPr>
        </p:nvSpPr>
        <p:spPr>
          <a:xfrm>
            <a:off x="457200" y="1600201"/>
            <a:ext cx="8291264" cy="3989040"/>
          </a:xfrm>
        </p:spPr>
        <p:txBody>
          <a:bodyPr/>
          <a:lstStyle/>
          <a:p>
            <a:pPr marL="0" indent="0">
              <a:buNone/>
            </a:pPr>
            <a:r>
              <a:rPr lang="en-GB" dirty="0"/>
              <a:t>Scenario : When you were between 3 and 8 </a:t>
            </a:r>
            <a:r>
              <a:rPr lang="en-GB" dirty="0" err="1"/>
              <a:t>yrs</a:t>
            </a:r>
            <a:r>
              <a:rPr lang="en-GB" dirty="0"/>
              <a:t> old </a:t>
            </a:r>
          </a:p>
          <a:p>
            <a:pPr marL="0" indent="0">
              <a:buNone/>
            </a:pPr>
            <a:r>
              <a:rPr lang="en-GB" b="1" dirty="0"/>
              <a:t>(1) what types of games do you remember playing? </a:t>
            </a:r>
          </a:p>
          <a:p>
            <a:pPr marL="0" indent="0">
              <a:buNone/>
            </a:pPr>
            <a:r>
              <a:rPr lang="en-GB" b="1" dirty="0"/>
              <a:t>(2) did your play involve...</a:t>
            </a:r>
            <a:r>
              <a:rPr lang="en-GB" dirty="0"/>
              <a:t> (</a:t>
            </a:r>
            <a:r>
              <a:rPr lang="en-GB" dirty="0" err="1"/>
              <a:t>i</a:t>
            </a:r>
            <a:r>
              <a:rPr lang="en-GB" dirty="0"/>
              <a:t>)rules? (ii)specific area / space used? (iii)children you played with same or varied? type of equipment?</a:t>
            </a:r>
            <a:r>
              <a:rPr lang="en-GB" b="1" dirty="0"/>
              <a:t> </a:t>
            </a:r>
          </a:p>
          <a:p>
            <a:pPr marL="0" indent="0">
              <a:buNone/>
            </a:pPr>
            <a:r>
              <a:rPr lang="en-GB" b="1" dirty="0"/>
              <a:t>(3)what type of movements did these games involve?</a:t>
            </a:r>
            <a:r>
              <a:rPr lang="en-GB" dirty="0"/>
              <a:t> </a:t>
            </a:r>
            <a:r>
              <a:rPr lang="en-GB" dirty="0" err="1"/>
              <a:t>e.e.</a:t>
            </a:r>
            <a:r>
              <a:rPr lang="en-GB" dirty="0"/>
              <a:t> running?  </a:t>
            </a:r>
          </a:p>
        </p:txBody>
      </p:sp>
    </p:spTree>
    <p:extLst>
      <p:ext uri="{BB962C8B-B14F-4D97-AF65-F5344CB8AC3E}">
        <p14:creationId xmlns:p14="http://schemas.microsoft.com/office/powerpoint/2010/main" val="4253232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B9A7AAF-7BF0-3A4A-A836-36DEC298A7FA}"/>
              </a:ext>
            </a:extLst>
          </p:cNvPr>
          <p:cNvSpPr>
            <a:spLocks noGrp="1" noChangeArrowheads="1"/>
          </p:cNvSpPr>
          <p:nvPr>
            <p:ph type="title"/>
          </p:nvPr>
        </p:nvSpPr>
        <p:spPr>
          <a:xfrm>
            <a:off x="684213" y="765175"/>
            <a:ext cx="7772400" cy="898525"/>
          </a:xfrm>
        </p:spPr>
        <p:txBody>
          <a:bodyPr/>
          <a:lstStyle/>
          <a:p>
            <a:pPr marL="320040" indent="-320040" eaLnBrk="1" fontAlgn="auto" hangingPunct="1">
              <a:spcAft>
                <a:spcPts val="0"/>
              </a:spcAft>
              <a:buClr>
                <a:schemeClr val="accent6">
                  <a:lumMod val="75000"/>
                </a:schemeClr>
              </a:buClr>
              <a:buFont typeface="Georgia" panose="02040502050405020303" pitchFamily="18" charset="0"/>
              <a:buChar char="*"/>
              <a:defRPr/>
            </a:pPr>
            <a:r>
              <a:rPr lang="en-GB" altLang="en-US" dirty="0">
                <a:ea typeface="+mj-ea"/>
                <a:cs typeface="+mj-cs"/>
              </a:rPr>
              <a:t>Pam </a:t>
            </a:r>
            <a:r>
              <a:rPr lang="en-GB" altLang="en-US" dirty="0" err="1">
                <a:ea typeface="+mj-ea"/>
                <a:cs typeface="+mj-cs"/>
              </a:rPr>
              <a:t>chwarae</a:t>
            </a:r>
            <a:r>
              <a:rPr lang="en-GB" altLang="en-US" dirty="0">
                <a:ea typeface="+mj-ea"/>
                <a:cs typeface="+mj-cs"/>
              </a:rPr>
              <a:t>?</a:t>
            </a:r>
            <a:br>
              <a:rPr lang="en-GB" altLang="en-US" dirty="0">
                <a:ea typeface="+mj-ea"/>
                <a:cs typeface="+mj-cs"/>
              </a:rPr>
            </a:br>
            <a:r>
              <a:rPr lang="en-GB" altLang="en-US" dirty="0">
                <a:ea typeface="+mj-ea"/>
                <a:cs typeface="+mj-cs"/>
              </a:rPr>
              <a:t>                                </a:t>
            </a:r>
          </a:p>
        </p:txBody>
      </p:sp>
      <p:sp>
        <p:nvSpPr>
          <p:cNvPr id="44035" name="Rectangle 3">
            <a:extLst>
              <a:ext uri="{FF2B5EF4-FFF2-40B4-BE49-F238E27FC236}">
                <a16:creationId xmlns:a16="http://schemas.microsoft.com/office/drawing/2014/main" id="{C8CB138F-E9E5-674D-9C10-8F7D726C3C14}"/>
              </a:ext>
            </a:extLst>
          </p:cNvPr>
          <p:cNvSpPr>
            <a:spLocks noGrp="1" noChangeArrowheads="1"/>
          </p:cNvSpPr>
          <p:nvPr>
            <p:ph sz="quarter" idx="4294967295"/>
          </p:nvPr>
        </p:nvSpPr>
        <p:spPr>
          <a:xfrm>
            <a:off x="539750" y="2060575"/>
            <a:ext cx="8134350" cy="5046663"/>
          </a:xfrm>
        </p:spPr>
        <p:txBody>
          <a:bodyPr/>
          <a:lstStyle/>
          <a:p>
            <a:pPr eaLnBrk="1" hangingPunct="1">
              <a:lnSpc>
                <a:spcPct val="90000"/>
              </a:lnSpc>
              <a:buFont typeface="Wingdings 3" panose="05040102010807070707" pitchFamily="18" charset="2"/>
              <a:buChar char=""/>
              <a:defRPr/>
            </a:pPr>
            <a:endParaRPr lang="cy-GB" altLang="en-US" sz="1400" dirty="0"/>
          </a:p>
          <a:p>
            <a:pPr eaLnBrk="1" hangingPunct="1">
              <a:lnSpc>
                <a:spcPct val="90000"/>
              </a:lnSpc>
              <a:buFont typeface="Wingdings 3" panose="05040102010807070707" pitchFamily="18" charset="2"/>
              <a:buChar char=""/>
              <a:defRPr/>
            </a:pPr>
            <a:endParaRPr lang="en-GB" altLang="en-US" sz="1400" dirty="0"/>
          </a:p>
          <a:p>
            <a:pPr eaLnBrk="1" hangingPunct="1">
              <a:lnSpc>
                <a:spcPct val="90000"/>
              </a:lnSpc>
              <a:buFont typeface="Wingdings 3" panose="05040102010807070707" pitchFamily="18" charset="2"/>
              <a:buChar char=""/>
              <a:defRPr/>
            </a:pPr>
            <a:endParaRPr lang="en-GB" altLang="en-US" sz="2400" dirty="0"/>
          </a:p>
        </p:txBody>
      </p:sp>
      <p:sp>
        <p:nvSpPr>
          <p:cNvPr id="4" name="Content Placeholder 2">
            <a:extLst>
              <a:ext uri="{FF2B5EF4-FFF2-40B4-BE49-F238E27FC236}">
                <a16:creationId xmlns:a16="http://schemas.microsoft.com/office/drawing/2014/main" id="{278A3F2F-AC50-7B48-8711-13BE868698CE}"/>
              </a:ext>
            </a:extLst>
          </p:cNvPr>
          <p:cNvSpPr>
            <a:spLocks noGrp="1"/>
          </p:cNvSpPr>
          <p:nvPr>
            <p:ph sz="half" idx="1"/>
          </p:nvPr>
        </p:nvSpPr>
        <p:spPr>
          <a:xfrm>
            <a:off x="448797" y="1434480"/>
            <a:ext cx="8243232" cy="3989040"/>
          </a:xfrm>
        </p:spPr>
        <p:txBody>
          <a:bodyPr/>
          <a:lstStyle/>
          <a:p>
            <a:pPr eaLnBrk="1" hangingPunct="1">
              <a:lnSpc>
                <a:spcPct val="90000"/>
              </a:lnSpc>
              <a:buFont typeface="Wingdings 3" panose="05040102010807070707" pitchFamily="18" charset="2"/>
              <a:buChar char=""/>
              <a:defRPr/>
            </a:pPr>
            <a:r>
              <a:rPr lang="en-GB" altLang="en-US" sz="2800" dirty="0"/>
              <a:t>Froebel – </a:t>
            </a:r>
            <a:r>
              <a:rPr lang="en-GB" altLang="en-US" sz="2800" dirty="0" err="1"/>
              <a:t>rhoi</a:t>
            </a:r>
            <a:r>
              <a:rPr lang="en-GB" altLang="en-US" sz="2800" dirty="0"/>
              <a:t> </a:t>
            </a:r>
            <a:r>
              <a:rPr lang="en-GB" altLang="en-US" sz="2800" dirty="0" err="1"/>
              <a:t>statws</a:t>
            </a:r>
            <a:r>
              <a:rPr lang="en-GB" altLang="en-US" sz="2800" dirty="0"/>
              <a:t> </a:t>
            </a:r>
            <a:r>
              <a:rPr lang="en-GB" altLang="en-US" sz="2800" dirty="0" err="1"/>
              <a:t>i</a:t>
            </a:r>
            <a:r>
              <a:rPr lang="en-GB" altLang="en-US" sz="2800" dirty="0"/>
              <a:t> </a:t>
            </a:r>
            <a:r>
              <a:rPr lang="en-GB" altLang="en-US" sz="2800" dirty="0" err="1"/>
              <a:t>chwarae</a:t>
            </a:r>
            <a:r>
              <a:rPr lang="en-GB" altLang="en-US" sz="2800" dirty="0"/>
              <a:t>.</a:t>
            </a:r>
          </a:p>
          <a:p>
            <a:pPr eaLnBrk="1" hangingPunct="1">
              <a:lnSpc>
                <a:spcPct val="90000"/>
              </a:lnSpc>
              <a:buFont typeface="Wingdings 3" panose="05040102010807070707" pitchFamily="18" charset="2"/>
              <a:buChar char=""/>
              <a:defRPr/>
            </a:pPr>
            <a:r>
              <a:rPr lang="en-GB" altLang="en-US" sz="2800" dirty="0"/>
              <a:t>Piaget ‘</a:t>
            </a:r>
            <a:r>
              <a:rPr lang="en-GB" altLang="en-US" sz="2800" dirty="0" err="1"/>
              <a:t>Chwarae</a:t>
            </a:r>
            <a:r>
              <a:rPr lang="en-GB" altLang="en-US" sz="2800" dirty="0"/>
              <a:t> </a:t>
            </a:r>
            <a:r>
              <a:rPr lang="en-GB" altLang="en-US" sz="2800" dirty="0" err="1"/>
              <a:t>yw</a:t>
            </a:r>
            <a:r>
              <a:rPr lang="en-GB" altLang="en-US" sz="2800" dirty="0"/>
              <a:t> </a:t>
            </a:r>
            <a:r>
              <a:rPr lang="en-GB" altLang="en-US" sz="2800" dirty="0" err="1"/>
              <a:t>gwaith</a:t>
            </a:r>
            <a:r>
              <a:rPr lang="en-GB" altLang="en-US" sz="2800" dirty="0"/>
              <a:t> plant.’</a:t>
            </a:r>
          </a:p>
          <a:p>
            <a:pPr eaLnBrk="1" hangingPunct="1">
              <a:lnSpc>
                <a:spcPct val="90000"/>
              </a:lnSpc>
              <a:buFont typeface="Wingdings 3" panose="05040102010807070707" pitchFamily="18" charset="2"/>
              <a:buChar char=""/>
              <a:defRPr/>
            </a:pPr>
            <a:r>
              <a:rPr lang="en-GB" altLang="en-US" sz="2800" dirty="0"/>
              <a:t>Vygotsky –</a:t>
            </a:r>
            <a:r>
              <a:rPr lang="en-GB" altLang="en-US" sz="2800" dirty="0" err="1"/>
              <a:t>ma’r</a:t>
            </a:r>
            <a:r>
              <a:rPr lang="en-GB" altLang="en-US" sz="2800" dirty="0"/>
              <a:t> </a:t>
            </a:r>
            <a:r>
              <a:rPr lang="en-GB" altLang="en-US" sz="2800" dirty="0" err="1"/>
              <a:t>plentyn</a:t>
            </a:r>
            <a:r>
              <a:rPr lang="en-GB" altLang="en-US" sz="2800" dirty="0"/>
              <a:t> </a:t>
            </a:r>
            <a:r>
              <a:rPr lang="en-GB" altLang="en-US" sz="2800" dirty="0" err="1"/>
              <a:t>yn</a:t>
            </a:r>
            <a:r>
              <a:rPr lang="en-GB" altLang="en-US" sz="2800" dirty="0"/>
              <a:t> </a:t>
            </a:r>
            <a:r>
              <a:rPr lang="en-GB" altLang="en-US" sz="2800" dirty="0" err="1"/>
              <a:t>fwy</a:t>
            </a:r>
            <a:r>
              <a:rPr lang="en-GB" altLang="en-US" sz="2800" dirty="0"/>
              <a:t> </a:t>
            </a:r>
            <a:r>
              <a:rPr lang="en-GB" altLang="en-US" sz="2800" dirty="0" err="1"/>
              <a:t>medrus</a:t>
            </a:r>
            <a:r>
              <a:rPr lang="en-GB" altLang="en-US" sz="2800" dirty="0"/>
              <a:t> </a:t>
            </a:r>
            <a:r>
              <a:rPr lang="en-GB" altLang="en-US" sz="2800" dirty="0" err="1"/>
              <a:t>yn</a:t>
            </a:r>
            <a:r>
              <a:rPr lang="en-GB" altLang="en-US" sz="2800" dirty="0"/>
              <a:t> </a:t>
            </a:r>
            <a:r>
              <a:rPr lang="en-GB" altLang="en-US" sz="2800" dirty="0" err="1"/>
              <a:t>ystod</a:t>
            </a:r>
            <a:r>
              <a:rPr lang="en-GB" altLang="en-US" sz="2800" dirty="0"/>
              <a:t> </a:t>
            </a:r>
            <a:r>
              <a:rPr lang="en-GB" altLang="en-US" sz="2800" dirty="0" err="1"/>
              <a:t>ei</a:t>
            </a:r>
            <a:r>
              <a:rPr lang="en-GB" altLang="en-US" sz="2800" dirty="0"/>
              <a:t> </a:t>
            </a:r>
            <a:r>
              <a:rPr lang="en-GB" altLang="en-US" sz="2800" dirty="0" err="1"/>
              <a:t>chwarae</a:t>
            </a:r>
            <a:r>
              <a:rPr lang="en-GB" altLang="en-US" sz="2800" dirty="0"/>
              <a:t>’..</a:t>
            </a:r>
          </a:p>
          <a:p>
            <a:pPr eaLnBrk="1" hangingPunct="1">
              <a:lnSpc>
                <a:spcPct val="90000"/>
              </a:lnSpc>
              <a:buFont typeface="Wingdings 3" panose="05040102010807070707" pitchFamily="18" charset="2"/>
              <a:buChar char=""/>
              <a:defRPr/>
            </a:pPr>
            <a:r>
              <a:rPr lang="en-GB" altLang="en-US" sz="2800" dirty="0"/>
              <a:t>Isaacs ‘</a:t>
            </a:r>
            <a:r>
              <a:rPr lang="en-GB" altLang="en-US" sz="2800" dirty="0" err="1"/>
              <a:t>dyma</a:t>
            </a:r>
            <a:r>
              <a:rPr lang="en-GB" altLang="en-US" sz="2800" dirty="0"/>
              <a:t> </a:t>
            </a:r>
            <a:r>
              <a:rPr lang="en-GB" altLang="en-US" sz="2800" dirty="0" err="1"/>
              <a:t>sut</a:t>
            </a:r>
            <a:r>
              <a:rPr lang="en-GB" altLang="en-US" sz="2800" dirty="0"/>
              <a:t> </a:t>
            </a:r>
            <a:r>
              <a:rPr lang="en-GB" altLang="en-US" sz="2800" dirty="0" err="1"/>
              <a:t>gwna’r</a:t>
            </a:r>
            <a:r>
              <a:rPr lang="en-GB" altLang="en-US" sz="2800" dirty="0"/>
              <a:t> </a:t>
            </a:r>
            <a:r>
              <a:rPr lang="en-GB" altLang="en-US" sz="2800" dirty="0" err="1"/>
              <a:t>plentyn</a:t>
            </a:r>
            <a:r>
              <a:rPr lang="en-GB" altLang="en-US" sz="2800" dirty="0"/>
              <a:t> </a:t>
            </a:r>
            <a:r>
              <a:rPr lang="en-GB" altLang="en-US" sz="2800" dirty="0" err="1"/>
              <a:t>wneud</a:t>
            </a:r>
            <a:r>
              <a:rPr lang="en-GB" altLang="en-US" sz="2800" dirty="0"/>
              <a:t> </a:t>
            </a:r>
            <a:r>
              <a:rPr lang="en-GB" altLang="en-US" sz="2800" dirty="0" err="1"/>
              <a:t>synnwyr</a:t>
            </a:r>
            <a:r>
              <a:rPr lang="en-GB" altLang="en-US" sz="2800" dirty="0"/>
              <a:t> </a:t>
            </a:r>
            <a:r>
              <a:rPr lang="en-GB" altLang="en-US" sz="2800" dirty="0" err="1"/>
              <a:t>o’r</a:t>
            </a:r>
            <a:r>
              <a:rPr lang="en-GB" altLang="en-US" sz="2800" dirty="0"/>
              <a:t> </a:t>
            </a:r>
            <a:r>
              <a:rPr lang="en-GB" altLang="en-US" sz="2800" dirty="0" err="1"/>
              <a:t>byd</a:t>
            </a:r>
            <a:r>
              <a:rPr lang="en-GB" altLang="en-US" sz="2800" dirty="0"/>
              <a:t>.’</a:t>
            </a:r>
          </a:p>
          <a:p>
            <a:pPr eaLnBrk="1" hangingPunct="1">
              <a:lnSpc>
                <a:spcPct val="90000"/>
              </a:lnSpc>
              <a:buFont typeface="Wingdings 3" panose="05040102010807070707" pitchFamily="18" charset="2"/>
              <a:buChar char=""/>
              <a:defRPr/>
            </a:pPr>
            <a:r>
              <a:rPr lang="en-GB" altLang="en-US" sz="2800" dirty="0"/>
              <a:t> Bruce (2001:96)  ‘</a:t>
            </a:r>
            <a:r>
              <a:rPr lang="en-GB" altLang="en-US" sz="2800" dirty="0" err="1"/>
              <a:t>gwna</a:t>
            </a:r>
            <a:r>
              <a:rPr lang="en-GB" altLang="en-US" sz="2800" dirty="0"/>
              <a:t> </a:t>
            </a:r>
            <a:r>
              <a:rPr lang="en-GB" altLang="en-US" sz="2800" dirty="0" err="1"/>
              <a:t>greu</a:t>
            </a:r>
            <a:r>
              <a:rPr lang="en-GB" altLang="en-US" sz="2800" dirty="0"/>
              <a:t> </a:t>
            </a:r>
            <a:r>
              <a:rPr lang="en-GB" altLang="en-US" sz="2800" dirty="0" err="1"/>
              <a:t>cysylltiadau</a:t>
            </a:r>
            <a:r>
              <a:rPr lang="en-GB" altLang="en-US" sz="2800" dirty="0"/>
              <a:t> </a:t>
            </a:r>
            <a:r>
              <a:rPr lang="en-GB" altLang="en-US" sz="2800" dirty="0" err="1"/>
              <a:t>yn</a:t>
            </a:r>
            <a:r>
              <a:rPr lang="en-GB" altLang="en-US" sz="2800" dirty="0"/>
              <a:t> </a:t>
            </a:r>
            <a:r>
              <a:rPr lang="en-GB" altLang="en-US" sz="2800" dirty="0" err="1"/>
              <a:t>yr</a:t>
            </a:r>
            <a:r>
              <a:rPr lang="en-GB" altLang="en-US" sz="2800" dirty="0"/>
              <a:t> </a:t>
            </a:r>
            <a:r>
              <a:rPr lang="en-GB" altLang="en-US" sz="2800" dirty="0" err="1"/>
              <a:t>ymennydd</a:t>
            </a:r>
            <a:r>
              <a:rPr lang="en-GB" altLang="en-US" sz="2800" dirty="0"/>
              <a:t> </a:t>
            </a:r>
            <a:r>
              <a:rPr lang="en-GB" altLang="en-US" sz="2800" dirty="0" err="1"/>
              <a:t>fel</a:t>
            </a:r>
            <a:r>
              <a:rPr lang="en-GB" altLang="en-US" sz="2800" dirty="0"/>
              <a:t> bod y </a:t>
            </a:r>
            <a:r>
              <a:rPr lang="en-GB" altLang="en-US" sz="2800" dirty="0" err="1"/>
              <a:t>byd</a:t>
            </a:r>
            <a:r>
              <a:rPr lang="en-GB" altLang="en-US" sz="2800" dirty="0"/>
              <a:t> </a:t>
            </a:r>
            <a:r>
              <a:rPr lang="en-GB" altLang="en-US" sz="2800" dirty="0" err="1"/>
              <a:t>yn</a:t>
            </a:r>
            <a:r>
              <a:rPr lang="en-GB" altLang="en-US" sz="2800" dirty="0"/>
              <a:t> </a:t>
            </a:r>
            <a:r>
              <a:rPr lang="en-GB" altLang="en-US" sz="2800" dirty="0" err="1"/>
              <a:t>gwneud</a:t>
            </a:r>
            <a:r>
              <a:rPr lang="en-GB" altLang="en-US" sz="2800" dirty="0"/>
              <a:t> </a:t>
            </a:r>
            <a:r>
              <a:rPr lang="en-GB" altLang="en-US" sz="2800" dirty="0" err="1"/>
              <a:t>synnwyr</a:t>
            </a:r>
            <a:r>
              <a:rPr lang="en-GB" altLang="en-US" sz="2800" dirty="0"/>
              <a:t>.’</a:t>
            </a:r>
          </a:p>
          <a:p>
            <a:pPr eaLnBrk="1" hangingPunct="1">
              <a:lnSpc>
                <a:spcPct val="90000"/>
              </a:lnSpc>
              <a:buFont typeface="Wingdings 3" panose="05040102010807070707" pitchFamily="18" charset="2"/>
              <a:buChar char=""/>
              <a:defRPr/>
            </a:pPr>
            <a:r>
              <a:rPr lang="en-GB" altLang="en-US" sz="2800" dirty="0" err="1"/>
              <a:t>Chwarae</a:t>
            </a:r>
            <a:r>
              <a:rPr lang="en-GB" altLang="en-US" sz="2800" dirty="0"/>
              <a:t> </a:t>
            </a:r>
            <a:r>
              <a:rPr lang="en-GB" altLang="en-US" sz="2800" dirty="0" err="1"/>
              <a:t>fel</a:t>
            </a:r>
            <a:r>
              <a:rPr lang="en-GB" altLang="en-US" sz="2800" dirty="0"/>
              <a:t> </a:t>
            </a:r>
            <a:r>
              <a:rPr lang="en-GB" altLang="en-US" sz="2800" dirty="0" err="1"/>
              <a:t>ymarfer</a:t>
            </a:r>
            <a:r>
              <a:rPr lang="en-GB" altLang="en-US" sz="2800" dirty="0"/>
              <a:t>, </a:t>
            </a:r>
            <a:r>
              <a:rPr lang="en-GB" altLang="en-US" sz="2800" dirty="0" err="1"/>
              <a:t>chware</a:t>
            </a:r>
            <a:r>
              <a:rPr lang="en-GB" altLang="en-US" sz="2800" dirty="0"/>
              <a:t> er </a:t>
            </a:r>
            <a:r>
              <a:rPr lang="en-GB" altLang="en-US" sz="2800" dirty="0" err="1"/>
              <a:t>mwyn</a:t>
            </a:r>
            <a:r>
              <a:rPr lang="en-GB" altLang="en-US" sz="2800" dirty="0"/>
              <a:t> </a:t>
            </a:r>
            <a:r>
              <a:rPr lang="en-GB" altLang="en-US" sz="2800" dirty="0" err="1"/>
              <a:t>dysgu</a:t>
            </a:r>
            <a:r>
              <a:rPr lang="en-GB" altLang="en-US" sz="2800" dirty="0"/>
              <a:t>.</a:t>
            </a:r>
          </a:p>
          <a:p>
            <a:endParaRPr lang="en-US" dirty="0"/>
          </a:p>
        </p:txBody>
      </p:sp>
    </p:spTree>
    <p:extLst>
      <p:ext uri="{BB962C8B-B14F-4D97-AF65-F5344CB8AC3E}">
        <p14:creationId xmlns:p14="http://schemas.microsoft.com/office/powerpoint/2010/main" val="2971068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88F9C-2529-054F-86DD-D27A06B9BCF6}"/>
              </a:ext>
            </a:extLst>
          </p:cNvPr>
          <p:cNvSpPr>
            <a:spLocks noGrp="1"/>
          </p:cNvSpPr>
          <p:nvPr>
            <p:ph type="title"/>
          </p:nvPr>
        </p:nvSpPr>
        <p:spPr>
          <a:xfrm>
            <a:off x="457200" y="476672"/>
            <a:ext cx="8229600" cy="1143000"/>
          </a:xfrm>
        </p:spPr>
        <p:txBody>
          <a:bodyPr/>
          <a:lstStyle/>
          <a:p>
            <a:r>
              <a:rPr lang="en-US" sz="3600" dirty="0"/>
              <a:t>Where have we come from? – since 2008 -2022 Foundation Phase –</a:t>
            </a:r>
            <a:br>
              <a:rPr lang="en-US" sz="3600" dirty="0"/>
            </a:br>
            <a:r>
              <a:rPr lang="en-US" sz="3600" dirty="0"/>
              <a:t>a play based curriculum</a:t>
            </a:r>
          </a:p>
        </p:txBody>
      </p:sp>
      <p:sp>
        <p:nvSpPr>
          <p:cNvPr id="5" name="Content Placeholder 4">
            <a:extLst>
              <a:ext uri="{FF2B5EF4-FFF2-40B4-BE49-F238E27FC236}">
                <a16:creationId xmlns:a16="http://schemas.microsoft.com/office/drawing/2014/main" id="{6591D4B8-F779-427B-9310-F0432B5D060D}"/>
              </a:ext>
            </a:extLst>
          </p:cNvPr>
          <p:cNvSpPr>
            <a:spLocks noGrp="1"/>
          </p:cNvSpPr>
          <p:nvPr>
            <p:ph sz="half" idx="2"/>
          </p:nvPr>
        </p:nvSpPr>
        <p:spPr>
          <a:xfrm>
            <a:off x="457200" y="2276872"/>
            <a:ext cx="8507288" cy="3312368"/>
          </a:xfrm>
        </p:spPr>
        <p:txBody>
          <a:bodyPr/>
          <a:lstStyle/>
          <a:p>
            <a:pPr marL="0" indent="0">
              <a:buNone/>
            </a:pPr>
            <a:r>
              <a:rPr lang="en-US" sz="3200" dirty="0"/>
              <a:t>The Foundation phase advocates a holistic child-centered approach. Well-being underpins the Foundation Phase, the learning being through ‘first hand experiential activities with the serious business of play providing the vehicle’ (DCELLS, 2008a:4). </a:t>
            </a:r>
          </a:p>
          <a:p>
            <a:pPr marL="0" indent="0">
              <a:buNone/>
            </a:pPr>
            <a:endParaRPr lang="en-US" dirty="0"/>
          </a:p>
        </p:txBody>
      </p:sp>
    </p:spTree>
    <p:extLst>
      <p:ext uri="{BB962C8B-B14F-4D97-AF65-F5344CB8AC3E}">
        <p14:creationId xmlns:p14="http://schemas.microsoft.com/office/powerpoint/2010/main" val="17459043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oup of people standing in a forest&#10;&#10;Description automatically generated">
            <a:extLst>
              <a:ext uri="{FF2B5EF4-FFF2-40B4-BE49-F238E27FC236}">
                <a16:creationId xmlns:a16="http://schemas.microsoft.com/office/drawing/2014/main" id="{CD7AE294-7B80-874E-B8B3-3727DC6006D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rot="5400000">
            <a:off x="-452756" y="1165304"/>
            <a:ext cx="5058139" cy="3793604"/>
          </a:xfrm>
        </p:spPr>
      </p:pic>
      <p:pic>
        <p:nvPicPr>
          <p:cNvPr id="8" name="Content Placeholder 7" descr="A child holding a small bug in a cup&#10;&#10;Description automatically generated">
            <a:extLst>
              <a:ext uri="{FF2B5EF4-FFF2-40B4-BE49-F238E27FC236}">
                <a16:creationId xmlns:a16="http://schemas.microsoft.com/office/drawing/2014/main" id="{06E3D61F-18E8-D740-AF64-6DE69ED801E3}"/>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rot="5400000">
            <a:off x="4538616" y="1165304"/>
            <a:ext cx="5058139" cy="3793604"/>
          </a:xfrm>
        </p:spPr>
      </p:pic>
    </p:spTree>
    <p:extLst>
      <p:ext uri="{BB962C8B-B14F-4D97-AF65-F5344CB8AC3E}">
        <p14:creationId xmlns:p14="http://schemas.microsoft.com/office/powerpoint/2010/main" val="2341600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D0A4-2091-DB46-A95C-DBD5B25CFD7E}"/>
              </a:ext>
            </a:extLst>
          </p:cNvPr>
          <p:cNvSpPr>
            <a:spLocks noGrp="1"/>
          </p:cNvSpPr>
          <p:nvPr>
            <p:ph type="title"/>
          </p:nvPr>
        </p:nvSpPr>
        <p:spPr>
          <a:xfrm>
            <a:off x="457200" y="2492896"/>
            <a:ext cx="8229600" cy="1143000"/>
          </a:xfrm>
        </p:spPr>
        <p:txBody>
          <a:bodyPr/>
          <a:lstStyle/>
          <a:p>
            <a:r>
              <a:rPr lang="en-GB" altLang="en-US" sz="8000" b="1" dirty="0">
                <a:solidFill>
                  <a:srgbClr val="00B050"/>
                </a:solidFill>
              </a:rPr>
              <a:t>Play </a:t>
            </a:r>
            <a:br>
              <a:rPr lang="en-GB" altLang="en-US" sz="8000" b="1" dirty="0">
                <a:solidFill>
                  <a:srgbClr val="00B050"/>
                </a:solidFill>
              </a:rPr>
            </a:br>
            <a:r>
              <a:rPr lang="en-GB" altLang="en-US" sz="8000" b="1" dirty="0">
                <a:solidFill>
                  <a:srgbClr val="00B050"/>
                </a:solidFill>
              </a:rPr>
              <a:t>- an effective way to learn?</a:t>
            </a:r>
            <a:endParaRPr lang="en-US" sz="8000" dirty="0">
              <a:solidFill>
                <a:srgbClr val="00B050"/>
              </a:solidFill>
            </a:endParaRPr>
          </a:p>
        </p:txBody>
      </p:sp>
    </p:spTree>
    <p:extLst>
      <p:ext uri="{BB962C8B-B14F-4D97-AF65-F5344CB8AC3E}">
        <p14:creationId xmlns:p14="http://schemas.microsoft.com/office/powerpoint/2010/main" val="1129155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10;&#10;Description automatically generated with medium confidence">
            <a:extLst>
              <a:ext uri="{FF2B5EF4-FFF2-40B4-BE49-F238E27FC236}">
                <a16:creationId xmlns:a16="http://schemas.microsoft.com/office/drawing/2014/main" id="{9A2CC8A8-B019-D448-9792-59C094311F7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322607" y="93795"/>
            <a:ext cx="6498786" cy="6670409"/>
          </a:xfrm>
        </p:spPr>
      </p:pic>
    </p:spTree>
    <p:extLst>
      <p:ext uri="{BB962C8B-B14F-4D97-AF65-F5344CB8AC3E}">
        <p14:creationId xmlns:p14="http://schemas.microsoft.com/office/powerpoint/2010/main" val="4933568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6A87E-D9B8-9749-8979-99D25C60D597}"/>
              </a:ext>
            </a:extLst>
          </p:cNvPr>
          <p:cNvSpPr>
            <a:spLocks noGrp="1"/>
          </p:cNvSpPr>
          <p:nvPr>
            <p:ph type="title"/>
          </p:nvPr>
        </p:nvSpPr>
        <p:spPr>
          <a:xfrm>
            <a:off x="251520" y="1556792"/>
            <a:ext cx="8229600" cy="1143000"/>
          </a:xfrm>
        </p:spPr>
        <p:txBody>
          <a:bodyPr/>
          <a:lstStyle/>
          <a:p>
            <a:r>
              <a:rPr lang="en-US" sz="11500" dirty="0"/>
              <a:t>Characters</a:t>
            </a:r>
          </a:p>
        </p:txBody>
      </p:sp>
      <p:sp>
        <p:nvSpPr>
          <p:cNvPr id="4" name="Content Placeholder 3">
            <a:extLst>
              <a:ext uri="{FF2B5EF4-FFF2-40B4-BE49-F238E27FC236}">
                <a16:creationId xmlns:a16="http://schemas.microsoft.com/office/drawing/2014/main" id="{C6709793-86CD-9B4A-B789-0176AB1F7482}"/>
              </a:ext>
            </a:extLst>
          </p:cNvPr>
          <p:cNvSpPr>
            <a:spLocks noGrp="1"/>
          </p:cNvSpPr>
          <p:nvPr>
            <p:ph sz="half" idx="2"/>
          </p:nvPr>
        </p:nvSpPr>
        <p:spPr>
          <a:xfrm>
            <a:off x="457200" y="4293096"/>
            <a:ext cx="8229600" cy="1296144"/>
          </a:xfrm>
        </p:spPr>
        <p:txBody>
          <a:bodyPr/>
          <a:lstStyle/>
          <a:p>
            <a:pPr marL="0" indent="0">
              <a:buNone/>
            </a:pPr>
            <a:r>
              <a:rPr lang="en-US" dirty="0"/>
              <a:t>https://</a:t>
            </a:r>
            <a:r>
              <a:rPr lang="en-US" dirty="0" err="1"/>
              <a:t>www.online-stopwatch.com</a:t>
            </a:r>
            <a:r>
              <a:rPr lang="en-US" dirty="0"/>
              <a:t>/countdown-clock/full-screen/</a:t>
            </a:r>
          </a:p>
        </p:txBody>
      </p:sp>
    </p:spTree>
    <p:extLst>
      <p:ext uri="{BB962C8B-B14F-4D97-AF65-F5344CB8AC3E}">
        <p14:creationId xmlns:p14="http://schemas.microsoft.com/office/powerpoint/2010/main" val="774182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042C0-043B-9B46-8FC3-EDECEDFFD8ED}"/>
              </a:ext>
            </a:extLst>
          </p:cNvPr>
          <p:cNvSpPr>
            <a:spLocks noGrp="1"/>
          </p:cNvSpPr>
          <p:nvPr>
            <p:ph type="title"/>
          </p:nvPr>
        </p:nvSpPr>
        <p:spPr/>
        <p:txBody>
          <a:bodyPr/>
          <a:lstStyle/>
          <a:p>
            <a:r>
              <a:rPr lang="en-US" dirty="0"/>
              <a:t>The power of play</a:t>
            </a:r>
          </a:p>
        </p:txBody>
      </p:sp>
      <p:sp>
        <p:nvSpPr>
          <p:cNvPr id="3" name="Content Placeholder 2">
            <a:extLst>
              <a:ext uri="{FF2B5EF4-FFF2-40B4-BE49-F238E27FC236}">
                <a16:creationId xmlns:a16="http://schemas.microsoft.com/office/drawing/2014/main" id="{FDFCC954-2562-C74D-B56E-E01CABFF6D1C}"/>
              </a:ext>
            </a:extLst>
          </p:cNvPr>
          <p:cNvSpPr>
            <a:spLocks noGrp="1"/>
          </p:cNvSpPr>
          <p:nvPr>
            <p:ph sz="half" idx="1"/>
          </p:nvPr>
        </p:nvSpPr>
        <p:spPr>
          <a:xfrm>
            <a:off x="457200" y="1600201"/>
            <a:ext cx="7859216" cy="3989040"/>
          </a:xfrm>
        </p:spPr>
        <p:txBody>
          <a:bodyPr/>
          <a:lstStyle/>
          <a:p>
            <a:pPr marL="0" indent="0" algn="ctr">
              <a:buNone/>
            </a:pPr>
            <a:r>
              <a:rPr lang="en-GB" sz="3800" dirty="0"/>
              <a:t>Children are often deeply involved in their play and experience a state of flow and higher levels of motivation through peak experience</a:t>
            </a:r>
          </a:p>
          <a:p>
            <a:pPr marL="0" indent="0">
              <a:buNone/>
            </a:pPr>
            <a:r>
              <a:rPr lang="en-GB" sz="1200" dirty="0"/>
              <a:t>    </a:t>
            </a:r>
          </a:p>
          <a:p>
            <a:pPr marL="0" indent="0">
              <a:buNone/>
            </a:pPr>
            <a:r>
              <a:rPr lang="en-GB" dirty="0"/>
              <a:t>(Maslow, 1987).</a:t>
            </a:r>
          </a:p>
          <a:p>
            <a:endParaRPr lang="en-US" dirty="0"/>
          </a:p>
        </p:txBody>
      </p:sp>
    </p:spTree>
    <p:extLst>
      <p:ext uri="{BB962C8B-B14F-4D97-AF65-F5344CB8AC3E}">
        <p14:creationId xmlns:p14="http://schemas.microsoft.com/office/powerpoint/2010/main" val="17721886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06" y="223368"/>
            <a:ext cx="8056311" cy="857250"/>
          </a:xfrm>
        </p:spPr>
        <p:txBody>
          <a:bodyPr rtlCol="0">
            <a:normAutofit fontScale="90000"/>
          </a:bodyPr>
          <a:lstStyle/>
          <a:p>
            <a:pPr algn="l">
              <a:defRPr/>
            </a:pPr>
            <a:br>
              <a:rPr lang="en-GB" sz="3000" dirty="0"/>
            </a:br>
            <a:br>
              <a:rPr lang="en-GB" sz="3000" dirty="0"/>
            </a:br>
            <a:br>
              <a:rPr lang="en-GB" sz="3000" dirty="0"/>
            </a:br>
            <a:r>
              <a:rPr lang="en-GB" sz="3000" dirty="0" err="1"/>
              <a:t>Pwysigrwydd</a:t>
            </a:r>
            <a:r>
              <a:rPr lang="en-GB" sz="3000" dirty="0"/>
              <a:t> </a:t>
            </a:r>
            <a:r>
              <a:rPr lang="en-GB" sz="3000" dirty="0" err="1"/>
              <a:t>chwarae</a:t>
            </a:r>
            <a:r>
              <a:rPr lang="en-GB" sz="3000" dirty="0"/>
              <a:t> </a:t>
            </a:r>
            <a:r>
              <a:rPr lang="en-GB" sz="3000" dirty="0" err="1"/>
              <a:t>yn</a:t>
            </a:r>
            <a:r>
              <a:rPr lang="en-GB" sz="3000" dirty="0"/>
              <a:t> </a:t>
            </a:r>
            <a:r>
              <a:rPr lang="en-GB" sz="3000" dirty="0" err="1"/>
              <a:t>natblygiad</a:t>
            </a:r>
            <a:r>
              <a:rPr lang="en-GB" sz="3000" dirty="0"/>
              <a:t> plant </a:t>
            </a:r>
            <a:br>
              <a:rPr lang="en-GB" sz="3000" dirty="0"/>
            </a:br>
            <a:br>
              <a:rPr lang="en-GB" sz="3000" dirty="0"/>
            </a:br>
            <a:r>
              <a:rPr lang="en-GB" sz="3000" dirty="0"/>
              <a:t>The role of play in </a:t>
            </a:r>
            <a:br>
              <a:rPr lang="en-GB" sz="3000" dirty="0"/>
            </a:br>
            <a:r>
              <a:rPr lang="en-GB" sz="3000" dirty="0"/>
              <a:t>child development</a:t>
            </a:r>
            <a:endParaRPr lang="en-US" sz="3000" dirty="0"/>
          </a:p>
        </p:txBody>
      </p:sp>
      <p:pic>
        <p:nvPicPr>
          <p:cNvPr id="30722"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143000" y="4508898"/>
            <a:ext cx="6858000" cy="1491853"/>
          </a:xfrm>
        </p:spPr>
      </p:pic>
      <p:pic>
        <p:nvPicPr>
          <p:cNvPr id="30723" name="Content Placeholder 3"/>
          <p:cNvPicPr>
            <a:picLocks noChangeAspect="1"/>
          </p:cNvPicPr>
          <p:nvPr/>
        </p:nvPicPr>
        <p:blipFill>
          <a:blip r:embed="rId4">
            <a:extLst>
              <a:ext uri="{28A0092B-C50C-407E-A947-70E740481C1C}">
                <a14:useLocalDpi xmlns:a14="http://schemas.microsoft.com/office/drawing/2010/main" val="0"/>
              </a:ext>
            </a:extLst>
          </a:blip>
          <a:srcRect l="11037" r="11037"/>
          <a:stretch>
            <a:fillRect/>
          </a:stretch>
        </p:blipFill>
        <p:spPr bwMode="auto">
          <a:xfrm>
            <a:off x="6095056" y="1258910"/>
            <a:ext cx="2727815" cy="2020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13718" y="4533009"/>
            <a:ext cx="2561034"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159001" y="2245172"/>
            <a:ext cx="2561034" cy="3351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990374" y="4444903"/>
            <a:ext cx="2832497" cy="212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414338" y="2484836"/>
            <a:ext cx="21597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dirty="0" err="1"/>
              <a:t>Sensorimotor</a:t>
            </a:r>
            <a:r>
              <a:rPr lang="en-US" altLang="en-US" sz="2400" dirty="0"/>
              <a:t> integration</a:t>
            </a:r>
          </a:p>
        </p:txBody>
      </p:sp>
      <p:sp>
        <p:nvSpPr>
          <p:cNvPr id="3" name="TextBox 2">
            <a:extLst>
              <a:ext uri="{FF2B5EF4-FFF2-40B4-BE49-F238E27FC236}">
                <a16:creationId xmlns:a16="http://schemas.microsoft.com/office/drawing/2014/main" id="{0538C946-88C1-174E-8EB9-9BC6518F825F}"/>
              </a:ext>
            </a:extLst>
          </p:cNvPr>
          <p:cNvSpPr txBox="1"/>
          <p:nvPr/>
        </p:nvSpPr>
        <p:spPr>
          <a:xfrm>
            <a:off x="3923928" y="1080618"/>
            <a:ext cx="1944216" cy="646331"/>
          </a:xfrm>
          <a:prstGeom prst="rect">
            <a:avLst/>
          </a:prstGeom>
          <a:noFill/>
        </p:spPr>
        <p:txBody>
          <a:bodyPr wrap="square" rtlCol="0">
            <a:spAutoFit/>
          </a:bodyPr>
          <a:lstStyle/>
          <a:p>
            <a:pPr algn="ctr"/>
            <a:r>
              <a:rPr lang="en-US" b="1" dirty="0">
                <a:solidFill>
                  <a:srgbClr val="FF0000"/>
                </a:solidFill>
              </a:rPr>
              <a:t>More on this next week!</a:t>
            </a:r>
          </a:p>
        </p:txBody>
      </p:sp>
    </p:spTree>
    <p:extLst>
      <p:ext uri="{BB962C8B-B14F-4D97-AF65-F5344CB8AC3E}">
        <p14:creationId xmlns:p14="http://schemas.microsoft.com/office/powerpoint/2010/main" val="20794744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953B9-B756-BD48-822B-E59335D97228}"/>
              </a:ext>
            </a:extLst>
          </p:cNvPr>
          <p:cNvSpPr>
            <a:spLocks noGrp="1"/>
          </p:cNvSpPr>
          <p:nvPr>
            <p:ph type="title"/>
          </p:nvPr>
        </p:nvSpPr>
        <p:spPr/>
        <p:txBody>
          <a:bodyPr/>
          <a:lstStyle/>
          <a:p>
            <a:r>
              <a:rPr lang="en-US" dirty="0"/>
              <a:t>‘Introduction to Play’ </a:t>
            </a:r>
          </a:p>
        </p:txBody>
      </p:sp>
      <p:sp>
        <p:nvSpPr>
          <p:cNvPr id="3" name="Content Placeholder 2">
            <a:extLst>
              <a:ext uri="{FF2B5EF4-FFF2-40B4-BE49-F238E27FC236}">
                <a16:creationId xmlns:a16="http://schemas.microsoft.com/office/drawing/2014/main" id="{EFB2AAF2-B1B8-AA45-A2EC-DB22D5E9867A}"/>
              </a:ext>
            </a:extLst>
          </p:cNvPr>
          <p:cNvSpPr>
            <a:spLocks noGrp="1"/>
          </p:cNvSpPr>
          <p:nvPr>
            <p:ph sz="half" idx="1"/>
          </p:nvPr>
        </p:nvSpPr>
        <p:spPr/>
        <p:txBody>
          <a:bodyPr/>
          <a:lstStyle/>
          <a:p>
            <a:r>
              <a:rPr lang="en-US" dirty="0"/>
              <a:t>Chapter 1. </a:t>
            </a:r>
          </a:p>
          <a:p>
            <a:r>
              <a:rPr lang="en-US" dirty="0"/>
              <a:t>Pages 3 - 12</a:t>
            </a:r>
          </a:p>
          <a:p>
            <a:r>
              <a:rPr lang="en-US" dirty="0"/>
              <a:t>Natalie Macdonald </a:t>
            </a:r>
          </a:p>
          <a:p>
            <a:r>
              <a:rPr lang="en-US" dirty="0"/>
              <a:t>Published in a book called ‘Introduction to Play’</a:t>
            </a:r>
          </a:p>
          <a:p>
            <a:r>
              <a:rPr lang="en-US" dirty="0"/>
              <a:t>Edited by Jane Waters-Davies</a:t>
            </a:r>
          </a:p>
        </p:txBody>
      </p:sp>
      <p:sp>
        <p:nvSpPr>
          <p:cNvPr id="4" name="Content Placeholder 3">
            <a:extLst>
              <a:ext uri="{FF2B5EF4-FFF2-40B4-BE49-F238E27FC236}">
                <a16:creationId xmlns:a16="http://schemas.microsoft.com/office/drawing/2014/main" id="{F446858A-A71C-C249-B268-FC98D0801E5E}"/>
              </a:ext>
            </a:extLst>
          </p:cNvPr>
          <p:cNvSpPr>
            <a:spLocks noGrp="1"/>
          </p:cNvSpPr>
          <p:nvPr>
            <p:ph sz="half" idx="2"/>
          </p:nvPr>
        </p:nvSpPr>
        <p:spPr/>
        <p:txBody>
          <a:bodyPr/>
          <a:lstStyle/>
          <a:p>
            <a:r>
              <a:rPr lang="en-US" dirty="0"/>
              <a:t>Published by SAGE</a:t>
            </a:r>
          </a:p>
          <a:p>
            <a:r>
              <a:rPr lang="en-US" dirty="0"/>
              <a:t>London</a:t>
            </a:r>
          </a:p>
          <a:p>
            <a:r>
              <a:rPr lang="en-US" dirty="0"/>
              <a:t>2022</a:t>
            </a:r>
          </a:p>
          <a:p>
            <a:endParaRPr lang="en-US" dirty="0"/>
          </a:p>
          <a:p>
            <a:pPr marL="0" indent="0">
              <a:buNone/>
            </a:pPr>
            <a:r>
              <a:rPr lang="en-US" dirty="0"/>
              <a:t>Write reference for within text and for the reference list. </a:t>
            </a:r>
          </a:p>
        </p:txBody>
      </p:sp>
    </p:spTree>
    <p:extLst>
      <p:ext uri="{BB962C8B-B14F-4D97-AF65-F5344CB8AC3E}">
        <p14:creationId xmlns:p14="http://schemas.microsoft.com/office/powerpoint/2010/main" val="37794584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65FE0-22A9-6041-B94A-68E1641E5D6D}"/>
              </a:ext>
            </a:extLst>
          </p:cNvPr>
          <p:cNvSpPr>
            <a:spLocks noGrp="1"/>
          </p:cNvSpPr>
          <p:nvPr>
            <p:ph type="title"/>
          </p:nvPr>
        </p:nvSpPr>
        <p:spPr>
          <a:xfrm>
            <a:off x="457200" y="1844824"/>
            <a:ext cx="8229600" cy="1143000"/>
          </a:xfrm>
        </p:spPr>
        <p:txBody>
          <a:bodyPr/>
          <a:lstStyle/>
          <a:p>
            <a:r>
              <a:rPr lang="en-US" sz="6000" b="1" dirty="0">
                <a:solidFill>
                  <a:srgbClr val="00B050"/>
                </a:solidFill>
              </a:rPr>
              <a:t>Is playing a form of learning for children in the early years?</a:t>
            </a:r>
          </a:p>
        </p:txBody>
      </p:sp>
    </p:spTree>
    <p:extLst>
      <p:ext uri="{BB962C8B-B14F-4D97-AF65-F5344CB8AC3E}">
        <p14:creationId xmlns:p14="http://schemas.microsoft.com/office/powerpoint/2010/main" val="35098189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976B6-050A-1C44-A860-7381E5C9F2FF}"/>
              </a:ext>
            </a:extLst>
          </p:cNvPr>
          <p:cNvSpPr>
            <a:spLocks noGrp="1"/>
          </p:cNvSpPr>
          <p:nvPr>
            <p:ph type="title"/>
          </p:nvPr>
        </p:nvSpPr>
        <p:spPr>
          <a:xfrm>
            <a:off x="457200" y="0"/>
            <a:ext cx="8229600" cy="1143000"/>
          </a:xfrm>
        </p:spPr>
        <p:txBody>
          <a:bodyPr/>
          <a:lstStyle/>
          <a:p>
            <a:r>
              <a:rPr lang="en-US" b="1" dirty="0">
                <a:solidFill>
                  <a:schemeClr val="accent1">
                    <a:lumMod val="75000"/>
                  </a:schemeClr>
                </a:solidFill>
              </a:rPr>
              <a:t> Practical Option A </a:t>
            </a:r>
            <a:endParaRPr lang="en-US" dirty="0"/>
          </a:p>
        </p:txBody>
      </p:sp>
      <p:sp>
        <p:nvSpPr>
          <p:cNvPr id="4" name="Content Placeholder 3">
            <a:extLst>
              <a:ext uri="{FF2B5EF4-FFF2-40B4-BE49-F238E27FC236}">
                <a16:creationId xmlns:a16="http://schemas.microsoft.com/office/drawing/2014/main" id="{769B6E0C-019D-A245-A1CF-9A1A38CB6A98}"/>
              </a:ext>
            </a:extLst>
          </p:cNvPr>
          <p:cNvSpPr>
            <a:spLocks noGrp="1"/>
          </p:cNvSpPr>
          <p:nvPr>
            <p:ph sz="half" idx="2"/>
          </p:nvPr>
        </p:nvSpPr>
        <p:spPr>
          <a:xfrm>
            <a:off x="323528" y="1154771"/>
            <a:ext cx="8790348" cy="4374232"/>
          </a:xfrm>
        </p:spPr>
        <p:txBody>
          <a:bodyPr/>
          <a:lstStyle/>
          <a:p>
            <a:pPr marL="0" indent="0">
              <a:buNone/>
            </a:pPr>
            <a:r>
              <a:rPr lang="en-US" sz="3600" dirty="0"/>
              <a:t>In pairs design, create &amp; play a simple obstacle course using :</a:t>
            </a:r>
          </a:p>
          <a:p>
            <a:pPr marL="0" indent="0">
              <a:buNone/>
            </a:pPr>
            <a:r>
              <a:rPr lang="en-US" sz="3600" dirty="0"/>
              <a:t>(</a:t>
            </a:r>
            <a:r>
              <a:rPr lang="en-US" sz="3600" dirty="0" err="1"/>
              <a:t>i</a:t>
            </a:r>
            <a:r>
              <a:rPr lang="en-US" sz="3600" dirty="0"/>
              <a:t>)prepositions and </a:t>
            </a:r>
          </a:p>
          <a:p>
            <a:pPr marL="0" indent="0">
              <a:buNone/>
            </a:pPr>
            <a:r>
              <a:rPr lang="en-US" sz="3600" dirty="0"/>
              <a:t>(ii)Various natural items as obstacles </a:t>
            </a:r>
          </a:p>
          <a:p>
            <a:pPr marL="0" indent="0">
              <a:buNone/>
            </a:pPr>
            <a:r>
              <a:rPr lang="en-US" sz="3600" dirty="0"/>
              <a:t>(iii) promoting different ways of traveling on your circuit   </a:t>
            </a:r>
          </a:p>
          <a:p>
            <a:endParaRPr lang="en-US" dirty="0"/>
          </a:p>
        </p:txBody>
      </p:sp>
    </p:spTree>
    <p:extLst>
      <p:ext uri="{BB962C8B-B14F-4D97-AF65-F5344CB8AC3E}">
        <p14:creationId xmlns:p14="http://schemas.microsoft.com/office/powerpoint/2010/main" val="17972747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8637E-589B-C344-B946-1475457B1AF5}"/>
              </a:ext>
            </a:extLst>
          </p:cNvPr>
          <p:cNvSpPr>
            <a:spLocks noGrp="1"/>
          </p:cNvSpPr>
          <p:nvPr>
            <p:ph type="title"/>
          </p:nvPr>
        </p:nvSpPr>
        <p:spPr>
          <a:xfrm>
            <a:off x="323528" y="204978"/>
            <a:ext cx="8229600" cy="978872"/>
          </a:xfrm>
        </p:spPr>
        <p:txBody>
          <a:bodyPr/>
          <a:lstStyle/>
          <a:p>
            <a:r>
              <a:rPr lang="en-US" b="1" dirty="0">
                <a:solidFill>
                  <a:schemeClr val="accent1">
                    <a:lumMod val="75000"/>
                  </a:schemeClr>
                </a:solidFill>
              </a:rPr>
              <a:t>Practical Option B</a:t>
            </a:r>
          </a:p>
        </p:txBody>
      </p:sp>
      <p:sp>
        <p:nvSpPr>
          <p:cNvPr id="3" name="Content Placeholder 2">
            <a:extLst>
              <a:ext uri="{FF2B5EF4-FFF2-40B4-BE49-F238E27FC236}">
                <a16:creationId xmlns:a16="http://schemas.microsoft.com/office/drawing/2014/main" id="{89A5B925-00FF-2046-AA44-F5E35D2946FC}"/>
              </a:ext>
            </a:extLst>
          </p:cNvPr>
          <p:cNvSpPr>
            <a:spLocks noGrp="1"/>
          </p:cNvSpPr>
          <p:nvPr>
            <p:ph sz="half" idx="1"/>
          </p:nvPr>
        </p:nvSpPr>
        <p:spPr>
          <a:xfrm>
            <a:off x="457200" y="4354434"/>
            <a:ext cx="8229600" cy="676672"/>
          </a:xfrm>
        </p:spPr>
        <p:txBody>
          <a:bodyPr/>
          <a:lstStyle/>
          <a:p>
            <a:r>
              <a:rPr lang="en-US" dirty="0"/>
              <a:t>Notice : directions of travel … / physical ways of traveling … / speed … / levels … &amp; prepositions.  </a:t>
            </a:r>
          </a:p>
        </p:txBody>
      </p:sp>
      <p:sp>
        <p:nvSpPr>
          <p:cNvPr id="4" name="Content Placeholder 3">
            <a:extLst>
              <a:ext uri="{FF2B5EF4-FFF2-40B4-BE49-F238E27FC236}">
                <a16:creationId xmlns:a16="http://schemas.microsoft.com/office/drawing/2014/main" id="{05BBBC65-3A4B-DB47-9DF7-3AD301D80DF8}"/>
              </a:ext>
            </a:extLst>
          </p:cNvPr>
          <p:cNvSpPr>
            <a:spLocks noGrp="1"/>
          </p:cNvSpPr>
          <p:nvPr>
            <p:ph sz="half" idx="2"/>
          </p:nvPr>
        </p:nvSpPr>
        <p:spPr>
          <a:xfrm>
            <a:off x="323528" y="1523302"/>
            <a:ext cx="8503096" cy="3168352"/>
          </a:xfrm>
        </p:spPr>
        <p:txBody>
          <a:bodyPr/>
          <a:lstStyle/>
          <a:p>
            <a:r>
              <a:rPr lang="en-US" dirty="0"/>
              <a:t>In pairs go to a space i.e. Woodland, Willow, Pump Track, Fire Pit area and/or by the Yurt. </a:t>
            </a:r>
          </a:p>
          <a:p>
            <a:r>
              <a:rPr lang="en-US" dirty="0"/>
              <a:t>Design a simple game that includes moving i.e. tag, stuck in the mud, hide &amp; seek, and/or base 1,2,3. and then …</a:t>
            </a:r>
          </a:p>
          <a:p>
            <a:r>
              <a:rPr lang="en-US" dirty="0"/>
              <a:t>Take turns to lead and play the game</a:t>
            </a:r>
          </a:p>
        </p:txBody>
      </p:sp>
    </p:spTree>
    <p:extLst>
      <p:ext uri="{BB962C8B-B14F-4D97-AF65-F5344CB8AC3E}">
        <p14:creationId xmlns:p14="http://schemas.microsoft.com/office/powerpoint/2010/main" val="24137290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2566-D91C-BD4F-9DF5-E285B2B823DF}"/>
              </a:ext>
            </a:extLst>
          </p:cNvPr>
          <p:cNvSpPr>
            <a:spLocks noGrp="1"/>
          </p:cNvSpPr>
          <p:nvPr>
            <p:ph type="title"/>
          </p:nvPr>
        </p:nvSpPr>
        <p:spPr>
          <a:xfrm>
            <a:off x="457200" y="2825"/>
            <a:ext cx="8229600" cy="1143000"/>
          </a:xfrm>
        </p:spPr>
        <p:txBody>
          <a:bodyPr/>
          <a:lstStyle/>
          <a:p>
            <a:r>
              <a:rPr lang="en-US" b="1" dirty="0">
                <a:solidFill>
                  <a:schemeClr val="accent1">
                    <a:lumMod val="75000"/>
                  </a:schemeClr>
                </a:solidFill>
              </a:rPr>
              <a:t>Practical Option C</a:t>
            </a:r>
          </a:p>
        </p:txBody>
      </p:sp>
      <p:sp>
        <p:nvSpPr>
          <p:cNvPr id="4" name="Content Placeholder 3">
            <a:extLst>
              <a:ext uri="{FF2B5EF4-FFF2-40B4-BE49-F238E27FC236}">
                <a16:creationId xmlns:a16="http://schemas.microsoft.com/office/drawing/2014/main" id="{7211225A-42A6-D143-91CC-D5C5AA99F9C9}"/>
              </a:ext>
            </a:extLst>
          </p:cNvPr>
          <p:cNvSpPr>
            <a:spLocks noGrp="1"/>
          </p:cNvSpPr>
          <p:nvPr>
            <p:ph sz="half" idx="2"/>
          </p:nvPr>
        </p:nvSpPr>
        <p:spPr>
          <a:xfrm>
            <a:off x="251521" y="1145824"/>
            <a:ext cx="8712968" cy="4155383"/>
          </a:xfrm>
        </p:spPr>
        <p:txBody>
          <a:bodyPr/>
          <a:lstStyle/>
          <a:p>
            <a:pPr marL="0" indent="0">
              <a:buNone/>
            </a:pPr>
            <a:endParaRPr lang="en-US" sz="3200" dirty="0"/>
          </a:p>
          <a:p>
            <a:r>
              <a:rPr lang="en-US" sz="3200" dirty="0"/>
              <a:t>In pairs design and play a target game </a:t>
            </a:r>
          </a:p>
          <a:p>
            <a:r>
              <a:rPr lang="en-US" sz="3200" dirty="0"/>
              <a:t>Use natural materials to play</a:t>
            </a:r>
          </a:p>
          <a:p>
            <a:r>
              <a:rPr lang="en-US" sz="3200" dirty="0"/>
              <a:t>You may consider : Where (location /high / low?) How (overarm/ underarm /under /over?) </a:t>
            </a:r>
          </a:p>
          <a:p>
            <a:r>
              <a:rPr lang="en-US" sz="3200" dirty="0"/>
              <a:t>The game needs to involve the both of you</a:t>
            </a:r>
          </a:p>
        </p:txBody>
      </p:sp>
    </p:spTree>
    <p:extLst>
      <p:ext uri="{BB962C8B-B14F-4D97-AF65-F5344CB8AC3E}">
        <p14:creationId xmlns:p14="http://schemas.microsoft.com/office/powerpoint/2010/main" val="29878123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2E0EE-ED2A-1C47-842A-A68D6473F4A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a:t>Consider - from the practical … </a:t>
            </a:r>
            <a:br>
              <a:rPr lang="en-US" sz="3700"/>
            </a:br>
            <a:endParaRPr lang="en-US" sz="3700"/>
          </a:p>
        </p:txBody>
      </p:sp>
      <p:pic>
        <p:nvPicPr>
          <p:cNvPr id="4" name="Picture 3">
            <a:extLst>
              <a:ext uri="{FF2B5EF4-FFF2-40B4-BE49-F238E27FC236}">
                <a16:creationId xmlns:a16="http://schemas.microsoft.com/office/drawing/2014/main" id="{A474CF6B-70F0-E74F-96B6-866E045368B1}"/>
              </a:ext>
            </a:extLst>
          </p:cNvPr>
          <p:cNvPicPr>
            <a:picLocks noChangeAspect="1"/>
          </p:cNvPicPr>
          <p:nvPr/>
        </p:nvPicPr>
        <p:blipFill rotWithShape="1">
          <a:blip r:embed="rId3"/>
          <a:srcRect l="24036" r="21798" b="-2"/>
          <a:stretch/>
        </p:blipFill>
        <p:spPr>
          <a:xfrm>
            <a:off x="457200" y="1600201"/>
            <a:ext cx="4038600" cy="3989040"/>
          </a:xfrm>
          <a:prstGeom prst="rect">
            <a:avLst/>
          </a:prstGeom>
          <a:noFill/>
        </p:spPr>
      </p:pic>
      <p:sp>
        <p:nvSpPr>
          <p:cNvPr id="5" name="Content Placeholder 4">
            <a:extLst>
              <a:ext uri="{FF2B5EF4-FFF2-40B4-BE49-F238E27FC236}">
                <a16:creationId xmlns:a16="http://schemas.microsoft.com/office/drawing/2014/main" id="{88521EBF-AEB0-4F0A-8EDB-3F687EEA1A8C}"/>
              </a:ext>
            </a:extLst>
          </p:cNvPr>
          <p:cNvSpPr>
            <a:spLocks noGrp="1"/>
          </p:cNvSpPr>
          <p:nvPr>
            <p:ph sz="half" idx="2"/>
          </p:nvPr>
        </p:nvSpPr>
        <p:spPr>
          <a:xfrm>
            <a:off x="4648200" y="1600201"/>
            <a:ext cx="4038600" cy="3989040"/>
          </a:xfrm>
        </p:spPr>
        <p:txBody>
          <a:bodyPr wrap="square" anchor="t">
            <a:normAutofit/>
          </a:bodyPr>
          <a:lstStyle/>
          <a:p>
            <a:r>
              <a:rPr lang="en-US"/>
              <a:t>By playing : either via child led or adult led – what physical skills are being developed?</a:t>
            </a:r>
          </a:p>
          <a:p>
            <a:pPr marL="0" indent="0">
              <a:buNone/>
            </a:pPr>
            <a:endParaRPr lang="en-US"/>
          </a:p>
          <a:p>
            <a:r>
              <a:rPr lang="en-US"/>
              <a:t>Other attributes / skills / characteristics present?  </a:t>
            </a:r>
          </a:p>
        </p:txBody>
      </p:sp>
    </p:spTree>
    <p:extLst>
      <p:ext uri="{BB962C8B-B14F-4D97-AF65-F5344CB8AC3E}">
        <p14:creationId xmlns:p14="http://schemas.microsoft.com/office/powerpoint/2010/main" val="15077694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0D6005-5001-4496-95A3-7E6A424E072B}"/>
              </a:ext>
            </a:extLst>
          </p:cNvPr>
          <p:cNvSpPr>
            <a:spLocks noGrp="1"/>
          </p:cNvSpPr>
          <p:nvPr>
            <p:ph type="title"/>
          </p:nvPr>
        </p:nvSpPr>
        <p:spPr>
          <a:xfrm>
            <a:off x="468547" y="15297"/>
            <a:ext cx="8229600" cy="1143000"/>
          </a:xfrm>
        </p:spPr>
        <p:txBody>
          <a:bodyPr/>
          <a:lstStyle/>
          <a:p>
            <a:r>
              <a:rPr lang="en-US" dirty="0"/>
              <a:t>Social constructivism </a:t>
            </a:r>
          </a:p>
        </p:txBody>
      </p:sp>
      <p:sp>
        <p:nvSpPr>
          <p:cNvPr id="3" name="Content Placeholder 2"/>
          <p:cNvSpPr>
            <a:spLocks noGrp="1"/>
          </p:cNvSpPr>
          <p:nvPr>
            <p:ph sz="half" idx="1"/>
          </p:nvPr>
        </p:nvSpPr>
        <p:spPr>
          <a:xfrm>
            <a:off x="130112" y="1158297"/>
            <a:ext cx="4388296" cy="4349079"/>
          </a:xfrm>
        </p:spPr>
        <p:txBody>
          <a:bodyPr wrap="square" anchor="t">
            <a:normAutofit/>
          </a:bodyPr>
          <a:lstStyle/>
          <a:p>
            <a:pPr>
              <a:lnSpc>
                <a:spcPct val="90000"/>
              </a:lnSpc>
            </a:pPr>
            <a:r>
              <a:rPr lang="en-GB" sz="2600" dirty="0"/>
              <a:t>Broadhead (2006:2) suggests that the more cooperative children’s play is, the more they are likely to connect with other children and understand their knowledge along with a ‘deeply fulfilling emotional engagement with the world around them.’ </a:t>
            </a:r>
          </a:p>
        </p:txBody>
      </p:sp>
      <p:pic>
        <p:nvPicPr>
          <p:cNvPr id="4" name="Picture 3" descr="EYJMC951">
            <a:extLst>
              <a:ext uri="{FF2B5EF4-FFF2-40B4-BE49-F238E27FC236}">
                <a16:creationId xmlns:a16="http://schemas.microsoft.com/office/drawing/2014/main" id="{560F68DB-D316-3949-A3A4-D2ABC06D2F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31" r="11338" b="2"/>
          <a:stretch/>
        </p:blipFill>
        <p:spPr bwMode="auto">
          <a:xfrm>
            <a:off x="4648200" y="1600201"/>
            <a:ext cx="4038600" cy="3989040"/>
          </a:xfrm>
          <a:prstGeom prst="rect">
            <a:avLst/>
          </a:prstGeom>
          <a:noFill/>
          <a:ln>
            <a:noFill/>
          </a:ln>
          <a:effectLst>
            <a:softEdge rad="0"/>
          </a:effectLst>
          <a:extLst>
            <a:ext uri="{909E8E84-426E-40dd-AFC4-6F175D3DCCD1}"/>
            <a:ext uri="{91240B29-F687-4f45-9708-019B960494DF}"/>
          </a:extLst>
        </p:spPr>
      </p:pic>
    </p:spTree>
    <p:extLst>
      <p:ext uri="{BB962C8B-B14F-4D97-AF65-F5344CB8AC3E}">
        <p14:creationId xmlns:p14="http://schemas.microsoft.com/office/powerpoint/2010/main" val="10845830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54594" y="285018"/>
            <a:ext cx="6172200" cy="857250"/>
          </a:xfrm>
        </p:spPr>
        <p:txBody>
          <a:bodyPr>
            <a:normAutofit fontScale="90000"/>
          </a:bodyPr>
          <a:lstStyle/>
          <a:p>
            <a:pPr eaLnBrk="1" hangingPunct="1"/>
            <a:r>
              <a:rPr lang="en-GB" altLang="en-US" dirty="0" err="1"/>
              <a:t>Nodweddion</a:t>
            </a:r>
            <a:r>
              <a:rPr lang="en-GB" altLang="en-US" dirty="0"/>
              <a:t> </a:t>
            </a:r>
            <a:r>
              <a:rPr lang="en-GB" altLang="en-US" dirty="0" err="1"/>
              <a:t>Chwarae</a:t>
            </a:r>
            <a:r>
              <a:rPr lang="en-GB" altLang="en-US" dirty="0"/>
              <a:t>.</a:t>
            </a:r>
            <a:br>
              <a:rPr lang="en-GB" altLang="en-US" dirty="0"/>
            </a:br>
            <a:r>
              <a:rPr lang="en-GB" altLang="en-US" dirty="0"/>
              <a:t>Indicators of Play</a:t>
            </a:r>
          </a:p>
        </p:txBody>
      </p:sp>
      <p:sp>
        <p:nvSpPr>
          <p:cNvPr id="25603" name="Rectangle 3"/>
          <p:cNvSpPr>
            <a:spLocks noGrp="1" noChangeArrowheads="1"/>
          </p:cNvSpPr>
          <p:nvPr>
            <p:ph type="body" sz="half" idx="1"/>
          </p:nvPr>
        </p:nvSpPr>
        <p:spPr>
          <a:xfrm>
            <a:off x="188714" y="1483935"/>
            <a:ext cx="3879972" cy="3856435"/>
          </a:xfrm>
        </p:spPr>
        <p:txBody>
          <a:bodyPr/>
          <a:lstStyle/>
          <a:p>
            <a:r>
              <a:rPr lang="en-GB" altLang="en-US" sz="1800" dirty="0" err="1"/>
              <a:t>Diddordeb</a:t>
            </a:r>
            <a:r>
              <a:rPr lang="en-GB" altLang="en-US" sz="1800" dirty="0"/>
              <a:t> a </a:t>
            </a:r>
            <a:r>
              <a:rPr lang="en-GB" altLang="en-US" sz="1800" dirty="0" err="1"/>
              <a:t>pherchnogaeth</a:t>
            </a:r>
            <a:r>
              <a:rPr lang="en-GB" altLang="en-US" sz="1800" dirty="0"/>
              <a:t> </a:t>
            </a:r>
            <a:r>
              <a:rPr lang="en-GB" altLang="en-US" sz="1800" dirty="0" err="1"/>
              <a:t>gan</a:t>
            </a:r>
            <a:r>
              <a:rPr lang="en-GB" altLang="en-US" sz="1800" dirty="0"/>
              <a:t> y </a:t>
            </a:r>
            <a:r>
              <a:rPr lang="en-GB" altLang="en-US" sz="1800" dirty="0" err="1"/>
              <a:t>plentyn</a:t>
            </a:r>
            <a:r>
              <a:rPr lang="en-GB" altLang="en-US" sz="1800" dirty="0"/>
              <a:t>.</a:t>
            </a:r>
          </a:p>
          <a:p>
            <a:pPr eaLnBrk="1" hangingPunct="1"/>
            <a:r>
              <a:rPr lang="en-GB" altLang="en-US" sz="1800" dirty="0" err="1"/>
              <a:t>Yn</a:t>
            </a:r>
            <a:r>
              <a:rPr lang="en-GB" altLang="en-US" sz="1800" dirty="0"/>
              <a:t> </a:t>
            </a:r>
            <a:r>
              <a:rPr lang="en-GB" altLang="en-US" sz="1800" dirty="0" err="1"/>
              <a:t>agored</a:t>
            </a:r>
            <a:r>
              <a:rPr lang="en-GB" altLang="en-US" sz="1800" dirty="0"/>
              <a:t>.</a:t>
            </a:r>
          </a:p>
          <a:p>
            <a:pPr eaLnBrk="1" hangingPunct="1"/>
            <a:r>
              <a:rPr lang="en-GB" altLang="en-US" sz="1800" dirty="0" err="1"/>
              <a:t>Nid</a:t>
            </a:r>
            <a:r>
              <a:rPr lang="en-GB" altLang="en-US" sz="1800" dirty="0"/>
              <a:t> </a:t>
            </a:r>
            <a:r>
              <a:rPr lang="en-GB" altLang="en-US" sz="1800" dirty="0" err="1"/>
              <a:t>yw’r</a:t>
            </a:r>
            <a:r>
              <a:rPr lang="en-GB" altLang="en-US" sz="1800" dirty="0"/>
              <a:t> </a:t>
            </a:r>
            <a:r>
              <a:rPr lang="en-GB" altLang="en-US" sz="1800" dirty="0" err="1"/>
              <a:t>bwriad</a:t>
            </a:r>
            <a:r>
              <a:rPr lang="en-GB" altLang="en-US" sz="1800" dirty="0"/>
              <a:t> </a:t>
            </a:r>
            <a:r>
              <a:rPr lang="en-GB" altLang="en-US" sz="1800" dirty="0" err="1"/>
              <a:t>wedi</a:t>
            </a:r>
            <a:r>
              <a:rPr lang="en-GB" altLang="en-US" sz="1800" dirty="0"/>
              <a:t> </a:t>
            </a:r>
            <a:r>
              <a:rPr lang="en-GB" altLang="en-US" sz="1800" dirty="0" err="1"/>
              <a:t>ei</a:t>
            </a:r>
            <a:r>
              <a:rPr lang="en-GB" altLang="en-US" sz="1800" dirty="0"/>
              <a:t> </a:t>
            </a:r>
            <a:r>
              <a:rPr lang="en-GB" altLang="en-US" sz="1800" dirty="0" err="1"/>
              <a:t>osod</a:t>
            </a:r>
            <a:r>
              <a:rPr lang="en-GB" altLang="en-US" sz="1800" dirty="0"/>
              <a:t> </a:t>
            </a:r>
            <a:r>
              <a:rPr lang="en-GB" altLang="en-US" sz="1800" dirty="0" err="1"/>
              <a:t>gan</a:t>
            </a:r>
            <a:r>
              <a:rPr lang="en-GB" altLang="en-US" sz="1800" dirty="0"/>
              <a:t> </a:t>
            </a:r>
            <a:r>
              <a:rPr lang="en-GB" altLang="en-US" sz="1800" dirty="0" err="1"/>
              <a:t>oedolyn</a:t>
            </a:r>
            <a:r>
              <a:rPr lang="en-GB" altLang="en-US" sz="1800" dirty="0"/>
              <a:t>.</a:t>
            </a:r>
          </a:p>
          <a:p>
            <a:pPr eaLnBrk="1" hangingPunct="1"/>
            <a:r>
              <a:rPr lang="en-GB" altLang="en-US" sz="1800" dirty="0" err="1"/>
              <a:t>Nid</a:t>
            </a:r>
            <a:r>
              <a:rPr lang="en-GB" altLang="en-US" sz="1800" dirty="0"/>
              <a:t> </a:t>
            </a:r>
            <a:r>
              <a:rPr lang="en-GB" altLang="en-US" sz="1800" dirty="0" err="1"/>
              <a:t>yw</a:t>
            </a:r>
            <a:r>
              <a:rPr lang="en-GB" altLang="en-US" sz="1800" dirty="0"/>
              <a:t> </a:t>
            </a:r>
            <a:r>
              <a:rPr lang="en-GB" altLang="en-US" sz="1800" dirty="0" err="1"/>
              <a:t>wedi</a:t>
            </a:r>
            <a:r>
              <a:rPr lang="en-GB" altLang="en-US" sz="1800" dirty="0"/>
              <a:t> </a:t>
            </a:r>
            <a:r>
              <a:rPr lang="en-GB" altLang="en-US" sz="1800" dirty="0" err="1"/>
              <a:t>ei</a:t>
            </a:r>
            <a:r>
              <a:rPr lang="en-GB" altLang="en-US" sz="1800" dirty="0"/>
              <a:t> </a:t>
            </a:r>
            <a:r>
              <a:rPr lang="en-GB" altLang="en-US" sz="1800" dirty="0" err="1"/>
              <a:t>reoli</a:t>
            </a:r>
            <a:r>
              <a:rPr lang="en-GB" altLang="en-US" sz="1800" dirty="0"/>
              <a:t> </a:t>
            </a:r>
            <a:r>
              <a:rPr lang="en-GB" altLang="en-US" sz="1800" dirty="0" err="1"/>
              <a:t>gan</a:t>
            </a:r>
            <a:r>
              <a:rPr lang="en-GB" altLang="en-US" sz="1800" dirty="0"/>
              <a:t> </a:t>
            </a:r>
            <a:r>
              <a:rPr lang="en-GB" altLang="en-US" sz="1800" dirty="0" err="1"/>
              <a:t>oedolyn</a:t>
            </a:r>
            <a:r>
              <a:rPr lang="en-GB" altLang="en-US" sz="1800" dirty="0"/>
              <a:t>.</a:t>
            </a:r>
          </a:p>
          <a:p>
            <a:pPr eaLnBrk="1" hangingPunct="1"/>
            <a:endParaRPr lang="cy-GB" altLang="en-US" sz="1800" dirty="0"/>
          </a:p>
          <a:p>
            <a:pPr eaLnBrk="1" hangingPunct="1">
              <a:lnSpc>
                <a:spcPct val="90000"/>
              </a:lnSpc>
            </a:pPr>
            <a:r>
              <a:rPr lang="en-GB" altLang="en-US" sz="1800" dirty="0">
                <a:solidFill>
                  <a:srgbClr val="7030A0"/>
                </a:solidFill>
              </a:rPr>
              <a:t>The child has an interest and ownership of the activity.</a:t>
            </a:r>
          </a:p>
          <a:p>
            <a:pPr eaLnBrk="1" hangingPunct="1">
              <a:lnSpc>
                <a:spcPct val="90000"/>
              </a:lnSpc>
            </a:pPr>
            <a:r>
              <a:rPr lang="en-GB" altLang="en-US" sz="1800" dirty="0">
                <a:solidFill>
                  <a:srgbClr val="7030A0"/>
                </a:solidFill>
              </a:rPr>
              <a:t>Open ended.</a:t>
            </a:r>
          </a:p>
          <a:p>
            <a:pPr eaLnBrk="1" hangingPunct="1">
              <a:lnSpc>
                <a:spcPct val="90000"/>
              </a:lnSpc>
            </a:pPr>
            <a:r>
              <a:rPr lang="en-GB" altLang="en-US" sz="1800" dirty="0">
                <a:solidFill>
                  <a:srgbClr val="7030A0"/>
                </a:solidFill>
              </a:rPr>
              <a:t>The adult has not decided on an outcome.</a:t>
            </a:r>
          </a:p>
          <a:p>
            <a:pPr eaLnBrk="1" hangingPunct="1">
              <a:lnSpc>
                <a:spcPct val="90000"/>
              </a:lnSpc>
            </a:pPr>
            <a:r>
              <a:rPr lang="en-GB" altLang="en-US" sz="1800" dirty="0">
                <a:solidFill>
                  <a:srgbClr val="7030A0"/>
                </a:solidFill>
              </a:rPr>
              <a:t>The adult does not steer the activity - debatable.</a:t>
            </a:r>
          </a:p>
          <a:p>
            <a:pPr eaLnBrk="1" hangingPunct="1"/>
            <a:endParaRPr lang="en-GB" altLang="en-US" sz="1200" dirty="0"/>
          </a:p>
        </p:txBody>
      </p:sp>
      <p:pic>
        <p:nvPicPr>
          <p:cNvPr id="25604" name="Picture 5" descr="Learning-through-pla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4395" y="285018"/>
            <a:ext cx="2503885" cy="2032397"/>
          </a:xfrm>
          <a:noFill/>
        </p:spPr>
      </p:pic>
      <p:sp>
        <p:nvSpPr>
          <p:cNvPr id="2" name="TextBox 1"/>
          <p:cNvSpPr txBox="1"/>
          <p:nvPr/>
        </p:nvSpPr>
        <p:spPr>
          <a:xfrm>
            <a:off x="6529895" y="2627968"/>
            <a:ext cx="2425391" cy="646331"/>
          </a:xfrm>
          <a:prstGeom prst="rect">
            <a:avLst/>
          </a:prstGeom>
          <a:noFill/>
        </p:spPr>
        <p:txBody>
          <a:bodyPr wrap="square" rtlCol="0">
            <a:spAutoFit/>
          </a:bodyPr>
          <a:lstStyle/>
          <a:p>
            <a:r>
              <a:rPr lang="en-GB" dirty="0"/>
              <a:t>Clip video – den building</a:t>
            </a:r>
          </a:p>
        </p:txBody>
      </p:sp>
      <p:pic>
        <p:nvPicPr>
          <p:cNvPr id="6" name="Picture 23" descr="ANd9GcQ0FBCws0HnI75waR0c6Mkj9NarRQMprpbs4jXCjmdLXRUkpF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6425" y="2026264"/>
            <a:ext cx="1850231" cy="138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3" descr="ANd9GcTHuAM_6mmzWZfj0FhyYA3ViAImK-tfvFLQdnxMxsVYGCzc1Kkq-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6217894" y="3689151"/>
            <a:ext cx="2578431" cy="1928218"/>
          </a:xfrm>
          <a:prstGeom prst="rect">
            <a:avLst/>
          </a:prstGeom>
          <a:noFill/>
        </p:spPr>
      </p:pic>
    </p:spTree>
    <p:extLst>
      <p:ext uri="{BB962C8B-B14F-4D97-AF65-F5344CB8AC3E}">
        <p14:creationId xmlns:p14="http://schemas.microsoft.com/office/powerpoint/2010/main" val="1533399602"/>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idx="1"/>
          </p:nvPr>
        </p:nvSpPr>
        <p:spPr>
          <a:xfrm>
            <a:off x="305594" y="1556792"/>
            <a:ext cx="8658894" cy="4032473"/>
          </a:xfrm>
        </p:spPr>
        <p:txBody>
          <a:bodyPr>
            <a:normAutofit/>
          </a:bodyPr>
          <a:lstStyle/>
          <a:p>
            <a:pPr marL="0" indent="0" eaLnBrk="1" hangingPunct="1">
              <a:lnSpc>
                <a:spcPct val="90000"/>
              </a:lnSpc>
              <a:buFont typeface="Symbol" pitchFamily="-112" charset="2"/>
              <a:buNone/>
            </a:pPr>
            <a:r>
              <a:rPr lang="en-GB"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Dysgu</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drwy</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brofiadau</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uniongyrchol</a:t>
            </a:r>
            <a:r>
              <a:rPr lang="en-GB" sz="2800" dirty="0">
                <a:solidFill>
                  <a:srgbClr val="FF0000"/>
                </a:solidFill>
                <a:ea typeface="ＭＳ Ｐゴシック" pitchFamily="-112" charset="-128"/>
                <a:cs typeface="ＭＳ Ｐゴシック" pitchFamily="-112" charset="-128"/>
              </a:rPr>
              <a:t> a </a:t>
            </a:r>
            <a:r>
              <a:rPr lang="en-GB" sz="2800" dirty="0" err="1">
                <a:solidFill>
                  <a:srgbClr val="FF0000"/>
                </a:solidFill>
                <a:ea typeface="ＭＳ Ｐゴシック" pitchFamily="-112" charset="-128"/>
                <a:cs typeface="ＭＳ Ｐゴシック" pitchFamily="-112" charset="-128"/>
              </a:rPr>
              <a:t>chwarae</a:t>
            </a:r>
            <a:r>
              <a:rPr lang="en-GB" sz="2800" dirty="0">
                <a:solidFill>
                  <a:srgbClr val="FF0000"/>
                </a:solidFill>
                <a:ea typeface="ＭＳ Ｐゴシック" pitchFamily="-112" charset="-128"/>
                <a:cs typeface="ＭＳ Ｐゴシック" pitchFamily="-112" charset="-128"/>
              </a:rPr>
              <a:t> /</a:t>
            </a:r>
          </a:p>
          <a:p>
            <a:pPr marL="0" indent="0" eaLnBrk="1" hangingPunct="1">
              <a:lnSpc>
                <a:spcPct val="90000"/>
              </a:lnSpc>
              <a:buFont typeface="Symbol" pitchFamily="-112" charset="2"/>
              <a:buNone/>
            </a:pPr>
            <a:r>
              <a:rPr lang="en-GB" sz="2800" dirty="0">
                <a:ea typeface="ＭＳ Ｐゴシック" pitchFamily="-112" charset="-128"/>
                <a:cs typeface="ＭＳ Ｐゴシック" pitchFamily="-112" charset="-128"/>
              </a:rPr>
              <a:t>    </a:t>
            </a:r>
            <a:r>
              <a:rPr lang="en-GB" sz="2800" dirty="0">
                <a:solidFill>
                  <a:srgbClr val="0070C0"/>
                </a:solidFill>
                <a:ea typeface="ＭＳ Ｐゴシック" pitchFamily="-112" charset="-128"/>
                <a:cs typeface="ＭＳ Ｐゴシック" pitchFamily="-112" charset="-128"/>
              </a:rPr>
              <a:t>Learning through experiential activities &amp; play</a:t>
            </a:r>
          </a:p>
          <a:p>
            <a:pPr marL="0" indent="0" eaLnBrk="1" hangingPunct="1">
              <a:lnSpc>
                <a:spcPct val="90000"/>
              </a:lnSpc>
            </a:pPr>
            <a:r>
              <a:rPr lang="en-GB" sz="2800" dirty="0">
                <a:solidFill>
                  <a:srgbClr val="FF0000"/>
                </a:solidFill>
                <a:ea typeface="ＭＳ Ｐゴシック" pitchFamily="-112" charset="-128"/>
                <a:cs typeface="ＭＳ Ｐゴシック" pitchFamily="-112" charset="-128"/>
              </a:rPr>
              <a:t>R</a:t>
            </a:r>
            <a:r>
              <a:rPr lang="en-US" sz="2800" dirty="0" err="1">
                <a:solidFill>
                  <a:srgbClr val="FF0000"/>
                </a:solidFill>
                <a:ea typeface="Arial" pitchFamily="-112" charset="0"/>
                <a:cs typeface="Arial" pitchFamily="-112" charset="0"/>
              </a:rPr>
              <a:t>ôl</a:t>
            </a:r>
            <a:r>
              <a:rPr lang="en-US" sz="2800" dirty="0">
                <a:solidFill>
                  <a:srgbClr val="FF0000"/>
                </a:solidFill>
                <a:ea typeface="Arial" pitchFamily="-112" charset="0"/>
                <a:cs typeface="Arial" pitchFamily="-112" charset="0"/>
              </a:rPr>
              <a:t> yr </a:t>
            </a:r>
            <a:r>
              <a:rPr lang="en-US" sz="2800" dirty="0" err="1">
                <a:solidFill>
                  <a:srgbClr val="FF0000"/>
                </a:solidFill>
                <a:ea typeface="Arial" pitchFamily="-112" charset="0"/>
                <a:cs typeface="Arial" pitchFamily="-112" charset="0"/>
              </a:rPr>
              <a:t>oedolion</a:t>
            </a:r>
            <a:r>
              <a:rPr lang="en-US" sz="2800" dirty="0">
                <a:solidFill>
                  <a:srgbClr val="FF0000"/>
                </a:solidFill>
                <a:ea typeface="Arial" pitchFamily="-112" charset="0"/>
                <a:cs typeface="Arial" pitchFamily="-112" charset="0"/>
              </a:rPr>
              <a:t> </a:t>
            </a:r>
            <a:r>
              <a:rPr lang="en-US" sz="2800" dirty="0">
                <a:ea typeface="Arial" pitchFamily="-112" charset="0"/>
                <a:cs typeface="Arial" pitchFamily="-112" charset="0"/>
              </a:rPr>
              <a:t>/ </a:t>
            </a:r>
            <a:r>
              <a:rPr lang="en-US" sz="2800" dirty="0">
                <a:solidFill>
                  <a:srgbClr val="0070C0"/>
                </a:solidFill>
                <a:ea typeface="Arial" pitchFamily="-112" charset="0"/>
                <a:cs typeface="Arial" pitchFamily="-112" charset="0"/>
              </a:rPr>
              <a:t>The Adult’s role</a:t>
            </a:r>
          </a:p>
          <a:p>
            <a:pPr marL="0" indent="0" eaLnBrk="1" hangingPunct="1">
              <a:lnSpc>
                <a:spcPct val="90000"/>
              </a:lnSpc>
            </a:pPr>
            <a:r>
              <a:rPr lang="en-GB" sz="2800" dirty="0" err="1">
                <a:solidFill>
                  <a:srgbClr val="FF0000"/>
                </a:solidFill>
                <a:ea typeface="Arial" pitchFamily="-112" charset="0"/>
                <a:cs typeface="Arial" pitchFamily="-112" charset="0"/>
              </a:rPr>
              <a:t>Tu</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allan</a:t>
            </a:r>
            <a:r>
              <a:rPr lang="en-GB" sz="2800" dirty="0">
                <a:solidFill>
                  <a:srgbClr val="FF0000"/>
                </a:solidFill>
                <a:ea typeface="Arial" pitchFamily="-112" charset="0"/>
                <a:cs typeface="Arial" pitchFamily="-112" charset="0"/>
              </a:rPr>
              <a:t> / </a:t>
            </a:r>
            <a:r>
              <a:rPr lang="en-GB" sz="2800" dirty="0">
                <a:solidFill>
                  <a:srgbClr val="0070C0"/>
                </a:solidFill>
                <a:ea typeface="Arial" pitchFamily="-112" charset="0"/>
                <a:cs typeface="Arial" pitchFamily="-112" charset="0"/>
              </a:rPr>
              <a:t>The outdoors</a:t>
            </a:r>
          </a:p>
          <a:p>
            <a:pPr marL="0" indent="0" eaLnBrk="1" hangingPunct="1">
              <a:lnSpc>
                <a:spcPct val="90000"/>
              </a:lnSpc>
            </a:pPr>
            <a:r>
              <a:rPr lang="en-GB" sz="2800" dirty="0" err="1">
                <a:solidFill>
                  <a:srgbClr val="FF0000"/>
                </a:solidFill>
                <a:ea typeface="Arial" pitchFamily="-112" charset="0"/>
                <a:cs typeface="Arial" pitchFamily="-112" charset="0"/>
              </a:rPr>
              <a:t>Plentyn</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ganolog</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Child centred</a:t>
            </a:r>
          </a:p>
          <a:p>
            <a:pPr marL="0" indent="0" eaLnBrk="1" hangingPunct="1">
              <a:lnSpc>
                <a:spcPct val="90000"/>
              </a:lnSpc>
            </a:pPr>
            <a:r>
              <a:rPr lang="en-GB" sz="2800" dirty="0">
                <a:solidFill>
                  <a:srgbClr val="FF0000"/>
                </a:solidFill>
                <a:ea typeface="Arial" pitchFamily="-112" charset="0"/>
                <a:cs typeface="Arial" pitchFamily="-112" charset="0"/>
              </a:rPr>
              <a:t>O </a:t>
            </a:r>
            <a:r>
              <a:rPr lang="en-GB" sz="2800" dirty="0" err="1">
                <a:solidFill>
                  <a:srgbClr val="FF0000"/>
                </a:solidFill>
                <a:ea typeface="Arial" pitchFamily="-112" charset="0"/>
                <a:cs typeface="Arial" pitchFamily="-112" charset="0"/>
              </a:rPr>
              <a:t>fewn</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cyd-desun</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Within context</a:t>
            </a:r>
          </a:p>
          <a:p>
            <a:pPr marL="0" indent="0" eaLnBrk="1" hangingPunct="1">
              <a:lnSpc>
                <a:spcPct val="90000"/>
              </a:lnSpc>
            </a:pPr>
            <a:r>
              <a:rPr lang="en-GB" sz="2800" dirty="0" err="1">
                <a:solidFill>
                  <a:srgbClr val="FF0000"/>
                </a:solidFill>
                <a:ea typeface="Arial" pitchFamily="-112" charset="0"/>
                <a:cs typeface="Arial" pitchFamily="-112" charset="0"/>
              </a:rPr>
              <a:t>Annog</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dysgu</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gydol</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oes</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Encourage lifelong learners</a:t>
            </a:r>
            <a:endParaRPr lang="en-US" sz="2800" dirty="0">
              <a:solidFill>
                <a:srgbClr val="0070C0"/>
              </a:solidFill>
              <a:ea typeface="Arial" pitchFamily="-112" charset="0"/>
              <a:cs typeface="Arial" pitchFamily="-112" charset="0"/>
            </a:endParaRPr>
          </a:p>
        </p:txBody>
      </p:sp>
      <p:sp>
        <p:nvSpPr>
          <p:cNvPr id="57347" name="Rectangle 2"/>
          <p:cNvSpPr>
            <a:spLocks noGrp="1" noChangeArrowheads="1"/>
          </p:cNvSpPr>
          <p:nvPr>
            <p:ph type="title"/>
          </p:nvPr>
        </p:nvSpPr>
        <p:spPr/>
        <p:txBody>
          <a:bodyPr/>
          <a:lstStyle/>
          <a:p>
            <a:pPr eaLnBrk="1" hangingPunct="1"/>
            <a:r>
              <a:rPr lang="en-GB" dirty="0" err="1">
                <a:ea typeface="ＭＳ Ｐゴシック" pitchFamily="-112" charset="-128"/>
                <a:cs typeface="ＭＳ Ｐゴシック" pitchFamily="-112" charset="-128"/>
              </a:rPr>
              <a:t>Prif</a:t>
            </a:r>
            <a:r>
              <a:rPr lang="en-GB" dirty="0">
                <a:ea typeface="ＭＳ Ｐゴシック" pitchFamily="-112" charset="-128"/>
                <a:cs typeface="ＭＳ Ｐゴシック" pitchFamily="-112" charset="-128"/>
              </a:rPr>
              <a:t> </a:t>
            </a:r>
            <a:r>
              <a:rPr lang="en-GB" dirty="0" err="1">
                <a:ea typeface="ＭＳ Ｐゴシック" pitchFamily="-112" charset="-128"/>
                <a:cs typeface="ＭＳ Ｐゴシック" pitchFamily="-112" charset="-128"/>
              </a:rPr>
              <a:t>bwyntiau</a:t>
            </a:r>
            <a:r>
              <a:rPr lang="en-GB" dirty="0">
                <a:ea typeface="ＭＳ Ｐゴシック" pitchFamily="-112" charset="-128"/>
                <a:cs typeface="ＭＳ Ｐゴシック" pitchFamily="-112" charset="-128"/>
              </a:rPr>
              <a:t> / </a:t>
            </a:r>
            <a:r>
              <a:rPr lang="en-GB" i="1" dirty="0">
                <a:ea typeface="ＭＳ Ｐゴシック" pitchFamily="-112" charset="-128"/>
                <a:cs typeface="ＭＳ Ｐゴシック" pitchFamily="-112" charset="-128"/>
              </a:rPr>
              <a:t>Main points</a:t>
            </a:r>
            <a:endParaRPr lang="en-US" i="1" dirty="0">
              <a:ea typeface="ＭＳ Ｐゴシック" pitchFamily="-112" charset="-128"/>
              <a:cs typeface="ＭＳ Ｐゴシック" pitchFamily="-112" charset="-128"/>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3917032"/>
          </a:xfrm>
        </p:spPr>
        <p:txBody>
          <a:bodyPr/>
          <a:lstStyle/>
          <a:p>
            <a:r>
              <a:rPr lang="en-GB" dirty="0"/>
              <a:t>The context or situation and the emotions of the player are all important in defining whether an activity is play or not, giving the example that ‘sometimes running is play, and sometimes it is not. Play is a state of mind rather than an activity’ (Brown, 2009 p.60)  </a:t>
            </a:r>
            <a:r>
              <a:rPr lang="en-US" dirty="0"/>
              <a:t>​</a:t>
            </a:r>
          </a:p>
        </p:txBody>
      </p:sp>
    </p:spTree>
    <p:extLst>
      <p:ext uri="{BB962C8B-B14F-4D97-AF65-F5344CB8AC3E}">
        <p14:creationId xmlns:p14="http://schemas.microsoft.com/office/powerpoint/2010/main" val="20951508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05A60-EFC7-8247-9430-70618027E8D3}"/>
              </a:ext>
            </a:extLst>
          </p:cNvPr>
          <p:cNvSpPr>
            <a:spLocks noGrp="1"/>
          </p:cNvSpPr>
          <p:nvPr>
            <p:ph type="title"/>
          </p:nvPr>
        </p:nvSpPr>
        <p:spPr>
          <a:xfrm>
            <a:off x="165956" y="144350"/>
            <a:ext cx="8964488" cy="1143000"/>
          </a:xfrm>
        </p:spPr>
        <p:txBody>
          <a:bodyPr/>
          <a:lstStyle/>
          <a:p>
            <a:r>
              <a:rPr lang="en-US" dirty="0" err="1"/>
              <a:t>Chwarae</a:t>
            </a:r>
            <a:r>
              <a:rPr lang="en-US" dirty="0"/>
              <a:t> – </a:t>
            </a:r>
            <a:r>
              <a:rPr lang="en-US" dirty="0" err="1"/>
              <a:t>i</a:t>
            </a:r>
            <a:r>
              <a:rPr lang="en-US" dirty="0"/>
              <a:t> </a:t>
            </a:r>
            <a:r>
              <a:rPr lang="en-US" dirty="0" err="1"/>
              <a:t>beth</a:t>
            </a:r>
            <a:r>
              <a:rPr lang="en-US" dirty="0"/>
              <a:t>? / Play – so what?</a:t>
            </a:r>
          </a:p>
        </p:txBody>
      </p:sp>
      <p:sp>
        <p:nvSpPr>
          <p:cNvPr id="3" name="Content Placeholder 2">
            <a:extLst>
              <a:ext uri="{FF2B5EF4-FFF2-40B4-BE49-F238E27FC236}">
                <a16:creationId xmlns:a16="http://schemas.microsoft.com/office/drawing/2014/main" id="{433E13FC-E8F8-BB40-B619-6E2C74E7FEB3}"/>
              </a:ext>
            </a:extLst>
          </p:cNvPr>
          <p:cNvSpPr>
            <a:spLocks noGrp="1"/>
          </p:cNvSpPr>
          <p:nvPr>
            <p:ph sz="half" idx="1"/>
          </p:nvPr>
        </p:nvSpPr>
        <p:spPr>
          <a:xfrm>
            <a:off x="160855" y="1434480"/>
            <a:ext cx="3466728" cy="3989040"/>
          </a:xfrm>
        </p:spPr>
        <p:txBody>
          <a:bodyPr/>
          <a:lstStyle/>
          <a:p>
            <a:r>
              <a:rPr lang="en-US" dirty="0"/>
              <a:t>Felly - </a:t>
            </a:r>
            <a:r>
              <a:rPr lang="en-US" dirty="0" err="1"/>
              <a:t>sut</a:t>
            </a:r>
            <a:r>
              <a:rPr lang="en-US" dirty="0"/>
              <a:t> </a:t>
            </a:r>
            <a:r>
              <a:rPr lang="en-US" dirty="0" err="1"/>
              <a:t>mae</a:t>
            </a:r>
            <a:r>
              <a:rPr lang="en-US" dirty="0"/>
              <a:t> </a:t>
            </a:r>
            <a:r>
              <a:rPr lang="en-US" dirty="0" err="1"/>
              <a:t>chwarae’n</a:t>
            </a:r>
            <a:r>
              <a:rPr lang="en-US" dirty="0"/>
              <a:t> </a:t>
            </a:r>
            <a:r>
              <a:rPr lang="en-US" dirty="0" err="1"/>
              <a:t>dylanwadu</a:t>
            </a:r>
            <a:r>
              <a:rPr lang="en-US" dirty="0"/>
              <a:t> </a:t>
            </a:r>
            <a:r>
              <a:rPr lang="en-US" dirty="0" err="1"/>
              <a:t>ar</a:t>
            </a:r>
            <a:r>
              <a:rPr lang="en-US" dirty="0"/>
              <a:t> </a:t>
            </a:r>
            <a:r>
              <a:rPr lang="en-US" dirty="0" err="1"/>
              <a:t>blentyn</a:t>
            </a:r>
            <a:r>
              <a:rPr lang="en-US" dirty="0"/>
              <a:t> </a:t>
            </a:r>
            <a:r>
              <a:rPr lang="en-US" dirty="0" err="1"/>
              <a:t>yn</a:t>
            </a:r>
            <a:r>
              <a:rPr lang="en-US" dirty="0"/>
              <a:t> </a:t>
            </a:r>
            <a:r>
              <a:rPr lang="en-US" dirty="0" err="1"/>
              <a:t>fewnol</a:t>
            </a:r>
            <a:r>
              <a:rPr lang="en-US" dirty="0"/>
              <a:t> ac </a:t>
            </a:r>
            <a:r>
              <a:rPr lang="en-US" dirty="0" err="1"/>
              <a:t>yn</a:t>
            </a:r>
            <a:r>
              <a:rPr lang="en-US" dirty="0"/>
              <a:t> </a:t>
            </a:r>
            <a:r>
              <a:rPr lang="en-US" dirty="0" err="1"/>
              <a:t>allanol</a:t>
            </a:r>
            <a:r>
              <a:rPr lang="en-US" dirty="0"/>
              <a:t>?</a:t>
            </a:r>
          </a:p>
          <a:p>
            <a:endParaRPr lang="en-US" dirty="0"/>
          </a:p>
          <a:p>
            <a:r>
              <a:rPr lang="en-US" dirty="0" err="1"/>
              <a:t>Gwnewch</a:t>
            </a:r>
            <a:r>
              <a:rPr lang="en-US" dirty="0"/>
              <a:t> </a:t>
            </a:r>
            <a:r>
              <a:rPr lang="en-US" dirty="0" err="1"/>
              <a:t>amlinelliad</a:t>
            </a:r>
            <a:r>
              <a:rPr lang="en-US" dirty="0"/>
              <a:t> o </a:t>
            </a:r>
            <a:r>
              <a:rPr lang="en-US" dirty="0" err="1"/>
              <a:t>berson</a:t>
            </a:r>
            <a:r>
              <a:rPr lang="en-US" dirty="0"/>
              <a:t> a </a:t>
            </a:r>
            <a:r>
              <a:rPr lang="en-US" dirty="0" err="1"/>
              <a:t>nodwch</a:t>
            </a:r>
            <a:r>
              <a:rPr lang="en-US" dirty="0"/>
              <a:t> </a:t>
            </a:r>
          </a:p>
        </p:txBody>
      </p:sp>
      <p:sp>
        <p:nvSpPr>
          <p:cNvPr id="4" name="Content Placeholder 3">
            <a:extLst>
              <a:ext uri="{FF2B5EF4-FFF2-40B4-BE49-F238E27FC236}">
                <a16:creationId xmlns:a16="http://schemas.microsoft.com/office/drawing/2014/main" id="{1928B0BB-137C-7E40-B2AF-A8D2821FA4F0}"/>
              </a:ext>
            </a:extLst>
          </p:cNvPr>
          <p:cNvSpPr>
            <a:spLocks noGrp="1"/>
          </p:cNvSpPr>
          <p:nvPr>
            <p:ph sz="half" idx="2"/>
          </p:nvPr>
        </p:nvSpPr>
        <p:spPr>
          <a:xfrm>
            <a:off x="4139952" y="1600201"/>
            <a:ext cx="4546848" cy="3989040"/>
          </a:xfrm>
        </p:spPr>
        <p:txBody>
          <a:bodyPr/>
          <a:lstStyle/>
          <a:p>
            <a:r>
              <a:rPr lang="en-US" dirty="0"/>
              <a:t>So - how does play effect a child internally (emotionally) cognitively (the brain) and externally (physically)?</a:t>
            </a:r>
          </a:p>
          <a:p>
            <a:endParaRPr lang="en-US" dirty="0"/>
          </a:p>
          <a:p>
            <a:r>
              <a:rPr lang="en-US" dirty="0"/>
              <a:t>Write within the outline of a person</a:t>
            </a:r>
          </a:p>
        </p:txBody>
      </p:sp>
    </p:spTree>
    <p:extLst>
      <p:ext uri="{BB962C8B-B14F-4D97-AF65-F5344CB8AC3E}">
        <p14:creationId xmlns:p14="http://schemas.microsoft.com/office/powerpoint/2010/main" val="25712931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6C608-EAD7-EF47-B057-F7B079306438}"/>
              </a:ext>
            </a:extLst>
          </p:cNvPr>
          <p:cNvSpPr>
            <a:spLocks noGrp="1"/>
          </p:cNvSpPr>
          <p:nvPr>
            <p:ph type="title"/>
          </p:nvPr>
        </p:nvSpPr>
        <p:spPr/>
        <p:txBody>
          <a:bodyPr/>
          <a:lstStyle/>
          <a:p>
            <a:r>
              <a:rPr lang="en-US" sz="4800" b="1" dirty="0">
                <a:solidFill>
                  <a:srgbClr val="00B050"/>
                </a:solidFill>
              </a:rPr>
              <a:t>My definition for play is …</a:t>
            </a:r>
            <a:endParaRPr lang="en-US" sz="4800" dirty="0">
              <a:solidFill>
                <a:srgbClr val="00B050"/>
              </a:solidFill>
            </a:endParaRPr>
          </a:p>
        </p:txBody>
      </p:sp>
      <p:sp>
        <p:nvSpPr>
          <p:cNvPr id="4" name="Content Placeholder 3">
            <a:extLst>
              <a:ext uri="{FF2B5EF4-FFF2-40B4-BE49-F238E27FC236}">
                <a16:creationId xmlns:a16="http://schemas.microsoft.com/office/drawing/2014/main" id="{1642010D-BD5F-D844-B5C6-89197252E215}"/>
              </a:ext>
            </a:extLst>
          </p:cNvPr>
          <p:cNvSpPr>
            <a:spLocks noGrp="1"/>
          </p:cNvSpPr>
          <p:nvPr>
            <p:ph idx="1"/>
          </p:nvPr>
        </p:nvSpPr>
        <p:spPr>
          <a:xfrm>
            <a:off x="179512" y="1470484"/>
            <a:ext cx="8229600" cy="3917032"/>
          </a:xfrm>
        </p:spPr>
        <p:txBody>
          <a:bodyPr/>
          <a:lstStyle/>
          <a:p>
            <a:r>
              <a:rPr lang="en-US" i="1" dirty="0"/>
              <a:t>What do you think are the key features of play? </a:t>
            </a:r>
          </a:p>
          <a:p>
            <a:pPr marL="0" indent="0">
              <a:buNone/>
            </a:pPr>
            <a:endParaRPr lang="en-US" i="1" dirty="0"/>
          </a:p>
          <a:p>
            <a:pPr marL="0" indent="0">
              <a:buNone/>
            </a:pPr>
            <a:r>
              <a:rPr lang="en-US" i="1" dirty="0"/>
              <a:t>Then…</a:t>
            </a:r>
          </a:p>
          <a:p>
            <a:endParaRPr lang="en-US" i="1" dirty="0"/>
          </a:p>
          <a:p>
            <a:r>
              <a:rPr lang="en-US" i="1" dirty="0"/>
              <a:t>Write a definition for play …</a:t>
            </a:r>
          </a:p>
          <a:p>
            <a:endParaRPr lang="en-US" i="1" dirty="0"/>
          </a:p>
        </p:txBody>
      </p:sp>
      <p:pic>
        <p:nvPicPr>
          <p:cNvPr id="5" name="Picture 4">
            <a:extLst>
              <a:ext uri="{FF2B5EF4-FFF2-40B4-BE49-F238E27FC236}">
                <a16:creationId xmlns:a16="http://schemas.microsoft.com/office/drawing/2014/main" id="{F678AEE9-95B9-9E46-8D8F-86C04D4A10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328942" y="1972299"/>
            <a:ext cx="2220040" cy="3141637"/>
          </a:xfrm>
          <a:prstGeom prst="rect">
            <a:avLst/>
          </a:prstGeom>
        </p:spPr>
      </p:pic>
    </p:spTree>
    <p:extLst>
      <p:ext uri="{BB962C8B-B14F-4D97-AF65-F5344CB8AC3E}">
        <p14:creationId xmlns:p14="http://schemas.microsoft.com/office/powerpoint/2010/main" val="18599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000" fill="hold"/>
                                        <p:tgtEl>
                                          <p:spTgt spid="5"/>
                                        </p:tgtEl>
                                        <p:attrNameLst>
                                          <p:attrName>ppt_x</p:attrName>
                                        </p:attrNameLst>
                                      </p:cBhvr>
                                      <p:tavLst>
                                        <p:tav tm="0">
                                          <p:val>
                                            <p:strVal val="#ppt_x"/>
                                          </p:val>
                                        </p:tav>
                                        <p:tav tm="100000">
                                          <p:val>
                                            <p:strVal val="#ppt_x"/>
                                          </p:val>
                                        </p:tav>
                                      </p:tavLst>
                                    </p:anim>
                                    <p:anim calcmode="lin" valueType="num">
                                      <p:cBhvr additive="base">
                                        <p:cTn id="8" dur="2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C95C-835C-CD41-AA56-AD018F1028C2}"/>
              </a:ext>
            </a:extLst>
          </p:cNvPr>
          <p:cNvSpPr>
            <a:spLocks noGrp="1"/>
          </p:cNvSpPr>
          <p:nvPr>
            <p:ph type="title"/>
          </p:nvPr>
        </p:nvSpPr>
        <p:spPr>
          <a:xfrm>
            <a:off x="-972616" y="125113"/>
            <a:ext cx="8229600" cy="1143000"/>
          </a:xfrm>
        </p:spPr>
        <p:txBody>
          <a:bodyPr/>
          <a:lstStyle/>
          <a:p>
            <a:r>
              <a:rPr lang="en-US" dirty="0"/>
              <a:t>Play Pedagogy</a:t>
            </a:r>
          </a:p>
        </p:txBody>
      </p:sp>
      <p:sp>
        <p:nvSpPr>
          <p:cNvPr id="3" name="Content Placeholder 2">
            <a:extLst>
              <a:ext uri="{FF2B5EF4-FFF2-40B4-BE49-F238E27FC236}">
                <a16:creationId xmlns:a16="http://schemas.microsoft.com/office/drawing/2014/main" id="{5D7529A0-24A2-1546-8F31-143ED18A3AF8}"/>
              </a:ext>
            </a:extLst>
          </p:cNvPr>
          <p:cNvSpPr>
            <a:spLocks noGrp="1"/>
          </p:cNvSpPr>
          <p:nvPr>
            <p:ph sz="half" idx="1"/>
          </p:nvPr>
        </p:nvSpPr>
        <p:spPr>
          <a:xfrm>
            <a:off x="395536" y="1628800"/>
            <a:ext cx="3744416" cy="3168352"/>
          </a:xfrm>
          <a:ln w="73025"/>
        </p:spPr>
        <p:style>
          <a:lnRef idx="2">
            <a:schemeClr val="dk1"/>
          </a:lnRef>
          <a:fillRef idx="1">
            <a:schemeClr val="lt1"/>
          </a:fillRef>
          <a:effectRef idx="0">
            <a:schemeClr val="dk1"/>
          </a:effectRef>
          <a:fontRef idx="minor">
            <a:schemeClr val="dk1"/>
          </a:fontRef>
        </p:style>
        <p:txBody>
          <a:bodyPr/>
          <a:lstStyle/>
          <a:p>
            <a:pPr marL="0" indent="0">
              <a:buNone/>
            </a:pPr>
            <a:endParaRPr lang="en-GB" dirty="0"/>
          </a:p>
          <a:p>
            <a:pPr marL="0" indent="0" algn="ctr">
              <a:buNone/>
            </a:pPr>
            <a:r>
              <a:rPr lang="en-GB" dirty="0"/>
              <a:t>Vygotsky (1967) argued play’s importance in creating its own zone of proximal development</a:t>
            </a:r>
          </a:p>
          <a:p>
            <a:pPr marL="0" indent="0" algn="ctr">
              <a:buNone/>
            </a:pPr>
            <a:endParaRPr lang="en-US" dirty="0"/>
          </a:p>
        </p:txBody>
      </p:sp>
      <p:sp>
        <p:nvSpPr>
          <p:cNvPr id="4" name="Content Placeholder 3">
            <a:extLst>
              <a:ext uri="{FF2B5EF4-FFF2-40B4-BE49-F238E27FC236}">
                <a16:creationId xmlns:a16="http://schemas.microsoft.com/office/drawing/2014/main" id="{4FAC6BA5-A320-4545-9C22-3D1F5A959754}"/>
              </a:ext>
            </a:extLst>
          </p:cNvPr>
          <p:cNvSpPr>
            <a:spLocks noGrp="1"/>
          </p:cNvSpPr>
          <p:nvPr>
            <p:ph sz="half" idx="2"/>
          </p:nvPr>
        </p:nvSpPr>
        <p:spPr>
          <a:xfrm>
            <a:off x="4732453" y="1251000"/>
            <a:ext cx="4212000" cy="4068000"/>
          </a:xfrm>
          <a:ln w="63500"/>
        </p:spPr>
        <p:style>
          <a:lnRef idx="2">
            <a:schemeClr val="accent1"/>
          </a:lnRef>
          <a:fillRef idx="1">
            <a:schemeClr val="lt1"/>
          </a:fillRef>
          <a:effectRef idx="0">
            <a:schemeClr val="accent1"/>
          </a:effectRef>
          <a:fontRef idx="minor">
            <a:schemeClr val="dk1"/>
          </a:fontRef>
        </p:style>
        <p:txBody>
          <a:bodyPr/>
          <a:lstStyle/>
          <a:p>
            <a:pPr marL="0" indent="0" algn="ctr">
              <a:buNone/>
            </a:pPr>
            <a:endParaRPr lang="en-GB" sz="2400" dirty="0"/>
          </a:p>
          <a:p>
            <a:pPr marL="0" indent="0" algn="ctr">
              <a:buNone/>
            </a:pPr>
            <a:r>
              <a:rPr lang="en-GB" sz="2400" dirty="0"/>
              <a:t>‘sociable and cooperative endeavours expose children to other children’s perspectives and they become experts for one another, scaffolding their own and peers’ learning experiences’ </a:t>
            </a:r>
          </a:p>
          <a:p>
            <a:pPr marL="0" indent="0" algn="ctr">
              <a:buNone/>
            </a:pPr>
            <a:r>
              <a:rPr lang="en-GB" sz="2400" dirty="0"/>
              <a:t>(Broadhead, 2006, p.202).</a:t>
            </a:r>
            <a:endParaRPr lang="en-US" sz="2400" dirty="0"/>
          </a:p>
          <a:p>
            <a:endParaRPr lang="en-US" dirty="0"/>
          </a:p>
        </p:txBody>
      </p:sp>
    </p:spTree>
    <p:extLst>
      <p:ext uri="{BB962C8B-B14F-4D97-AF65-F5344CB8AC3E}">
        <p14:creationId xmlns:p14="http://schemas.microsoft.com/office/powerpoint/2010/main" val="8880412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C8993-31B2-6347-A909-E98EED936D46}"/>
              </a:ext>
            </a:extLst>
          </p:cNvPr>
          <p:cNvSpPr>
            <a:spLocks noGrp="1"/>
          </p:cNvSpPr>
          <p:nvPr>
            <p:ph type="title"/>
          </p:nvPr>
        </p:nvSpPr>
        <p:spPr>
          <a:xfrm>
            <a:off x="0" y="274638"/>
            <a:ext cx="9036496" cy="1143000"/>
          </a:xfrm>
        </p:spPr>
        <p:txBody>
          <a:bodyPr/>
          <a:lstStyle/>
          <a:p>
            <a:r>
              <a:rPr lang="en-US" b="1" dirty="0">
                <a:solidFill>
                  <a:srgbClr val="00B050"/>
                </a:solidFill>
              </a:rPr>
              <a:t>Beth </a:t>
            </a:r>
            <a:r>
              <a:rPr lang="en-US" b="1" dirty="0" err="1">
                <a:solidFill>
                  <a:srgbClr val="00B050"/>
                </a:solidFill>
              </a:rPr>
              <a:t>ydy</a:t>
            </a:r>
            <a:r>
              <a:rPr lang="en-US" b="1" dirty="0">
                <a:solidFill>
                  <a:srgbClr val="00B050"/>
                </a:solidFill>
              </a:rPr>
              <a:t> </a:t>
            </a:r>
            <a:r>
              <a:rPr lang="en-US" b="1" dirty="0" err="1">
                <a:solidFill>
                  <a:srgbClr val="00B050"/>
                </a:solidFill>
              </a:rPr>
              <a:t>chwarae</a:t>
            </a:r>
            <a:r>
              <a:rPr lang="en-US" b="1" dirty="0">
                <a:solidFill>
                  <a:srgbClr val="00B050"/>
                </a:solidFill>
              </a:rPr>
              <a:t>? </a:t>
            </a:r>
            <a:r>
              <a:rPr lang="en-US" b="1" i="1" dirty="0">
                <a:solidFill>
                  <a:srgbClr val="00B050"/>
                </a:solidFill>
              </a:rPr>
              <a:t>What is play?</a:t>
            </a:r>
            <a:endParaRPr lang="en-US" dirty="0"/>
          </a:p>
        </p:txBody>
      </p:sp>
      <p:sp>
        <p:nvSpPr>
          <p:cNvPr id="3" name="Content Placeholder 2">
            <a:extLst>
              <a:ext uri="{FF2B5EF4-FFF2-40B4-BE49-F238E27FC236}">
                <a16:creationId xmlns:a16="http://schemas.microsoft.com/office/drawing/2014/main" id="{21D01F2F-D987-9F49-8ADF-6BD234B600A3}"/>
              </a:ext>
            </a:extLst>
          </p:cNvPr>
          <p:cNvSpPr>
            <a:spLocks noGrp="1"/>
          </p:cNvSpPr>
          <p:nvPr>
            <p:ph idx="1"/>
          </p:nvPr>
        </p:nvSpPr>
        <p:spPr>
          <a:xfrm>
            <a:off x="323528" y="1600201"/>
            <a:ext cx="8712968" cy="3917032"/>
          </a:xfrm>
        </p:spPr>
        <p:txBody>
          <a:bodyPr/>
          <a:lstStyle/>
          <a:p>
            <a:r>
              <a:rPr lang="en-US" dirty="0"/>
              <a:t>Share your definition of play pedagogy with one other person … </a:t>
            </a:r>
          </a:p>
          <a:p>
            <a:r>
              <a:rPr lang="en-US" dirty="0"/>
              <a:t>Make additions / tweaks / refinements </a:t>
            </a:r>
          </a:p>
          <a:p>
            <a:r>
              <a:rPr lang="en-US" dirty="0"/>
              <a:t>Does your definition resonate with others in the group? </a:t>
            </a:r>
          </a:p>
          <a:p>
            <a:r>
              <a:rPr lang="en-US" dirty="0"/>
              <a:t>You may want to convey your thoughts / notes as a chart ? … or a diagram ? …</a:t>
            </a:r>
          </a:p>
        </p:txBody>
      </p:sp>
    </p:spTree>
    <p:extLst>
      <p:ext uri="{BB962C8B-B14F-4D97-AF65-F5344CB8AC3E}">
        <p14:creationId xmlns:p14="http://schemas.microsoft.com/office/powerpoint/2010/main" val="11377053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722636" y="260648"/>
            <a:ext cx="7776864" cy="1143000"/>
          </a:xfrm>
        </p:spPr>
        <p:txBody>
          <a:bodyPr/>
          <a:lstStyle/>
          <a:p>
            <a:r>
              <a:rPr lang="en-US" b="1" i="1" dirty="0">
                <a:solidFill>
                  <a:srgbClr val="00B050"/>
                </a:solidFill>
              </a:rPr>
              <a:t>Task for next week</a:t>
            </a:r>
          </a:p>
        </p:txBody>
      </p:sp>
      <p:sp>
        <p:nvSpPr>
          <p:cNvPr id="3" name="Content Placeholder 2">
            <a:extLst>
              <a:ext uri="{FF2B5EF4-FFF2-40B4-BE49-F238E27FC236}">
                <a16:creationId xmlns:a16="http://schemas.microsoft.com/office/drawing/2014/main" id="{B52AF816-6B82-384A-B5CB-954551A2CD7D}"/>
              </a:ext>
            </a:extLst>
          </p:cNvPr>
          <p:cNvSpPr>
            <a:spLocks noGrp="1"/>
          </p:cNvSpPr>
          <p:nvPr>
            <p:ph sz="half" idx="1"/>
          </p:nvPr>
        </p:nvSpPr>
        <p:spPr>
          <a:xfrm>
            <a:off x="179512" y="1625550"/>
            <a:ext cx="4032448" cy="3989040"/>
          </a:xfrm>
        </p:spPr>
        <p:txBody>
          <a:bodyPr/>
          <a:lstStyle/>
          <a:p>
            <a:r>
              <a:rPr lang="en-US" dirty="0" err="1"/>
              <a:t>Penderfynwch</a:t>
            </a:r>
            <a:r>
              <a:rPr lang="en-US" dirty="0"/>
              <a:t> </a:t>
            </a:r>
            <a:r>
              <a:rPr lang="en-US" dirty="0" err="1"/>
              <a:t>beth</a:t>
            </a:r>
            <a:r>
              <a:rPr lang="en-US" dirty="0"/>
              <a:t> </a:t>
            </a:r>
            <a:r>
              <a:rPr lang="en-US" dirty="0" err="1"/>
              <a:t>i</a:t>
            </a:r>
            <a:r>
              <a:rPr lang="en-US" dirty="0"/>
              <a:t> </a:t>
            </a:r>
            <a:r>
              <a:rPr lang="en-US" dirty="0" err="1"/>
              <a:t>chi’n</a:t>
            </a:r>
            <a:r>
              <a:rPr lang="en-US" dirty="0"/>
              <a:t> </a:t>
            </a:r>
            <a:r>
              <a:rPr lang="en-US" dirty="0" err="1"/>
              <a:t>credu</a:t>
            </a:r>
            <a:r>
              <a:rPr lang="en-US" dirty="0"/>
              <a:t> </a:t>
            </a:r>
            <a:r>
              <a:rPr lang="en-US" dirty="0" err="1"/>
              <a:t>ydy</a:t>
            </a:r>
            <a:r>
              <a:rPr lang="en-US" dirty="0"/>
              <a:t> </a:t>
            </a:r>
            <a:r>
              <a:rPr lang="en-US" dirty="0" err="1"/>
              <a:t>prif</a:t>
            </a:r>
            <a:r>
              <a:rPr lang="en-US" dirty="0"/>
              <a:t> </a:t>
            </a:r>
            <a:r>
              <a:rPr lang="en-US" dirty="0" err="1"/>
              <a:t>nodweddion</a:t>
            </a:r>
            <a:r>
              <a:rPr lang="en-US" dirty="0"/>
              <a:t> o </a:t>
            </a:r>
            <a:r>
              <a:rPr lang="en-US" dirty="0" err="1"/>
              <a:t>chwarae</a:t>
            </a:r>
            <a:r>
              <a:rPr lang="en-US" dirty="0"/>
              <a:t>?  </a:t>
            </a:r>
          </a:p>
          <a:p>
            <a:pPr marL="0" indent="0">
              <a:buNone/>
            </a:pPr>
            <a:r>
              <a:rPr lang="en-US" sz="1200" dirty="0"/>
              <a:t>   </a:t>
            </a:r>
          </a:p>
          <a:p>
            <a:pPr marL="0" indent="0">
              <a:buNone/>
            </a:pPr>
            <a:r>
              <a:rPr lang="en-US" dirty="0" err="1"/>
              <a:t>Yna</a:t>
            </a:r>
            <a:r>
              <a:rPr lang="en-US" dirty="0"/>
              <a:t> …</a:t>
            </a:r>
          </a:p>
          <a:p>
            <a:pPr marL="0" indent="0">
              <a:buNone/>
            </a:pPr>
            <a:r>
              <a:rPr lang="en-US" sz="1200" dirty="0"/>
              <a:t>  </a:t>
            </a:r>
          </a:p>
          <a:p>
            <a:r>
              <a:rPr lang="en-US" dirty="0"/>
              <a:t>Beth </a:t>
            </a:r>
            <a:r>
              <a:rPr lang="en-US" dirty="0" err="1"/>
              <a:t>ydy</a:t>
            </a:r>
            <a:r>
              <a:rPr lang="en-US" dirty="0"/>
              <a:t> </a:t>
            </a:r>
            <a:r>
              <a:rPr lang="en-US" dirty="0" err="1"/>
              <a:t>chwarae</a:t>
            </a:r>
            <a:r>
              <a:rPr lang="en-US" dirty="0"/>
              <a:t>? </a:t>
            </a:r>
            <a:r>
              <a:rPr lang="en-US" dirty="0" err="1"/>
              <a:t>Ysgrifennwch</a:t>
            </a:r>
            <a:r>
              <a:rPr lang="en-US" dirty="0"/>
              <a:t> </a:t>
            </a:r>
            <a:r>
              <a:rPr lang="en-US" dirty="0" err="1"/>
              <a:t>diffiniad</a:t>
            </a:r>
            <a:endParaRPr lang="en-US" dirty="0"/>
          </a:p>
          <a:p>
            <a:endParaRPr lang="en-US" dirty="0"/>
          </a:p>
        </p:txBody>
      </p:sp>
      <p:sp>
        <p:nvSpPr>
          <p:cNvPr id="4" name="Content Placeholder 3">
            <a:extLst>
              <a:ext uri="{FF2B5EF4-FFF2-40B4-BE49-F238E27FC236}">
                <a16:creationId xmlns:a16="http://schemas.microsoft.com/office/drawing/2014/main" id="{4B03EC57-AEEC-234D-9391-B069D853962E}"/>
              </a:ext>
            </a:extLst>
          </p:cNvPr>
          <p:cNvSpPr>
            <a:spLocks noGrp="1"/>
          </p:cNvSpPr>
          <p:nvPr>
            <p:ph sz="half" idx="2"/>
          </p:nvPr>
        </p:nvSpPr>
        <p:spPr>
          <a:xfrm>
            <a:off x="4932042" y="1625550"/>
            <a:ext cx="3851298" cy="3989040"/>
          </a:xfrm>
        </p:spPr>
        <p:txBody>
          <a:bodyPr/>
          <a:lstStyle/>
          <a:p>
            <a:r>
              <a:rPr lang="en-US" i="1" dirty="0"/>
              <a:t>Decide what you think are the key features of play? </a:t>
            </a:r>
          </a:p>
          <a:p>
            <a:pPr marL="0" indent="0">
              <a:buNone/>
            </a:pPr>
            <a:endParaRPr lang="en-US" i="1" dirty="0"/>
          </a:p>
          <a:p>
            <a:pPr marL="0" indent="0">
              <a:buNone/>
            </a:pPr>
            <a:r>
              <a:rPr lang="en-US" i="1" dirty="0"/>
              <a:t>Then…</a:t>
            </a:r>
          </a:p>
          <a:p>
            <a:endParaRPr lang="en-US" i="1" dirty="0"/>
          </a:p>
          <a:p>
            <a:r>
              <a:rPr lang="en-US" i="1" dirty="0"/>
              <a:t>Write a definition of play …</a:t>
            </a:r>
          </a:p>
          <a:p>
            <a:endParaRPr lang="en-US" i="1" dirty="0"/>
          </a:p>
        </p:txBody>
      </p:sp>
    </p:spTree>
    <p:extLst>
      <p:ext uri="{BB962C8B-B14F-4D97-AF65-F5344CB8AC3E}">
        <p14:creationId xmlns:p14="http://schemas.microsoft.com/office/powerpoint/2010/main" val="28136144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DEA0-8BB2-1442-84CF-FDE67FDB409F}"/>
              </a:ext>
            </a:extLst>
          </p:cNvPr>
          <p:cNvSpPr>
            <a:spLocks noGrp="1"/>
          </p:cNvSpPr>
          <p:nvPr>
            <p:ph type="title"/>
          </p:nvPr>
        </p:nvSpPr>
        <p:spPr>
          <a:xfrm>
            <a:off x="242155" y="25250"/>
            <a:ext cx="8507288" cy="1143000"/>
          </a:xfrm>
        </p:spPr>
        <p:txBody>
          <a:bodyPr/>
          <a:lstStyle/>
          <a:p>
            <a:r>
              <a:rPr lang="en-US" sz="3400" dirty="0"/>
              <a:t>Sut </a:t>
            </a:r>
            <a:r>
              <a:rPr lang="en-US" sz="3400" dirty="0" err="1"/>
              <a:t>i</a:t>
            </a:r>
            <a:r>
              <a:rPr lang="en-US" sz="3400" dirty="0"/>
              <a:t> </a:t>
            </a:r>
            <a:r>
              <a:rPr lang="en-US" sz="3400" dirty="0" err="1"/>
              <a:t>ni’n</a:t>
            </a:r>
            <a:r>
              <a:rPr lang="en-US" sz="3400" dirty="0"/>
              <a:t> </a:t>
            </a:r>
            <a:r>
              <a:rPr lang="en-US" sz="3400" dirty="0" err="1"/>
              <a:t>dysgu</a:t>
            </a:r>
            <a:r>
              <a:rPr lang="en-US" sz="3400" dirty="0"/>
              <a:t>? / How do we learn?</a:t>
            </a:r>
          </a:p>
        </p:txBody>
      </p:sp>
      <p:sp>
        <p:nvSpPr>
          <p:cNvPr id="3" name="Content Placeholder 2">
            <a:extLst>
              <a:ext uri="{FF2B5EF4-FFF2-40B4-BE49-F238E27FC236}">
                <a16:creationId xmlns:a16="http://schemas.microsoft.com/office/drawing/2014/main" id="{A0C1E703-7D92-324F-8919-4932F96DB137}"/>
              </a:ext>
            </a:extLst>
          </p:cNvPr>
          <p:cNvSpPr>
            <a:spLocks noGrp="1"/>
          </p:cNvSpPr>
          <p:nvPr>
            <p:ph sz="half" idx="1"/>
          </p:nvPr>
        </p:nvSpPr>
        <p:spPr>
          <a:xfrm>
            <a:off x="378210" y="1153068"/>
            <a:ext cx="4038600" cy="3989040"/>
          </a:xfrm>
        </p:spPr>
        <p:txBody>
          <a:bodyPr/>
          <a:lstStyle/>
          <a:p>
            <a:r>
              <a:rPr lang="en-GB" sz="2000" dirty="0" err="1"/>
              <a:t>Gwneud</a:t>
            </a:r>
            <a:endParaRPr lang="en-GB" sz="2000" dirty="0"/>
          </a:p>
          <a:p>
            <a:r>
              <a:rPr lang="en-GB" sz="2000" dirty="0"/>
              <a:t>Cael hwyl</a:t>
            </a:r>
          </a:p>
          <a:p>
            <a:r>
              <a:rPr lang="en-GB" sz="2000" dirty="0" err="1"/>
              <a:t>Arbrofi</a:t>
            </a:r>
            <a:r>
              <a:rPr lang="en-GB" sz="2000" dirty="0"/>
              <a:t> </a:t>
            </a:r>
            <a:r>
              <a:rPr lang="en-GB" sz="2000" dirty="0" err="1"/>
              <a:t>personol</a:t>
            </a:r>
            <a:endParaRPr lang="en-GB" sz="2000" dirty="0"/>
          </a:p>
          <a:p>
            <a:r>
              <a:rPr lang="en-GB" sz="2000" dirty="0" err="1"/>
              <a:t>Trwy</a:t>
            </a:r>
            <a:r>
              <a:rPr lang="en-GB" sz="2000" dirty="0"/>
              <a:t> </a:t>
            </a:r>
            <a:r>
              <a:rPr lang="en-GB" sz="2000" dirty="0" err="1"/>
              <a:t>ryngweithio</a:t>
            </a:r>
            <a:r>
              <a:rPr lang="en-GB" sz="2000" dirty="0"/>
              <a:t> ag </a:t>
            </a:r>
            <a:r>
              <a:rPr lang="en-GB" sz="2000" dirty="0" err="1"/>
              <a:t>eraill</a:t>
            </a:r>
            <a:r>
              <a:rPr lang="en-GB" sz="2000" dirty="0"/>
              <a:t>  </a:t>
            </a:r>
          </a:p>
          <a:p>
            <a:r>
              <a:rPr lang="en-GB" sz="2000" dirty="0" err="1"/>
              <a:t>Datrys</a:t>
            </a:r>
            <a:r>
              <a:rPr lang="en-GB" sz="2000" dirty="0"/>
              <a:t> </a:t>
            </a:r>
            <a:r>
              <a:rPr lang="en-GB" sz="2000" dirty="0" err="1"/>
              <a:t>problemau</a:t>
            </a:r>
            <a:r>
              <a:rPr lang="en-GB" sz="2000" dirty="0"/>
              <a:t> (</a:t>
            </a:r>
            <a:r>
              <a:rPr lang="en-GB" sz="2000" dirty="0" err="1"/>
              <a:t>i</a:t>
            </a:r>
            <a:r>
              <a:rPr lang="en-GB" sz="2000" dirty="0"/>
              <a:t>)</a:t>
            </a:r>
            <a:r>
              <a:rPr lang="en-GB" sz="2000" dirty="0" err="1"/>
              <a:t>wrth</a:t>
            </a:r>
            <a:r>
              <a:rPr lang="en-GB" sz="2000" dirty="0"/>
              <a:t> </a:t>
            </a:r>
            <a:r>
              <a:rPr lang="en-GB" sz="2000" dirty="0" err="1"/>
              <a:t>fethu</a:t>
            </a:r>
            <a:r>
              <a:rPr lang="en-GB" sz="2000" dirty="0"/>
              <a:t> a </a:t>
            </a:r>
            <a:r>
              <a:rPr lang="en-GB" sz="2000" dirty="0" err="1"/>
              <a:t>llwyddo</a:t>
            </a:r>
            <a:r>
              <a:rPr lang="en-GB" sz="2000" dirty="0"/>
              <a:t> (ii)</a:t>
            </a:r>
            <a:r>
              <a:rPr lang="en-GB" sz="2000" dirty="0" err="1"/>
              <a:t>ymchwilio</a:t>
            </a:r>
            <a:r>
              <a:rPr lang="en-GB" sz="2000" dirty="0"/>
              <a:t> </a:t>
            </a:r>
          </a:p>
          <a:p>
            <a:r>
              <a:rPr lang="en-GB" sz="2000" dirty="0" err="1"/>
              <a:t>Gwylio</a:t>
            </a:r>
            <a:r>
              <a:rPr lang="en-GB" sz="2000" dirty="0"/>
              <a:t> – </a:t>
            </a:r>
            <a:r>
              <a:rPr lang="en-GB" sz="2000" dirty="0" err="1"/>
              <a:t>athro’n</a:t>
            </a:r>
            <a:r>
              <a:rPr lang="en-GB" sz="2000" dirty="0"/>
              <a:t> </a:t>
            </a:r>
            <a:r>
              <a:rPr lang="en-GB" sz="2000" dirty="0" err="1"/>
              <a:t>arwain</a:t>
            </a:r>
            <a:r>
              <a:rPr lang="en-GB" sz="2000" dirty="0"/>
              <a:t> neu o </a:t>
            </a:r>
            <a:r>
              <a:rPr lang="en-GB" sz="2000" dirty="0" err="1"/>
              <a:t>gyfoedion</a:t>
            </a:r>
            <a:endParaRPr lang="en-GB" sz="2000" dirty="0"/>
          </a:p>
          <a:p>
            <a:r>
              <a:rPr lang="en-GB" sz="2000" dirty="0" err="1"/>
              <a:t>Ailadrodd</a:t>
            </a:r>
            <a:r>
              <a:rPr lang="en-GB" sz="2000" dirty="0"/>
              <a:t> </a:t>
            </a:r>
            <a:r>
              <a:rPr lang="en-GB" sz="2000" dirty="0" err="1"/>
              <a:t>Pwrpasol</a:t>
            </a:r>
            <a:endParaRPr lang="en-GB" sz="2000" dirty="0"/>
          </a:p>
          <a:p>
            <a:r>
              <a:rPr lang="en-GB" sz="2000" dirty="0" err="1"/>
              <a:t>Datblygu</a:t>
            </a:r>
            <a:r>
              <a:rPr lang="en-GB" sz="2000" dirty="0"/>
              <a:t> </a:t>
            </a:r>
            <a:r>
              <a:rPr lang="en-GB" sz="2000" dirty="0" err="1"/>
              <a:t>sgiliau</a:t>
            </a:r>
            <a:r>
              <a:rPr lang="en-GB" sz="2000" dirty="0"/>
              <a:t> </a:t>
            </a:r>
            <a:r>
              <a:rPr lang="en-GB" sz="2000" dirty="0" err="1"/>
              <a:t>trwy</a:t>
            </a:r>
            <a:r>
              <a:rPr lang="en-GB" sz="2000" dirty="0"/>
              <a:t> </a:t>
            </a:r>
            <a:r>
              <a:rPr lang="en-GB" sz="2000" dirty="0" err="1"/>
              <a:t>ehangu</a:t>
            </a:r>
            <a:r>
              <a:rPr lang="en-GB" sz="2000" dirty="0"/>
              <a:t> </a:t>
            </a:r>
            <a:r>
              <a:rPr lang="en-GB" sz="2000" dirty="0" err="1"/>
              <a:t>ar</a:t>
            </a:r>
            <a:r>
              <a:rPr lang="en-GB" sz="2000" dirty="0"/>
              <a:t> </a:t>
            </a:r>
            <a:r>
              <a:rPr lang="en-GB" sz="2000" dirty="0" err="1"/>
              <a:t>wybodaeth</a:t>
            </a:r>
            <a:r>
              <a:rPr lang="en-GB" sz="2000" dirty="0"/>
              <a:t> </a:t>
            </a:r>
            <a:r>
              <a:rPr lang="en-GB" sz="2000" dirty="0" err="1"/>
              <a:t>mewn</a:t>
            </a:r>
            <a:r>
              <a:rPr lang="en-GB" sz="2000" dirty="0"/>
              <a:t> </a:t>
            </a:r>
            <a:r>
              <a:rPr lang="en-GB" sz="2000" dirty="0" err="1"/>
              <a:t>gweithgareddau</a:t>
            </a:r>
            <a:r>
              <a:rPr lang="en-GB" sz="2000" dirty="0"/>
              <a:t> </a:t>
            </a:r>
            <a:r>
              <a:rPr lang="en-GB" sz="2000" dirty="0" err="1"/>
              <a:t>amrywiol</a:t>
            </a:r>
            <a:r>
              <a:rPr lang="en-GB" sz="2000" dirty="0"/>
              <a:t>.  </a:t>
            </a:r>
          </a:p>
        </p:txBody>
      </p:sp>
      <p:sp>
        <p:nvSpPr>
          <p:cNvPr id="4" name="Content Placeholder 3">
            <a:extLst>
              <a:ext uri="{FF2B5EF4-FFF2-40B4-BE49-F238E27FC236}">
                <a16:creationId xmlns:a16="http://schemas.microsoft.com/office/drawing/2014/main" id="{D6095C15-D637-B94C-B207-FC0E3F660361}"/>
              </a:ext>
            </a:extLst>
          </p:cNvPr>
          <p:cNvSpPr>
            <a:spLocks noGrp="1"/>
          </p:cNvSpPr>
          <p:nvPr>
            <p:ph sz="half" idx="2"/>
          </p:nvPr>
        </p:nvSpPr>
        <p:spPr>
          <a:xfrm>
            <a:off x="4710844" y="1184968"/>
            <a:ext cx="4038600" cy="3989040"/>
          </a:xfrm>
        </p:spPr>
        <p:txBody>
          <a:bodyPr/>
          <a:lstStyle/>
          <a:p>
            <a:r>
              <a:rPr lang="en-GB" sz="2000" dirty="0"/>
              <a:t>Doing </a:t>
            </a:r>
          </a:p>
          <a:p>
            <a:r>
              <a:rPr lang="en-GB" sz="2000" dirty="0"/>
              <a:t>Enjoying </a:t>
            </a:r>
          </a:p>
          <a:p>
            <a:r>
              <a:rPr lang="en-GB" sz="2000" dirty="0"/>
              <a:t>Personal Experimentation </a:t>
            </a:r>
          </a:p>
          <a:p>
            <a:r>
              <a:rPr lang="en-GB" sz="2000" dirty="0"/>
              <a:t>Through interaction with others </a:t>
            </a:r>
          </a:p>
          <a:p>
            <a:r>
              <a:rPr lang="en-GB" sz="2000" dirty="0"/>
              <a:t>Problem solving by (</a:t>
            </a:r>
            <a:r>
              <a:rPr lang="en-GB" sz="2000" dirty="0" err="1"/>
              <a:t>i</a:t>
            </a:r>
            <a:r>
              <a:rPr lang="en-GB" sz="2000" dirty="0"/>
              <a:t>)failing and achieving (ii) investigating </a:t>
            </a:r>
          </a:p>
          <a:p>
            <a:r>
              <a:rPr lang="en-GB" sz="2000" dirty="0"/>
              <a:t>Watching – teacher directed or peers </a:t>
            </a:r>
          </a:p>
          <a:p>
            <a:r>
              <a:rPr lang="en-GB" sz="2000" dirty="0"/>
              <a:t>Purposeful Repetition</a:t>
            </a:r>
          </a:p>
          <a:p>
            <a:r>
              <a:rPr lang="en-GB" sz="2000" dirty="0"/>
              <a:t>Develop skills through knowledge based activities</a:t>
            </a:r>
            <a:endParaRPr lang="en-US" sz="2000" dirty="0"/>
          </a:p>
        </p:txBody>
      </p:sp>
    </p:spTree>
    <p:extLst>
      <p:ext uri="{BB962C8B-B14F-4D97-AF65-F5344CB8AC3E}">
        <p14:creationId xmlns:p14="http://schemas.microsoft.com/office/powerpoint/2010/main" val="29920246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9552" y="4037"/>
            <a:ext cx="7739988" cy="1336956"/>
          </a:xfrm>
        </p:spPr>
        <p:txBody>
          <a:bodyPr>
            <a:normAutofit fontScale="90000"/>
          </a:bodyPr>
          <a:lstStyle/>
          <a:p>
            <a:br>
              <a:rPr lang="en-GB" altLang="en-US" sz="2900" dirty="0"/>
            </a:br>
            <a:br>
              <a:rPr lang="en-GB" altLang="en-US" sz="2900" dirty="0"/>
            </a:br>
            <a:r>
              <a:rPr lang="en-GB" altLang="en-US" sz="2900" dirty="0" err="1"/>
              <a:t>Agweddau</a:t>
            </a:r>
            <a:r>
              <a:rPr lang="en-GB" altLang="en-US" sz="2900" dirty="0"/>
              <a:t> </a:t>
            </a:r>
            <a:r>
              <a:rPr lang="en-GB" altLang="en-US" sz="2900" dirty="0" err="1"/>
              <a:t>sylfaenol</a:t>
            </a:r>
            <a:r>
              <a:rPr lang="en-GB" altLang="en-US" sz="2900" dirty="0"/>
              <a:t> </a:t>
            </a:r>
            <a:r>
              <a:rPr lang="en-GB" altLang="en-US" sz="2900" dirty="0" err="1"/>
              <a:t>o</a:t>
            </a:r>
            <a:r>
              <a:rPr lang="en-GB" altLang="en-US" sz="2900" dirty="0"/>
              <a:t> </a:t>
            </a:r>
            <a:r>
              <a:rPr lang="en-GB" altLang="en-US" sz="2900" dirty="0" err="1"/>
              <a:t>sensori</a:t>
            </a:r>
            <a:r>
              <a:rPr lang="en-GB" altLang="en-US" sz="2900" dirty="0"/>
              <a:t> a motor </a:t>
            </a:r>
            <a:r>
              <a:rPr lang="en-GB" altLang="en-US" sz="2900" dirty="0" err="1"/>
              <a:t>sy’n</a:t>
            </a:r>
            <a:r>
              <a:rPr lang="en-GB" altLang="en-US" sz="2900" dirty="0"/>
              <a:t> </a:t>
            </a:r>
            <a:r>
              <a:rPr lang="en-GB" altLang="en-US" sz="2900" dirty="0" err="1"/>
              <a:t>dylanwadu</a:t>
            </a:r>
            <a:r>
              <a:rPr lang="en-GB" altLang="en-US" sz="2900" dirty="0"/>
              <a:t> </a:t>
            </a:r>
            <a:r>
              <a:rPr lang="en-GB" altLang="en-US" sz="2900" dirty="0" err="1"/>
              <a:t>ar</a:t>
            </a:r>
            <a:r>
              <a:rPr lang="en-GB" altLang="en-US" sz="2900" dirty="0"/>
              <a:t> </a:t>
            </a:r>
            <a:r>
              <a:rPr lang="en-GB" altLang="en-US" sz="2900" dirty="0" err="1"/>
              <a:t>ddysgu</a:t>
            </a:r>
            <a:r>
              <a:rPr lang="en-GB" altLang="en-US" sz="2900" dirty="0"/>
              <a:t>.  </a:t>
            </a:r>
            <a:br>
              <a:rPr lang="en-GB" altLang="en-US" sz="2900" dirty="0"/>
            </a:br>
            <a:br>
              <a:rPr lang="en-GB" altLang="en-US" sz="2900" dirty="0"/>
            </a:br>
            <a:r>
              <a:rPr lang="en-GB" altLang="en-US" sz="2900" dirty="0"/>
              <a:t>Basic sensory &amp; motor components that </a:t>
            </a:r>
            <a:br>
              <a:rPr lang="en-GB" altLang="en-US" sz="2900" dirty="0"/>
            </a:br>
            <a:r>
              <a:rPr lang="en-GB" altLang="en-US" sz="2900" dirty="0"/>
              <a:t>influence learning.</a:t>
            </a:r>
            <a:endParaRPr lang="en-US" altLang="en-US" sz="2900" dirty="0"/>
          </a:p>
        </p:txBody>
      </p:sp>
      <p:sp>
        <p:nvSpPr>
          <p:cNvPr id="28675" name="Rectangle 3"/>
          <p:cNvSpPr>
            <a:spLocks noGrp="1" noChangeArrowheads="1"/>
          </p:cNvSpPr>
          <p:nvPr>
            <p:ph idx="1"/>
          </p:nvPr>
        </p:nvSpPr>
        <p:spPr>
          <a:xfrm>
            <a:off x="270932" y="2226567"/>
            <a:ext cx="4543712" cy="4343400"/>
          </a:xfrm>
        </p:spPr>
        <p:txBody>
          <a:bodyPr>
            <a:normAutofit/>
          </a:bodyPr>
          <a:lstStyle/>
          <a:p>
            <a:r>
              <a:rPr lang="en-GB" altLang="en-US" sz="2200" dirty="0" err="1"/>
              <a:t>Ymwybyddiaeth</a:t>
            </a:r>
            <a:r>
              <a:rPr lang="en-GB" altLang="en-US" sz="2200" dirty="0"/>
              <a:t> </a:t>
            </a:r>
            <a:r>
              <a:rPr lang="en-GB" altLang="en-US" sz="2200" dirty="0" err="1"/>
              <a:t>corfforol</a:t>
            </a:r>
            <a:endParaRPr lang="en-GB" altLang="en-US" sz="2200" dirty="0"/>
          </a:p>
          <a:p>
            <a:r>
              <a:rPr lang="en-GB" altLang="en-US" sz="2200" dirty="0" err="1"/>
              <a:t>Cynllunio</a:t>
            </a:r>
            <a:r>
              <a:rPr lang="en-GB" altLang="en-US" sz="2200" dirty="0"/>
              <a:t> motor	</a:t>
            </a:r>
          </a:p>
          <a:p>
            <a:r>
              <a:rPr lang="en-GB" altLang="en-US" sz="2200" dirty="0"/>
              <a:t>‘Perception of movement’</a:t>
            </a:r>
          </a:p>
          <a:p>
            <a:r>
              <a:rPr lang="en-GB" altLang="en-US" sz="2200" dirty="0" err="1"/>
              <a:t>Sgiliau</a:t>
            </a:r>
            <a:r>
              <a:rPr lang="en-GB" altLang="en-US" sz="2200" dirty="0"/>
              <a:t> </a:t>
            </a:r>
            <a:r>
              <a:rPr lang="en-GB" altLang="en-US" sz="2200" dirty="0" err="1"/>
              <a:t>cain</a:t>
            </a:r>
            <a:r>
              <a:rPr lang="en-GB" altLang="en-US" sz="2200" dirty="0"/>
              <a:t> </a:t>
            </a:r>
          </a:p>
          <a:p>
            <a:r>
              <a:rPr lang="en-GB" altLang="en-US" sz="2200" dirty="0" err="1"/>
              <a:t>Cyffwrdd</a:t>
            </a:r>
            <a:r>
              <a:rPr lang="en-GB" altLang="en-US" sz="2200" dirty="0"/>
              <a:t> </a:t>
            </a:r>
          </a:p>
          <a:p>
            <a:r>
              <a:rPr lang="en-GB" altLang="en-US" sz="2200" dirty="0" err="1"/>
              <a:t>Sgiliau</a:t>
            </a:r>
            <a:r>
              <a:rPr lang="en-GB" altLang="en-US" sz="2200" dirty="0"/>
              <a:t> </a:t>
            </a:r>
            <a:r>
              <a:rPr lang="en-GB" altLang="en-US" sz="2200" dirty="0" err="1"/>
              <a:t>Gweledol</a:t>
            </a:r>
            <a:r>
              <a:rPr lang="en-GB" altLang="en-US" sz="2200" dirty="0"/>
              <a:t> </a:t>
            </a:r>
          </a:p>
          <a:p>
            <a:r>
              <a:rPr lang="en-GB" altLang="en-US" sz="2200" dirty="0" err="1"/>
              <a:t>Prosesi</a:t>
            </a:r>
            <a:r>
              <a:rPr lang="en-GB" altLang="en-US" sz="2200" dirty="0"/>
              <a:t> </a:t>
            </a:r>
            <a:r>
              <a:rPr lang="en-GB" altLang="en-US" sz="2200" dirty="0" err="1"/>
              <a:t>Iaith</a:t>
            </a:r>
            <a:r>
              <a:rPr lang="en-GB" altLang="en-US" sz="2200" dirty="0"/>
              <a:t> </a:t>
            </a:r>
          </a:p>
        </p:txBody>
      </p:sp>
      <p:sp>
        <p:nvSpPr>
          <p:cNvPr id="4" name="Rectangle 3"/>
          <p:cNvSpPr txBox="1">
            <a:spLocks noChangeArrowheads="1"/>
          </p:cNvSpPr>
          <p:nvPr/>
        </p:nvSpPr>
        <p:spPr>
          <a:xfrm>
            <a:off x="5066991" y="2510563"/>
            <a:ext cx="4112969"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Body awareness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Motor planning</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Perception of movement</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Fine motor control</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Touch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Visual skills</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Language processing</a:t>
            </a:r>
            <a:endParaRPr kumimoji="0" lang="en-US" altLang="en-US" sz="2200" b="0" i="0" u="none" strike="noStrike" kern="1200" cap="none" spc="0" normalizeH="0" baseline="0" noProof="0" dirty="0">
              <a:ln>
                <a:noFill/>
              </a:ln>
              <a:effectLst/>
              <a:uLnTx/>
              <a:uFillTx/>
              <a:latin typeface="+mn-lt"/>
              <a:ea typeface="+mn-ea"/>
              <a:cs typeface="+mn-cs"/>
            </a:endParaRPr>
          </a:p>
        </p:txBody>
      </p:sp>
    </p:spTree>
    <p:extLst>
      <p:ext uri="{BB962C8B-B14F-4D97-AF65-F5344CB8AC3E}">
        <p14:creationId xmlns:p14="http://schemas.microsoft.com/office/powerpoint/2010/main" val="14117188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19FC-877D-8C4F-A02F-8DD4E4D5C29F}"/>
              </a:ext>
            </a:extLst>
          </p:cNvPr>
          <p:cNvSpPr>
            <a:spLocks noGrp="1"/>
          </p:cNvSpPr>
          <p:nvPr>
            <p:ph type="title"/>
          </p:nvPr>
        </p:nvSpPr>
        <p:spPr/>
        <p:txBody>
          <a:bodyPr/>
          <a:lstStyle/>
          <a:p>
            <a:r>
              <a:rPr lang="en-US" sz="3600" b="1" dirty="0">
                <a:solidFill>
                  <a:srgbClr val="00B050"/>
                </a:solidFill>
              </a:rPr>
              <a:t>Sut </a:t>
            </a:r>
            <a:r>
              <a:rPr lang="en-US" sz="3600" b="1" dirty="0" err="1">
                <a:solidFill>
                  <a:srgbClr val="00B050"/>
                </a:solidFill>
              </a:rPr>
              <a:t>i</a:t>
            </a:r>
            <a:r>
              <a:rPr lang="en-US" sz="3600" b="1" dirty="0">
                <a:solidFill>
                  <a:srgbClr val="00B050"/>
                </a:solidFill>
              </a:rPr>
              <a:t> </a:t>
            </a:r>
            <a:r>
              <a:rPr lang="en-US" sz="3600" b="1" dirty="0" err="1">
                <a:solidFill>
                  <a:srgbClr val="00B050"/>
                </a:solidFill>
              </a:rPr>
              <a:t>ni’n</a:t>
            </a:r>
            <a:r>
              <a:rPr lang="en-US" sz="3600" b="1" dirty="0">
                <a:solidFill>
                  <a:srgbClr val="00B050"/>
                </a:solidFill>
              </a:rPr>
              <a:t> </a:t>
            </a:r>
            <a:r>
              <a:rPr lang="en-US" sz="3600" b="1" dirty="0" err="1">
                <a:solidFill>
                  <a:srgbClr val="00B050"/>
                </a:solidFill>
              </a:rPr>
              <a:t>dysgu</a:t>
            </a:r>
            <a:r>
              <a:rPr lang="en-US" sz="3600" b="1" dirty="0">
                <a:solidFill>
                  <a:srgbClr val="00B050"/>
                </a:solidFill>
              </a:rPr>
              <a:t>? / How do we learn?</a:t>
            </a:r>
          </a:p>
        </p:txBody>
      </p:sp>
      <p:sp>
        <p:nvSpPr>
          <p:cNvPr id="3" name="Content Placeholder 2">
            <a:extLst>
              <a:ext uri="{FF2B5EF4-FFF2-40B4-BE49-F238E27FC236}">
                <a16:creationId xmlns:a16="http://schemas.microsoft.com/office/drawing/2014/main" id="{4CB2ACE0-E9D0-6942-97FB-054A2ABD6ADD}"/>
              </a:ext>
            </a:extLst>
          </p:cNvPr>
          <p:cNvSpPr>
            <a:spLocks noGrp="1"/>
          </p:cNvSpPr>
          <p:nvPr>
            <p:ph sz="half" idx="1"/>
          </p:nvPr>
        </p:nvSpPr>
        <p:spPr>
          <a:xfrm>
            <a:off x="224549" y="1700808"/>
            <a:ext cx="4038600" cy="2520281"/>
          </a:xfrm>
        </p:spPr>
        <p:txBody>
          <a:bodyPr/>
          <a:lstStyle/>
          <a:p>
            <a:r>
              <a:rPr lang="en-US" b="1" dirty="0" err="1"/>
              <a:t>Ar</a:t>
            </a:r>
            <a:r>
              <a:rPr lang="en-US" b="1" dirty="0"/>
              <a:t> </a:t>
            </a:r>
            <a:r>
              <a:rPr lang="en-US" b="1" dirty="0" err="1"/>
              <a:t>gyfer</a:t>
            </a:r>
            <a:r>
              <a:rPr lang="en-US" b="1" dirty="0"/>
              <a:t> </a:t>
            </a:r>
            <a:r>
              <a:rPr lang="en-US" b="1" dirty="0" err="1"/>
              <a:t>ein</a:t>
            </a:r>
            <a:r>
              <a:rPr lang="en-US" b="1" dirty="0"/>
              <a:t> </a:t>
            </a:r>
            <a:r>
              <a:rPr lang="en-US" b="1" dirty="0" err="1"/>
              <a:t>ddarlith</a:t>
            </a:r>
            <a:r>
              <a:rPr lang="en-US" b="1" dirty="0"/>
              <a:t> </a:t>
            </a:r>
            <a:r>
              <a:rPr lang="en-US" b="1" dirty="0" err="1"/>
              <a:t>nesaf</a:t>
            </a:r>
            <a:r>
              <a:rPr lang="en-US" b="1" dirty="0"/>
              <a:t> - </a:t>
            </a:r>
            <a:r>
              <a:rPr lang="en-US" b="1" dirty="0" err="1"/>
              <a:t>beth</a:t>
            </a:r>
            <a:r>
              <a:rPr lang="en-US" b="1" dirty="0"/>
              <a:t> am </a:t>
            </a:r>
            <a:r>
              <a:rPr lang="en-US" b="1" dirty="0" err="1"/>
              <a:t>ysgrifennu</a:t>
            </a:r>
            <a:r>
              <a:rPr lang="en-US" b="1" dirty="0"/>
              <a:t> </a:t>
            </a:r>
            <a:r>
              <a:rPr lang="en-US" b="1" dirty="0" err="1"/>
              <a:t>ymateb</a:t>
            </a:r>
            <a:r>
              <a:rPr lang="en-US" b="1" dirty="0"/>
              <a:t> </a:t>
            </a:r>
            <a:r>
              <a:rPr lang="en-US" b="1" dirty="0" err="1"/>
              <a:t>i</a:t>
            </a:r>
            <a:r>
              <a:rPr lang="en-US" b="1" dirty="0"/>
              <a:t>:</a:t>
            </a:r>
          </a:p>
          <a:p>
            <a:endParaRPr lang="en-US" b="1" dirty="0"/>
          </a:p>
          <a:p>
            <a:r>
              <a:rPr lang="en-US" b="1" dirty="0"/>
              <a:t>‘</a:t>
            </a:r>
            <a:r>
              <a:rPr lang="en-US" b="1" dirty="0" err="1"/>
              <a:t>Ydy’r</a:t>
            </a:r>
            <a:r>
              <a:rPr lang="en-US" b="1" dirty="0"/>
              <a:t> </a:t>
            </a:r>
            <a:r>
              <a:rPr lang="en-US" b="1" dirty="0" err="1"/>
              <a:t>awyr</a:t>
            </a:r>
            <a:r>
              <a:rPr lang="en-US" b="1" dirty="0"/>
              <a:t> </a:t>
            </a:r>
            <a:r>
              <a:rPr lang="en-US" b="1" dirty="0" err="1"/>
              <a:t>agored</a:t>
            </a:r>
            <a:r>
              <a:rPr lang="en-US" b="1" dirty="0"/>
              <a:t> </a:t>
            </a:r>
            <a:r>
              <a:rPr lang="en-US" b="1" dirty="0" err="1"/>
              <a:t>yn</a:t>
            </a:r>
            <a:r>
              <a:rPr lang="en-US" b="1" dirty="0"/>
              <a:t> </a:t>
            </a:r>
            <a:r>
              <a:rPr lang="en-US" b="1" dirty="0" err="1"/>
              <a:t>cyflymu</a:t>
            </a:r>
            <a:r>
              <a:rPr lang="en-US" b="1" dirty="0"/>
              <a:t> </a:t>
            </a:r>
            <a:r>
              <a:rPr lang="en-US" b="1" dirty="0" err="1"/>
              <a:t>dysgu</a:t>
            </a:r>
            <a:r>
              <a:rPr lang="en-US" b="1" dirty="0"/>
              <a:t>?’ </a:t>
            </a:r>
            <a:br>
              <a:rPr lang="en-US" b="1" dirty="0"/>
            </a:br>
            <a:r>
              <a:rPr lang="en-US" b="1" dirty="0"/>
              <a:t> </a:t>
            </a:r>
            <a:br>
              <a:rPr lang="en-US" b="1" dirty="0"/>
            </a:br>
            <a:endParaRPr lang="en-US" dirty="0"/>
          </a:p>
        </p:txBody>
      </p:sp>
      <p:sp>
        <p:nvSpPr>
          <p:cNvPr id="4" name="Content Placeholder 3">
            <a:extLst>
              <a:ext uri="{FF2B5EF4-FFF2-40B4-BE49-F238E27FC236}">
                <a16:creationId xmlns:a16="http://schemas.microsoft.com/office/drawing/2014/main" id="{CF11A6AB-FA04-E748-9B69-359F09EB9E1D}"/>
              </a:ext>
            </a:extLst>
          </p:cNvPr>
          <p:cNvSpPr>
            <a:spLocks noGrp="1"/>
          </p:cNvSpPr>
          <p:nvPr>
            <p:ph sz="half" idx="2"/>
          </p:nvPr>
        </p:nvSpPr>
        <p:spPr>
          <a:xfrm>
            <a:off x="4850597" y="1700808"/>
            <a:ext cx="4068854" cy="3989040"/>
          </a:xfrm>
        </p:spPr>
        <p:txBody>
          <a:bodyPr/>
          <a:lstStyle/>
          <a:p>
            <a:r>
              <a:rPr lang="en-US" b="1" dirty="0"/>
              <a:t>For next lecture - have a go at writing a response to this statement : </a:t>
            </a:r>
          </a:p>
          <a:p>
            <a:endParaRPr lang="en-US" b="1" dirty="0"/>
          </a:p>
          <a:p>
            <a:r>
              <a:rPr lang="en-US" b="1" dirty="0"/>
              <a:t>‘Does the outdoors accelerate learning?’</a:t>
            </a:r>
          </a:p>
          <a:p>
            <a:endParaRPr lang="en-US" dirty="0"/>
          </a:p>
        </p:txBody>
      </p:sp>
    </p:spTree>
    <p:extLst>
      <p:ext uri="{BB962C8B-B14F-4D97-AF65-F5344CB8AC3E}">
        <p14:creationId xmlns:p14="http://schemas.microsoft.com/office/powerpoint/2010/main" val="6833434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331640" y="548680"/>
            <a:ext cx="6768752" cy="473904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3200" b="1" dirty="0" err="1">
                <a:solidFill>
                  <a:schemeClr val="bg1"/>
                </a:solidFill>
              </a:rPr>
              <a:t>Dydd</a:t>
            </a:r>
            <a:r>
              <a:rPr lang="en-US" altLang="en-US" sz="3200" b="1" dirty="0">
                <a:solidFill>
                  <a:schemeClr val="bg1"/>
                </a:solidFill>
              </a:rPr>
              <a:t> Mawrth / Tuesday </a:t>
            </a:r>
          </a:p>
          <a:p>
            <a:pPr eaLnBrk="1" hangingPunct="1"/>
            <a:r>
              <a:rPr lang="en-US" altLang="en-US" sz="3200" b="1" dirty="0">
                <a:solidFill>
                  <a:schemeClr val="bg1"/>
                </a:solidFill>
              </a:rPr>
              <a:t>15 / 10 / 2024</a:t>
            </a:r>
          </a:p>
          <a:p>
            <a:pPr eaLnBrk="1" hangingPunct="1"/>
            <a:r>
              <a:rPr lang="en-US" altLang="en-US" sz="3200" b="1" dirty="0" err="1">
                <a:solidFill>
                  <a:schemeClr val="bg1"/>
                </a:solidFill>
              </a:rPr>
              <a:t>Cynefin</a:t>
            </a:r>
            <a:r>
              <a:rPr lang="en-US" altLang="en-US" sz="3200" b="1" dirty="0">
                <a:solidFill>
                  <a:schemeClr val="bg1"/>
                </a:solidFill>
              </a:rPr>
              <a:t>. </a:t>
            </a:r>
          </a:p>
          <a:p>
            <a:pPr eaLnBrk="1" hangingPunct="1"/>
            <a:endParaRPr lang="en-US" altLang="en-US" sz="3200" b="1" dirty="0">
              <a:solidFill>
                <a:schemeClr val="bg1"/>
              </a:solidFill>
            </a:endParaRPr>
          </a:p>
          <a:p>
            <a:pPr eaLnBrk="1" hangingPunct="1"/>
            <a:endParaRPr lang="en-US" altLang="en-US" sz="3200" b="1" dirty="0">
              <a:solidFill>
                <a:schemeClr val="bg1"/>
              </a:solidFill>
            </a:endParaRPr>
          </a:p>
          <a:p>
            <a:pPr eaLnBrk="1" hangingPunct="1"/>
            <a:r>
              <a:rPr lang="en-US" altLang="en-US" sz="3200" b="1" dirty="0">
                <a:solidFill>
                  <a:schemeClr val="bg1"/>
                </a:solidFill>
              </a:rPr>
              <a:t>Guest Lecturer : </a:t>
            </a:r>
          </a:p>
          <a:p>
            <a:pPr eaLnBrk="1" hangingPunct="1"/>
            <a:r>
              <a:rPr lang="en-US" altLang="en-US" sz="3200" b="1" dirty="0">
                <a:solidFill>
                  <a:schemeClr val="bg1"/>
                </a:solidFill>
              </a:rPr>
              <a:t>Dr </a:t>
            </a:r>
            <a:r>
              <a:rPr lang="en-US" altLang="en-US" sz="3200" b="1" dirty="0" err="1">
                <a:solidFill>
                  <a:schemeClr val="bg1"/>
                </a:solidFill>
              </a:rPr>
              <a:t>Nalda</a:t>
            </a:r>
            <a:r>
              <a:rPr lang="en-US" altLang="en-US" sz="3200" b="1" dirty="0">
                <a:solidFill>
                  <a:schemeClr val="bg1"/>
                </a:solidFill>
              </a:rPr>
              <a:t> Wainwright</a:t>
            </a:r>
          </a:p>
          <a:p>
            <a:pPr eaLnBrk="1" hangingPunct="1"/>
            <a:endParaRPr lang="en-US" altLang="en-US" sz="3200" b="1" dirty="0">
              <a:solidFill>
                <a:schemeClr val="bg1"/>
              </a:solidFill>
            </a:endParaRPr>
          </a:p>
        </p:txBody>
      </p:sp>
    </p:spTree>
    <p:extLst>
      <p:ext uri="{BB962C8B-B14F-4D97-AF65-F5344CB8AC3E}">
        <p14:creationId xmlns:p14="http://schemas.microsoft.com/office/powerpoint/2010/main" val="52114240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1228</TotalTime>
  <Words>4835</Words>
  <Application>Microsoft Macintosh PowerPoint</Application>
  <PresentationFormat>On-screen Show (4:3)</PresentationFormat>
  <Paragraphs>494</Paragraphs>
  <Slides>46</Slides>
  <Notes>46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46</vt:i4>
      </vt:variant>
    </vt:vector>
  </HeadingPairs>
  <TitlesOfParts>
    <vt:vector size="59" baseType="lpstr">
      <vt:lpstr>Al Nile</vt:lpstr>
      <vt:lpstr>Arial</vt:lpstr>
      <vt:lpstr>Calibri</vt:lpstr>
      <vt:lpstr>Comic Sans MS</vt:lpstr>
      <vt:lpstr>Georgia</vt:lpstr>
      <vt:lpstr>Myriad Pro</vt:lpstr>
      <vt:lpstr>News Gothic MT</vt:lpstr>
      <vt:lpstr>Symbol</vt:lpstr>
      <vt:lpstr>Verdana</vt:lpstr>
      <vt:lpstr>Wingdings</vt:lpstr>
      <vt:lpstr>Wingdings 2</vt:lpstr>
      <vt:lpstr>Wingdings 3</vt:lpstr>
      <vt:lpstr>Theme2</vt:lpstr>
      <vt:lpstr>BMPE 5005   Chwarae – dull effeithiol i ddysgu?  Play – an effective method to learning?  </vt:lpstr>
      <vt:lpstr>Lets talk about…  either Curriculum or  Ed. Theorists </vt:lpstr>
      <vt:lpstr>Dylanwad Damcanieithwyr Influences from Theorists</vt:lpstr>
      <vt:lpstr>Jerome Bruner 1915 – 2016 Constructivism</vt:lpstr>
      <vt:lpstr>Bruner’s theory of Cognitive Development  </vt:lpstr>
      <vt:lpstr>Recap lecture 1 – Behaviourism Educational Theorists  that have influenced the Foundation Phase</vt:lpstr>
      <vt:lpstr>Recap lecture 1 – Constructivism Educational Theorists </vt:lpstr>
      <vt:lpstr>PowerPoint Presentation</vt:lpstr>
      <vt:lpstr>Recap – Social Constructivism Through interaction with others.   </vt:lpstr>
      <vt:lpstr>Lev Vygotsky 1896 - 1934</vt:lpstr>
      <vt:lpstr>Design some learning!</vt:lpstr>
      <vt:lpstr>Behaviourism</vt:lpstr>
      <vt:lpstr>Play  - an effective way to learn?</vt:lpstr>
      <vt:lpstr>Chwarae / Play</vt:lpstr>
      <vt:lpstr>Dysgu Sylfaen / Foundation Learning</vt:lpstr>
      <vt:lpstr>Rights of the child. Article 31.  United Nations …</vt:lpstr>
      <vt:lpstr>Why Play?</vt:lpstr>
      <vt:lpstr>In pairs – write adjectives that describe play</vt:lpstr>
      <vt:lpstr>What is play? How has play influenced our lives?</vt:lpstr>
      <vt:lpstr>Pam chwarae?                                 </vt:lpstr>
      <vt:lpstr>Where have we come from? – since 2008 -2022 Foundation Phase – a play based curriculum</vt:lpstr>
      <vt:lpstr>PowerPoint Presentation</vt:lpstr>
      <vt:lpstr>Play  - an effective way to learn?</vt:lpstr>
      <vt:lpstr>PowerPoint Presentation</vt:lpstr>
      <vt:lpstr>Characters</vt:lpstr>
      <vt:lpstr>The power of play</vt:lpstr>
      <vt:lpstr>   Pwysigrwydd chwarae yn natblygiad plant   The role of play in  child development</vt:lpstr>
      <vt:lpstr>‘Introduction to Play’ </vt:lpstr>
      <vt:lpstr>Is playing a form of learning for children in the early years?</vt:lpstr>
      <vt:lpstr> Practical Option A </vt:lpstr>
      <vt:lpstr>Practical Option B</vt:lpstr>
      <vt:lpstr>Practical Option C</vt:lpstr>
      <vt:lpstr>Consider - from the practical …  </vt:lpstr>
      <vt:lpstr>Social constructivism </vt:lpstr>
      <vt:lpstr>Nodweddion Chwarae. Indicators of Play</vt:lpstr>
      <vt:lpstr>Prif bwyntiau / Main points</vt:lpstr>
      <vt:lpstr>PowerPoint Presentation</vt:lpstr>
      <vt:lpstr>Chwarae – i beth? / Play – so what?</vt:lpstr>
      <vt:lpstr>My definition for play is …</vt:lpstr>
      <vt:lpstr>Play Pedagogy</vt:lpstr>
      <vt:lpstr>Beth ydy chwarae? What is play?</vt:lpstr>
      <vt:lpstr>Task for next week</vt:lpstr>
      <vt:lpstr>Sut i ni’n dysgu? / How do we learn?</vt:lpstr>
      <vt:lpstr>  Agweddau sylfaenol o sensori a motor sy’n dylanwadu ar ddysgu.    Basic sensory &amp; motor components that  influence learning.</vt:lpstr>
      <vt:lpstr>Sut i ni’n dysgu? / How do we learn?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dc:title>
  <dc:creator>Heddwen Davies</dc:creator>
  <cp:lastModifiedBy>Heddwen Davies</cp:lastModifiedBy>
  <cp:revision>79</cp:revision>
  <cp:lastPrinted>2024-10-07T17:21:01Z</cp:lastPrinted>
  <dcterms:created xsi:type="dcterms:W3CDTF">2020-10-05T18:51:09Z</dcterms:created>
  <dcterms:modified xsi:type="dcterms:W3CDTF">2024-10-11T06:50:05Z</dcterms:modified>
</cp:coreProperties>
</file>