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781" r:id="rId2"/>
    <p:sldId id="782" r:id="rId3"/>
    <p:sldId id="274" r:id="rId4"/>
    <p:sldId id="257" r:id="rId5"/>
    <p:sldId id="258" r:id="rId6"/>
    <p:sldId id="281" r:id="rId7"/>
    <p:sldId id="259" r:id="rId8"/>
    <p:sldId id="269" r:id="rId9"/>
    <p:sldId id="283" r:id="rId10"/>
    <p:sldId id="284" r:id="rId11"/>
    <p:sldId id="270" r:id="rId12"/>
    <p:sldId id="272" r:id="rId13"/>
    <p:sldId id="282" r:id="rId14"/>
    <p:sldId id="783" r:id="rId15"/>
    <p:sldId id="275" r:id="rId16"/>
    <p:sldId id="287" r:id="rId17"/>
    <p:sldId id="276" r:id="rId18"/>
    <p:sldId id="288" r:id="rId19"/>
    <p:sldId id="277" r:id="rId20"/>
    <p:sldId id="279" r:id="rId21"/>
    <p:sldId id="26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50A31A-67D7-405E-B5C4-37757B95BD95}" v="2" dt="2023-02-08T17:56:06.7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8" autoAdjust="0"/>
    <p:restoredTop sz="94660"/>
  </p:normalViewPr>
  <p:slideViewPr>
    <p:cSldViewPr snapToGrid="0">
      <p:cViewPr varScale="1">
        <p:scale>
          <a:sx n="104" d="100"/>
          <a:sy n="104" d="100"/>
        </p:scale>
        <p:origin x="108"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4050A31A-67D7-405E-B5C4-37757B95BD95}"/>
    <pc:docChg chg="custSel addSld delSld modSld">
      <pc:chgData name="Caroline Jawad" userId="ebec8957-a986-4a6f-937a-47250bfdae89" providerId="ADAL" clId="{4050A31A-67D7-405E-B5C4-37757B95BD95}" dt="2023-02-08T17:55:58.588" v="15" actId="47"/>
      <pc:docMkLst>
        <pc:docMk/>
      </pc:docMkLst>
      <pc:sldChg chg="modSp add mod">
        <pc:chgData name="Caroline Jawad" userId="ebec8957-a986-4a6f-937a-47250bfdae89" providerId="ADAL" clId="{4050A31A-67D7-405E-B5C4-37757B95BD95}" dt="2023-02-08T17:55:54.896" v="2" actId="27636"/>
        <pc:sldMkLst>
          <pc:docMk/>
          <pc:sldMk cId="1078319218" sldId="257"/>
        </pc:sldMkLst>
        <pc:spChg chg="mod">
          <ac:chgData name="Caroline Jawad" userId="ebec8957-a986-4a6f-937a-47250bfdae89" providerId="ADAL" clId="{4050A31A-67D7-405E-B5C4-37757B95BD95}" dt="2023-02-08T17:55:54.896" v="2" actId="27636"/>
          <ac:spMkLst>
            <pc:docMk/>
            <pc:sldMk cId="1078319218" sldId="257"/>
            <ac:spMk id="3" creationId="{F7A8E270-ACD7-4E26-BA44-6EC3670F43F7}"/>
          </ac:spMkLst>
        </pc:spChg>
      </pc:sldChg>
      <pc:sldChg chg="modSp add mod">
        <pc:chgData name="Caroline Jawad" userId="ebec8957-a986-4a6f-937a-47250bfdae89" providerId="ADAL" clId="{4050A31A-67D7-405E-B5C4-37757B95BD95}" dt="2023-02-08T17:55:54.902" v="3" actId="27636"/>
        <pc:sldMkLst>
          <pc:docMk/>
          <pc:sldMk cId="947874020" sldId="258"/>
        </pc:sldMkLst>
        <pc:spChg chg="mod">
          <ac:chgData name="Caroline Jawad" userId="ebec8957-a986-4a6f-937a-47250bfdae89" providerId="ADAL" clId="{4050A31A-67D7-405E-B5C4-37757B95BD95}" dt="2023-02-08T17:55:54.902" v="3" actId="27636"/>
          <ac:spMkLst>
            <pc:docMk/>
            <pc:sldMk cId="947874020" sldId="258"/>
            <ac:spMk id="3" creationId="{7C40E134-98D0-4A20-8BCB-CB7C7B579BC6}"/>
          </ac:spMkLst>
        </pc:spChg>
      </pc:sldChg>
      <pc:sldChg chg="add">
        <pc:chgData name="Caroline Jawad" userId="ebec8957-a986-4a6f-937a-47250bfdae89" providerId="ADAL" clId="{4050A31A-67D7-405E-B5C4-37757B95BD95}" dt="2023-02-08T17:55:54.790" v="0"/>
        <pc:sldMkLst>
          <pc:docMk/>
          <pc:sldMk cId="1341623230" sldId="259"/>
        </pc:sldMkLst>
      </pc:sldChg>
      <pc:sldChg chg="add">
        <pc:chgData name="Caroline Jawad" userId="ebec8957-a986-4a6f-937a-47250bfdae89" providerId="ADAL" clId="{4050A31A-67D7-405E-B5C4-37757B95BD95}" dt="2023-02-08T17:55:54.790" v="0"/>
        <pc:sldMkLst>
          <pc:docMk/>
          <pc:sldMk cId="338391161" sldId="265"/>
        </pc:sldMkLst>
      </pc:sldChg>
      <pc:sldChg chg="add">
        <pc:chgData name="Caroline Jawad" userId="ebec8957-a986-4a6f-937a-47250bfdae89" providerId="ADAL" clId="{4050A31A-67D7-405E-B5C4-37757B95BD95}" dt="2023-02-08T17:55:54.790" v="0"/>
        <pc:sldMkLst>
          <pc:docMk/>
          <pc:sldMk cId="2958402047" sldId="269"/>
        </pc:sldMkLst>
      </pc:sldChg>
      <pc:sldChg chg="add">
        <pc:chgData name="Caroline Jawad" userId="ebec8957-a986-4a6f-937a-47250bfdae89" providerId="ADAL" clId="{4050A31A-67D7-405E-B5C4-37757B95BD95}" dt="2023-02-08T17:55:54.790" v="0"/>
        <pc:sldMkLst>
          <pc:docMk/>
          <pc:sldMk cId="1485741457" sldId="270"/>
        </pc:sldMkLst>
      </pc:sldChg>
      <pc:sldChg chg="add">
        <pc:chgData name="Caroline Jawad" userId="ebec8957-a986-4a6f-937a-47250bfdae89" providerId="ADAL" clId="{4050A31A-67D7-405E-B5C4-37757B95BD95}" dt="2023-02-08T17:55:54.790" v="0"/>
        <pc:sldMkLst>
          <pc:docMk/>
          <pc:sldMk cId="3678067411" sldId="272"/>
        </pc:sldMkLst>
      </pc:sldChg>
      <pc:sldChg chg="add">
        <pc:chgData name="Caroline Jawad" userId="ebec8957-a986-4a6f-937a-47250bfdae89" providerId="ADAL" clId="{4050A31A-67D7-405E-B5C4-37757B95BD95}" dt="2023-02-08T17:55:54.790" v="0"/>
        <pc:sldMkLst>
          <pc:docMk/>
          <pc:sldMk cId="617278453" sldId="275"/>
        </pc:sldMkLst>
      </pc:sldChg>
      <pc:sldChg chg="modSp add mod">
        <pc:chgData name="Caroline Jawad" userId="ebec8957-a986-4a6f-937a-47250bfdae89" providerId="ADAL" clId="{4050A31A-67D7-405E-B5C4-37757B95BD95}" dt="2023-02-08T17:55:54.953" v="11" actId="27636"/>
        <pc:sldMkLst>
          <pc:docMk/>
          <pc:sldMk cId="682008358" sldId="276"/>
        </pc:sldMkLst>
        <pc:spChg chg="mod">
          <ac:chgData name="Caroline Jawad" userId="ebec8957-a986-4a6f-937a-47250bfdae89" providerId="ADAL" clId="{4050A31A-67D7-405E-B5C4-37757B95BD95}" dt="2023-02-08T17:55:54.953" v="11" actId="27636"/>
          <ac:spMkLst>
            <pc:docMk/>
            <pc:sldMk cId="682008358" sldId="276"/>
            <ac:spMk id="2" creationId="{3225E215-CD89-410C-948F-8045B4C43EAF}"/>
          </ac:spMkLst>
        </pc:spChg>
      </pc:sldChg>
      <pc:sldChg chg="modSp add mod">
        <pc:chgData name="Caroline Jawad" userId="ebec8957-a986-4a6f-937a-47250bfdae89" providerId="ADAL" clId="{4050A31A-67D7-405E-B5C4-37757B95BD95}" dt="2023-02-08T17:55:54.963" v="13" actId="27636"/>
        <pc:sldMkLst>
          <pc:docMk/>
          <pc:sldMk cId="1060088572" sldId="277"/>
        </pc:sldMkLst>
        <pc:spChg chg="mod">
          <ac:chgData name="Caroline Jawad" userId="ebec8957-a986-4a6f-937a-47250bfdae89" providerId="ADAL" clId="{4050A31A-67D7-405E-B5C4-37757B95BD95}" dt="2023-02-08T17:55:54.963" v="13" actId="27636"/>
          <ac:spMkLst>
            <pc:docMk/>
            <pc:sldMk cId="1060088572" sldId="277"/>
            <ac:spMk id="3" creationId="{04B5DDF1-9849-452C-A53A-31E31EFB9CCD}"/>
          </ac:spMkLst>
        </pc:spChg>
      </pc:sldChg>
      <pc:sldChg chg="add">
        <pc:chgData name="Caroline Jawad" userId="ebec8957-a986-4a6f-937a-47250bfdae89" providerId="ADAL" clId="{4050A31A-67D7-405E-B5C4-37757B95BD95}" dt="2023-02-08T17:55:54.790" v="0"/>
        <pc:sldMkLst>
          <pc:docMk/>
          <pc:sldMk cId="2784639623" sldId="279"/>
        </pc:sldMkLst>
      </pc:sldChg>
      <pc:sldChg chg="add">
        <pc:chgData name="Caroline Jawad" userId="ebec8957-a986-4a6f-937a-47250bfdae89" providerId="ADAL" clId="{4050A31A-67D7-405E-B5C4-37757B95BD95}" dt="2023-02-08T17:55:54.790" v="0"/>
        <pc:sldMkLst>
          <pc:docMk/>
          <pc:sldMk cId="3682931135" sldId="281"/>
        </pc:sldMkLst>
      </pc:sldChg>
      <pc:sldChg chg="modSp add mod">
        <pc:chgData name="Caroline Jawad" userId="ebec8957-a986-4a6f-937a-47250bfdae89" providerId="ADAL" clId="{4050A31A-67D7-405E-B5C4-37757B95BD95}" dt="2023-02-08T17:55:54.944" v="10" actId="27636"/>
        <pc:sldMkLst>
          <pc:docMk/>
          <pc:sldMk cId="2322675979" sldId="282"/>
        </pc:sldMkLst>
        <pc:spChg chg="mod">
          <ac:chgData name="Caroline Jawad" userId="ebec8957-a986-4a6f-937a-47250bfdae89" providerId="ADAL" clId="{4050A31A-67D7-405E-B5C4-37757B95BD95}" dt="2023-02-08T17:55:54.943" v="9" actId="27636"/>
          <ac:spMkLst>
            <pc:docMk/>
            <pc:sldMk cId="2322675979" sldId="282"/>
            <ac:spMk id="3" creationId="{E7C5F380-07B2-4240-886E-60FF3D6DBA0A}"/>
          </ac:spMkLst>
        </pc:spChg>
        <pc:spChg chg="mod">
          <ac:chgData name="Caroline Jawad" userId="ebec8957-a986-4a6f-937a-47250bfdae89" providerId="ADAL" clId="{4050A31A-67D7-405E-B5C4-37757B95BD95}" dt="2023-02-08T17:55:54.944" v="10" actId="27636"/>
          <ac:spMkLst>
            <pc:docMk/>
            <pc:sldMk cId="2322675979" sldId="282"/>
            <ac:spMk id="4" creationId="{45CD75AB-010B-418F-8DBB-3F36A9042F82}"/>
          </ac:spMkLst>
        </pc:spChg>
      </pc:sldChg>
      <pc:sldChg chg="modSp add mod">
        <pc:chgData name="Caroline Jawad" userId="ebec8957-a986-4a6f-937a-47250bfdae89" providerId="ADAL" clId="{4050A31A-67D7-405E-B5C4-37757B95BD95}" dt="2023-02-08T17:55:54.911" v="4" actId="27636"/>
        <pc:sldMkLst>
          <pc:docMk/>
          <pc:sldMk cId="284397350" sldId="283"/>
        </pc:sldMkLst>
        <pc:spChg chg="mod">
          <ac:chgData name="Caroline Jawad" userId="ebec8957-a986-4a6f-937a-47250bfdae89" providerId="ADAL" clId="{4050A31A-67D7-405E-B5C4-37757B95BD95}" dt="2023-02-08T17:55:54.911" v="4" actId="27636"/>
          <ac:spMkLst>
            <pc:docMk/>
            <pc:sldMk cId="284397350" sldId="283"/>
            <ac:spMk id="3" creationId="{04B5DDF1-9849-452C-A53A-31E31EFB9CCD}"/>
          </ac:spMkLst>
        </pc:spChg>
      </pc:sldChg>
      <pc:sldChg chg="modSp add mod">
        <pc:chgData name="Caroline Jawad" userId="ebec8957-a986-4a6f-937a-47250bfdae89" providerId="ADAL" clId="{4050A31A-67D7-405E-B5C4-37757B95BD95}" dt="2023-02-08T17:55:54.923" v="8" actId="27636"/>
        <pc:sldMkLst>
          <pc:docMk/>
          <pc:sldMk cId="2023694458" sldId="284"/>
        </pc:sldMkLst>
        <pc:spChg chg="mod">
          <ac:chgData name="Caroline Jawad" userId="ebec8957-a986-4a6f-937a-47250bfdae89" providerId="ADAL" clId="{4050A31A-67D7-405E-B5C4-37757B95BD95}" dt="2023-02-08T17:55:54.922" v="7" actId="27636"/>
          <ac:spMkLst>
            <pc:docMk/>
            <pc:sldMk cId="2023694458" sldId="284"/>
            <ac:spMk id="3" creationId="{BF1FCB39-4314-4C30-B4A0-533D8B5AF9A5}"/>
          </ac:spMkLst>
        </pc:spChg>
        <pc:spChg chg="mod">
          <ac:chgData name="Caroline Jawad" userId="ebec8957-a986-4a6f-937a-47250bfdae89" providerId="ADAL" clId="{4050A31A-67D7-405E-B5C4-37757B95BD95}" dt="2023-02-08T17:55:54.919" v="5" actId="27636"/>
          <ac:spMkLst>
            <pc:docMk/>
            <pc:sldMk cId="2023694458" sldId="284"/>
            <ac:spMk id="4" creationId="{B2BC84A2-EF40-44F5-80C3-C536B0DFE628}"/>
          </ac:spMkLst>
        </pc:spChg>
        <pc:spChg chg="mod">
          <ac:chgData name="Caroline Jawad" userId="ebec8957-a986-4a6f-937a-47250bfdae89" providerId="ADAL" clId="{4050A31A-67D7-405E-B5C4-37757B95BD95}" dt="2023-02-08T17:55:54.923" v="8" actId="27636"/>
          <ac:spMkLst>
            <pc:docMk/>
            <pc:sldMk cId="2023694458" sldId="284"/>
            <ac:spMk id="5" creationId="{ACF5306C-D465-4442-A37F-0FC728AB91B2}"/>
          </ac:spMkLst>
        </pc:spChg>
        <pc:spChg chg="mod">
          <ac:chgData name="Caroline Jawad" userId="ebec8957-a986-4a6f-937a-47250bfdae89" providerId="ADAL" clId="{4050A31A-67D7-405E-B5C4-37757B95BD95}" dt="2023-02-08T17:55:54.920" v="6" actId="27636"/>
          <ac:spMkLst>
            <pc:docMk/>
            <pc:sldMk cId="2023694458" sldId="284"/>
            <ac:spMk id="6" creationId="{C68C914E-7EE9-4037-80F6-85D886B0413F}"/>
          </ac:spMkLst>
        </pc:spChg>
      </pc:sldChg>
      <pc:sldChg chg="modSp add del mod">
        <pc:chgData name="Caroline Jawad" userId="ebec8957-a986-4a6f-937a-47250bfdae89" providerId="ADAL" clId="{4050A31A-67D7-405E-B5C4-37757B95BD95}" dt="2023-02-08T17:55:58.024" v="14" actId="47"/>
        <pc:sldMkLst>
          <pc:docMk/>
          <pc:sldMk cId="0" sldId="285"/>
        </pc:sldMkLst>
        <pc:spChg chg="mod">
          <ac:chgData name="Caroline Jawad" userId="ebec8957-a986-4a6f-937a-47250bfdae89" providerId="ADAL" clId="{4050A31A-67D7-405E-B5C4-37757B95BD95}" dt="2023-02-08T17:55:54.878" v="1" actId="27636"/>
          <ac:spMkLst>
            <pc:docMk/>
            <pc:sldMk cId="0" sldId="285"/>
            <ac:spMk id="7" creationId="{00000000-0000-0000-0000-000000000000}"/>
          </ac:spMkLst>
        </pc:spChg>
      </pc:sldChg>
      <pc:sldChg chg="add del">
        <pc:chgData name="Caroline Jawad" userId="ebec8957-a986-4a6f-937a-47250bfdae89" providerId="ADAL" clId="{4050A31A-67D7-405E-B5C4-37757B95BD95}" dt="2023-02-08T17:55:58.588" v="15" actId="47"/>
        <pc:sldMkLst>
          <pc:docMk/>
          <pc:sldMk cId="0" sldId="286"/>
        </pc:sldMkLst>
      </pc:sldChg>
      <pc:sldChg chg="add">
        <pc:chgData name="Caroline Jawad" userId="ebec8957-a986-4a6f-937a-47250bfdae89" providerId="ADAL" clId="{4050A31A-67D7-405E-B5C4-37757B95BD95}" dt="2023-02-08T17:55:54.790" v="0"/>
        <pc:sldMkLst>
          <pc:docMk/>
          <pc:sldMk cId="1665368622" sldId="287"/>
        </pc:sldMkLst>
      </pc:sldChg>
      <pc:sldChg chg="modSp add mod">
        <pc:chgData name="Caroline Jawad" userId="ebec8957-a986-4a6f-937a-47250bfdae89" providerId="ADAL" clId="{4050A31A-67D7-405E-B5C4-37757B95BD95}" dt="2023-02-08T17:55:54.958" v="12" actId="27636"/>
        <pc:sldMkLst>
          <pc:docMk/>
          <pc:sldMk cId="1825010489" sldId="288"/>
        </pc:sldMkLst>
        <pc:spChg chg="mod">
          <ac:chgData name="Caroline Jawad" userId="ebec8957-a986-4a6f-937a-47250bfdae89" providerId="ADAL" clId="{4050A31A-67D7-405E-B5C4-37757B95BD95}" dt="2023-02-08T17:55:54.958" v="12" actId="27636"/>
          <ac:spMkLst>
            <pc:docMk/>
            <pc:sldMk cId="1825010489" sldId="288"/>
            <ac:spMk id="2" creationId="{3225E215-CD89-410C-948F-8045B4C43EAF}"/>
          </ac:spMkLst>
        </pc:spChg>
      </pc:sldChg>
      <pc:sldChg chg="add">
        <pc:chgData name="Caroline Jawad" userId="ebec8957-a986-4a6f-937a-47250bfdae89" providerId="ADAL" clId="{4050A31A-67D7-405E-B5C4-37757B95BD95}" dt="2023-02-08T17:55:54.790" v="0"/>
        <pc:sldMkLst>
          <pc:docMk/>
          <pc:sldMk cId="200506130" sldId="78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EA4788-A5E2-4FB1-9996-373F10DC142C}"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7FBBCE-8B69-455F-87FF-D3C6CB01DC31}" type="slidenum">
              <a:rPr lang="en-GB" smtClean="0"/>
              <a:t>‹#›</a:t>
            </a:fld>
            <a:endParaRPr lang="en-GB"/>
          </a:p>
        </p:txBody>
      </p:sp>
    </p:spTree>
    <p:extLst>
      <p:ext uri="{BB962C8B-B14F-4D97-AF65-F5344CB8AC3E}">
        <p14:creationId xmlns:p14="http://schemas.microsoft.com/office/powerpoint/2010/main" val="3110779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3BD64-A875-DDB1-57FB-38E5F93A00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E8C6F5-AE92-E331-EC50-6C2DF14D7B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47B461-7BF2-00C2-45CA-5096FD3C4104}"/>
              </a:ext>
            </a:extLst>
          </p:cNvPr>
          <p:cNvSpPr>
            <a:spLocks noGrp="1"/>
          </p:cNvSpPr>
          <p:nvPr>
            <p:ph type="dt" sz="half" idx="10"/>
          </p:nvPr>
        </p:nvSpPr>
        <p:spPr/>
        <p:txBody>
          <a:bodyPr/>
          <a:lstStyle/>
          <a:p>
            <a:fld id="{F1DF48F8-2B61-4567-93FF-1E2F95F622C7}" type="datetime1">
              <a:rPr lang="en-GB" smtClean="0"/>
              <a:t>08/02/2023</a:t>
            </a:fld>
            <a:endParaRPr lang="en-GB"/>
          </a:p>
        </p:txBody>
      </p:sp>
      <p:sp>
        <p:nvSpPr>
          <p:cNvPr id="5" name="Footer Placeholder 4">
            <a:extLst>
              <a:ext uri="{FF2B5EF4-FFF2-40B4-BE49-F238E27FC236}">
                <a16:creationId xmlns:a16="http://schemas.microsoft.com/office/drawing/2014/main" id="{1A2B5EB4-5791-803E-F519-3B39C1C4AC3E}"/>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953D2CA7-CECB-3147-9D0B-3F402ED947F3}"/>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3503712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50F9D-DCBB-4AC1-817E-4DEB223408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9DED74-3ED8-FE52-ED84-A660E2FB70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867787-9F76-C2B6-DB94-3B8DE69802FA}"/>
              </a:ext>
            </a:extLst>
          </p:cNvPr>
          <p:cNvSpPr>
            <a:spLocks noGrp="1"/>
          </p:cNvSpPr>
          <p:nvPr>
            <p:ph type="dt" sz="half" idx="10"/>
          </p:nvPr>
        </p:nvSpPr>
        <p:spPr/>
        <p:txBody>
          <a:bodyPr/>
          <a:lstStyle/>
          <a:p>
            <a:fld id="{0C7C5B0F-8D47-4E4F-A950-29A32EC405BD}" type="datetime1">
              <a:rPr lang="en-GB" smtClean="0"/>
              <a:t>08/02/2023</a:t>
            </a:fld>
            <a:endParaRPr lang="en-GB"/>
          </a:p>
        </p:txBody>
      </p:sp>
      <p:sp>
        <p:nvSpPr>
          <p:cNvPr id="5" name="Footer Placeholder 4">
            <a:extLst>
              <a:ext uri="{FF2B5EF4-FFF2-40B4-BE49-F238E27FC236}">
                <a16:creationId xmlns:a16="http://schemas.microsoft.com/office/drawing/2014/main" id="{A8F4F97C-465D-E372-2B8A-799498AEB200}"/>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134FE91C-186A-0AF1-743F-409856EC2AEE}"/>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2106269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42EFF-A5AC-51A6-FD66-7FFAA6F8481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0EDF5F-0DBC-19B1-36BD-808B463E46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651722-242D-C9FE-3085-9F83C1D1CF69}"/>
              </a:ext>
            </a:extLst>
          </p:cNvPr>
          <p:cNvSpPr>
            <a:spLocks noGrp="1"/>
          </p:cNvSpPr>
          <p:nvPr>
            <p:ph type="dt" sz="half" idx="10"/>
          </p:nvPr>
        </p:nvSpPr>
        <p:spPr/>
        <p:txBody>
          <a:bodyPr/>
          <a:lstStyle/>
          <a:p>
            <a:fld id="{1BF1C142-EA4B-4039-A815-6785F8184170}" type="datetime1">
              <a:rPr lang="en-GB" smtClean="0"/>
              <a:t>08/02/2023</a:t>
            </a:fld>
            <a:endParaRPr lang="en-GB"/>
          </a:p>
        </p:txBody>
      </p:sp>
      <p:sp>
        <p:nvSpPr>
          <p:cNvPr id="5" name="Footer Placeholder 4">
            <a:extLst>
              <a:ext uri="{FF2B5EF4-FFF2-40B4-BE49-F238E27FC236}">
                <a16:creationId xmlns:a16="http://schemas.microsoft.com/office/drawing/2014/main" id="{09E46491-7B07-827F-200B-5E1A7EFEB08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AE78B8D9-A4F5-E2C4-049F-AA9C57CAE7BA}"/>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808671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71AE2-3CF8-4E20-3B4D-1CE1E6C6C8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F62568-B894-47D5-35AA-DFC0782CD5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38722EA-7169-6A1B-FC75-2EDF0ECF40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D91D1C-9D0C-8D6D-C34E-BDF475DAEB53}"/>
              </a:ext>
            </a:extLst>
          </p:cNvPr>
          <p:cNvSpPr>
            <a:spLocks noGrp="1"/>
          </p:cNvSpPr>
          <p:nvPr>
            <p:ph type="dt" sz="half" idx="10"/>
          </p:nvPr>
        </p:nvSpPr>
        <p:spPr/>
        <p:txBody>
          <a:bodyPr/>
          <a:lstStyle/>
          <a:p>
            <a:fld id="{B0C085DB-73CA-4E39-951C-70B24707D8CF}" type="datetime1">
              <a:rPr lang="en-GB" smtClean="0"/>
              <a:t>08/02/2023</a:t>
            </a:fld>
            <a:endParaRPr lang="en-GB"/>
          </a:p>
        </p:txBody>
      </p:sp>
      <p:sp>
        <p:nvSpPr>
          <p:cNvPr id="6" name="Footer Placeholder 5">
            <a:extLst>
              <a:ext uri="{FF2B5EF4-FFF2-40B4-BE49-F238E27FC236}">
                <a16:creationId xmlns:a16="http://schemas.microsoft.com/office/drawing/2014/main" id="{10C90CC5-2396-9AB8-170F-6822E5778247}"/>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8714183C-A924-496C-4735-5704D8598DBD}"/>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3960544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F3107-A051-ADA0-8B71-E9BD925838B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9AD192-EFB4-B2F2-A4CA-8C7F46CBCA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A01495-64A5-EFB6-AD43-3EADF05FC6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7ED1C8-3A15-1BB3-6B24-E527F86AB7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FF3413-E688-B2F1-AB18-66B8382C69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85A023-7523-E0CE-52F7-635D64AC82E6}"/>
              </a:ext>
            </a:extLst>
          </p:cNvPr>
          <p:cNvSpPr>
            <a:spLocks noGrp="1"/>
          </p:cNvSpPr>
          <p:nvPr>
            <p:ph type="dt" sz="half" idx="10"/>
          </p:nvPr>
        </p:nvSpPr>
        <p:spPr/>
        <p:txBody>
          <a:bodyPr/>
          <a:lstStyle/>
          <a:p>
            <a:fld id="{70735A22-5A90-461E-97C4-C35E5E5E1B09}" type="datetime1">
              <a:rPr lang="en-GB" smtClean="0"/>
              <a:t>08/02/2023</a:t>
            </a:fld>
            <a:endParaRPr lang="en-GB"/>
          </a:p>
        </p:txBody>
      </p:sp>
      <p:sp>
        <p:nvSpPr>
          <p:cNvPr id="8" name="Footer Placeholder 7">
            <a:extLst>
              <a:ext uri="{FF2B5EF4-FFF2-40B4-BE49-F238E27FC236}">
                <a16:creationId xmlns:a16="http://schemas.microsoft.com/office/drawing/2014/main" id="{847396A4-0219-ED03-6AD5-683D0F46A9DE}"/>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9" name="Slide Number Placeholder 8">
            <a:extLst>
              <a:ext uri="{FF2B5EF4-FFF2-40B4-BE49-F238E27FC236}">
                <a16:creationId xmlns:a16="http://schemas.microsoft.com/office/drawing/2014/main" id="{13C263FC-7BB9-8AFC-0869-9FB4376D70EB}"/>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922274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58154-F3BB-699E-670B-4F1464B5DAA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252B30-19C8-D2CA-04B4-00AB07A44280}"/>
              </a:ext>
            </a:extLst>
          </p:cNvPr>
          <p:cNvSpPr>
            <a:spLocks noGrp="1"/>
          </p:cNvSpPr>
          <p:nvPr>
            <p:ph type="dt" sz="half" idx="10"/>
          </p:nvPr>
        </p:nvSpPr>
        <p:spPr/>
        <p:txBody>
          <a:bodyPr/>
          <a:lstStyle/>
          <a:p>
            <a:fld id="{C522F89E-9BE9-4C08-B89C-F2DEC52CE5E3}" type="datetime1">
              <a:rPr lang="en-GB" smtClean="0"/>
              <a:t>08/02/2023</a:t>
            </a:fld>
            <a:endParaRPr lang="en-GB"/>
          </a:p>
        </p:txBody>
      </p:sp>
      <p:sp>
        <p:nvSpPr>
          <p:cNvPr id="4" name="Footer Placeholder 3">
            <a:extLst>
              <a:ext uri="{FF2B5EF4-FFF2-40B4-BE49-F238E27FC236}">
                <a16:creationId xmlns:a16="http://schemas.microsoft.com/office/drawing/2014/main" id="{D97A97C8-A7FA-B060-D83E-D383EF9EB4B0}"/>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5" name="Slide Number Placeholder 4">
            <a:extLst>
              <a:ext uri="{FF2B5EF4-FFF2-40B4-BE49-F238E27FC236}">
                <a16:creationId xmlns:a16="http://schemas.microsoft.com/office/drawing/2014/main" id="{4D8EF2D3-7846-8273-7BBD-249A245B5C2B}"/>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3016330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CBA463-961F-74B8-E1FA-F46557767D20}"/>
              </a:ext>
            </a:extLst>
          </p:cNvPr>
          <p:cNvSpPr>
            <a:spLocks noGrp="1"/>
          </p:cNvSpPr>
          <p:nvPr>
            <p:ph type="dt" sz="half" idx="10"/>
          </p:nvPr>
        </p:nvSpPr>
        <p:spPr/>
        <p:txBody>
          <a:bodyPr/>
          <a:lstStyle/>
          <a:p>
            <a:fld id="{15061F48-0F33-43AA-B0D3-7F0F566EE0C9}" type="datetime1">
              <a:rPr lang="en-GB" smtClean="0"/>
              <a:t>08/02/2023</a:t>
            </a:fld>
            <a:endParaRPr lang="en-GB"/>
          </a:p>
        </p:txBody>
      </p:sp>
      <p:sp>
        <p:nvSpPr>
          <p:cNvPr id="3" name="Footer Placeholder 2">
            <a:extLst>
              <a:ext uri="{FF2B5EF4-FFF2-40B4-BE49-F238E27FC236}">
                <a16:creationId xmlns:a16="http://schemas.microsoft.com/office/drawing/2014/main" id="{1E53C194-32B6-CE8F-0674-1EA854CD2A19}"/>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4" name="Slide Number Placeholder 3">
            <a:extLst>
              <a:ext uri="{FF2B5EF4-FFF2-40B4-BE49-F238E27FC236}">
                <a16:creationId xmlns:a16="http://schemas.microsoft.com/office/drawing/2014/main" id="{F73181B1-AE88-8AED-22EB-EC6C48755C29}"/>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2798255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145F9-B0CD-A7B5-5E7F-803CACA68C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C210EC-614C-EDD3-58CC-D9FAD993C1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391203-A21D-0E6F-38AD-44F20BC32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50436-6350-7A4E-C689-CDF6C8FE94A9}"/>
              </a:ext>
            </a:extLst>
          </p:cNvPr>
          <p:cNvSpPr>
            <a:spLocks noGrp="1"/>
          </p:cNvSpPr>
          <p:nvPr>
            <p:ph type="dt" sz="half" idx="10"/>
          </p:nvPr>
        </p:nvSpPr>
        <p:spPr/>
        <p:txBody>
          <a:bodyPr/>
          <a:lstStyle/>
          <a:p>
            <a:fld id="{FDC7F475-59EC-441D-A071-847DD8C83989}" type="datetime1">
              <a:rPr lang="en-GB" smtClean="0"/>
              <a:t>08/02/2023</a:t>
            </a:fld>
            <a:endParaRPr lang="en-GB"/>
          </a:p>
        </p:txBody>
      </p:sp>
      <p:sp>
        <p:nvSpPr>
          <p:cNvPr id="6" name="Footer Placeholder 5">
            <a:extLst>
              <a:ext uri="{FF2B5EF4-FFF2-40B4-BE49-F238E27FC236}">
                <a16:creationId xmlns:a16="http://schemas.microsoft.com/office/drawing/2014/main" id="{FB20BF5A-39DC-9F51-A915-7B4447031563}"/>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6A667EF6-7E9D-871D-97D8-7E2B230B9580}"/>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2997385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7E777-D6A8-4F76-283F-8ADFA60CEF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7C592F-7C7B-D5CA-D388-D6BA8320A3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87FB8D-1F9C-AC41-0E2C-502A268853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E03B23-7276-F1F0-1B8E-3CBBD8E53C68}"/>
              </a:ext>
            </a:extLst>
          </p:cNvPr>
          <p:cNvSpPr>
            <a:spLocks noGrp="1"/>
          </p:cNvSpPr>
          <p:nvPr>
            <p:ph type="dt" sz="half" idx="10"/>
          </p:nvPr>
        </p:nvSpPr>
        <p:spPr/>
        <p:txBody>
          <a:bodyPr/>
          <a:lstStyle/>
          <a:p>
            <a:fld id="{C1EEB9BA-0B55-412C-A258-A96234BE9104}" type="datetime1">
              <a:rPr lang="en-GB" smtClean="0"/>
              <a:t>08/02/2023</a:t>
            </a:fld>
            <a:endParaRPr lang="en-GB"/>
          </a:p>
        </p:txBody>
      </p:sp>
      <p:sp>
        <p:nvSpPr>
          <p:cNvPr id="6" name="Footer Placeholder 5">
            <a:extLst>
              <a:ext uri="{FF2B5EF4-FFF2-40B4-BE49-F238E27FC236}">
                <a16:creationId xmlns:a16="http://schemas.microsoft.com/office/drawing/2014/main" id="{A0C202E4-B2FD-CBFE-3314-3A02C24E5F35}"/>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7C752C62-256D-D413-7344-3DA7C67F6E84}"/>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295961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CC63B-065A-0CCC-919D-D2F22DA2CD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40B6F7-9345-B4AE-C885-4A442F5F62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52E82-3DC9-E0CA-30D7-FC1FBAB722E1}"/>
              </a:ext>
            </a:extLst>
          </p:cNvPr>
          <p:cNvSpPr>
            <a:spLocks noGrp="1"/>
          </p:cNvSpPr>
          <p:nvPr>
            <p:ph type="dt" sz="half" idx="10"/>
          </p:nvPr>
        </p:nvSpPr>
        <p:spPr/>
        <p:txBody>
          <a:bodyPr/>
          <a:lstStyle/>
          <a:p>
            <a:fld id="{6E6F73F3-86E7-4EA0-8766-3578D7EA2BFF}" type="datetime1">
              <a:rPr lang="en-GB" smtClean="0"/>
              <a:t>08/02/2023</a:t>
            </a:fld>
            <a:endParaRPr lang="en-GB"/>
          </a:p>
        </p:txBody>
      </p:sp>
      <p:sp>
        <p:nvSpPr>
          <p:cNvPr id="5" name="Footer Placeholder 4">
            <a:extLst>
              <a:ext uri="{FF2B5EF4-FFF2-40B4-BE49-F238E27FC236}">
                <a16:creationId xmlns:a16="http://schemas.microsoft.com/office/drawing/2014/main" id="{E7B35E25-E097-F741-A945-CA7D7211DB0C}"/>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5ABD07EF-6A81-B943-533B-C09724C7F410}"/>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1712746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AEC4C1-C7A7-F7A8-7D6D-106BAE26B6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BC118E-2144-5610-89CB-F25EBCC215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FDE087-F55A-0F23-057C-E808A575AC52}"/>
              </a:ext>
            </a:extLst>
          </p:cNvPr>
          <p:cNvSpPr>
            <a:spLocks noGrp="1"/>
          </p:cNvSpPr>
          <p:nvPr>
            <p:ph type="dt" sz="half" idx="10"/>
          </p:nvPr>
        </p:nvSpPr>
        <p:spPr/>
        <p:txBody>
          <a:bodyPr/>
          <a:lstStyle/>
          <a:p>
            <a:fld id="{A4BAD03F-96B2-4803-B3D2-D041816F608F}" type="datetime1">
              <a:rPr lang="en-GB" smtClean="0"/>
              <a:t>08/02/2023</a:t>
            </a:fld>
            <a:endParaRPr lang="en-GB"/>
          </a:p>
        </p:txBody>
      </p:sp>
      <p:sp>
        <p:nvSpPr>
          <p:cNvPr id="5" name="Footer Placeholder 4">
            <a:extLst>
              <a:ext uri="{FF2B5EF4-FFF2-40B4-BE49-F238E27FC236}">
                <a16:creationId xmlns:a16="http://schemas.microsoft.com/office/drawing/2014/main" id="{E4186C28-ADF0-1027-2437-A7EE0AAA0CC2}"/>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2A72E1AB-77B5-393B-6A2E-7B99464E70C7}"/>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3095345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C06F4A-445E-2A0F-6627-3F81FCB083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EBE686-783D-914E-3A8A-A8F4C952D2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BA57BD-7B1D-D0F0-7EAF-957CDFF46B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F549FB-FC38-4889-BA60-14083B3C8D2A}" type="datetime1">
              <a:rPr lang="en-GB" smtClean="0"/>
              <a:t>08/02/2023</a:t>
            </a:fld>
            <a:endParaRPr lang="en-GB"/>
          </a:p>
        </p:txBody>
      </p:sp>
      <p:sp>
        <p:nvSpPr>
          <p:cNvPr id="5" name="Footer Placeholder 4">
            <a:extLst>
              <a:ext uri="{FF2B5EF4-FFF2-40B4-BE49-F238E27FC236}">
                <a16:creationId xmlns:a16="http://schemas.microsoft.com/office/drawing/2014/main" id="{354FA3A3-8556-8C15-38CA-1A452B0ACC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2C6329F8-0E61-9CA0-2B0C-E9C2774715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0C3BF7-4685-4182-8F8D-FA8DB39E8D9F}" type="slidenum">
              <a:rPr lang="en-GB" smtClean="0"/>
              <a:t>‹#›</a:t>
            </a:fld>
            <a:endParaRPr lang="en-GB"/>
          </a:p>
        </p:txBody>
      </p:sp>
    </p:spTree>
    <p:extLst>
      <p:ext uri="{BB962C8B-B14F-4D97-AF65-F5344CB8AC3E}">
        <p14:creationId xmlns:p14="http://schemas.microsoft.com/office/powerpoint/2010/main" val="25404107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9"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slamic Art">
            <a:extLst>
              <a:ext uri="{FF2B5EF4-FFF2-40B4-BE49-F238E27FC236}">
                <a16:creationId xmlns:a16="http://schemas.microsoft.com/office/drawing/2014/main" id="{0E737993-389C-83F3-5DDD-1FBEFA43A3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944"/>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93DFE-CDE9-63BC-9DB7-3376E11E267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body" sz="half" idx="2"/>
          </p:nvPr>
        </p:nvSpPr>
        <p:spPr>
          <a:xfrm>
            <a:off x="477980" y="4872922"/>
            <a:ext cx="4023359" cy="1208141"/>
          </a:xfrm>
        </p:spPr>
        <p:txBody>
          <a:bodyPr vert="horz" lIns="91440" tIns="45720" rIns="91440" bIns="45720" rtlCol="0">
            <a:normAutofit/>
          </a:bodyPr>
          <a:lstStyle/>
          <a:p>
            <a:r>
              <a:rPr lang="en-US" sz="2000"/>
              <a:t>DR CAROLINE JAWAD 2022</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1"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365457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0" y="427151"/>
            <a:ext cx="10515600" cy="1325563"/>
          </a:xfrm>
        </p:spPr>
        <p:txBody>
          <a:bodyPr anchor="ct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838200" y="2178123"/>
            <a:ext cx="5181600" cy="4163227"/>
          </a:xfrm>
        </p:spPr>
        <p:txBody>
          <a:bodyPr>
            <a:normAutofit/>
          </a:bodyPr>
          <a:lstStyle/>
          <a:p>
            <a:pPr>
              <a:lnSpc>
                <a:spcPct val="90000"/>
              </a:lnSpc>
            </a:pPr>
            <a:r>
              <a:rPr lang="en-GB" sz="1900"/>
              <a:t>This presentation  will introduce you to some aspects of research methods – but it is NOT intended to replace key reading, </a:t>
            </a:r>
            <a:r>
              <a:rPr lang="en-GB" sz="1900" b="1"/>
              <a:t>such as </a:t>
            </a:r>
            <a:r>
              <a:rPr lang="en-GB" sz="1900"/>
              <a:t>Bryman, Crotty, Creswell, Maxwell, Denscombe, Denzin, Guba and Lincoln, Easterby-Smith et al, Collis and Hussey and Cohen.  </a:t>
            </a:r>
          </a:p>
          <a:p>
            <a:pPr>
              <a:lnSpc>
                <a:spcPct val="90000"/>
              </a:lnSpc>
            </a:pPr>
            <a:r>
              <a:rPr lang="en-GB" sz="1900"/>
              <a:t>You must read key texts and beyond at doctoral level that cover the method and for this you may have to go beyond your modules reading list.</a:t>
            </a:r>
          </a:p>
          <a:p>
            <a:pPr>
              <a:lnSpc>
                <a:spcPct val="90000"/>
              </a:lnSpc>
            </a:pPr>
            <a:r>
              <a:rPr lang="en-GB" sz="1900"/>
              <a:t>Again some slides will not be focused on and you are expected at this doctoral level to be motivated, engaged and understand the areas you need to explore.</a:t>
            </a:r>
          </a:p>
          <a:p>
            <a:pPr>
              <a:lnSpc>
                <a:spcPct val="90000"/>
              </a:lnSpc>
            </a:pPr>
            <a:endParaRPr lang="en-GB" sz="19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5787" r="15803" b="2"/>
          <a:stretch/>
        </p:blipFill>
        <p:spPr>
          <a:xfrm>
            <a:off x="6172200" y="2178122"/>
            <a:ext cx="5181600" cy="4163227"/>
          </a:xfrm>
          <a:prstGeom prst="rect">
            <a:avLst/>
          </a:prstGeom>
          <a:noFill/>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62C632-567F-1101-2017-21B4B336A168}"/>
              </a:ext>
            </a:extLst>
          </p:cNvPr>
          <p:cNvSpPr>
            <a:spLocks noGrp="1"/>
          </p:cNvSpPr>
          <p:nvPr>
            <p:ph type="title"/>
          </p:nvPr>
        </p:nvSpPr>
        <p:spPr>
          <a:xfrm>
            <a:off x="838200" y="427151"/>
            <a:ext cx="10515600" cy="1325563"/>
          </a:xfrm>
        </p:spPr>
        <p:txBody>
          <a:bodyPr/>
          <a:lstStyle/>
          <a:p>
            <a:r>
              <a:rPr lang="en-US" dirty="0"/>
              <a:t>This presentation uses ….</a:t>
            </a:r>
          </a:p>
        </p:txBody>
      </p:sp>
      <p:pic>
        <p:nvPicPr>
          <p:cNvPr id="5" name="Content Placeholder 4" descr="9781529711844.jpg"/>
          <p:cNvPicPr>
            <a:picLocks noGrp="1" noChangeAspect="1"/>
          </p:cNvPicPr>
          <p:nvPr>
            <p:ph idx="1"/>
          </p:nvPr>
        </p:nvPicPr>
        <p:blipFill>
          <a:blip r:embed="rId2"/>
          <a:stretch>
            <a:fillRect/>
          </a:stretch>
        </p:blipFill>
        <p:spPr>
          <a:xfrm>
            <a:off x="4637276" y="2020388"/>
            <a:ext cx="2917448" cy="4152952"/>
          </a:xfrm>
          <a:noFill/>
        </p:spPr>
      </p:pic>
    </p:spTree>
    <p:extLst>
      <p:ext uri="{BB962C8B-B14F-4D97-AF65-F5344CB8AC3E}">
        <p14:creationId xmlns:p14="http://schemas.microsoft.com/office/powerpoint/2010/main" val="399470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603C-3804-466E-AECB-C8A8B6D606B0}"/>
              </a:ext>
            </a:extLst>
          </p:cNvPr>
          <p:cNvSpPr>
            <a:spLocks noGrp="1"/>
          </p:cNvSpPr>
          <p:nvPr>
            <p:ph type="title"/>
          </p:nvPr>
        </p:nvSpPr>
        <p:spPr/>
        <p:txBody>
          <a:bodyPr/>
          <a:lstStyle/>
          <a:p>
            <a:r>
              <a:rPr lang="en-GB" dirty="0"/>
              <a:t>In a single slide…</a:t>
            </a:r>
          </a:p>
        </p:txBody>
      </p:sp>
      <p:sp>
        <p:nvSpPr>
          <p:cNvPr id="3" name="Content Placeholder 2">
            <a:extLst>
              <a:ext uri="{FF2B5EF4-FFF2-40B4-BE49-F238E27FC236}">
                <a16:creationId xmlns:a16="http://schemas.microsoft.com/office/drawing/2014/main" id="{F7A8E270-ACD7-4E26-BA44-6EC3670F43F7}"/>
              </a:ext>
            </a:extLst>
          </p:cNvPr>
          <p:cNvSpPr>
            <a:spLocks noGrp="1"/>
          </p:cNvSpPr>
          <p:nvPr>
            <p:ph idx="1"/>
          </p:nvPr>
        </p:nvSpPr>
        <p:spPr/>
        <p:txBody>
          <a:bodyPr>
            <a:normAutofit fontScale="92500" lnSpcReduction="10000"/>
          </a:bodyPr>
          <a:lstStyle/>
          <a:p>
            <a:r>
              <a:rPr lang="en-GB" dirty="0"/>
              <a:t>Quantitative data from include studies can be summarised and synthesised in a narrative, tabular and, sometimes graphical form.</a:t>
            </a:r>
          </a:p>
          <a:p>
            <a:r>
              <a:rPr lang="en-GB" dirty="0"/>
              <a:t>When planning a meta-analysis, important to consider if the included studies are similar enough to be combined, and justify the decision to present a meta-analysis or not.</a:t>
            </a:r>
          </a:p>
          <a:p>
            <a:r>
              <a:rPr lang="en-GB" dirty="0"/>
              <a:t>The choice of meta-analysis method is primarily determined by how similar or different </a:t>
            </a:r>
            <a:r>
              <a:rPr lang="en-GB" b="1" dirty="0"/>
              <a:t>(heterogeneity)</a:t>
            </a:r>
            <a:r>
              <a:rPr lang="en-GB" dirty="0"/>
              <a:t> the included studies are in terms of the populations, interventions, comparators, outcomes and study characteristics (PICOS) to one another.</a:t>
            </a:r>
          </a:p>
          <a:p>
            <a:r>
              <a:rPr lang="en-GB" dirty="0"/>
              <a:t>Heterogeneity in all PICOS elements, along with any observed statistical heterogeneity, should always be identified and discussed.</a:t>
            </a:r>
          </a:p>
        </p:txBody>
      </p:sp>
    </p:spTree>
    <p:extLst>
      <p:ext uri="{BB962C8B-B14F-4D97-AF65-F5344CB8AC3E}">
        <p14:creationId xmlns:p14="http://schemas.microsoft.com/office/powerpoint/2010/main" val="1078319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B0BC-8A79-44FA-9791-615F1CE426EC}"/>
              </a:ext>
            </a:extLst>
          </p:cNvPr>
          <p:cNvSpPr>
            <a:spLocks noGrp="1"/>
          </p:cNvSpPr>
          <p:nvPr>
            <p:ph type="title"/>
          </p:nvPr>
        </p:nvSpPr>
        <p:spPr/>
        <p:txBody>
          <a:bodyPr/>
          <a:lstStyle/>
          <a:p>
            <a:r>
              <a:rPr lang="en-GB" dirty="0"/>
              <a:t>What is heterogeneity?</a:t>
            </a:r>
          </a:p>
        </p:txBody>
      </p:sp>
      <p:sp>
        <p:nvSpPr>
          <p:cNvPr id="3" name="Content Placeholder 2">
            <a:extLst>
              <a:ext uri="{FF2B5EF4-FFF2-40B4-BE49-F238E27FC236}">
                <a16:creationId xmlns:a16="http://schemas.microsoft.com/office/drawing/2014/main" id="{7C40E134-98D0-4A20-8BCB-CB7C7B579BC6}"/>
              </a:ext>
            </a:extLst>
          </p:cNvPr>
          <p:cNvSpPr>
            <a:spLocks noGrp="1"/>
          </p:cNvSpPr>
          <p:nvPr>
            <p:ph idx="1"/>
          </p:nvPr>
        </p:nvSpPr>
        <p:spPr/>
        <p:txBody>
          <a:bodyPr>
            <a:normAutofit/>
          </a:bodyPr>
          <a:lstStyle/>
          <a:p>
            <a:r>
              <a:rPr lang="en-GB" b="1" dirty="0"/>
              <a:t>Clinical heterogeneity </a:t>
            </a:r>
            <a:r>
              <a:rPr lang="en-GB" dirty="0"/>
              <a:t>- variability in PICO elements (population, interventions/comparators, or outcomes) among included studies.</a:t>
            </a:r>
          </a:p>
          <a:p>
            <a:r>
              <a:rPr lang="en-GB" b="1" dirty="0"/>
              <a:t>Methodological heterogeneity </a:t>
            </a:r>
            <a:r>
              <a:rPr lang="en-GB" dirty="0"/>
              <a:t>- variability in the design or quality of included studies; for example, the use of double-blinding in some clinical trials but not in others that are included in a meta-analysis.</a:t>
            </a:r>
          </a:p>
          <a:p>
            <a:r>
              <a:rPr lang="en-GB" b="1" dirty="0"/>
              <a:t>Statistical heterogeneity </a:t>
            </a:r>
            <a:r>
              <a:rPr lang="en-GB" dirty="0"/>
              <a:t>- the observation that the observed difference in effects among studies in a meta-analysis is greater than one would expect on the basis of random error.</a:t>
            </a:r>
          </a:p>
          <a:p>
            <a:pPr lvl="1"/>
            <a:r>
              <a:rPr lang="en-GB" dirty="0"/>
              <a:t>Statistical heterogeneity can be measured with established tools and reported in addition to visual inspection using forest plots. </a:t>
            </a:r>
          </a:p>
        </p:txBody>
      </p:sp>
    </p:spTree>
    <p:extLst>
      <p:ext uri="{BB962C8B-B14F-4D97-AF65-F5344CB8AC3E}">
        <p14:creationId xmlns:p14="http://schemas.microsoft.com/office/powerpoint/2010/main" val="947874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B0BC-8A79-44FA-9791-615F1CE426EC}"/>
              </a:ext>
            </a:extLst>
          </p:cNvPr>
          <p:cNvSpPr>
            <a:spLocks noGrp="1"/>
          </p:cNvSpPr>
          <p:nvPr>
            <p:ph type="title"/>
          </p:nvPr>
        </p:nvSpPr>
        <p:spPr/>
        <p:txBody>
          <a:bodyPr/>
          <a:lstStyle/>
          <a:p>
            <a:r>
              <a:rPr lang="en-GB" dirty="0"/>
              <a:t>Overview of approaches to synthesis</a:t>
            </a:r>
          </a:p>
        </p:txBody>
      </p:sp>
      <p:sp>
        <p:nvSpPr>
          <p:cNvPr id="3" name="Content Placeholder 2">
            <a:extLst>
              <a:ext uri="{FF2B5EF4-FFF2-40B4-BE49-F238E27FC236}">
                <a16:creationId xmlns:a16="http://schemas.microsoft.com/office/drawing/2014/main" id="{7C40E134-98D0-4A20-8BCB-CB7C7B579BC6}"/>
              </a:ext>
            </a:extLst>
          </p:cNvPr>
          <p:cNvSpPr>
            <a:spLocks noGrp="1"/>
          </p:cNvSpPr>
          <p:nvPr>
            <p:ph idx="1"/>
          </p:nvPr>
        </p:nvSpPr>
        <p:spPr/>
        <p:txBody>
          <a:bodyPr/>
          <a:lstStyle/>
          <a:p>
            <a:r>
              <a:rPr lang="en-GB" dirty="0"/>
              <a:t>Synthesis of the evidence included in a review relies heavily on pattern recognition.</a:t>
            </a:r>
          </a:p>
          <a:p>
            <a:r>
              <a:rPr lang="en-GB" dirty="0"/>
              <a:t>The method of synthesis employed should help the reader identify patterns in the data.</a:t>
            </a:r>
          </a:p>
          <a:p>
            <a:r>
              <a:rPr lang="en-GB" dirty="0"/>
              <a:t>Quantitative approaches should be used for handling quantitative data.</a:t>
            </a:r>
          </a:p>
          <a:p>
            <a:r>
              <a:rPr lang="en-GB" dirty="0"/>
              <a:t>A quantitative approach to synthesis can also, but does not necessarily, include undertaking a meta-analysis.</a:t>
            </a:r>
          </a:p>
        </p:txBody>
      </p:sp>
    </p:spTree>
    <p:extLst>
      <p:ext uri="{BB962C8B-B14F-4D97-AF65-F5344CB8AC3E}">
        <p14:creationId xmlns:p14="http://schemas.microsoft.com/office/powerpoint/2010/main" val="3682931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Planning the synthesis strategy</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lstStyle/>
          <a:p>
            <a:r>
              <a:rPr lang="en-GB" dirty="0"/>
              <a:t>The synthesis approach is governed by the review type and its objectives.</a:t>
            </a:r>
          </a:p>
          <a:p>
            <a:pPr lvl="1"/>
            <a:r>
              <a:rPr lang="en-GB" b="1" dirty="0"/>
              <a:t>Scoping reviews </a:t>
            </a:r>
            <a:r>
              <a:rPr lang="en-GB" dirty="0"/>
              <a:t>will include coding of studies and narrative synthesis.</a:t>
            </a:r>
          </a:p>
          <a:p>
            <a:pPr lvl="1"/>
            <a:r>
              <a:rPr lang="en-GB" b="1" dirty="0"/>
              <a:t>Mapping reviews </a:t>
            </a:r>
            <a:r>
              <a:rPr lang="en-GB" dirty="0"/>
              <a:t>will include </a:t>
            </a:r>
            <a:r>
              <a:rPr lang="en-GB" dirty="0" err="1"/>
              <a:t>keywording</a:t>
            </a:r>
            <a:r>
              <a:rPr lang="en-GB" dirty="0"/>
              <a:t> of studies and mapping the evidence.</a:t>
            </a:r>
          </a:p>
          <a:p>
            <a:pPr lvl="1"/>
            <a:r>
              <a:rPr lang="en-GB" b="1" dirty="0"/>
              <a:t>Systematic reviews </a:t>
            </a:r>
            <a:r>
              <a:rPr lang="en-GB" dirty="0"/>
              <a:t>will include a categorisation of studies, data extraction, quality assessment, tabular presentation, narrative synthesis, and meta-analysis if one is feasible.</a:t>
            </a:r>
          </a:p>
        </p:txBody>
      </p:sp>
    </p:spTree>
    <p:extLst>
      <p:ext uri="{BB962C8B-B14F-4D97-AF65-F5344CB8AC3E}">
        <p14:creationId xmlns:p14="http://schemas.microsoft.com/office/powerpoint/2010/main" val="1341623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B0BC-8A79-44FA-9791-615F1CE426EC}"/>
              </a:ext>
            </a:extLst>
          </p:cNvPr>
          <p:cNvSpPr>
            <a:spLocks noGrp="1"/>
          </p:cNvSpPr>
          <p:nvPr>
            <p:ph type="title"/>
          </p:nvPr>
        </p:nvSpPr>
        <p:spPr/>
        <p:txBody>
          <a:bodyPr/>
          <a:lstStyle/>
          <a:p>
            <a:pPr>
              <a:lnSpc>
                <a:spcPct val="100000"/>
              </a:lnSpc>
            </a:pPr>
            <a:r>
              <a:rPr lang="en-GB" dirty="0"/>
              <a:t>Extracting quantitative data for your review</a:t>
            </a:r>
          </a:p>
        </p:txBody>
      </p:sp>
      <p:sp>
        <p:nvSpPr>
          <p:cNvPr id="3" name="Content Placeholder 2">
            <a:extLst>
              <a:ext uri="{FF2B5EF4-FFF2-40B4-BE49-F238E27FC236}">
                <a16:creationId xmlns:a16="http://schemas.microsoft.com/office/drawing/2014/main" id="{7C40E134-98D0-4A20-8BCB-CB7C7B579BC6}"/>
              </a:ext>
            </a:extLst>
          </p:cNvPr>
          <p:cNvSpPr>
            <a:spLocks noGrp="1"/>
          </p:cNvSpPr>
          <p:nvPr>
            <p:ph idx="1"/>
          </p:nvPr>
        </p:nvSpPr>
        <p:spPr/>
        <p:txBody>
          <a:bodyPr>
            <a:normAutofit fontScale="92500" lnSpcReduction="10000"/>
          </a:bodyPr>
          <a:lstStyle/>
          <a:p>
            <a:r>
              <a:rPr lang="en-GB" dirty="0"/>
              <a:t>Allows the reviewer to examine which elements of data are present in each individual study report.</a:t>
            </a:r>
          </a:p>
          <a:p>
            <a:r>
              <a:rPr lang="en-GB" dirty="0"/>
              <a:t>Elements for the data extraction form will cluster around the PICOS structure. </a:t>
            </a:r>
          </a:p>
          <a:p>
            <a:r>
              <a:rPr lang="en-GB" dirty="0"/>
              <a:t>The data extraction form can include:</a:t>
            </a:r>
          </a:p>
          <a:p>
            <a:pPr lvl="1"/>
            <a:r>
              <a:rPr lang="en-GB" u="sng" dirty="0"/>
              <a:t>Eligibility</a:t>
            </a:r>
            <a:r>
              <a:rPr lang="en-GB" dirty="0"/>
              <a:t>: an explicit statement of inclusion and exclusion criteria of the included studies</a:t>
            </a:r>
          </a:p>
          <a:p>
            <a:pPr lvl="1"/>
            <a:r>
              <a:rPr lang="en-GB" u="sng" dirty="0"/>
              <a:t>Descriptive data</a:t>
            </a:r>
            <a:r>
              <a:rPr lang="en-GB" dirty="0"/>
              <a:t>: information about study characteristics including setting, population.</a:t>
            </a:r>
          </a:p>
          <a:p>
            <a:pPr lvl="1"/>
            <a:r>
              <a:rPr lang="en-GB" u="sng" dirty="0"/>
              <a:t>Results</a:t>
            </a:r>
            <a:r>
              <a:rPr lang="en-GB" dirty="0"/>
              <a:t>: information about the results of the study in the form of data to be used in your review. Data may be in ‘raw’ format (directly from the paper) and/or converted into a uniform format for the review.</a:t>
            </a:r>
          </a:p>
        </p:txBody>
      </p:sp>
    </p:spTree>
    <p:extLst>
      <p:ext uri="{BB962C8B-B14F-4D97-AF65-F5344CB8AC3E}">
        <p14:creationId xmlns:p14="http://schemas.microsoft.com/office/powerpoint/2010/main" val="2958402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Narrative and textual presentation</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r>
              <a:rPr lang="en-GB" dirty="0"/>
              <a:t>A narrative review can accommodate differences between the questions, research designs, and contexts of each individual study</a:t>
            </a:r>
          </a:p>
          <a:p>
            <a:r>
              <a:rPr lang="en-GB" dirty="0"/>
              <a:t>Can be a traditional narrative approach or the more formalised development of narrative synthesis.</a:t>
            </a:r>
          </a:p>
          <a:p>
            <a:r>
              <a:rPr lang="en-GB" dirty="0"/>
              <a:t>Traditional narrative approach largely involves compiling descriptive data and exemplars from individual studies</a:t>
            </a:r>
          </a:p>
          <a:p>
            <a:r>
              <a:rPr lang="en-GB" dirty="0"/>
              <a:t>Narrative synthesis characterises studies within multiple groupings and is often presented alongside the tabular presentations of included studies. Grouping studies helps the reviewer and the reader characterise the included studies as a ‘body of evidence’. </a:t>
            </a:r>
          </a:p>
        </p:txBody>
      </p:sp>
    </p:spTree>
    <p:extLst>
      <p:ext uri="{BB962C8B-B14F-4D97-AF65-F5344CB8AC3E}">
        <p14:creationId xmlns:p14="http://schemas.microsoft.com/office/powerpoint/2010/main" val="284397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2725B-CAF2-4DFC-91E9-30D67910A7F1}"/>
              </a:ext>
            </a:extLst>
          </p:cNvPr>
          <p:cNvSpPr>
            <a:spLocks noGrp="1"/>
          </p:cNvSpPr>
          <p:nvPr>
            <p:ph type="title"/>
          </p:nvPr>
        </p:nvSpPr>
        <p:spPr/>
        <p:txBody>
          <a:bodyPr>
            <a:normAutofit fontScale="90000"/>
          </a:bodyPr>
          <a:lstStyle/>
          <a:p>
            <a:pPr>
              <a:lnSpc>
                <a:spcPct val="100000"/>
              </a:lnSpc>
            </a:pPr>
            <a:r>
              <a:rPr lang="en-GB" dirty="0"/>
              <a:t>Processes involved in a narrative synthesis that can serve as reference points to formalise activities </a:t>
            </a:r>
          </a:p>
        </p:txBody>
      </p:sp>
      <p:sp>
        <p:nvSpPr>
          <p:cNvPr id="3" name="Text Placeholder 2">
            <a:extLst>
              <a:ext uri="{FF2B5EF4-FFF2-40B4-BE49-F238E27FC236}">
                <a16:creationId xmlns:a16="http://schemas.microsoft.com/office/drawing/2014/main" id="{BF1FCB39-4314-4C30-B4A0-533D8B5AF9A5}"/>
              </a:ext>
            </a:extLst>
          </p:cNvPr>
          <p:cNvSpPr>
            <a:spLocks noGrp="1"/>
          </p:cNvSpPr>
          <p:nvPr>
            <p:ph type="body" idx="1"/>
          </p:nvPr>
        </p:nvSpPr>
        <p:spPr>
          <a:xfrm>
            <a:off x="2153842" y="2471351"/>
            <a:ext cx="3876255" cy="454965"/>
          </a:xfrm>
        </p:spPr>
        <p:txBody>
          <a:bodyPr>
            <a:normAutofit lnSpcReduction="10000"/>
          </a:bodyPr>
          <a:lstStyle/>
          <a:p>
            <a:r>
              <a:rPr lang="en-GB" sz="2200" dirty="0"/>
              <a:t>Process</a:t>
            </a:r>
          </a:p>
        </p:txBody>
      </p:sp>
      <p:sp>
        <p:nvSpPr>
          <p:cNvPr id="4" name="Content Placeholder 3">
            <a:extLst>
              <a:ext uri="{FF2B5EF4-FFF2-40B4-BE49-F238E27FC236}">
                <a16:creationId xmlns:a16="http://schemas.microsoft.com/office/drawing/2014/main" id="{B2BC84A2-EF40-44F5-80C3-C536B0DFE628}"/>
              </a:ext>
            </a:extLst>
          </p:cNvPr>
          <p:cNvSpPr>
            <a:spLocks noGrp="1"/>
          </p:cNvSpPr>
          <p:nvPr>
            <p:ph sz="half" idx="2"/>
          </p:nvPr>
        </p:nvSpPr>
        <p:spPr>
          <a:xfrm>
            <a:off x="2215978" y="2937342"/>
            <a:ext cx="3806204" cy="3298702"/>
          </a:xfrm>
        </p:spPr>
        <p:txBody>
          <a:bodyPr>
            <a:normAutofit fontScale="77500" lnSpcReduction="20000"/>
          </a:bodyPr>
          <a:lstStyle/>
          <a:p>
            <a:r>
              <a:rPr lang="en-GB" dirty="0"/>
              <a:t>Developing a theory of change</a:t>
            </a:r>
          </a:p>
          <a:p>
            <a:r>
              <a:rPr lang="en-GB" dirty="0"/>
              <a:t>Developing a preliminary synthesis</a:t>
            </a:r>
          </a:p>
          <a:p>
            <a:r>
              <a:rPr lang="en-GB" dirty="0"/>
              <a:t>Exploring relationships in the data</a:t>
            </a:r>
          </a:p>
          <a:p>
            <a:r>
              <a:rPr lang="en-GB" dirty="0"/>
              <a:t>Assessing the robustness of the synthesis product</a:t>
            </a:r>
          </a:p>
        </p:txBody>
      </p:sp>
      <p:sp>
        <p:nvSpPr>
          <p:cNvPr id="5" name="Text Placeholder 4">
            <a:extLst>
              <a:ext uri="{FF2B5EF4-FFF2-40B4-BE49-F238E27FC236}">
                <a16:creationId xmlns:a16="http://schemas.microsoft.com/office/drawing/2014/main" id="{ACF5306C-D465-4442-A37F-0FC728AB91B2}"/>
              </a:ext>
            </a:extLst>
          </p:cNvPr>
          <p:cNvSpPr>
            <a:spLocks noGrp="1"/>
          </p:cNvSpPr>
          <p:nvPr>
            <p:ph type="body" sz="quarter" idx="3"/>
          </p:nvPr>
        </p:nvSpPr>
        <p:spPr>
          <a:xfrm>
            <a:off x="6153152" y="2520778"/>
            <a:ext cx="3740492" cy="405532"/>
          </a:xfrm>
        </p:spPr>
        <p:txBody>
          <a:bodyPr>
            <a:normAutofit lnSpcReduction="10000"/>
          </a:bodyPr>
          <a:lstStyle/>
          <a:p>
            <a:r>
              <a:rPr lang="en-GB" dirty="0"/>
              <a:t>Activities</a:t>
            </a:r>
          </a:p>
        </p:txBody>
      </p:sp>
      <p:sp>
        <p:nvSpPr>
          <p:cNvPr id="6" name="Content Placeholder 5">
            <a:extLst>
              <a:ext uri="{FF2B5EF4-FFF2-40B4-BE49-F238E27FC236}">
                <a16:creationId xmlns:a16="http://schemas.microsoft.com/office/drawing/2014/main" id="{C68C914E-7EE9-4037-80F6-85D886B0413F}"/>
              </a:ext>
            </a:extLst>
          </p:cNvPr>
          <p:cNvSpPr>
            <a:spLocks noGrp="1"/>
          </p:cNvSpPr>
          <p:nvPr>
            <p:ph sz="quarter" idx="4"/>
          </p:nvPr>
        </p:nvSpPr>
        <p:spPr>
          <a:xfrm>
            <a:off x="6153152" y="2937330"/>
            <a:ext cx="3913487" cy="3331666"/>
          </a:xfrm>
        </p:spPr>
        <p:txBody>
          <a:bodyPr>
            <a:normAutofit fontScale="77500" lnSpcReduction="20000"/>
          </a:bodyPr>
          <a:lstStyle/>
          <a:p>
            <a:r>
              <a:rPr lang="en-GB" dirty="0"/>
              <a:t>Used to generate some explanatory theory or to explore or test an existing theory</a:t>
            </a:r>
          </a:p>
          <a:p>
            <a:r>
              <a:rPr lang="en-GB" dirty="0"/>
              <a:t>Bringing study findings together to tell a plausible story</a:t>
            </a:r>
          </a:p>
          <a:p>
            <a:r>
              <a:rPr lang="en-GB" dirty="0"/>
              <a:t>Examining the consistencies and inconsistencies in the data </a:t>
            </a:r>
          </a:p>
          <a:p>
            <a:r>
              <a:rPr lang="en-GB" dirty="0"/>
              <a:t>Using a variety of tools to examine lines of inquiry</a:t>
            </a:r>
          </a:p>
        </p:txBody>
      </p:sp>
    </p:spTree>
    <p:extLst>
      <p:ext uri="{BB962C8B-B14F-4D97-AF65-F5344CB8AC3E}">
        <p14:creationId xmlns:p14="http://schemas.microsoft.com/office/powerpoint/2010/main" val="2023694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Tabular presentation</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lnSpcReduction="10000"/>
          </a:bodyPr>
          <a:lstStyle/>
          <a:p>
            <a:r>
              <a:rPr lang="en-GB" dirty="0"/>
              <a:t>Can be used for all included study types.</a:t>
            </a:r>
          </a:p>
          <a:p>
            <a:r>
              <a:rPr lang="en-GB" dirty="0"/>
              <a:t>Can be used to describe characteristics of the population, intervention, comparator and outcome (measures).</a:t>
            </a:r>
          </a:p>
          <a:p>
            <a:r>
              <a:rPr lang="en-GB" dirty="0"/>
              <a:t>Can be used to describe study characteristics (</a:t>
            </a:r>
            <a:r>
              <a:rPr lang="en-GB" dirty="0" err="1"/>
              <a:t>eg</a:t>
            </a:r>
            <a:r>
              <a:rPr lang="en-GB" dirty="0"/>
              <a:t>, study design).</a:t>
            </a:r>
          </a:p>
          <a:p>
            <a:r>
              <a:rPr lang="en-GB" dirty="0"/>
              <a:t>Can be used to report how individual studies perform with regard to study quality.</a:t>
            </a:r>
          </a:p>
          <a:p>
            <a:r>
              <a:rPr lang="en-GB" dirty="0"/>
              <a:t>Can be used to indicate whether an effect is positive, negative or neutral and whether a specific effect is statistically significant or not.</a:t>
            </a:r>
          </a:p>
          <a:p>
            <a:r>
              <a:rPr lang="en-GB" dirty="0"/>
              <a:t>Where meta-analysis is not an option, can be used to present a summary of results.</a:t>
            </a:r>
          </a:p>
        </p:txBody>
      </p:sp>
    </p:spTree>
    <p:extLst>
      <p:ext uri="{BB962C8B-B14F-4D97-AF65-F5344CB8AC3E}">
        <p14:creationId xmlns:p14="http://schemas.microsoft.com/office/powerpoint/2010/main" val="1485741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Numerical presentation</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lstStyle/>
          <a:p>
            <a:r>
              <a:rPr lang="en-GB" dirty="0"/>
              <a:t>It is possible to combine multiple similar studies that observe the same effect in a meta-analysis.</a:t>
            </a:r>
          </a:p>
          <a:p>
            <a:r>
              <a:rPr lang="en-GB" dirty="0"/>
              <a:t>A meta-analysis may help to produce a conclusion about a body of research, for example...</a:t>
            </a:r>
          </a:p>
          <a:p>
            <a:r>
              <a:rPr lang="en-GB" dirty="0"/>
              <a:t>It may be that there are insufficient large studies to have proved an effect conclusively.</a:t>
            </a:r>
          </a:p>
          <a:p>
            <a:r>
              <a:rPr lang="en-GB" dirty="0"/>
              <a:t>Alternatively, those studies that do exist may show different patterns of effects.</a:t>
            </a:r>
          </a:p>
        </p:txBody>
      </p:sp>
    </p:spTree>
    <p:extLst>
      <p:ext uri="{BB962C8B-B14F-4D97-AF65-F5344CB8AC3E}">
        <p14:creationId xmlns:p14="http://schemas.microsoft.com/office/powerpoint/2010/main" val="3678067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0E426-F56D-4FCB-98E0-405EC0D9F4A1}"/>
              </a:ext>
            </a:extLst>
          </p:cNvPr>
          <p:cNvSpPr>
            <a:spLocks noGrp="1"/>
          </p:cNvSpPr>
          <p:nvPr>
            <p:ph type="title"/>
          </p:nvPr>
        </p:nvSpPr>
        <p:spPr/>
        <p:txBody>
          <a:bodyPr/>
          <a:lstStyle/>
          <a:p>
            <a:pPr>
              <a:lnSpc>
                <a:spcPct val="100000"/>
              </a:lnSpc>
            </a:pPr>
            <a:r>
              <a:rPr lang="en-GB" dirty="0"/>
              <a:t>Key steps for undertaking a meta-analysis</a:t>
            </a:r>
          </a:p>
        </p:txBody>
      </p:sp>
      <p:sp>
        <p:nvSpPr>
          <p:cNvPr id="3" name="Content Placeholder 2">
            <a:extLst>
              <a:ext uri="{FF2B5EF4-FFF2-40B4-BE49-F238E27FC236}">
                <a16:creationId xmlns:a16="http://schemas.microsoft.com/office/drawing/2014/main" id="{E7C5F380-07B2-4240-886E-60FF3D6DBA0A}"/>
              </a:ext>
            </a:extLst>
          </p:cNvPr>
          <p:cNvSpPr>
            <a:spLocks noGrp="1"/>
          </p:cNvSpPr>
          <p:nvPr>
            <p:ph sz="half" idx="1"/>
          </p:nvPr>
        </p:nvSpPr>
        <p:spPr/>
        <p:txBody>
          <a:bodyPr>
            <a:normAutofit fontScale="85000" lnSpcReduction="20000"/>
          </a:bodyPr>
          <a:lstStyle/>
          <a:p>
            <a:pPr marL="457200" indent="-457200">
              <a:buFont typeface="+mj-lt"/>
              <a:buAutoNum type="arabicPeriod"/>
            </a:pPr>
            <a:r>
              <a:rPr lang="en-GB" dirty="0"/>
              <a:t>Tabulate summary data (data extraction)</a:t>
            </a:r>
          </a:p>
          <a:p>
            <a:pPr marL="457200" indent="-457200">
              <a:buFont typeface="+mj-lt"/>
              <a:buAutoNum type="arabicPeriod"/>
            </a:pPr>
            <a:r>
              <a:rPr lang="en-GB" dirty="0"/>
              <a:t>Graph the data (synthesis)</a:t>
            </a:r>
          </a:p>
          <a:p>
            <a:pPr marL="457200" indent="-457200">
              <a:buFont typeface="+mj-lt"/>
              <a:buAutoNum type="arabicPeriod"/>
            </a:pPr>
            <a:r>
              <a:rPr lang="en-GB" dirty="0"/>
              <a:t>Check for heterogeneity of study characteristics (PICOS) (synthesis)</a:t>
            </a:r>
          </a:p>
          <a:p>
            <a:pPr marL="457200" indent="-457200">
              <a:buFont typeface="+mj-lt"/>
              <a:buAutoNum type="arabicPeriod"/>
            </a:pPr>
            <a:r>
              <a:rPr lang="en-GB" dirty="0"/>
              <a:t>Perform a meta-analysis if heterogeneity of study characteristics is not a major concern (synthesis)</a:t>
            </a:r>
          </a:p>
        </p:txBody>
      </p:sp>
      <p:sp>
        <p:nvSpPr>
          <p:cNvPr id="4" name="Content Placeholder 3">
            <a:extLst>
              <a:ext uri="{FF2B5EF4-FFF2-40B4-BE49-F238E27FC236}">
                <a16:creationId xmlns:a16="http://schemas.microsoft.com/office/drawing/2014/main" id="{45CD75AB-010B-418F-8DBB-3F36A9042F82}"/>
              </a:ext>
            </a:extLst>
          </p:cNvPr>
          <p:cNvSpPr>
            <a:spLocks noGrp="1"/>
          </p:cNvSpPr>
          <p:nvPr>
            <p:ph sz="half" idx="2"/>
          </p:nvPr>
        </p:nvSpPr>
        <p:spPr>
          <a:xfrm>
            <a:off x="6153150" y="2178122"/>
            <a:ext cx="3888774" cy="4074398"/>
          </a:xfrm>
        </p:spPr>
        <p:txBody>
          <a:bodyPr>
            <a:normAutofit fontScale="85000" lnSpcReduction="20000"/>
          </a:bodyPr>
          <a:lstStyle/>
          <a:p>
            <a:pPr marL="457200" indent="-457200">
              <a:buFont typeface="+mj-lt"/>
              <a:buAutoNum type="arabicPeriod" startAt="5"/>
            </a:pPr>
            <a:r>
              <a:rPr lang="en-GB" dirty="0"/>
              <a:t>If statistical heterogeneity is found in the meta-analysis identify factors that can explain it (analysis)</a:t>
            </a:r>
          </a:p>
          <a:p>
            <a:pPr marL="457200" indent="-457200">
              <a:buFont typeface="+mj-lt"/>
              <a:buAutoNum type="arabicPeriod" startAt="5"/>
            </a:pPr>
            <a:r>
              <a:rPr lang="en-GB" dirty="0"/>
              <a:t>Consider undertaking further meta-analyses in the form of subgroup or sensitivity analyses to explore sources of heterogeneity (analysis)</a:t>
            </a:r>
          </a:p>
          <a:p>
            <a:pPr marL="457200" indent="-457200">
              <a:buFont typeface="+mj-lt"/>
              <a:buAutoNum type="arabicPeriod" startAt="5"/>
            </a:pPr>
            <a:r>
              <a:rPr lang="en-GB" dirty="0"/>
              <a:t>Explore the potential for publication bias (analysis)</a:t>
            </a:r>
          </a:p>
        </p:txBody>
      </p:sp>
    </p:spTree>
    <p:extLst>
      <p:ext uri="{BB962C8B-B14F-4D97-AF65-F5344CB8AC3E}">
        <p14:creationId xmlns:p14="http://schemas.microsoft.com/office/powerpoint/2010/main" val="2322675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Graphical methods for exploring data</a:t>
            </a:r>
          </a:p>
        </p:txBody>
      </p:sp>
      <p:graphicFrame>
        <p:nvGraphicFramePr>
          <p:cNvPr id="6" name="Content Placeholder 5">
            <a:extLst>
              <a:ext uri="{FF2B5EF4-FFF2-40B4-BE49-F238E27FC236}">
                <a16:creationId xmlns:a16="http://schemas.microsoft.com/office/drawing/2014/main" id="{3E907830-0F2F-4B05-AB57-A97A803290CD}"/>
              </a:ext>
            </a:extLst>
          </p:cNvPr>
          <p:cNvGraphicFramePr>
            <a:graphicFrameLocks noGrp="1"/>
          </p:cNvGraphicFramePr>
          <p:nvPr>
            <p:ph idx="1"/>
          </p:nvPr>
        </p:nvGraphicFramePr>
        <p:xfrm>
          <a:off x="2667644" y="1707844"/>
          <a:ext cx="6856712" cy="4199424"/>
        </p:xfrm>
        <a:graphic>
          <a:graphicData uri="http://schemas.openxmlformats.org/drawingml/2006/table">
            <a:tbl>
              <a:tblPr firstRow="1" firstCol="1" bandRow="1">
                <a:tableStyleId>{5940675A-B579-460E-94D1-54222C63F5DA}</a:tableStyleId>
              </a:tblPr>
              <a:tblGrid>
                <a:gridCol w="1268021">
                  <a:extLst>
                    <a:ext uri="{9D8B030D-6E8A-4147-A177-3AD203B41FA5}">
                      <a16:colId xmlns:a16="http://schemas.microsoft.com/office/drawing/2014/main" val="877277854"/>
                    </a:ext>
                  </a:extLst>
                </a:gridCol>
                <a:gridCol w="5588691">
                  <a:extLst>
                    <a:ext uri="{9D8B030D-6E8A-4147-A177-3AD203B41FA5}">
                      <a16:colId xmlns:a16="http://schemas.microsoft.com/office/drawing/2014/main" val="2382412795"/>
                    </a:ext>
                  </a:extLst>
                </a:gridCol>
              </a:tblGrid>
              <a:tr h="269240">
                <a:tc>
                  <a:txBody>
                    <a:bodyPr/>
                    <a:lstStyle/>
                    <a:p>
                      <a:pPr>
                        <a:lnSpc>
                          <a:spcPct val="100000"/>
                        </a:lnSpc>
                        <a:spcAft>
                          <a:spcPts val="800"/>
                        </a:spcAft>
                      </a:pPr>
                      <a:r>
                        <a:rPr lang="en-GB" sz="1400" b="1" dirty="0">
                          <a:effectLst/>
                        </a:rPr>
                        <a:t>Method</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b="1" dirty="0">
                          <a:effectLst/>
                        </a:rPr>
                        <a:t>Description</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645451689"/>
                  </a:ext>
                </a:extLst>
              </a:tr>
              <a:tr h="518434">
                <a:tc>
                  <a:txBody>
                    <a:bodyPr/>
                    <a:lstStyle/>
                    <a:p>
                      <a:pPr>
                        <a:lnSpc>
                          <a:spcPct val="100000"/>
                        </a:lnSpc>
                        <a:spcAft>
                          <a:spcPts val="800"/>
                        </a:spcAft>
                      </a:pPr>
                      <a:r>
                        <a:rPr lang="en-GB" sz="1400" b="1" dirty="0">
                          <a:effectLst/>
                        </a:rPr>
                        <a:t>Concept map</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Useful when identifying key concepts in a document collection or research area.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3124256312"/>
                  </a:ext>
                </a:extLst>
              </a:tr>
              <a:tr h="560721">
                <a:tc>
                  <a:txBody>
                    <a:bodyPr/>
                    <a:lstStyle/>
                    <a:p>
                      <a:pPr>
                        <a:lnSpc>
                          <a:spcPct val="100000"/>
                        </a:lnSpc>
                        <a:spcAft>
                          <a:spcPts val="800"/>
                        </a:spcAft>
                      </a:pPr>
                      <a:r>
                        <a:rPr lang="en-GB" sz="1400" b="1" dirty="0">
                          <a:effectLst/>
                        </a:rPr>
                        <a:t>Forest plot </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Graphical representation of a meta-analysis depicting the relationship between the success rate of an intervention and its comparator.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189945009"/>
                  </a:ext>
                </a:extLst>
              </a:tr>
              <a:tr h="569063">
                <a:tc>
                  <a:txBody>
                    <a:bodyPr/>
                    <a:lstStyle/>
                    <a:p>
                      <a:pPr>
                        <a:lnSpc>
                          <a:spcPct val="100000"/>
                        </a:lnSpc>
                        <a:spcAft>
                          <a:spcPts val="800"/>
                        </a:spcAft>
                      </a:pPr>
                      <a:r>
                        <a:rPr lang="en-GB" sz="1400" b="1" dirty="0">
                          <a:effectLst/>
                        </a:rPr>
                        <a:t>Harvest plot</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A method for combining research with different study designs and outcomes to give an overall visual effect.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253318032"/>
                  </a:ext>
                </a:extLst>
              </a:tr>
              <a:tr h="559734">
                <a:tc>
                  <a:txBody>
                    <a:bodyPr/>
                    <a:lstStyle/>
                    <a:p>
                      <a:pPr>
                        <a:lnSpc>
                          <a:spcPct val="100000"/>
                        </a:lnSpc>
                        <a:spcAft>
                          <a:spcPts val="800"/>
                        </a:spcAft>
                      </a:pPr>
                      <a:r>
                        <a:rPr lang="en-GB" sz="1400" b="1" dirty="0">
                          <a:effectLst/>
                        </a:rPr>
                        <a:t>Idea web</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Used to conceptualise and explore connections among findings reported by the studies included in a review.</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181563664"/>
                  </a:ext>
                </a:extLst>
              </a:tr>
              <a:tr h="550405">
                <a:tc>
                  <a:txBody>
                    <a:bodyPr/>
                    <a:lstStyle/>
                    <a:p>
                      <a:pPr>
                        <a:lnSpc>
                          <a:spcPct val="100000"/>
                        </a:lnSpc>
                        <a:spcAft>
                          <a:spcPts val="800"/>
                        </a:spcAft>
                      </a:pPr>
                      <a:r>
                        <a:rPr lang="en-GB" sz="1400" b="1" dirty="0">
                          <a:effectLst/>
                        </a:rPr>
                        <a:t>Logic model</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Diagrams or flow charts that convey relationships between contextual factors, inputs, processes and outcomes.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985173920"/>
                  </a:ext>
                </a:extLst>
              </a:tr>
              <a:tr h="531747">
                <a:tc>
                  <a:txBody>
                    <a:bodyPr/>
                    <a:lstStyle/>
                    <a:p>
                      <a:pPr>
                        <a:lnSpc>
                          <a:spcPct val="100000"/>
                        </a:lnSpc>
                        <a:spcAft>
                          <a:spcPts val="800"/>
                        </a:spcAft>
                      </a:pPr>
                      <a:r>
                        <a:rPr lang="en-GB" sz="1400" b="1" dirty="0">
                          <a:effectLst/>
                        </a:rPr>
                        <a:t>Mind map</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Diagram used to represent words, ideas, tasks or other concepts linked to, and organised around, a central key word or idea.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756847892"/>
                  </a:ext>
                </a:extLst>
              </a:tr>
              <a:tr h="615707">
                <a:tc>
                  <a:txBody>
                    <a:bodyPr/>
                    <a:lstStyle/>
                    <a:p>
                      <a:pPr>
                        <a:lnSpc>
                          <a:spcPct val="100000"/>
                        </a:lnSpc>
                        <a:spcAft>
                          <a:spcPts val="800"/>
                        </a:spcAft>
                      </a:pPr>
                      <a:r>
                        <a:rPr lang="en-GB" sz="1400" b="1" dirty="0">
                          <a:effectLst/>
                        </a:rPr>
                        <a:t>Network meta-analysis</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Allows visualisation and interpretation of the evidence for specific conditions and multiple interventions.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078856714"/>
                  </a:ext>
                </a:extLst>
              </a:tr>
            </a:tbl>
          </a:graphicData>
        </a:graphic>
      </p:graphicFrame>
    </p:spTree>
    <p:extLst>
      <p:ext uri="{BB962C8B-B14F-4D97-AF65-F5344CB8AC3E}">
        <p14:creationId xmlns:p14="http://schemas.microsoft.com/office/powerpoint/2010/main" val="200506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pPr>
              <a:lnSpc>
                <a:spcPct val="100000"/>
              </a:lnSpc>
            </a:pPr>
            <a:r>
              <a:rPr lang="en-GB" dirty="0"/>
              <a:t>Subgroup and sensitivity analyses (1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r>
              <a:rPr lang="en-GB" dirty="0"/>
              <a:t>Data extraction and coding will have identified different subgroups or ‘families’ of studies.</a:t>
            </a:r>
          </a:p>
          <a:p>
            <a:r>
              <a:rPr lang="en-GB" dirty="0"/>
              <a:t>These subgroups can be representative of the average effect or the exception to the rule.</a:t>
            </a:r>
          </a:p>
          <a:p>
            <a:r>
              <a:rPr lang="en-GB" dirty="0"/>
              <a:t>Study quality assessment might have identified differences in study quality.</a:t>
            </a:r>
          </a:p>
          <a:p>
            <a:r>
              <a:rPr lang="en-GB" dirty="0"/>
              <a:t>There might be studies whose result is an outlier to other included studies, or the overall findings of the review might be influenced by one particular study.</a:t>
            </a:r>
          </a:p>
        </p:txBody>
      </p:sp>
    </p:spTree>
    <p:extLst>
      <p:ext uri="{BB962C8B-B14F-4D97-AF65-F5344CB8AC3E}">
        <p14:creationId xmlns:p14="http://schemas.microsoft.com/office/powerpoint/2010/main" val="617278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pPr>
              <a:lnSpc>
                <a:spcPct val="100000"/>
              </a:lnSpc>
            </a:pPr>
            <a:r>
              <a:rPr lang="en-GB" dirty="0"/>
              <a:t>Subgroup and sensitivity analyses (2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r>
              <a:rPr lang="en-GB" dirty="0"/>
              <a:t>Sensitivity analysis involves the removal of studies from the overall analysis, to investigate if results are ‘sensitive’ to particular studies being included.</a:t>
            </a:r>
          </a:p>
          <a:p>
            <a:r>
              <a:rPr lang="en-GB" dirty="0"/>
              <a:t>Subgroup and sensitivity analyses can be undertaken </a:t>
            </a:r>
            <a:r>
              <a:rPr lang="en-GB" dirty="0" err="1"/>
              <a:t>narratively</a:t>
            </a:r>
            <a:r>
              <a:rPr lang="en-GB" dirty="0"/>
              <a:t> or as part of a meta-analysis.</a:t>
            </a:r>
          </a:p>
        </p:txBody>
      </p:sp>
    </p:spTree>
    <p:extLst>
      <p:ext uri="{BB962C8B-B14F-4D97-AF65-F5344CB8AC3E}">
        <p14:creationId xmlns:p14="http://schemas.microsoft.com/office/powerpoint/2010/main" val="1665368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normAutofit fontScale="90000"/>
          </a:bodyPr>
          <a:lstStyle/>
          <a:p>
            <a:pPr>
              <a:lnSpc>
                <a:spcPct val="100000"/>
              </a:lnSpc>
            </a:pPr>
            <a:r>
              <a:rPr lang="en-GB" dirty="0"/>
              <a:t>Assessment of potential publication bias (1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r>
              <a:rPr lang="en-GB" dirty="0"/>
              <a:t>Publication bias refers to a family of biases that include </a:t>
            </a:r>
            <a:r>
              <a:rPr lang="en-GB" b="1" dirty="0"/>
              <a:t>language bias, location bias,</a:t>
            </a:r>
            <a:r>
              <a:rPr lang="en-GB" dirty="0"/>
              <a:t> </a:t>
            </a:r>
            <a:r>
              <a:rPr lang="en-GB" b="1" dirty="0"/>
              <a:t>database bias, </a:t>
            </a:r>
            <a:r>
              <a:rPr lang="en-GB" dirty="0"/>
              <a:t>etc.</a:t>
            </a:r>
          </a:p>
          <a:p>
            <a:r>
              <a:rPr lang="en-GB" dirty="0"/>
              <a:t>Checks can be taken in the analysis to try to identify whether the review is potentially subject to bias:</a:t>
            </a:r>
          </a:p>
          <a:p>
            <a:pPr lvl="1"/>
            <a:r>
              <a:rPr lang="en-GB" dirty="0"/>
              <a:t>Are the databases and search sources likely to identify non-English studies/unpublished studies? </a:t>
            </a:r>
          </a:p>
          <a:p>
            <a:pPr lvl="1"/>
            <a:r>
              <a:rPr lang="en-GB" dirty="0"/>
              <a:t>Does the list of included studies include: a high proportion (&gt;20%) of studies in languages other than English?; a high proportion (&gt;10%) of studies published in the grey literature/fugitive literature?</a:t>
            </a:r>
          </a:p>
        </p:txBody>
      </p:sp>
    </p:spTree>
    <p:extLst>
      <p:ext uri="{BB962C8B-B14F-4D97-AF65-F5344CB8AC3E}">
        <p14:creationId xmlns:p14="http://schemas.microsoft.com/office/powerpoint/2010/main" val="682008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normAutofit fontScale="90000"/>
          </a:bodyPr>
          <a:lstStyle/>
          <a:p>
            <a:pPr>
              <a:lnSpc>
                <a:spcPct val="100000"/>
              </a:lnSpc>
            </a:pPr>
            <a:r>
              <a:rPr lang="en-GB" dirty="0"/>
              <a:t>Assessment of potential publication bias (2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pPr lvl="1"/>
            <a:r>
              <a:rPr lang="en-GB" dirty="0"/>
              <a:t>Do the abstracts of non-English studies that would otherwise be included confirm or contradict the included English language studies</a:t>
            </a:r>
          </a:p>
          <a:p>
            <a:pPr lvl="1"/>
            <a:r>
              <a:rPr lang="en-GB" dirty="0"/>
              <a:t>Map sample size versus effect size of the included studies on a graph as a </a:t>
            </a:r>
            <a:r>
              <a:rPr lang="en-GB" b="1" dirty="0"/>
              <a:t>funnel plot</a:t>
            </a:r>
            <a:r>
              <a:rPr lang="en-GB" dirty="0"/>
              <a:t>. Are there similar numbers of small negative studies and small positive studies?</a:t>
            </a:r>
          </a:p>
        </p:txBody>
      </p:sp>
    </p:spTree>
    <p:extLst>
      <p:ext uri="{BB962C8B-B14F-4D97-AF65-F5344CB8AC3E}">
        <p14:creationId xmlns:p14="http://schemas.microsoft.com/office/powerpoint/2010/main" val="18250104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pPr>
              <a:lnSpc>
                <a:spcPct val="100000"/>
              </a:lnSpc>
            </a:pPr>
            <a:r>
              <a:rPr lang="en-GB" dirty="0"/>
              <a:t>Discussing the limitations of the evidence</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lnSpcReduction="10000"/>
          </a:bodyPr>
          <a:lstStyle/>
          <a:p>
            <a:r>
              <a:rPr lang="en-GB" dirty="0"/>
              <a:t>Recognise any limitations of the evidence when placing the review findings in context.</a:t>
            </a:r>
          </a:p>
          <a:p>
            <a:r>
              <a:rPr lang="en-GB" dirty="0"/>
              <a:t>Recognise the likelihood for bias, both within the included evidence and in the review.</a:t>
            </a:r>
          </a:p>
          <a:p>
            <a:r>
              <a:rPr lang="en-GB" dirty="0"/>
              <a:t>Highlight how the included studies, and the review as a whole, perform with regard to validity.</a:t>
            </a:r>
          </a:p>
          <a:p>
            <a:r>
              <a:rPr lang="en-GB" dirty="0"/>
              <a:t>Interpret what errors there are in the evidence and how they may have influenced the review conclusions.</a:t>
            </a:r>
          </a:p>
          <a:p>
            <a:r>
              <a:rPr lang="en-GB" dirty="0"/>
              <a:t>Highlight aspects that are largely beyond the control of the reviewer, such as the potential for publication bias.</a:t>
            </a:r>
          </a:p>
        </p:txBody>
      </p:sp>
    </p:spTree>
    <p:extLst>
      <p:ext uri="{BB962C8B-B14F-4D97-AF65-F5344CB8AC3E}">
        <p14:creationId xmlns:p14="http://schemas.microsoft.com/office/powerpoint/2010/main" val="10600885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lstStyle/>
          <a:p>
            <a:r>
              <a:rPr lang="en-GB" dirty="0"/>
              <a:t>Data extraction is a key step towards synthesis.</a:t>
            </a:r>
          </a:p>
          <a:p>
            <a:r>
              <a:rPr lang="en-GB" dirty="0"/>
              <a:t>There are numerous approaches to synthesis. Looking at existing published methods and examples is recommended.</a:t>
            </a:r>
          </a:p>
          <a:p>
            <a:r>
              <a:rPr lang="en-GB" dirty="0"/>
              <a:t>There is a variety of types of data presentation, including textual, graphical, numerical and tabular approaches.</a:t>
            </a:r>
          </a:p>
          <a:p>
            <a:r>
              <a:rPr lang="en-GB" dirty="0"/>
              <a:t>Analysis initially involves testing the robustness of your synthesis in the light of what you know about the quality of included studies.</a:t>
            </a:r>
          </a:p>
          <a:p>
            <a:r>
              <a:rPr lang="en-GB" dirty="0"/>
              <a:t>The presence of bias, including publication bias, should be considered.</a:t>
            </a:r>
          </a:p>
        </p:txBody>
      </p:sp>
    </p:spTree>
    <p:extLst>
      <p:ext uri="{BB962C8B-B14F-4D97-AF65-F5344CB8AC3E}">
        <p14:creationId xmlns:p14="http://schemas.microsoft.com/office/powerpoint/2010/main" val="27846396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05980-CBF7-4ABA-8345-E5E6D7135703}"/>
              </a:ext>
            </a:extLst>
          </p:cNvPr>
          <p:cNvSpPr>
            <a:spLocks noGrp="1"/>
          </p:cNvSpPr>
          <p:nvPr>
            <p:ph type="title"/>
          </p:nvPr>
        </p:nvSpPr>
        <p:spPr/>
        <p:txBody>
          <a:bodyPr/>
          <a:lstStyle/>
          <a:p>
            <a:r>
              <a:rPr lang="en-GB" dirty="0"/>
              <a:t>Now read: </a:t>
            </a:r>
          </a:p>
        </p:txBody>
      </p:sp>
      <p:sp>
        <p:nvSpPr>
          <p:cNvPr id="3" name="Content Placeholder 2">
            <a:extLst>
              <a:ext uri="{FF2B5EF4-FFF2-40B4-BE49-F238E27FC236}">
                <a16:creationId xmlns:a16="http://schemas.microsoft.com/office/drawing/2014/main" id="{72FFF8A3-8FB6-4225-8F29-B12C3DFD67CF}"/>
              </a:ext>
            </a:extLst>
          </p:cNvPr>
          <p:cNvSpPr>
            <a:spLocks noGrp="1"/>
          </p:cNvSpPr>
          <p:nvPr>
            <p:ph idx="1"/>
          </p:nvPr>
        </p:nvSpPr>
        <p:spPr/>
        <p:txBody>
          <a:bodyPr/>
          <a:lstStyle/>
          <a:p>
            <a:r>
              <a:rPr lang="en-GB" dirty="0"/>
              <a:t>Chapter 7 of the Sage Book: Synthesising and analysing qualitative studies In: </a:t>
            </a:r>
            <a:r>
              <a:rPr lang="en-GB" b="1" dirty="0"/>
              <a:t>Systematic Approaches to a Successful Literature Review, </a:t>
            </a:r>
            <a:r>
              <a:rPr lang="en-GB" dirty="0"/>
              <a:t>3</a:t>
            </a:r>
            <a:r>
              <a:rPr lang="en-GB" baseline="30000" dirty="0"/>
              <a:t>rd</a:t>
            </a:r>
            <a:r>
              <a:rPr lang="en-GB" dirty="0"/>
              <a:t> </a:t>
            </a:r>
            <a:r>
              <a:rPr lang="en-GB" dirty="0" err="1"/>
              <a:t>ed</a:t>
            </a:r>
            <a:r>
              <a:rPr lang="en-GB" dirty="0"/>
              <a:t>, 2021.</a:t>
            </a:r>
          </a:p>
        </p:txBody>
      </p:sp>
    </p:spTree>
    <p:extLst>
      <p:ext uri="{BB962C8B-B14F-4D97-AF65-F5344CB8AC3E}">
        <p14:creationId xmlns:p14="http://schemas.microsoft.com/office/powerpoint/2010/main" val="338391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1687</Words>
  <Application>Microsoft Office PowerPoint</Application>
  <PresentationFormat>Widescreen</PresentationFormat>
  <Paragraphs>119</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DBA CRITICAL LITERATURE REVIEW FOR DOCTORAL RESEARCH</vt:lpstr>
      <vt:lpstr>Please note</vt:lpstr>
      <vt:lpstr>This presentation uses ….</vt:lpstr>
      <vt:lpstr>In a single slide…</vt:lpstr>
      <vt:lpstr>What is heterogeneity?</vt:lpstr>
      <vt:lpstr>Overview of approaches to synthesis</vt:lpstr>
      <vt:lpstr>Planning the synthesis strategy</vt:lpstr>
      <vt:lpstr>Extracting quantitative data for your review</vt:lpstr>
      <vt:lpstr>Narrative and textual presentation</vt:lpstr>
      <vt:lpstr>Processes involved in a narrative synthesis that can serve as reference points to formalise activities </vt:lpstr>
      <vt:lpstr>Tabular presentation</vt:lpstr>
      <vt:lpstr>Numerical presentation</vt:lpstr>
      <vt:lpstr>Key steps for undertaking a meta-analysis</vt:lpstr>
      <vt:lpstr>Graphical methods for exploring data</vt:lpstr>
      <vt:lpstr>Subgroup and sensitivity analyses (1 of 2)</vt:lpstr>
      <vt:lpstr>Subgroup and sensitivity analyses (2 of 2)</vt:lpstr>
      <vt:lpstr>Assessment of potential publication bias (1 of 2)</vt:lpstr>
      <vt:lpstr>Assessment of potential publication bias (2 of 2)</vt:lpstr>
      <vt:lpstr>Discussing the limitations of the evidence</vt:lpstr>
      <vt:lpstr>Summary</vt:lpstr>
      <vt:lpstr>Now read: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Caroline Jawad</cp:lastModifiedBy>
  <cp:revision>1</cp:revision>
  <dcterms:created xsi:type="dcterms:W3CDTF">2023-02-08T17:52:57Z</dcterms:created>
  <dcterms:modified xsi:type="dcterms:W3CDTF">2023-02-08T17:56:12Z</dcterms:modified>
</cp:coreProperties>
</file>