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21" r:id="rId6"/>
    <p:sldId id="488" r:id="rId7"/>
    <p:sldId id="424" r:id="rId8"/>
    <p:sldId id="431" r:id="rId9"/>
    <p:sldId id="447" r:id="rId10"/>
    <p:sldId id="453" r:id="rId11"/>
    <p:sldId id="454" r:id="rId12"/>
    <p:sldId id="456" r:id="rId13"/>
    <p:sldId id="457" r:id="rId14"/>
    <p:sldId id="463" r:id="rId15"/>
    <p:sldId id="464" r:id="rId16"/>
    <p:sldId id="466" r:id="rId17"/>
    <p:sldId id="483" r:id="rId18"/>
    <p:sldId id="485" r:id="rId19"/>
    <p:sldId id="467" r:id="rId20"/>
    <p:sldId id="468" r:id="rId21"/>
    <p:sldId id="469" r:id="rId22"/>
    <p:sldId id="470" r:id="rId23"/>
    <p:sldId id="471" r:id="rId24"/>
    <p:sldId id="472" r:id="rId25"/>
    <p:sldId id="473" r:id="rId26"/>
    <p:sldId id="474" r:id="rId27"/>
    <p:sldId id="475" r:id="rId28"/>
    <p:sldId id="476" r:id="rId29"/>
    <p:sldId id="477" r:id="rId30"/>
    <p:sldId id="478" r:id="rId31"/>
    <p:sldId id="479" r:id="rId32"/>
    <p:sldId id="480" r:id="rId33"/>
    <p:sldId id="482" r:id="rId34"/>
    <p:sldId id="487" r:id="rId35"/>
    <p:sldId id="486" r:id="rId36"/>
    <p:sldId id="444"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51" d="100"/>
          <a:sy n="51" d="100"/>
        </p:scale>
        <p:origin x="1720"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27/01/2025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35DF58F-8671-456E-AFAD-17BFC9F0FA41}" type="datetimeFigureOut">
              <a:rPr lang="en-GB" smtClean="0"/>
              <a:pPr/>
              <a:t>27/01/2025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xfrm>
            <a:off x="917575" y="744538"/>
            <a:ext cx="4962525" cy="3722687"/>
          </a:xfrm>
          <a:ln/>
        </p:spPr>
      </p:sp>
      <p:sp>
        <p:nvSpPr>
          <p:cNvPr id="31747" name="Rectangle 3"/>
          <p:cNvSpPr>
            <a:spLocks noGrp="1" noChangeArrowheads="1"/>
          </p:cNvSpPr>
          <p:nvPr>
            <p:ph type="body" idx="1"/>
          </p:nvPr>
        </p:nvSpPr>
        <p:spPr>
          <a:noFill/>
          <a:ln/>
        </p:spPr>
        <p:txBody>
          <a:bodyPr/>
          <a:lstStyle/>
          <a:p>
            <a:r>
              <a:rPr lang="en-GB">
                <a:ea typeface="ＭＳ Ｐゴシック" pitchFamily="34" charset="-128"/>
              </a:rPr>
              <a:t>App. 52 minutes in 2 parts, first about the Azande and 2 about the Nuer </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27/01/2025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p:transition advClick="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YtK0gxdiX5w"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kRqrGHA-Azs"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youtube.com/watch?v=CuCk_w1nA7k" TargetMode="External"/><Relationship Id="rId2" Type="http://schemas.openxmlformats.org/officeDocument/2006/relationships/hyperlink" Target="http://www.bbc.co.uk/news/uk-34475424" TargetMode="External"/><Relationship Id="rId1" Type="http://schemas.openxmlformats.org/officeDocument/2006/relationships/slideLayout" Target="../slideLayouts/slideLayout2.xml"/><Relationship Id="rId4" Type="http://schemas.openxmlformats.org/officeDocument/2006/relationships/hyperlink" Target="http://www.bbc.co.uk/programmes/b06gpxk9"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www.youtube.com/watch?v=8q9HyONL_1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youtube.com/watch?v=yiGSpr1_ix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000" b="1" dirty="0">
                <a:solidFill>
                  <a:schemeClr val="bg1"/>
                </a:solidFill>
              </a:rPr>
              <a:t>Religions in Africa </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 today </a:t>
            </a:r>
          </a:p>
        </p:txBody>
      </p:sp>
      <p:sp>
        <p:nvSpPr>
          <p:cNvPr id="3" name="Content Placeholder 2"/>
          <p:cNvSpPr>
            <a:spLocks noGrp="1"/>
          </p:cNvSpPr>
          <p:nvPr>
            <p:ph sz="half" idx="1"/>
          </p:nvPr>
        </p:nvSpPr>
        <p:spPr/>
        <p:txBody>
          <a:bodyPr/>
          <a:lstStyle/>
          <a:p>
            <a:r>
              <a:rPr lang="en-GB" sz="3600" dirty="0"/>
              <a:t>Traditional Witchcraft vs modern African witchcraft  </a:t>
            </a:r>
          </a:p>
          <a:p>
            <a:endParaRPr lang="en-GB" u="sng" dirty="0"/>
          </a:p>
          <a:p>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59319" y="1988840"/>
            <a:ext cx="3810000" cy="3042092"/>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5D8BBC5-FB94-4830-A7AE-A8980834A311}"/>
              </a:ext>
            </a:extLst>
          </p:cNvPr>
          <p:cNvSpPr>
            <a:spLocks noGrp="1"/>
          </p:cNvSpPr>
          <p:nvPr>
            <p:ph type="title"/>
          </p:nvPr>
        </p:nvSpPr>
        <p:spPr/>
        <p:txBody>
          <a:bodyPr/>
          <a:lstStyle/>
          <a:p>
            <a:r>
              <a:rPr lang="en-GB" dirty="0"/>
              <a:t>Traditional or modern? </a:t>
            </a:r>
          </a:p>
        </p:txBody>
      </p:sp>
      <p:sp>
        <p:nvSpPr>
          <p:cNvPr id="6" name="Content Placeholder 5">
            <a:extLst>
              <a:ext uri="{FF2B5EF4-FFF2-40B4-BE49-F238E27FC236}">
                <a16:creationId xmlns:a16="http://schemas.microsoft.com/office/drawing/2014/main" id="{BE1C7BF6-DD75-4ACF-90FA-6A57D81AB4DC}"/>
              </a:ext>
            </a:extLst>
          </p:cNvPr>
          <p:cNvSpPr>
            <a:spLocks noGrp="1"/>
          </p:cNvSpPr>
          <p:nvPr>
            <p:ph idx="1"/>
          </p:nvPr>
        </p:nvSpPr>
        <p:spPr/>
        <p:txBody>
          <a:bodyPr/>
          <a:lstStyle/>
          <a:p>
            <a:r>
              <a:rPr lang="en-GB" dirty="0">
                <a:hlinkClick r:id="rId2"/>
              </a:rPr>
              <a:t>witchcraft in Ghana </a:t>
            </a:r>
            <a:r>
              <a:rPr lang="en-GB" dirty="0"/>
              <a:t>(National Geographic video clip) </a:t>
            </a:r>
          </a:p>
        </p:txBody>
      </p:sp>
    </p:spTree>
    <p:extLst>
      <p:ext uri="{BB962C8B-B14F-4D97-AF65-F5344CB8AC3E}">
        <p14:creationId xmlns:p14="http://schemas.microsoft.com/office/powerpoint/2010/main" val="4017640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Traditional African Witchcraft </a:t>
            </a:r>
          </a:p>
        </p:txBody>
      </p:sp>
      <p:pic>
        <p:nvPicPr>
          <p:cNvPr id="4" name="Picture 1"/>
          <p:cNvPicPr>
            <a:picLocks noGrp="1" noChangeAspect="1" noChangeArrowheads="1"/>
          </p:cNvPicPr>
          <p:nvPr>
            <p:ph idx="1"/>
          </p:nvPr>
        </p:nvPicPr>
        <p:blipFill>
          <a:blip r:embed="rId2" cstate="print"/>
          <a:srcRect/>
          <a:stretch>
            <a:fillRect/>
          </a:stretch>
        </p:blipFill>
        <p:spPr bwMode="auto">
          <a:xfrm>
            <a:off x="1727684" y="1298508"/>
            <a:ext cx="5688632" cy="4260983"/>
          </a:xfrm>
          <a:prstGeom prst="rect">
            <a:avLst/>
          </a:prstGeom>
          <a:noFill/>
          <a:ln w="25400">
            <a:solidFill>
              <a:schemeClr val="tx1"/>
            </a:solid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normAutofit fontScale="90000"/>
          </a:bodyPr>
          <a:lstStyle/>
          <a:p>
            <a:pPr eaLnBrk="1" hangingPunct="1"/>
            <a:r>
              <a:rPr lang="en-GB" sz="4000" dirty="0">
                <a:ea typeface="ＭＳ Ｐゴシック" pitchFamily="34" charset="-128"/>
              </a:rPr>
              <a:t>Sir Edward Evan Evans-Pritchard (1902-1973)</a:t>
            </a:r>
          </a:p>
        </p:txBody>
      </p:sp>
      <p:sp>
        <p:nvSpPr>
          <p:cNvPr id="5123" name="Rectangle 4"/>
          <p:cNvSpPr>
            <a:spLocks noGrp="1" noChangeArrowheads="1"/>
          </p:cNvSpPr>
          <p:nvPr>
            <p:ph type="body" sz="half" idx="4294967295"/>
          </p:nvPr>
        </p:nvSpPr>
        <p:spPr>
          <a:xfrm>
            <a:off x="685800" y="1981200"/>
            <a:ext cx="4390256" cy="4114800"/>
          </a:xfrm>
        </p:spPr>
        <p:txBody>
          <a:bodyPr/>
          <a:lstStyle/>
          <a:p>
            <a:r>
              <a:rPr lang="en-GB" sz="2800" dirty="0">
                <a:ea typeface="ＭＳ Ｐゴシック" pitchFamily="34" charset="-128"/>
              </a:rPr>
              <a:t>Professor for anthropology at Oxford University </a:t>
            </a:r>
          </a:p>
          <a:p>
            <a:pPr marL="625056"/>
            <a:r>
              <a:rPr lang="en-US" sz="2800" dirty="0">
                <a:ea typeface="ＭＳ Ｐゴシック" pitchFamily="34" charset="-128"/>
              </a:rPr>
              <a:t>Instrumental in the development of social anthropology</a:t>
            </a:r>
          </a:p>
          <a:p>
            <a:pPr eaLnBrk="1" hangingPunct="1"/>
            <a:endParaRPr lang="en-GB" sz="2800" dirty="0">
              <a:ea typeface="ＭＳ Ｐゴシック" pitchFamily="34" charset="-128"/>
            </a:endParaRPr>
          </a:p>
        </p:txBody>
      </p:sp>
      <p:pic>
        <p:nvPicPr>
          <p:cNvPr id="5124" name="Picture 8" descr="evans-pritchard-1-sized"/>
          <p:cNvPicPr>
            <a:picLocks noGrp="1" noChangeAspect="1" noChangeArrowheads="1"/>
          </p:cNvPicPr>
          <p:nvPr>
            <p:ph sz="half" idx="1"/>
          </p:nvPr>
        </p:nvPicPr>
        <p:blipFill>
          <a:blip r:embed="rId2" cstate="print"/>
          <a:srcRect/>
          <a:stretch>
            <a:fillRect/>
          </a:stretch>
        </p:blipFill>
        <p:spPr>
          <a:xfrm>
            <a:off x="5235575" y="2060575"/>
            <a:ext cx="2995613" cy="352901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
          <p:cNvSpPr>
            <a:spLocks noGrp="1" noChangeArrowheads="1"/>
          </p:cNvSpPr>
          <p:nvPr>
            <p:ph type="title"/>
          </p:nvPr>
        </p:nvSpPr>
        <p:spPr/>
        <p:txBody>
          <a:bodyPr/>
          <a:lstStyle/>
          <a:p>
            <a:pPr eaLnBrk="1" hangingPunct="1"/>
            <a:r>
              <a:rPr lang="en-US" dirty="0"/>
              <a:t>Academic Background</a:t>
            </a:r>
          </a:p>
        </p:txBody>
      </p:sp>
      <p:sp>
        <p:nvSpPr>
          <p:cNvPr id="21507" name="Rectangle 2"/>
          <p:cNvSpPr>
            <a:spLocks noGrp="1" noChangeArrowheads="1"/>
          </p:cNvSpPr>
          <p:nvPr>
            <p:ph type="body" idx="1"/>
          </p:nvPr>
        </p:nvSpPr>
        <p:spPr/>
        <p:txBody>
          <a:bodyPr/>
          <a:lstStyle/>
          <a:p>
            <a:pPr marL="625056"/>
            <a:r>
              <a:rPr lang="en-US" dirty="0">
                <a:ea typeface="ＭＳ Ｐゴシック" pitchFamily="34" charset="-128"/>
              </a:rPr>
              <a:t>Studied under C. G. Seligman and </a:t>
            </a:r>
            <a:r>
              <a:rPr lang="en-US" dirty="0" err="1">
                <a:ea typeface="ＭＳ Ｐゴシック" pitchFamily="34" charset="-128"/>
              </a:rPr>
              <a:t>Bronislaw</a:t>
            </a:r>
            <a:r>
              <a:rPr lang="en-US" dirty="0">
                <a:ea typeface="ＭＳ Ｐゴシック" pitchFamily="34" charset="-128"/>
              </a:rPr>
              <a:t> Malinowski</a:t>
            </a:r>
          </a:p>
          <a:p>
            <a:pPr marL="625056"/>
            <a:r>
              <a:rPr lang="en-US" dirty="0"/>
              <a:t>Conducted extensive fieldwork, mainly in the Sudan</a:t>
            </a:r>
          </a:p>
          <a:p>
            <a:pPr marL="1025106" lvl="1"/>
            <a:r>
              <a:rPr lang="en-US" dirty="0"/>
              <a:t>1926-31 amongst the </a:t>
            </a:r>
            <a:r>
              <a:rPr lang="en-US" dirty="0" err="1"/>
              <a:t>Azande</a:t>
            </a:r>
            <a:endParaRPr lang="en-US" dirty="0"/>
          </a:p>
          <a:p>
            <a:pPr marL="1025106" lvl="1"/>
            <a:r>
              <a:rPr lang="en-US" dirty="0"/>
              <a:t>1930-36 amongst the </a:t>
            </a:r>
            <a:r>
              <a:rPr lang="en-US" dirty="0" err="1"/>
              <a:t>Nuer</a:t>
            </a:r>
            <a:endParaRPr lang="en-US" dirty="0"/>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
          <p:cNvSpPr>
            <a:spLocks noGrp="1" noChangeArrowheads="1"/>
          </p:cNvSpPr>
          <p:nvPr>
            <p:ph type="title"/>
          </p:nvPr>
        </p:nvSpPr>
        <p:spPr/>
        <p:txBody>
          <a:bodyPr/>
          <a:lstStyle/>
          <a:p>
            <a:pPr eaLnBrk="1" hangingPunct="1"/>
            <a:r>
              <a:rPr lang="en-US"/>
              <a:t>Evans-Pritchard</a:t>
            </a:r>
          </a:p>
        </p:txBody>
      </p:sp>
      <p:sp>
        <p:nvSpPr>
          <p:cNvPr id="27651" name="Rectangle 2"/>
          <p:cNvSpPr>
            <a:spLocks noGrp="1" noChangeArrowheads="1"/>
          </p:cNvSpPr>
          <p:nvPr>
            <p:ph type="body" idx="1"/>
          </p:nvPr>
        </p:nvSpPr>
        <p:spPr>
          <a:xfrm>
            <a:off x="892969" y="1196753"/>
            <a:ext cx="7639471" cy="4680520"/>
          </a:xfrm>
        </p:spPr>
        <p:txBody>
          <a:bodyPr/>
          <a:lstStyle/>
          <a:p>
            <a:pPr marL="625056"/>
            <a:r>
              <a:rPr lang="en-US" dirty="0"/>
              <a:t>rejected the evolutionary view of human progress that was still popular when he studied anthropology </a:t>
            </a:r>
          </a:p>
          <a:p>
            <a:pPr marL="625056"/>
            <a:r>
              <a:rPr lang="en-US" dirty="0"/>
              <a:t>technical improvements easy to spot: better plough, faster loom, better archery bow</a:t>
            </a:r>
          </a:p>
          <a:p>
            <a:pPr marL="625056"/>
            <a:r>
              <a:rPr lang="en-US" dirty="0"/>
              <a:t>but how do you measure ‘cultural progress’?</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
          <p:cNvSpPr>
            <a:spLocks noGrp="1" noChangeArrowheads="1"/>
          </p:cNvSpPr>
          <p:nvPr>
            <p:ph type="title"/>
          </p:nvPr>
        </p:nvSpPr>
        <p:spPr/>
        <p:txBody>
          <a:bodyPr/>
          <a:lstStyle/>
          <a:p>
            <a:pPr eaLnBrk="1" hangingPunct="1"/>
            <a:r>
              <a:rPr lang="en-US" dirty="0"/>
              <a:t>His argument was that ..</a:t>
            </a:r>
          </a:p>
        </p:txBody>
      </p:sp>
      <p:sp>
        <p:nvSpPr>
          <p:cNvPr id="28675" name="Rectangle 2"/>
          <p:cNvSpPr>
            <a:spLocks noGrp="1" noChangeArrowheads="1"/>
          </p:cNvSpPr>
          <p:nvPr>
            <p:ph type="body" idx="1"/>
          </p:nvPr>
        </p:nvSpPr>
        <p:spPr>
          <a:xfrm>
            <a:off x="892968" y="1427264"/>
            <a:ext cx="7358063" cy="3904183"/>
          </a:xfrm>
        </p:spPr>
        <p:txBody>
          <a:bodyPr/>
          <a:lstStyle/>
          <a:p>
            <a:pPr marL="625056"/>
            <a:r>
              <a:rPr lang="en-US" dirty="0"/>
              <a:t>there is evidence for species evolution</a:t>
            </a:r>
          </a:p>
          <a:p>
            <a:pPr marL="625056"/>
            <a:r>
              <a:rPr lang="en-US" dirty="0"/>
              <a:t>But where is the evidence for cultural evolution?</a:t>
            </a:r>
          </a:p>
          <a:p>
            <a:pPr marL="625056"/>
            <a:r>
              <a:rPr lang="en-US" dirty="0"/>
              <a:t>Ideas about so-called “primitive societies” ( e.g. </a:t>
            </a:r>
            <a:r>
              <a:rPr lang="en-US" dirty="0" err="1"/>
              <a:t>totemism</a:t>
            </a:r>
            <a:r>
              <a:rPr lang="en-US" dirty="0"/>
              <a:t>, animism etc ) was purely speculation</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
          <p:cNvSpPr>
            <a:spLocks noGrp="1" noChangeArrowheads="1"/>
          </p:cNvSpPr>
          <p:nvPr>
            <p:ph type="title"/>
          </p:nvPr>
        </p:nvSpPr>
        <p:spPr/>
        <p:txBody>
          <a:bodyPr/>
          <a:lstStyle/>
          <a:p>
            <a:pPr eaLnBrk="1" hangingPunct="1"/>
            <a:r>
              <a:rPr lang="en-US"/>
              <a:t>Evans-Pritchard</a:t>
            </a:r>
          </a:p>
        </p:txBody>
      </p:sp>
      <p:sp>
        <p:nvSpPr>
          <p:cNvPr id="30723" name="Rectangle 2"/>
          <p:cNvSpPr>
            <a:spLocks noGrp="1" noChangeArrowheads="1"/>
          </p:cNvSpPr>
          <p:nvPr>
            <p:ph type="body" idx="1"/>
          </p:nvPr>
        </p:nvSpPr>
        <p:spPr/>
        <p:txBody>
          <a:bodyPr>
            <a:normAutofit lnSpcReduction="10000"/>
          </a:bodyPr>
          <a:lstStyle/>
          <a:p>
            <a:pPr marL="625056"/>
            <a:r>
              <a:rPr lang="en-US" dirty="0"/>
              <a:t>was profoundly influenced by </a:t>
            </a:r>
            <a:r>
              <a:rPr lang="en-US" dirty="0" err="1"/>
              <a:t>Émile</a:t>
            </a:r>
            <a:r>
              <a:rPr lang="en-US" dirty="0"/>
              <a:t> Durkheim</a:t>
            </a:r>
          </a:p>
          <a:p>
            <a:pPr marL="625056"/>
            <a:r>
              <a:rPr lang="en-US" dirty="0"/>
              <a:t>social groups are more than an assemblage of private thoughts and emotions</a:t>
            </a:r>
          </a:p>
          <a:p>
            <a:pPr marL="625056"/>
            <a:r>
              <a:rPr lang="en-US" dirty="0"/>
              <a:t>society fixes the framework of life before birth</a:t>
            </a:r>
          </a:p>
          <a:p>
            <a:pPr marL="625056"/>
            <a:r>
              <a:rPr lang="en-US" dirty="0"/>
              <a:t>hence...</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
          <p:cNvSpPr>
            <a:spLocks noGrp="1" noChangeArrowheads="1"/>
          </p:cNvSpPr>
          <p:nvPr>
            <p:ph type="title"/>
          </p:nvPr>
        </p:nvSpPr>
        <p:spPr/>
        <p:txBody>
          <a:bodyPr/>
          <a:lstStyle/>
          <a:p>
            <a:pPr eaLnBrk="1" hangingPunct="1"/>
            <a:endParaRPr lang="en-US"/>
          </a:p>
        </p:txBody>
      </p:sp>
      <p:sp>
        <p:nvSpPr>
          <p:cNvPr id="31747" name="Rectangle 2"/>
          <p:cNvSpPr>
            <a:spLocks noGrp="1" noChangeArrowheads="1"/>
          </p:cNvSpPr>
          <p:nvPr>
            <p:ph type="body" idx="1"/>
          </p:nvPr>
        </p:nvSpPr>
        <p:spPr/>
        <p:txBody>
          <a:bodyPr/>
          <a:lstStyle/>
          <a:p>
            <a:pPr marL="625056"/>
            <a:r>
              <a:rPr lang="en-US" dirty="0"/>
              <a:t>society creates much of the individual</a:t>
            </a:r>
          </a:p>
          <a:p>
            <a:pPr marL="625056"/>
            <a:r>
              <a:rPr lang="en-US" dirty="0"/>
              <a:t>not the other way round</a:t>
            </a:r>
          </a:p>
          <a:p>
            <a:pPr marL="625056"/>
            <a:r>
              <a:rPr lang="en-US" dirty="0"/>
              <a:t>e.g. a French child grows up speaking French, living by French laws, seeing the world through French ideas etc.</a:t>
            </a:r>
          </a:p>
          <a:p>
            <a:pPr marL="625056"/>
            <a:r>
              <a:rPr lang="en-US" dirty="0"/>
              <a:t>The same applies to indigenous people </a:t>
            </a:r>
          </a:p>
          <a:p>
            <a:pPr marL="625056"/>
            <a:endParaRPr lang="en-US" dirty="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
          <p:cNvSpPr>
            <a:spLocks noGrp="1" noChangeArrowheads="1"/>
          </p:cNvSpPr>
          <p:nvPr>
            <p:ph type="title"/>
          </p:nvPr>
        </p:nvSpPr>
        <p:spPr/>
        <p:txBody>
          <a:bodyPr/>
          <a:lstStyle/>
          <a:p>
            <a:pPr eaLnBrk="1" hangingPunct="1"/>
            <a:r>
              <a:rPr lang="en-US" sz="5100" dirty="0"/>
              <a:t>Evans-Pritchard thought</a:t>
            </a:r>
            <a:r>
              <a:rPr lang="en-US" dirty="0"/>
              <a:t>...</a:t>
            </a:r>
          </a:p>
        </p:txBody>
      </p:sp>
      <p:sp>
        <p:nvSpPr>
          <p:cNvPr id="37891" name="Rectangle 2"/>
          <p:cNvSpPr>
            <a:spLocks noGrp="1" noChangeArrowheads="1"/>
          </p:cNvSpPr>
          <p:nvPr>
            <p:ph type="body" idx="1"/>
          </p:nvPr>
        </p:nvSpPr>
        <p:spPr/>
        <p:txBody>
          <a:bodyPr/>
          <a:lstStyle/>
          <a:p>
            <a:pPr marL="625056"/>
            <a:r>
              <a:rPr lang="en-US" dirty="0"/>
              <a:t>that ‘primitive’ people were not irrational </a:t>
            </a:r>
          </a:p>
          <a:p>
            <a:pPr marL="625056"/>
            <a:r>
              <a:rPr lang="en-US" dirty="0"/>
              <a:t>that they were equally mature, intelligent, human beings</a:t>
            </a:r>
          </a:p>
          <a:p>
            <a:pPr marL="625056"/>
            <a:r>
              <a:rPr lang="en-US" dirty="0"/>
              <a:t>that the only way to understand them was within the context of their entire worldview/society</a:t>
            </a:r>
          </a:p>
          <a:p>
            <a:pPr marL="625056"/>
            <a:endParaRPr lang="en-US" dirty="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1"/>
          <p:cNvSpPr>
            <a:spLocks noGrp="1" noChangeArrowheads="1"/>
          </p:cNvSpPr>
          <p:nvPr>
            <p:ph type="title"/>
          </p:nvPr>
        </p:nvSpPr>
        <p:spPr/>
        <p:txBody>
          <a:bodyPr/>
          <a:lstStyle/>
          <a:p>
            <a:pPr eaLnBrk="1" hangingPunct="1"/>
            <a:r>
              <a:rPr lang="en-US"/>
              <a:t>This required</a:t>
            </a:r>
          </a:p>
        </p:txBody>
      </p:sp>
      <p:sp>
        <p:nvSpPr>
          <p:cNvPr id="38915" name="Rectangle 2"/>
          <p:cNvSpPr>
            <a:spLocks noGrp="1" noChangeArrowheads="1"/>
          </p:cNvSpPr>
          <p:nvPr>
            <p:ph type="body" idx="1"/>
          </p:nvPr>
        </p:nvSpPr>
        <p:spPr/>
        <p:txBody>
          <a:bodyPr/>
          <a:lstStyle/>
          <a:p>
            <a:pPr marL="625056"/>
            <a:r>
              <a:rPr lang="en-US" dirty="0"/>
              <a:t>extensive fieldwork</a:t>
            </a:r>
          </a:p>
          <a:p>
            <a:pPr marL="625056"/>
            <a:r>
              <a:rPr lang="en-US" dirty="0"/>
              <a:t>complete immersion in the world of the people you hoped to understand</a:t>
            </a:r>
          </a:p>
          <a:p>
            <a:pPr marL="625056"/>
            <a:r>
              <a:rPr lang="en-US" dirty="0"/>
              <a:t>So that you can translate their worldview for readers from your own society </a:t>
            </a:r>
          </a:p>
        </p:txBody>
      </p:sp>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1"/>
          <p:cNvPicPr>
            <a:picLocks noChangeAspect="1" noChangeArrowheads="1"/>
          </p:cNvPicPr>
          <p:nvPr/>
        </p:nvPicPr>
        <p:blipFill>
          <a:blip r:embed="rId2" cstate="print"/>
          <a:srcRect/>
          <a:stretch>
            <a:fillRect/>
          </a:stretch>
        </p:blipFill>
        <p:spPr bwMode="auto">
          <a:xfrm>
            <a:off x="4499991" y="2204864"/>
            <a:ext cx="3805447" cy="2992660"/>
          </a:xfrm>
          <a:prstGeom prst="rect">
            <a:avLst/>
          </a:prstGeom>
          <a:noFill/>
          <a:ln w="25400">
            <a:solidFill>
              <a:schemeClr val="tx1"/>
            </a:solidFill>
            <a:miter lim="800000"/>
            <a:headEnd/>
            <a:tailEnd/>
          </a:ln>
        </p:spPr>
      </p:pic>
      <p:sp>
        <p:nvSpPr>
          <p:cNvPr id="40963" name="Rectangle 2"/>
          <p:cNvSpPr>
            <a:spLocks noGrp="1" noChangeArrowheads="1"/>
          </p:cNvSpPr>
          <p:nvPr>
            <p:ph type="title"/>
          </p:nvPr>
        </p:nvSpPr>
        <p:spPr/>
        <p:txBody>
          <a:bodyPr/>
          <a:lstStyle/>
          <a:p>
            <a:pPr eaLnBrk="1" hangingPunct="1"/>
            <a:r>
              <a:rPr lang="en-US" sz="4500" dirty="0" err="1"/>
              <a:t>Azande</a:t>
            </a:r>
            <a:r>
              <a:rPr lang="en-US" sz="4500" dirty="0"/>
              <a:t> - Southern Sudan</a:t>
            </a:r>
          </a:p>
        </p:txBody>
      </p:sp>
      <p:pic>
        <p:nvPicPr>
          <p:cNvPr id="6" name="Picture 1"/>
          <p:cNvPicPr>
            <a:picLocks noGrp="1" noChangeAspect="1" noChangeArrowheads="1"/>
          </p:cNvPicPr>
          <p:nvPr>
            <p:ph sz="half" idx="1"/>
          </p:nvPr>
        </p:nvPicPr>
        <p:blipFill>
          <a:blip r:embed="rId3" cstate="print"/>
          <a:srcRect/>
          <a:stretch>
            <a:fillRect/>
          </a:stretch>
        </p:blipFill>
        <p:spPr bwMode="auto">
          <a:xfrm>
            <a:off x="1259632" y="1556792"/>
            <a:ext cx="2635493" cy="3960440"/>
          </a:xfrm>
          <a:prstGeom prst="rect">
            <a:avLst/>
          </a:prstGeom>
          <a:noFill/>
          <a:ln w="25400">
            <a:solidFill>
              <a:schemeClr val="tx1"/>
            </a:solidFill>
            <a:miter lim="800000"/>
            <a:headEnd/>
            <a:tailEnd/>
          </a:ln>
        </p:spPr>
      </p:pic>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4000" dirty="0">
                <a:ea typeface="ＭＳ Ｐゴシック" pitchFamily="34" charset="-128"/>
              </a:rPr>
              <a:t>Evans-Pritchard’s fieldwork </a:t>
            </a:r>
          </a:p>
        </p:txBody>
      </p:sp>
      <p:sp>
        <p:nvSpPr>
          <p:cNvPr id="16387" name="Rectangle 3"/>
          <p:cNvSpPr>
            <a:spLocks noGrp="1" noChangeArrowheads="1"/>
          </p:cNvSpPr>
          <p:nvPr>
            <p:ph type="body" idx="1"/>
          </p:nvPr>
        </p:nvSpPr>
        <p:spPr>
          <a:xfrm>
            <a:off x="685800" y="1700213"/>
            <a:ext cx="7772400" cy="4395787"/>
          </a:xfrm>
        </p:spPr>
        <p:txBody>
          <a:bodyPr/>
          <a:lstStyle/>
          <a:p>
            <a:pPr eaLnBrk="1" hangingPunct="1"/>
            <a:r>
              <a:rPr lang="en-GB" sz="2800">
                <a:ea typeface="ＭＳ Ｐゴシック" pitchFamily="34" charset="-128"/>
              </a:rPr>
              <a:t>between 1926 and 1929 in the area of the Azande (now, the Republics Sudan, Central Africa and Zaire), mainly in Sudan, which in this time was part of Anglo Egypt (Egypt under British rule)</a:t>
            </a:r>
          </a:p>
          <a:p>
            <a:pPr eaLnBrk="1" hangingPunct="1"/>
            <a:r>
              <a:rPr lang="en-GB" sz="2800">
                <a:ea typeface="ＭＳ Ｐゴシック" pitchFamily="34" charset="-128"/>
              </a:rPr>
              <a:t>nearly 20 months (divided in three journeys), sponsored mainly by the Sudan government plus the Royal Society and the Rockefeller Memorial Fund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sz="4000" dirty="0">
                <a:ea typeface="ＭＳ Ｐゴシック" pitchFamily="34" charset="-128"/>
              </a:rPr>
              <a:t>The aim of his book was ...</a:t>
            </a:r>
          </a:p>
        </p:txBody>
      </p:sp>
      <p:sp>
        <p:nvSpPr>
          <p:cNvPr id="8195" name="Rectangle 3"/>
          <p:cNvSpPr>
            <a:spLocks noGrp="1" noChangeArrowheads="1"/>
          </p:cNvSpPr>
          <p:nvPr>
            <p:ph type="body" idx="1"/>
          </p:nvPr>
        </p:nvSpPr>
        <p:spPr/>
        <p:txBody>
          <a:bodyPr/>
          <a:lstStyle/>
          <a:p>
            <a:pPr eaLnBrk="1" hangingPunct="1"/>
            <a:r>
              <a:rPr lang="en-GB" dirty="0">
                <a:ea typeface="ＭＳ Ｐゴシック" pitchFamily="34" charset="-128"/>
              </a:rPr>
              <a:t>To explain the internal logic of the </a:t>
            </a:r>
            <a:r>
              <a:rPr lang="en-GB" dirty="0" err="1">
                <a:ea typeface="ＭＳ Ｐゴシック" pitchFamily="34" charset="-128"/>
              </a:rPr>
              <a:t>Azande</a:t>
            </a:r>
            <a:r>
              <a:rPr lang="en-GB" dirty="0">
                <a:ea typeface="ＭＳ Ｐゴシック" pitchFamily="34" charset="-128"/>
              </a:rPr>
              <a:t> way of thinking</a:t>
            </a:r>
          </a:p>
          <a:p>
            <a:pPr eaLnBrk="1" hangingPunct="1"/>
            <a:r>
              <a:rPr lang="en-GB" dirty="0">
                <a:ea typeface="ＭＳ Ｐゴシック" pitchFamily="34" charset="-128"/>
              </a:rPr>
              <a:t>and that witchcraft explanation supplies a missing link in case of misfortunes </a:t>
            </a:r>
          </a:p>
          <a:p>
            <a:pPr lvl="1" eaLnBrk="1" hangingPunct="1"/>
            <a:r>
              <a:rPr lang="en-GB" dirty="0">
                <a:ea typeface="ＭＳ Ｐゴシック" pitchFamily="34" charset="-128"/>
              </a:rPr>
              <a:t>For Evans-Pritchard the </a:t>
            </a:r>
            <a:r>
              <a:rPr lang="en-GB" dirty="0" err="1">
                <a:ea typeface="ＭＳ Ｐゴシック" pitchFamily="34" charset="-128"/>
              </a:rPr>
              <a:t>Azande’s</a:t>
            </a:r>
            <a:r>
              <a:rPr lang="en-GB" dirty="0">
                <a:ea typeface="ＭＳ Ｐゴシック" pitchFamily="34" charset="-128"/>
              </a:rPr>
              <a:t> witchcraft explanation is therefore rational according to their way of reasoning. </a:t>
            </a:r>
          </a:p>
          <a:p>
            <a:pPr eaLnBrk="1" hangingPunct="1"/>
            <a:endParaRPr lang="en-GB" dirty="0">
              <a:ea typeface="ＭＳ Ｐゴシック"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1"/>
          <p:cNvSpPr>
            <a:spLocks noGrp="1" noChangeArrowheads="1"/>
          </p:cNvSpPr>
          <p:nvPr>
            <p:ph type="title"/>
          </p:nvPr>
        </p:nvSpPr>
        <p:spPr/>
        <p:txBody>
          <a:bodyPr/>
          <a:lstStyle/>
          <a:p>
            <a:pPr eaLnBrk="1" hangingPunct="1"/>
            <a:r>
              <a:rPr lang="en-US"/>
              <a:t>Magic</a:t>
            </a:r>
          </a:p>
        </p:txBody>
      </p:sp>
      <p:sp>
        <p:nvSpPr>
          <p:cNvPr id="41987" name="Rectangle 2"/>
          <p:cNvSpPr>
            <a:spLocks noGrp="1" noChangeArrowheads="1"/>
          </p:cNvSpPr>
          <p:nvPr>
            <p:ph type="body" idx="1"/>
          </p:nvPr>
        </p:nvSpPr>
        <p:spPr/>
        <p:txBody>
          <a:bodyPr/>
          <a:lstStyle/>
          <a:p>
            <a:pPr marL="625056"/>
            <a:r>
              <a:rPr lang="en-US" dirty="0"/>
              <a:t>the belief that certain aspects of the world can be controlled by mystical forces or supernatural powers</a:t>
            </a:r>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
          <p:cNvSpPr>
            <a:spLocks noGrp="1" noChangeArrowheads="1"/>
          </p:cNvSpPr>
          <p:nvPr>
            <p:ph type="title"/>
          </p:nvPr>
        </p:nvSpPr>
        <p:spPr/>
        <p:txBody>
          <a:bodyPr/>
          <a:lstStyle/>
          <a:p>
            <a:pPr eaLnBrk="1" hangingPunct="1"/>
            <a:r>
              <a:rPr lang="en-US" dirty="0"/>
              <a:t>Former understanding of magic </a:t>
            </a:r>
          </a:p>
        </p:txBody>
      </p:sp>
      <p:sp>
        <p:nvSpPr>
          <p:cNvPr id="43011" name="Rectangle 2"/>
          <p:cNvSpPr>
            <a:spLocks noGrp="1" noChangeArrowheads="1"/>
          </p:cNvSpPr>
          <p:nvPr>
            <p:ph type="body" idx="1"/>
          </p:nvPr>
        </p:nvSpPr>
        <p:spPr/>
        <p:txBody>
          <a:bodyPr/>
          <a:lstStyle/>
          <a:p>
            <a:pPr marL="625056"/>
            <a:r>
              <a:rPr lang="en-US" dirty="0"/>
              <a:t>E. B. </a:t>
            </a:r>
            <a:r>
              <a:rPr lang="en-US" dirty="0" err="1"/>
              <a:t>Tylor</a:t>
            </a:r>
            <a:r>
              <a:rPr lang="en-US" dirty="0"/>
              <a:t> - magic is a form of primitive science, working from faulty axioms</a:t>
            </a:r>
          </a:p>
          <a:p>
            <a:pPr marL="625056"/>
            <a:r>
              <a:rPr lang="en-US" dirty="0"/>
              <a:t>J. G. Frazer - magic gives way to religion, then to science</a:t>
            </a:r>
          </a:p>
          <a:p>
            <a:pPr marL="625056"/>
            <a:r>
              <a:rPr lang="en-US" dirty="0"/>
              <a:t>Either way, magic is a primitive superstition</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
          <p:cNvSpPr>
            <a:spLocks noGrp="1" noChangeArrowheads="1"/>
          </p:cNvSpPr>
          <p:nvPr>
            <p:ph type="title"/>
          </p:nvPr>
        </p:nvSpPr>
        <p:spPr/>
        <p:txBody>
          <a:bodyPr/>
          <a:lstStyle/>
          <a:p>
            <a:pPr eaLnBrk="1" hangingPunct="1"/>
            <a:r>
              <a:rPr lang="en-US"/>
              <a:t>Evans-Pritchard</a:t>
            </a:r>
          </a:p>
        </p:txBody>
      </p:sp>
      <p:sp>
        <p:nvSpPr>
          <p:cNvPr id="44035" name="Rectangle 2"/>
          <p:cNvSpPr>
            <a:spLocks noGrp="1" noChangeArrowheads="1"/>
          </p:cNvSpPr>
          <p:nvPr>
            <p:ph type="body" idx="1"/>
          </p:nvPr>
        </p:nvSpPr>
        <p:spPr/>
        <p:txBody>
          <a:bodyPr/>
          <a:lstStyle/>
          <a:p>
            <a:pPr marL="625056"/>
            <a:r>
              <a:rPr lang="en-US" dirty="0"/>
              <a:t>rejected the notion that the </a:t>
            </a:r>
            <a:r>
              <a:rPr lang="en-US" dirty="0" err="1"/>
              <a:t>Azande</a:t>
            </a:r>
            <a:r>
              <a:rPr lang="en-US" dirty="0"/>
              <a:t> were irrational, stupid, childish</a:t>
            </a:r>
          </a:p>
          <a:p>
            <a:pPr marL="625056"/>
            <a:r>
              <a:rPr lang="en-US" dirty="0"/>
              <a:t>on the contrary they had keen, inquiring minds</a:t>
            </a:r>
          </a:p>
          <a:p>
            <a:pPr marL="625056"/>
            <a:r>
              <a:rPr lang="en-US" dirty="0"/>
              <a:t>why then, did witchcraft beliefs form the bedrock of their society?</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
          <p:cNvSpPr>
            <a:spLocks noGrp="1" noChangeArrowheads="1"/>
          </p:cNvSpPr>
          <p:nvPr>
            <p:ph type="title"/>
          </p:nvPr>
        </p:nvSpPr>
        <p:spPr/>
        <p:txBody>
          <a:bodyPr/>
          <a:lstStyle/>
          <a:p>
            <a:pPr eaLnBrk="1" hangingPunct="1"/>
            <a:r>
              <a:rPr lang="en-US"/>
              <a:t>For the Azande</a:t>
            </a:r>
          </a:p>
        </p:txBody>
      </p:sp>
      <p:sp>
        <p:nvSpPr>
          <p:cNvPr id="45059" name="Rectangle 2"/>
          <p:cNvSpPr>
            <a:spLocks noGrp="1" noChangeArrowheads="1"/>
          </p:cNvSpPr>
          <p:nvPr>
            <p:ph type="body" idx="1"/>
          </p:nvPr>
        </p:nvSpPr>
        <p:spPr/>
        <p:txBody>
          <a:bodyPr/>
          <a:lstStyle/>
          <a:p>
            <a:pPr marL="625056"/>
            <a:r>
              <a:rPr lang="en-US" dirty="0"/>
              <a:t>witchcraft is a physical substance that we all possess</a:t>
            </a:r>
          </a:p>
          <a:p>
            <a:pPr marL="625056"/>
            <a:r>
              <a:rPr lang="en-US" dirty="0"/>
              <a:t>discovered as dark matter in our intestines</a:t>
            </a:r>
          </a:p>
          <a:p>
            <a:pPr marL="625056"/>
            <a:r>
              <a:rPr lang="en-US" dirty="0"/>
              <a:t>probably undigested food</a:t>
            </a:r>
          </a:p>
          <a:p>
            <a:pPr marL="625056"/>
            <a:r>
              <a:rPr lang="en-US" dirty="0"/>
              <a:t>but said to cause misfortune, calamity</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1"/>
          <p:cNvSpPr>
            <a:spLocks noGrp="1" noChangeArrowheads="1"/>
          </p:cNvSpPr>
          <p:nvPr>
            <p:ph type="title"/>
          </p:nvPr>
        </p:nvSpPr>
        <p:spPr/>
        <p:txBody>
          <a:bodyPr/>
          <a:lstStyle/>
          <a:p>
            <a:pPr eaLnBrk="1" hangingPunct="1"/>
            <a:r>
              <a:rPr lang="en-US"/>
              <a:t>Witchcraft invoked</a:t>
            </a:r>
          </a:p>
        </p:txBody>
      </p:sp>
      <p:sp>
        <p:nvSpPr>
          <p:cNvPr id="46083" name="Rectangle 2"/>
          <p:cNvSpPr>
            <a:spLocks noGrp="1" noChangeArrowheads="1"/>
          </p:cNvSpPr>
          <p:nvPr>
            <p:ph type="body" idx="1"/>
          </p:nvPr>
        </p:nvSpPr>
        <p:spPr/>
        <p:txBody>
          <a:bodyPr/>
          <a:lstStyle/>
          <a:p>
            <a:pPr marL="625056"/>
            <a:r>
              <a:rPr lang="en-US" dirty="0"/>
              <a:t>whenever there is some unfortunate event that cannot be otherwise explained</a:t>
            </a:r>
          </a:p>
          <a:p>
            <a:pPr marL="625056"/>
            <a:r>
              <a:rPr lang="en-US" dirty="0"/>
              <a:t>the person who has (generally unwittingly) caused the misfortune must be found</a:t>
            </a: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1"/>
          <p:cNvSpPr>
            <a:spLocks noGrp="1" noChangeArrowheads="1"/>
          </p:cNvSpPr>
          <p:nvPr>
            <p:ph type="title"/>
          </p:nvPr>
        </p:nvSpPr>
        <p:spPr/>
        <p:txBody>
          <a:bodyPr/>
          <a:lstStyle/>
          <a:p>
            <a:pPr eaLnBrk="1" hangingPunct="1"/>
            <a:r>
              <a:rPr lang="en-US"/>
              <a:t>Accusations</a:t>
            </a:r>
          </a:p>
        </p:txBody>
      </p:sp>
      <p:sp>
        <p:nvSpPr>
          <p:cNvPr id="47107" name="Rectangle 2"/>
          <p:cNvSpPr>
            <a:spLocks noGrp="1" noChangeArrowheads="1"/>
          </p:cNvSpPr>
          <p:nvPr>
            <p:ph type="body" idx="1"/>
          </p:nvPr>
        </p:nvSpPr>
        <p:spPr/>
        <p:txBody>
          <a:bodyPr>
            <a:normAutofit lnSpcReduction="10000"/>
          </a:bodyPr>
          <a:lstStyle/>
          <a:p>
            <a:pPr marL="625056"/>
            <a:r>
              <a:rPr lang="en-US" dirty="0"/>
              <a:t>result in ritual procedure for ‘cooling the witchcraft’</a:t>
            </a:r>
          </a:p>
          <a:p>
            <a:pPr marL="625056"/>
            <a:r>
              <a:rPr lang="en-US" dirty="0"/>
              <a:t>matter is at an end unless ‘victim’ dies</a:t>
            </a:r>
          </a:p>
          <a:p>
            <a:pPr marL="625056"/>
            <a:r>
              <a:rPr lang="en-US" dirty="0"/>
              <a:t>then compensation is called for or better, the discovery through oracles, that the cause was someone who is already dead - they have already suffered a fitting punishment</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1"/>
          <p:cNvSpPr>
            <a:spLocks noGrp="1" noChangeArrowheads="1"/>
          </p:cNvSpPr>
          <p:nvPr>
            <p:ph type="title"/>
          </p:nvPr>
        </p:nvSpPr>
        <p:spPr/>
        <p:txBody>
          <a:bodyPr/>
          <a:lstStyle/>
          <a:p>
            <a:pPr eaLnBrk="1" hangingPunct="1"/>
            <a:r>
              <a:rPr lang="en-US"/>
              <a:t>Azande society</a:t>
            </a:r>
          </a:p>
        </p:txBody>
      </p:sp>
      <p:sp>
        <p:nvSpPr>
          <p:cNvPr id="48131" name="Rectangle 2"/>
          <p:cNvSpPr>
            <a:spLocks noGrp="1" noChangeArrowheads="1"/>
          </p:cNvSpPr>
          <p:nvPr>
            <p:ph type="body" idx="1"/>
          </p:nvPr>
        </p:nvSpPr>
        <p:spPr/>
        <p:txBody>
          <a:bodyPr>
            <a:normAutofit lnSpcReduction="10000"/>
          </a:bodyPr>
          <a:lstStyle/>
          <a:p>
            <a:pPr marL="625056"/>
            <a:r>
              <a:rPr lang="en-US" dirty="0"/>
              <a:t>is aristocratic (hierarchical ordered) </a:t>
            </a:r>
          </a:p>
          <a:p>
            <a:pPr marL="625056"/>
            <a:r>
              <a:rPr lang="en-US" dirty="0"/>
              <a:t>vengeance can only take place when verdict is verified by the secret poison oracle of a local prince</a:t>
            </a:r>
          </a:p>
          <a:p>
            <a:pPr marL="625056"/>
            <a:r>
              <a:rPr lang="en-US" dirty="0"/>
              <a:t>if done publicly, would result in a never-ending cycle of violence</a:t>
            </a:r>
          </a:p>
          <a:p>
            <a:pPr marL="625056"/>
            <a:r>
              <a:rPr lang="en-US" dirty="0"/>
              <a:t>this apparent absurdity is never addressed</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1"/>
          <p:cNvSpPr>
            <a:spLocks noGrp="1" noChangeArrowheads="1"/>
          </p:cNvSpPr>
          <p:nvPr>
            <p:ph type="title"/>
          </p:nvPr>
        </p:nvSpPr>
        <p:spPr/>
        <p:txBody>
          <a:bodyPr>
            <a:normAutofit fontScale="90000"/>
          </a:bodyPr>
          <a:lstStyle/>
          <a:p>
            <a:pPr eaLnBrk="1" hangingPunct="1"/>
            <a:r>
              <a:rPr lang="en-US" dirty="0"/>
              <a:t>There are other magical practices</a:t>
            </a:r>
          </a:p>
        </p:txBody>
      </p:sp>
      <p:sp>
        <p:nvSpPr>
          <p:cNvPr id="49155" name="Rectangle 2"/>
          <p:cNvSpPr>
            <a:spLocks noGrp="1" noChangeArrowheads="1"/>
          </p:cNvSpPr>
          <p:nvPr>
            <p:ph type="body" idx="1"/>
          </p:nvPr>
        </p:nvSpPr>
        <p:spPr/>
        <p:txBody>
          <a:bodyPr/>
          <a:lstStyle/>
          <a:p>
            <a:pPr marL="625056"/>
            <a:r>
              <a:rPr lang="en-US" dirty="0"/>
              <a:t>sorcery</a:t>
            </a:r>
          </a:p>
          <a:p>
            <a:pPr marL="625056"/>
            <a:r>
              <a:rPr lang="en-US" dirty="0"/>
              <a:t>medicines to ward off witchcraft</a:t>
            </a:r>
          </a:p>
          <a:p>
            <a:pPr marL="625056"/>
            <a:r>
              <a:rPr lang="en-US" dirty="0"/>
              <a:t>no commoners would accuse someone from the ruling class</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1"/>
          <p:cNvSpPr>
            <a:spLocks noGrp="1" noChangeArrowheads="1"/>
          </p:cNvSpPr>
          <p:nvPr>
            <p:ph type="title"/>
          </p:nvPr>
        </p:nvSpPr>
        <p:spPr/>
        <p:txBody>
          <a:bodyPr/>
          <a:lstStyle/>
          <a:p>
            <a:pPr eaLnBrk="1" hangingPunct="1"/>
            <a:r>
              <a:rPr lang="en-US"/>
              <a:t>What E-P showed was:</a:t>
            </a:r>
          </a:p>
        </p:txBody>
      </p:sp>
      <p:sp>
        <p:nvSpPr>
          <p:cNvPr id="50179" name="Rectangle 2"/>
          <p:cNvSpPr>
            <a:spLocks noGrp="1" noChangeArrowheads="1"/>
          </p:cNvSpPr>
          <p:nvPr>
            <p:ph type="body" idx="1"/>
          </p:nvPr>
        </p:nvSpPr>
        <p:spPr/>
        <p:txBody>
          <a:bodyPr/>
          <a:lstStyle/>
          <a:p>
            <a:pPr marL="625056"/>
            <a:r>
              <a:rPr lang="en-US" dirty="0"/>
              <a:t>that despite the apparent absurdities, witchcraft and magic form a coherent, rational system</a:t>
            </a:r>
          </a:p>
          <a:p>
            <a:pPr marL="625056"/>
            <a:r>
              <a:rPr lang="en-US" dirty="0"/>
              <a:t>it plays a central role in the organization of social life</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
          <p:cNvSpPr>
            <a:spLocks noGrp="1" noChangeArrowheads="1"/>
          </p:cNvSpPr>
          <p:nvPr>
            <p:ph type="title"/>
          </p:nvPr>
        </p:nvSpPr>
        <p:spPr/>
        <p:txBody>
          <a:bodyPr/>
          <a:lstStyle/>
          <a:p>
            <a:pPr eaLnBrk="1" hangingPunct="1"/>
            <a:r>
              <a:rPr lang="en-US"/>
              <a:t>Witchcraft</a:t>
            </a:r>
          </a:p>
        </p:txBody>
      </p:sp>
      <p:sp>
        <p:nvSpPr>
          <p:cNvPr id="51203" name="Rectangle 2"/>
          <p:cNvSpPr>
            <a:spLocks noGrp="1" noChangeArrowheads="1"/>
          </p:cNvSpPr>
          <p:nvPr>
            <p:ph type="body" idx="1"/>
          </p:nvPr>
        </p:nvSpPr>
        <p:spPr/>
        <p:txBody>
          <a:bodyPr/>
          <a:lstStyle/>
          <a:p>
            <a:pPr marL="625056"/>
            <a:r>
              <a:rPr lang="en-US" dirty="0"/>
              <a:t>explains personal misfortune</a:t>
            </a:r>
          </a:p>
          <a:p>
            <a:pPr marL="625056"/>
            <a:r>
              <a:rPr lang="en-US" dirty="0"/>
              <a:t>explains natural disaster - not why it occurs but why it happened to me</a:t>
            </a:r>
          </a:p>
          <a:p>
            <a:pPr marL="625056"/>
            <a:r>
              <a:rPr lang="en-US" dirty="0"/>
              <a:t>magic and religion operate </a:t>
            </a:r>
            <a:r>
              <a:rPr lang="en-US" b="1" dirty="0"/>
              <a:t>alongside</a:t>
            </a:r>
            <a:r>
              <a:rPr lang="en-US" dirty="0"/>
              <a:t> science</a:t>
            </a:r>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1"/>
          <p:cNvSpPr>
            <a:spLocks noGrp="1" noChangeArrowheads="1"/>
          </p:cNvSpPr>
          <p:nvPr>
            <p:ph type="title"/>
          </p:nvPr>
        </p:nvSpPr>
        <p:spPr/>
        <p:txBody>
          <a:bodyPr/>
          <a:lstStyle/>
          <a:p>
            <a:pPr eaLnBrk="1" hangingPunct="1"/>
            <a:r>
              <a:rPr lang="en-US"/>
              <a:t>Furthermore</a:t>
            </a:r>
          </a:p>
        </p:txBody>
      </p:sp>
      <p:sp>
        <p:nvSpPr>
          <p:cNvPr id="52227" name="Rectangle 2"/>
          <p:cNvSpPr>
            <a:spLocks noGrp="1" noChangeArrowheads="1"/>
          </p:cNvSpPr>
          <p:nvPr>
            <p:ph type="body" idx="1"/>
          </p:nvPr>
        </p:nvSpPr>
        <p:spPr/>
        <p:txBody>
          <a:bodyPr/>
          <a:lstStyle/>
          <a:p>
            <a:pPr marL="625056"/>
            <a:r>
              <a:rPr lang="en-US" dirty="0"/>
              <a:t>witchcraft acts as the legal system</a:t>
            </a:r>
          </a:p>
          <a:p>
            <a:pPr marL="625056"/>
            <a:r>
              <a:rPr lang="en-US" dirty="0"/>
              <a:t>prevents violence through a system of punishment</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1"/>
          <p:cNvSpPr>
            <a:spLocks noGrp="1" noChangeArrowheads="1"/>
          </p:cNvSpPr>
          <p:nvPr>
            <p:ph type="title"/>
          </p:nvPr>
        </p:nvSpPr>
        <p:spPr/>
        <p:txBody>
          <a:bodyPr/>
          <a:lstStyle/>
          <a:p>
            <a:pPr eaLnBrk="1" hangingPunct="1"/>
            <a:r>
              <a:rPr lang="en-US"/>
              <a:t>Witches</a:t>
            </a:r>
          </a:p>
        </p:txBody>
      </p:sp>
      <p:sp>
        <p:nvSpPr>
          <p:cNvPr id="53251" name="Rectangle 2"/>
          <p:cNvSpPr>
            <a:spLocks noGrp="1" noChangeArrowheads="1"/>
          </p:cNvSpPr>
          <p:nvPr>
            <p:ph type="body" idx="1"/>
          </p:nvPr>
        </p:nvSpPr>
        <p:spPr/>
        <p:txBody>
          <a:bodyPr/>
          <a:lstStyle/>
          <a:p>
            <a:pPr marL="625056"/>
            <a:r>
              <a:rPr lang="en-US" dirty="0"/>
              <a:t>are unhappy, disagreeable people</a:t>
            </a:r>
          </a:p>
          <a:p>
            <a:pPr marL="625056"/>
            <a:r>
              <a:rPr lang="en-US" dirty="0"/>
              <a:t>strong social incentive to be happy and nice to one another</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1"/>
          <p:cNvSpPr>
            <a:spLocks noGrp="1" noChangeArrowheads="1"/>
          </p:cNvSpPr>
          <p:nvPr>
            <p:ph type="title"/>
          </p:nvPr>
        </p:nvSpPr>
        <p:spPr/>
        <p:txBody>
          <a:bodyPr/>
          <a:lstStyle/>
          <a:p>
            <a:pPr eaLnBrk="1" hangingPunct="1"/>
            <a:r>
              <a:rPr lang="en-US" dirty="0"/>
              <a:t>In E.-P.’s words ..</a:t>
            </a:r>
          </a:p>
        </p:txBody>
      </p:sp>
      <p:sp>
        <p:nvSpPr>
          <p:cNvPr id="54275" name="Rectangle 2"/>
          <p:cNvSpPr>
            <a:spLocks noGrp="1" noChangeArrowheads="1"/>
          </p:cNvSpPr>
          <p:nvPr>
            <p:ph type="body" idx="1"/>
          </p:nvPr>
        </p:nvSpPr>
        <p:spPr>
          <a:xfrm>
            <a:off x="685800" y="1772816"/>
            <a:ext cx="7772400" cy="4323184"/>
          </a:xfrm>
        </p:spPr>
        <p:txBody>
          <a:bodyPr>
            <a:normAutofit/>
          </a:bodyPr>
          <a:lstStyle/>
          <a:p>
            <a:pPr marL="282156" indent="0">
              <a:buNone/>
            </a:pPr>
            <a:r>
              <a:rPr lang="en-US" dirty="0"/>
              <a:t>‘The concept of witchcraft...provides them with a natural philosophy by which the relations between men and unfortunate events are explained and a ready and stereotyped means of reacting to such events. Witchcraft beliefs also embrace a system of values which regulate human conduct.’</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1"/>
          <p:cNvSpPr>
            <a:spLocks noGrp="1" noChangeArrowheads="1"/>
          </p:cNvSpPr>
          <p:nvPr>
            <p:ph type="title"/>
          </p:nvPr>
        </p:nvSpPr>
        <p:spPr/>
        <p:txBody>
          <a:bodyPr/>
          <a:lstStyle/>
          <a:p>
            <a:pPr eaLnBrk="1" hangingPunct="1"/>
            <a:endParaRPr lang="en-US"/>
          </a:p>
        </p:txBody>
      </p:sp>
      <p:sp>
        <p:nvSpPr>
          <p:cNvPr id="55299" name="Rectangle 2"/>
          <p:cNvSpPr>
            <a:spLocks noGrp="1" noChangeArrowheads="1"/>
          </p:cNvSpPr>
          <p:nvPr>
            <p:ph type="body" idx="1"/>
          </p:nvPr>
        </p:nvSpPr>
        <p:spPr/>
        <p:txBody>
          <a:bodyPr>
            <a:normAutofit lnSpcReduction="10000"/>
          </a:bodyPr>
          <a:lstStyle/>
          <a:p>
            <a:pPr marL="625056"/>
            <a:r>
              <a:rPr lang="en-US" dirty="0"/>
              <a:t>their intellectual ingenuity is limited by strict patterns of ritual </a:t>
            </a:r>
            <a:r>
              <a:rPr lang="en-US" dirty="0" err="1"/>
              <a:t>behaviour</a:t>
            </a:r>
            <a:r>
              <a:rPr lang="en-US" dirty="0"/>
              <a:t>, which they never test</a:t>
            </a:r>
          </a:p>
          <a:p>
            <a:pPr marL="625056"/>
            <a:r>
              <a:rPr lang="en-US" dirty="0"/>
              <a:t>‘they reason excellently in the idiom of their beliefs, but they cannot reason outside, or against, their beliefs because they have no other medium in which to express their thoughts.’</a:t>
            </a:r>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
          <p:cNvSpPr>
            <a:spLocks noGrp="1" noChangeArrowheads="1"/>
          </p:cNvSpPr>
          <p:nvPr>
            <p:ph type="title"/>
          </p:nvPr>
        </p:nvSpPr>
        <p:spPr/>
        <p:txBody>
          <a:bodyPr/>
          <a:lstStyle/>
          <a:p>
            <a:pPr eaLnBrk="1" hangingPunct="1"/>
            <a:r>
              <a:rPr lang="en-US"/>
              <a:t>To recap</a:t>
            </a:r>
          </a:p>
        </p:txBody>
      </p:sp>
      <p:sp>
        <p:nvSpPr>
          <p:cNvPr id="57347" name="Rectangle 2"/>
          <p:cNvSpPr>
            <a:spLocks noGrp="1" noChangeArrowheads="1"/>
          </p:cNvSpPr>
          <p:nvPr>
            <p:ph type="body" idx="1"/>
          </p:nvPr>
        </p:nvSpPr>
        <p:spPr/>
        <p:txBody>
          <a:bodyPr/>
          <a:lstStyle/>
          <a:p>
            <a:pPr marL="625056"/>
            <a:r>
              <a:rPr lang="en-US" dirty="0"/>
              <a:t>Victorian anthropology took magic and witchcraft in isolation, stripped of all context</a:t>
            </a:r>
          </a:p>
          <a:p>
            <a:pPr marL="625056"/>
            <a:r>
              <a:rPr lang="en-US" dirty="0"/>
              <a:t>E-P showed that you can only explain such things (including religion) by looking at the entire social structure</a:t>
            </a:r>
          </a:p>
          <a:p>
            <a:pPr marL="282156" indent="0">
              <a:buNone/>
            </a:pPr>
            <a:endParaRPr lang="en-US" dirty="0"/>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 …. </a:t>
            </a:r>
          </a:p>
        </p:txBody>
      </p:sp>
      <p:sp>
        <p:nvSpPr>
          <p:cNvPr id="3" name="Content Placeholder 2"/>
          <p:cNvSpPr>
            <a:spLocks noGrp="1"/>
          </p:cNvSpPr>
          <p:nvPr>
            <p:ph idx="1"/>
          </p:nvPr>
        </p:nvSpPr>
        <p:spPr/>
        <p:txBody>
          <a:bodyPr/>
          <a:lstStyle/>
          <a:p>
            <a:r>
              <a:rPr lang="en-GB" dirty="0"/>
              <a:t>Witchcraft accusations today are different</a:t>
            </a:r>
          </a:p>
          <a:p>
            <a:pPr lvl="1"/>
            <a:r>
              <a:rPr lang="en-GB" dirty="0"/>
              <a:t>Often in Christian context, linked to demonology (more about it next week) </a:t>
            </a:r>
          </a:p>
          <a:p>
            <a:pPr lvl="1"/>
            <a:r>
              <a:rPr lang="en-GB" dirty="0">
                <a:hlinkClick r:id="rId2"/>
              </a:rPr>
              <a:t>Link to documentary of Witchcraft and </a:t>
            </a:r>
            <a:r>
              <a:rPr lang="en-GB">
                <a:hlinkClick r:id="rId2"/>
              </a:rPr>
              <a:t>Exorcism today </a:t>
            </a:r>
            <a:endParaRPr lang="en-GB" dirty="0"/>
          </a:p>
          <a:p>
            <a:endParaRPr lang="en-GB" dirty="0"/>
          </a:p>
        </p:txBody>
      </p:sp>
    </p:spTree>
    <p:extLst>
      <p:ext uri="{BB962C8B-B14F-4D97-AF65-F5344CB8AC3E}">
        <p14:creationId xmlns:p14="http://schemas.microsoft.com/office/powerpoint/2010/main" val="404418022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Rise of witchcraft accusation in the UK</a:t>
            </a:r>
            <a:r>
              <a:rPr lang="en-GB" dirty="0"/>
              <a:t> (BBC News item)</a:t>
            </a:r>
          </a:p>
          <a:p>
            <a:pPr lvl="1"/>
            <a:r>
              <a:rPr lang="en-GB" dirty="0"/>
              <a:t>different from traditional witchcraft due to its Christian context </a:t>
            </a:r>
          </a:p>
          <a:p>
            <a:pPr lvl="1"/>
            <a:r>
              <a:rPr lang="en-GB" dirty="0">
                <a:hlinkClick r:id="rId3"/>
              </a:rPr>
              <a:t>Devil's Children </a:t>
            </a:r>
            <a:r>
              <a:rPr lang="en-GB" dirty="0"/>
              <a:t>(about the mistreatment of children in Africa) </a:t>
            </a:r>
          </a:p>
          <a:p>
            <a:r>
              <a:rPr lang="en-GB" dirty="0"/>
              <a:t>Further information: </a:t>
            </a:r>
          </a:p>
          <a:p>
            <a:pPr lvl="1"/>
            <a:r>
              <a:rPr lang="en-GB" dirty="0">
                <a:hlinkClick r:id="rId4"/>
              </a:rPr>
              <a:t>Radio 5 Live podcast </a:t>
            </a:r>
            <a:endParaRPr lang="en-GB" dirty="0"/>
          </a:p>
        </p:txBody>
      </p:sp>
    </p:spTree>
    <p:extLst>
      <p:ext uri="{BB962C8B-B14F-4D97-AF65-F5344CB8AC3E}">
        <p14:creationId xmlns:p14="http://schemas.microsoft.com/office/powerpoint/2010/main" val="1926801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a:bodyPr>
          <a:lstStyle/>
          <a:p>
            <a:pPr eaLnBrk="1" hangingPunct="1"/>
            <a:r>
              <a:rPr lang="en-GB" sz="4000" dirty="0">
                <a:ea typeface="ＭＳ Ｐゴシック" pitchFamily="34" charset="-128"/>
              </a:rPr>
              <a:t>Documentaries</a:t>
            </a:r>
          </a:p>
        </p:txBody>
      </p:sp>
      <p:sp>
        <p:nvSpPr>
          <p:cNvPr id="18435" name="Rectangle 3"/>
          <p:cNvSpPr>
            <a:spLocks noGrp="1" noChangeArrowheads="1"/>
          </p:cNvSpPr>
          <p:nvPr>
            <p:ph type="body" idx="1"/>
          </p:nvPr>
        </p:nvSpPr>
        <p:spPr/>
        <p:txBody>
          <a:bodyPr/>
          <a:lstStyle/>
          <a:p>
            <a:pPr eaLnBrk="1" hangingPunct="1"/>
            <a:r>
              <a:rPr lang="en-GB" dirty="0">
                <a:ea typeface="ＭＳ Ｐゴシック" pitchFamily="34" charset="-128"/>
                <a:hlinkClick r:id="rId3"/>
              </a:rPr>
              <a:t>Strange beliefs</a:t>
            </a:r>
            <a:r>
              <a:rPr lang="en-GB" dirty="0">
                <a:ea typeface="ＭＳ Ｐゴシック" pitchFamily="34" charset="-128"/>
              </a:rPr>
              <a:t> (about Evans-Pritchard)</a:t>
            </a:r>
          </a:p>
          <a:p>
            <a:pPr lvl="1">
              <a:buNone/>
            </a:pPr>
            <a:r>
              <a:rPr lang="en-GB" dirty="0">
                <a:ea typeface="ＭＳ Ｐゴシック" pitchFamily="34" charset="-128"/>
              </a:rPr>
              <a:t>(app. 50 minutes long BBC documentary) </a:t>
            </a:r>
          </a:p>
          <a:p>
            <a:r>
              <a:rPr lang="en-GB" dirty="0">
                <a:ea typeface="ＭＳ Ｐゴシック" pitchFamily="34" charset="-128"/>
                <a:hlinkClick r:id="rId4"/>
              </a:rPr>
              <a:t>documentary about the Azande (disappearing world)</a:t>
            </a:r>
            <a:endParaRPr lang="en-GB" dirty="0">
              <a:ea typeface="ＭＳ Ｐゴシック" pitchFamily="34" charset="-128"/>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1416</TotalTime>
  <Words>1023</Words>
  <Application>Microsoft Office PowerPoint</Application>
  <PresentationFormat>On-screen Show (4:3)</PresentationFormat>
  <Paragraphs>114</Paragraphs>
  <Slides>33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ＭＳ Ｐゴシック</vt:lpstr>
      <vt:lpstr>Arial</vt:lpstr>
      <vt:lpstr>Calibri</vt:lpstr>
      <vt:lpstr>Myriad Pro</vt:lpstr>
      <vt:lpstr>20140311PresentationUWTSDTemplate</vt:lpstr>
      <vt:lpstr>Religions in Africa </vt:lpstr>
      <vt:lpstr>Topic today </vt:lpstr>
      <vt:lpstr>Traditional or modern? </vt:lpstr>
      <vt:lpstr>Traditional African Witchcraft </vt:lpstr>
      <vt:lpstr>Sir Edward Evan Evans-Pritchard (1902-1973)</vt:lpstr>
      <vt:lpstr>Academic Background</vt:lpstr>
      <vt:lpstr>Evans-Pritchard</vt:lpstr>
      <vt:lpstr>His argument was that ..</vt:lpstr>
      <vt:lpstr>Evans-Pritchard</vt:lpstr>
      <vt:lpstr>PowerPoint Presentation</vt:lpstr>
      <vt:lpstr>Evans-Pritchard thought...</vt:lpstr>
      <vt:lpstr>This required</vt:lpstr>
      <vt:lpstr>Azande - Southern Sudan</vt:lpstr>
      <vt:lpstr>Evans-Pritchard’s fieldwork </vt:lpstr>
      <vt:lpstr>The aim of his book was ...</vt:lpstr>
      <vt:lpstr>Magic</vt:lpstr>
      <vt:lpstr>Former understanding of magic </vt:lpstr>
      <vt:lpstr>Evans-Pritchard</vt:lpstr>
      <vt:lpstr>For the Azande</vt:lpstr>
      <vt:lpstr>Witchcraft invoked</vt:lpstr>
      <vt:lpstr>Accusations</vt:lpstr>
      <vt:lpstr>Azande society</vt:lpstr>
      <vt:lpstr>There are other magical practices</vt:lpstr>
      <vt:lpstr>What E-P showed was:</vt:lpstr>
      <vt:lpstr>Witchcraft</vt:lpstr>
      <vt:lpstr>Furthermore</vt:lpstr>
      <vt:lpstr>Witches</vt:lpstr>
      <vt:lpstr>In E.-P.’s words ..</vt:lpstr>
      <vt:lpstr>PowerPoint Presentation</vt:lpstr>
      <vt:lpstr>To recap</vt:lpstr>
      <vt:lpstr>However …. </vt:lpstr>
      <vt:lpstr>PowerPoint Presentation</vt:lpstr>
      <vt:lpstr>Documentaries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204</cp:revision>
  <cp:lastPrinted>2017-03-06T16:11:16Z</cp:lastPrinted>
  <dcterms:created xsi:type="dcterms:W3CDTF">2015-04-14T15:21:28Z</dcterms:created>
  <dcterms:modified xsi:type="dcterms:W3CDTF">2025-01-27T14:52:51Z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