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handoutMasterIdLst>
    <p:handoutMasterId r:id="rId12"/>
  </p:handoutMasterIdLst>
  <p:sldIdLst>
    <p:sldId id="257" r:id="rId2"/>
    <p:sldId id="258" r:id="rId3"/>
    <p:sldId id="260" r:id="rId4"/>
    <p:sldId id="264" r:id="rId5"/>
    <p:sldId id="265" r:id="rId6"/>
    <p:sldId id="266" r:id="rId7"/>
    <p:sldId id="269" r:id="rId8"/>
    <p:sldId id="270" r:id="rId9"/>
    <p:sldId id="27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UZR0XQKNBhG5IhDdQ3e/Gg==" hashData="U/C6ocOKEM6M9e/WLyuF6UmT/ckAQDGaVwxt61g9boaJ4PTJCuVqcRMRpS3jC/GFHckPd/H3EYCPjmOLh4WRe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46163" autoAdjust="0"/>
  </p:normalViewPr>
  <p:slideViewPr>
    <p:cSldViewPr snapToGrid="0">
      <p:cViewPr varScale="1">
        <p:scale>
          <a:sx n="53" d="100"/>
          <a:sy n="53" d="100"/>
        </p:scale>
        <p:origin x="2832" y="66"/>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E424740-56E7-4DC5-85A0-87EAED197E76}" type="datetimeFigureOut">
              <a:rPr lang="en-GB" smtClean="0"/>
              <a:t>05/03/2019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E9A1852-59B5-4A41-A120-BEAE6D17CE12}" type="slidenum">
              <a:rPr lang="en-GB" smtClean="0"/>
              <a:t>‹#›</a:t>
            </a:fld>
            <a:endParaRPr lang="en-GB"/>
          </a:p>
        </p:txBody>
      </p:sp>
    </p:spTree>
    <p:extLst>
      <p:ext uri="{BB962C8B-B14F-4D97-AF65-F5344CB8AC3E}">
        <p14:creationId xmlns:p14="http://schemas.microsoft.com/office/powerpoint/2010/main" val="294818063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83DBB7-258C-4A93-A4D4-8CD9C37A7DBA}" type="datetimeFigureOut">
              <a:rPr lang="en-GB" smtClean="0"/>
              <a:t>05/03/2019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A19DD7-300D-4A0C-AFA8-CFBF03F13EAB}" type="slidenum">
              <a:rPr lang="en-GB" smtClean="0"/>
              <a:t>‹#›</a:t>
            </a:fld>
            <a:endParaRPr lang="en-GB"/>
          </a:p>
        </p:txBody>
      </p:sp>
    </p:spTree>
    <p:extLst>
      <p:ext uri="{BB962C8B-B14F-4D97-AF65-F5344CB8AC3E}">
        <p14:creationId xmlns:p14="http://schemas.microsoft.com/office/powerpoint/2010/main" val="80120924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news.bbc.co.uk/1/hi/england/8281028.stm"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smtClean="0">
                <a:latin typeface="Arial" panose="020B0604020202020204" pitchFamily="34" charset="0"/>
                <a:cs typeface="Arial" panose="020B0604020202020204" pitchFamily="34" charset="0"/>
              </a:rPr>
              <a:t>By the end of this lesson, you will be able to:</a:t>
            </a:r>
          </a:p>
          <a:p>
            <a:endParaRPr lang="en-GB" sz="1100" b="0" dirty="0" smtClean="0">
              <a:latin typeface="Arial" panose="020B0604020202020204" pitchFamily="34" charset="0"/>
              <a:cs typeface="Arial" panose="020B0604020202020204" pitchFamily="34" charset="0"/>
            </a:endParaRP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Define what a repeat victim is</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Describe the impact that </a:t>
            </a:r>
            <a:r>
              <a:rPr lang="en-GB" sz="1100" b="0" kern="1200" dirty="0" err="1" smtClean="0">
                <a:solidFill>
                  <a:schemeClr val="tx1"/>
                </a:solidFill>
                <a:effectLst/>
                <a:latin typeface="Arial" panose="020B0604020202020204" pitchFamily="34" charset="0"/>
                <a:ea typeface="+mn-ea"/>
                <a:cs typeface="Arial" panose="020B0604020202020204" pitchFamily="34" charset="0"/>
              </a:rPr>
              <a:t>asb</a:t>
            </a:r>
            <a:r>
              <a:rPr lang="en-GB" sz="1100" b="0" kern="1200" dirty="0" smtClean="0">
                <a:solidFill>
                  <a:schemeClr val="tx1"/>
                </a:solidFill>
                <a:effectLst/>
                <a:latin typeface="Arial" panose="020B0604020202020204" pitchFamily="34" charset="0"/>
                <a:ea typeface="+mn-ea"/>
                <a:cs typeface="Arial" panose="020B0604020202020204" pitchFamily="34" charset="0"/>
              </a:rPr>
              <a:t>/crime has on repeat victims</a:t>
            </a: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State who could be considered as vulnerable</a:t>
            </a:r>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1</a:t>
            </a:fld>
            <a:endParaRPr lang="en-GB"/>
          </a:p>
        </p:txBody>
      </p:sp>
    </p:spTree>
    <p:extLst>
      <p:ext uri="{BB962C8B-B14F-4D97-AF65-F5344CB8AC3E}">
        <p14:creationId xmlns:p14="http://schemas.microsoft.com/office/powerpoint/2010/main" val="758003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hlinkClick r:id="rId3"/>
              </a:rPr>
              <a:t>http://news.bbc.co.uk/1/hi/england/8281028.stm</a:t>
            </a: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As an introduction, trainer to play below video clip up to 2minutes 14 to show the impact to repeat victims and why it is of such high importance that they are dealt with appropriately.</a:t>
            </a:r>
          </a:p>
          <a:p>
            <a:pPr>
              <a:lnSpc>
                <a:spcPct val="100000"/>
              </a:lnSpc>
            </a:pPr>
            <a:r>
              <a:rPr lang="en-GB" sz="1100" dirty="0" smtClean="0">
                <a:latin typeface="Arial" panose="020B0604020202020204" pitchFamily="34" charset="0"/>
                <a:cs typeface="Arial" panose="020B0604020202020204" pitchFamily="34" charset="0"/>
              </a:rPr>
              <a:t>Fiona Pilkington</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Trainer to facilitate a discussion on what went wrong. Points to get out will be Lack of Communication between Agencies. Lack of ownership by Police. </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Following years of  repeated abuse on October 23, 2007 Fiona Pilkington drove to a remote lay-by, with her 18 year-old daughter Frankie Hardwick. She poured petrol over the back seat and set the car alight. Both Fiona and Frankie died. </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Are students</a:t>
            </a:r>
            <a:r>
              <a:rPr lang="en-GB" sz="1100" baseline="0" dirty="0" smtClean="0">
                <a:latin typeface="Arial" panose="020B0604020202020204" pitchFamily="34" charset="0"/>
                <a:cs typeface="Arial" panose="020B0604020202020204" pitchFamily="34" charset="0"/>
              </a:rPr>
              <a:t> aware of any cases?</a:t>
            </a:r>
            <a:endParaRPr lang="en-GB" sz="1100" dirty="0" smtClean="0">
              <a:latin typeface="Arial" panose="020B0604020202020204" pitchFamily="34" charset="0"/>
              <a:cs typeface="Arial" panose="020B0604020202020204" pitchFamily="34" charset="0"/>
            </a:endParaRP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2</a:t>
            </a:fld>
            <a:endParaRPr lang="en-GB"/>
          </a:p>
        </p:txBody>
      </p:sp>
    </p:spTree>
    <p:extLst>
      <p:ext uri="{BB962C8B-B14F-4D97-AF65-F5344CB8AC3E}">
        <p14:creationId xmlns:p14="http://schemas.microsoft.com/office/powerpoint/2010/main" val="862929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Trainer to ask: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smtClean="0">
                <a:latin typeface="Arial" panose="020B0604020202020204" pitchFamily="34" charset="0"/>
                <a:cs typeface="Arial" panose="020B0604020202020204" pitchFamily="34" charset="0"/>
              </a:rPr>
              <a:t>Q. What does the word Victim mean to you? </a:t>
            </a:r>
            <a:r>
              <a:rPr lang="en-GB" sz="1100" b="0" dirty="0" smtClean="0">
                <a:latin typeface="Arial" panose="020B0604020202020204" pitchFamily="34" charset="0"/>
                <a:cs typeface="Arial" panose="020B0604020202020204" pitchFamily="34" charset="0"/>
              </a:rPr>
              <a:t>Discuss.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smtClean="0">
                <a:latin typeface="Arial" panose="020B0604020202020204" pitchFamily="34" charset="0"/>
                <a:cs typeface="Arial" panose="020B0604020202020204" pitchFamily="34" charset="0"/>
              </a:rPr>
              <a:t>Q. </a:t>
            </a:r>
            <a:r>
              <a:rPr lang="en-GB" sz="1100" b="1" dirty="0" smtClean="0">
                <a:solidFill>
                  <a:schemeClr val="accent5">
                    <a:lumMod val="50000"/>
                  </a:schemeClr>
                </a:solidFill>
                <a:latin typeface="Arial" panose="020B0604020202020204" pitchFamily="34" charset="0"/>
                <a:cs typeface="Arial" panose="020B0604020202020204" pitchFamily="34" charset="0"/>
              </a:rPr>
              <a:t>Why would victims not report being a victim of Crime or ASB to the Police?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smtClean="0">
                <a:latin typeface="Arial" panose="020B0604020202020204" pitchFamily="34" charset="0"/>
                <a:cs typeface="Arial" panose="020B0604020202020204" pitchFamily="34" charset="0"/>
              </a:rPr>
              <a:t>Answers</a:t>
            </a:r>
            <a:r>
              <a:rPr lang="en-GB" sz="1100" b="1" baseline="0" dirty="0" smtClean="0">
                <a:latin typeface="Arial" panose="020B0604020202020204" pitchFamily="34" charset="0"/>
                <a:cs typeface="Arial" panose="020B0604020202020204" pitchFamily="34" charset="0"/>
              </a:rPr>
              <a:t> could include:</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not knowing how to report,</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language barriers</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trivial or no loss perceived</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previous poor experience of service</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Police can’t/won’t do anything, it’s a private matter</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inconvenient to report</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reported to other agencies</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common occurrence</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fear of reprisals</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dislike or fear of Police</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not knowing a crime/ASB has taken place.</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It could be that incidents that previous incidents have not been reported and as such did not receive a police presence.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smtClean="0"/>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3</a:t>
            </a:fld>
            <a:endParaRPr lang="en-GB"/>
          </a:p>
        </p:txBody>
      </p:sp>
    </p:spTree>
    <p:extLst>
      <p:ext uri="{BB962C8B-B14F-4D97-AF65-F5344CB8AC3E}">
        <p14:creationId xmlns:p14="http://schemas.microsoft.com/office/powerpoint/2010/main" val="9535786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Before showing the slide, trainer to ask: </a:t>
            </a:r>
          </a:p>
          <a:p>
            <a:r>
              <a:rPr lang="en-GB" sz="1100" b="1" dirty="0" smtClean="0">
                <a:latin typeface="Arial" panose="020B0604020202020204" pitchFamily="34" charset="0"/>
                <a:cs typeface="Arial" panose="020B0604020202020204" pitchFamily="34" charset="0"/>
              </a:rPr>
              <a:t>Q. What does the phrase repeat victim mean to you?</a:t>
            </a:r>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4</a:t>
            </a:fld>
            <a:endParaRPr lang="en-GB"/>
          </a:p>
        </p:txBody>
      </p:sp>
    </p:spTree>
    <p:extLst>
      <p:ext uri="{BB962C8B-B14F-4D97-AF65-F5344CB8AC3E}">
        <p14:creationId xmlns:p14="http://schemas.microsoft.com/office/powerpoint/2010/main" val="17129087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5</a:t>
            </a:fld>
            <a:endParaRPr lang="en-GB"/>
          </a:p>
        </p:txBody>
      </p:sp>
    </p:spTree>
    <p:extLst>
      <p:ext uri="{BB962C8B-B14F-4D97-AF65-F5344CB8AC3E}">
        <p14:creationId xmlns:p14="http://schemas.microsoft.com/office/powerpoint/2010/main" val="2527704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Every person who comes into contact with a member the Force will receive the highest standard of quality of service and professionalism. A Victim will tell you that their ultimate wish, apart from being a victim in the first place, is not to become a victim again.</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It is therefore important that our response is aimed at preventing further victimisation. </a:t>
            </a:r>
          </a:p>
          <a:p>
            <a:r>
              <a:rPr lang="en-GB" sz="1100" dirty="0" smtClean="0">
                <a:latin typeface="Arial" panose="020B0604020202020204" pitchFamily="34" charset="0"/>
                <a:cs typeface="Arial" panose="020B0604020202020204" pitchFamily="34" charset="0"/>
              </a:rPr>
              <a:t>The reporting officer must view each and every crime for its potential to be repeated.  Those that fall into this wide category will follow the below escalation process.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Consideration should be given at an early stage, by supervisors, of involving Neighbourhood policing Teams to provide reassurance and to complete enquiries, especially if  a response officer is the reporting officer and may have difficulty in providing the level of service required to address these issues</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Consideration to be given to utilising other Agencies to assist.. What other agencies are there in your area?</a:t>
            </a:r>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6</a:t>
            </a:fld>
            <a:endParaRPr lang="en-GB"/>
          </a:p>
        </p:txBody>
      </p:sp>
    </p:spTree>
    <p:extLst>
      <p:ext uri="{BB962C8B-B14F-4D97-AF65-F5344CB8AC3E}">
        <p14:creationId xmlns:p14="http://schemas.microsoft.com/office/powerpoint/2010/main" val="4178385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Reiterate that this definition will be widely used throughout several other inputs they will receive and is an area of policing that is currently being focused upon.</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Based on the information that has been given previously. </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Q.</a:t>
            </a:r>
            <a:r>
              <a:rPr lang="en-GB" sz="1100" b="1" baseline="0" dirty="0" smtClean="0">
                <a:latin typeface="Arial" panose="020B0604020202020204" pitchFamily="34" charset="0"/>
                <a:cs typeface="Arial" panose="020B0604020202020204" pitchFamily="34" charset="0"/>
              </a:rPr>
              <a:t> Who could be considered vulnerable?</a:t>
            </a:r>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Answers to include:</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Children</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Some adults – those who are physically or mentally frail</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People with learning disabilities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People suffering from mental ill health</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People who are ill and would need help to carry out normal daily tasks</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People who have undergone a recent traumatic event – e.g. bereavement, divorce, job loss etc.</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People who are victims of domestic abuse</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Q.</a:t>
            </a:r>
            <a:r>
              <a:rPr lang="en-GB" sz="1100" b="1" baseline="0" dirty="0" smtClean="0">
                <a:latin typeface="Arial" panose="020B0604020202020204" pitchFamily="34" charset="0"/>
                <a:cs typeface="Arial" panose="020B0604020202020204" pitchFamily="34" charset="0"/>
              </a:rPr>
              <a:t> </a:t>
            </a:r>
            <a:r>
              <a:rPr lang="en-GB" sz="1100" b="1" dirty="0" smtClean="0">
                <a:latin typeface="Arial" panose="020B0604020202020204" pitchFamily="34" charset="0"/>
                <a:cs typeface="Arial" panose="020B0604020202020204" pitchFamily="34" charset="0"/>
              </a:rPr>
              <a:t>What can we do as the police to reduce the risk to them ?</a:t>
            </a:r>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8</a:t>
            </a:fld>
            <a:endParaRPr lang="en-GB"/>
          </a:p>
        </p:txBody>
      </p:sp>
    </p:spTree>
    <p:extLst>
      <p:ext uri="{BB962C8B-B14F-4D97-AF65-F5344CB8AC3E}">
        <p14:creationId xmlns:p14="http://schemas.microsoft.com/office/powerpoint/2010/main" val="888224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9</a:t>
            </a:fld>
            <a:endParaRPr lang="en-GB"/>
          </a:p>
        </p:txBody>
      </p:sp>
    </p:spTree>
    <p:extLst>
      <p:ext uri="{BB962C8B-B14F-4D97-AF65-F5344CB8AC3E}">
        <p14:creationId xmlns:p14="http://schemas.microsoft.com/office/powerpoint/2010/main" val="2941248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40462973"/>
      </p:ext>
    </p:extLst>
  </p:cSld>
  <p:clrMapOvr>
    <a:masterClrMapping/>
  </p:clrMapOvr>
  <p:timing>
    <p:tnLst>
      <p:par>
        <p:cTn id="1" dur="indefinite" restart="never" nodeType="tmRoot"/>
      </p:par>
    </p:tnLst>
  </p:timing>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89233271"/>
      </p:ext>
    </p:extLst>
  </p:cSld>
  <p:clrMapOvr>
    <a:masterClrMapping/>
  </p:clrMapOvr>
  <p:timing>
    <p:tnLst>
      <p:par>
        <p:cTn id="1" dur="indefinite" restart="never" nodeType="tmRoot"/>
      </p:par>
    </p:tnLst>
  </p:timing>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3430597"/>
      </p:ext>
    </p:extLst>
  </p:cSld>
  <p:clrMapOvr>
    <a:masterClrMapping/>
  </p:clrMapOvr>
  <p:timing>
    <p:tnLst>
      <p:par>
        <p:cTn id="1" dur="indefinite" restart="never" nodeType="tmRoot"/>
      </p:par>
    </p:tnLst>
  </p:timing>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81355104"/>
      </p:ext>
    </p:extLst>
  </p:cSld>
  <p:clrMapOvr>
    <a:masterClrMapping/>
  </p:clrMapOvr>
  <p:timing>
    <p:tnLst>
      <p:par>
        <p:cTn id="1" dur="indefinite" restart="never" nodeType="tmRoot"/>
      </p:par>
    </p:tnLst>
  </p:timing>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76316369"/>
      </p:ext>
    </p:extLst>
  </p:cSld>
  <p:clrMapOvr>
    <a:masterClrMapping/>
  </p:clrMapOvr>
  <p:timing>
    <p:tnLst>
      <p:par>
        <p:cTn id="1" dur="indefinite" restart="never" nodeType="tmRoot"/>
      </p:par>
    </p:tnLst>
  </p:timing>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02065911"/>
      </p:ext>
    </p:extLst>
  </p:cSld>
  <p:clrMapOvr>
    <a:masterClrMapping/>
  </p:clrMapOvr>
  <p:timing>
    <p:tnLst>
      <p:par>
        <p:cTn id="1" dur="indefinite" restart="never" nodeType="tmRoot"/>
      </p:par>
    </p:tnLst>
  </p:timing>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05/03/2019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86167419"/>
      </p:ext>
    </p:extLst>
  </p:cSld>
  <p:clrMapOvr>
    <a:masterClrMapping/>
  </p:clrMapOvr>
  <p:timing>
    <p:tnLst>
      <p:par>
        <p:cTn id="1" dur="indefinite" restart="never" nodeType="tmRoot"/>
      </p:par>
    </p:tnLst>
  </p:timing>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35135693"/>
      </p:ext>
    </p:extLst>
  </p:cSld>
  <p:clrMapOvr>
    <a:masterClrMapping/>
  </p:clrMapOvr>
  <p:timing>
    <p:tnLst>
      <p:par>
        <p:cTn id="1" dur="indefinite" restart="never" nodeType="tmRoot"/>
      </p:par>
    </p:tnLst>
  </p:timing>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52142788"/>
      </p:ext>
    </p:extLst>
  </p:cSld>
  <p:clrMapOvr>
    <a:masterClrMapping/>
  </p:clrMapOvr>
  <p:timing>
    <p:tnLst>
      <p:par>
        <p:cTn id="1" dur="indefinite" restart="never" nodeType="tmRoot"/>
      </p:par>
    </p:tnLst>
  </p:timing>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32467177"/>
      </p:ext>
    </p:extLst>
  </p:cSld>
  <p:clrMapOvr>
    <a:masterClrMapping/>
  </p:clrMapOvr>
  <p:timing>
    <p:tnLst>
      <p:par>
        <p:cTn id="1" dur="indefinite" restart="never" nodeType="tmRoot"/>
      </p:par>
    </p:tnLst>
  </p:timing>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50150399"/>
      </p:ext>
    </p:extLst>
  </p:cSld>
  <p:clrMapOvr>
    <a:masterClrMapping/>
  </p:clrMapOvr>
  <p:timing>
    <p:tnLst>
      <p:par>
        <p:cTn id="1" dur="indefinite" restart="never" nodeType="tmRoot"/>
      </p:par>
    </p:tnLst>
  </p:timing>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05/03/2019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5114266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hyperlink" Target="https://www.youtube.com/watch?v=yS6nWXrPDNk" TargetMode="External"/><Relationship Id="rId4" Type="http://schemas.openxmlformats.org/officeDocument/2006/relationships/hyperlink" Target="http://news.bbc.co.uk/1/hi/england/8281028.stm"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15933" y="1594283"/>
            <a:ext cx="4129417" cy="230832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Repeat Victims</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&amp; </a:t>
            </a:r>
          </a:p>
          <a:p>
            <a:pPr lvl="0" algn="ctr">
              <a:defRPr/>
            </a:pPr>
            <a:r>
              <a:rPr lang="en-GB" sz="36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Vulnerability  </a:t>
            </a:r>
            <a:endParaRPr kumimoji="0" lang="en-GB" sz="36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smtClean="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Speaker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15933" y="104420"/>
            <a:ext cx="792549" cy="957155"/>
          </a:xfrm>
          <a:prstGeom prst="rect">
            <a:avLst/>
          </a:prstGeom>
        </p:spPr>
      </p:pic>
    </p:spTree>
    <p:extLst>
      <p:ext uri="{BB962C8B-B14F-4D97-AF65-F5344CB8AC3E}">
        <p14:creationId xmlns:p14="http://schemas.microsoft.com/office/powerpoint/2010/main" val="37618473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2270614" y="926020"/>
            <a:ext cx="7906328" cy="4555093"/>
          </a:xfrm>
          <a:prstGeom prst="rect">
            <a:avLst/>
          </a:prstGeom>
          <a:noFill/>
        </p:spPr>
        <p:txBody>
          <a:bodyPr wrap="square" rtlCol="0">
            <a:spAutoFit/>
          </a:bodyPr>
          <a:lstStyle/>
          <a:p>
            <a:pPr algn="ctr"/>
            <a:r>
              <a:rPr kumimoji="0" lang="en-US" altLang="en-US" sz="5400" b="1" i="0" u="none" strike="noStrike" kern="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hlinkClick r:id="rId4"/>
              </a:rPr>
              <a:t>BBC NEWS </a:t>
            </a:r>
          </a:p>
          <a:p>
            <a:pPr algn="ctr"/>
            <a:endParaRPr kumimoji="0" lang="en-US" altLang="en-US" sz="4400" b="1" i="0" u="none" strike="noStrike" kern="0" cap="none" spc="0" normalizeH="0" baseline="0" noProof="0" dirty="0" smtClean="0">
              <a:ln>
                <a:noFill/>
              </a:ln>
              <a:solidFill>
                <a:srgbClr val="FFE701"/>
              </a:solidFill>
              <a:effectLst/>
              <a:uLnTx/>
              <a:uFillTx/>
              <a:latin typeface="Arial" panose="020B0604020202020204" pitchFamily="34" charset="0"/>
              <a:cs typeface="Arial" panose="020B0604020202020204" pitchFamily="34" charset="0"/>
              <a:hlinkClick r:id="rId4"/>
            </a:endParaRPr>
          </a:p>
          <a:p>
            <a:pPr algn="ctr"/>
            <a:r>
              <a:rPr kumimoji="0" lang="en-US" altLang="en-US" sz="4400" b="1" i="0" u="none" strike="noStrike" kern="0" cap="none" spc="0" normalizeH="0" baseline="0" noProof="0" dirty="0" smtClean="0">
                <a:ln>
                  <a:noFill/>
                </a:ln>
                <a:solidFill>
                  <a:srgbClr val="FFE701"/>
                </a:solidFill>
                <a:effectLst/>
                <a:uLnTx/>
                <a:uFillTx/>
                <a:latin typeface="Arial" panose="020B0604020202020204" pitchFamily="34" charset="0"/>
                <a:cs typeface="Arial" panose="020B0604020202020204" pitchFamily="34" charset="0"/>
                <a:hlinkClick r:id="rId4"/>
              </a:rPr>
              <a:t>Diane </a:t>
            </a:r>
            <a:r>
              <a:rPr kumimoji="0" lang="en-US" altLang="en-US" sz="4400" b="1" i="0" u="none" strike="noStrike" kern="0" cap="none" spc="0" normalizeH="0" baseline="0" noProof="0" dirty="0" err="1" smtClean="0">
                <a:ln>
                  <a:noFill/>
                </a:ln>
                <a:solidFill>
                  <a:srgbClr val="FFE701"/>
                </a:solidFill>
                <a:effectLst/>
                <a:uLnTx/>
                <a:uFillTx/>
                <a:latin typeface="Arial" panose="020B0604020202020204" pitchFamily="34" charset="0"/>
                <a:cs typeface="Arial" panose="020B0604020202020204" pitchFamily="34" charset="0"/>
                <a:hlinkClick r:id="rId4"/>
              </a:rPr>
              <a:t>Lofthouse</a:t>
            </a:r>
            <a:endParaRPr kumimoji="0" lang="en-US" altLang="en-US" sz="4400" b="1" i="0" u="none" strike="noStrike" kern="0" cap="none" spc="0" normalizeH="0" baseline="0" noProof="0" dirty="0" smtClean="0">
              <a:ln>
                <a:noFill/>
              </a:ln>
              <a:solidFill>
                <a:srgbClr val="FFE701"/>
              </a:solidFill>
              <a:effectLst/>
              <a:uLnTx/>
              <a:uFillTx/>
              <a:latin typeface="Arial" panose="020B0604020202020204" pitchFamily="34" charset="0"/>
              <a:cs typeface="Arial" panose="020B0604020202020204" pitchFamily="34" charset="0"/>
            </a:endParaRPr>
          </a:p>
          <a:p>
            <a:pPr algn="ctr"/>
            <a:endParaRPr lang="en-US" sz="4400" b="1" kern="0" dirty="0">
              <a:solidFill>
                <a:srgbClr val="FFE701"/>
              </a:solidFill>
              <a:latin typeface="Arial" panose="020B0604020202020204" pitchFamily="34" charset="0"/>
              <a:cs typeface="Arial" panose="020B0604020202020204" pitchFamily="34" charset="0"/>
            </a:endParaRPr>
          </a:p>
          <a:p>
            <a:pPr lvl="0" algn="ctr"/>
            <a:r>
              <a:rPr kumimoji="0" lang="en-GB" altLang="en-US" sz="4400" b="1" i="0" u="none" strike="noStrike" kern="0" cap="none" spc="0" normalizeH="0" baseline="0" noProof="0" dirty="0" smtClean="0">
                <a:ln>
                  <a:noFill/>
                </a:ln>
                <a:solidFill>
                  <a:srgbClr val="FFE701"/>
                </a:solidFill>
                <a:effectLst/>
                <a:uLnTx/>
                <a:uFillTx/>
                <a:latin typeface="Arial" panose="020B0604020202020204" pitchFamily="34" charset="0"/>
                <a:cs typeface="Arial" panose="020B0604020202020204" pitchFamily="34" charset="0"/>
                <a:hlinkClick r:id="rId5"/>
              </a:rPr>
              <a:t>Fiona Pilkington</a:t>
            </a:r>
            <a:endParaRPr lang="en-GB" sz="4400" dirty="0">
              <a:solidFill>
                <a:prstClr val="black"/>
              </a:solidFill>
              <a:latin typeface="Arial" panose="020B0604020202020204" pitchFamily="34" charset="0"/>
              <a:cs typeface="Arial" panose="020B0604020202020204" pitchFamily="34" charset="0"/>
            </a:endParaRPr>
          </a:p>
          <a:p>
            <a:pPr algn="ctr"/>
            <a:endParaRPr lang="en-GB" sz="6000" dirty="0">
              <a:solidFill>
                <a:schemeClr val="accent5">
                  <a:lumMod val="50000"/>
                </a:schemeClr>
              </a:solidFill>
            </a:endParaRPr>
          </a:p>
        </p:txBody>
      </p:sp>
      <p:pic>
        <p:nvPicPr>
          <p:cNvPr id="3" name="Picture 2"/>
          <p:cNvPicPr>
            <a:picLocks noChangeAspect="1"/>
          </p:cNvPicPr>
          <p:nvPr/>
        </p:nvPicPr>
        <p:blipFill>
          <a:blip r:embed="rId6"/>
          <a:stretch>
            <a:fillRect/>
          </a:stretch>
        </p:blipFill>
        <p:spPr>
          <a:xfrm>
            <a:off x="10176942" y="4274073"/>
            <a:ext cx="1426415" cy="991597"/>
          </a:xfrm>
          <a:prstGeom prst="rect">
            <a:avLst/>
          </a:prstGeom>
        </p:spPr>
      </p:pic>
    </p:spTree>
    <p:extLst>
      <p:ext uri="{BB962C8B-B14F-4D97-AF65-F5344CB8AC3E}">
        <p14:creationId xmlns:p14="http://schemas.microsoft.com/office/powerpoint/2010/main" val="1378856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921749" y="1585172"/>
            <a:ext cx="10164725" cy="1754326"/>
          </a:xfrm>
          <a:prstGeom prst="rect">
            <a:avLst/>
          </a:prstGeom>
          <a:noFill/>
        </p:spPr>
        <p:txBody>
          <a:bodyPr wrap="square" rtlCol="0">
            <a:spAutoFit/>
          </a:bodyPr>
          <a:lstStyle/>
          <a:p>
            <a:pPr algn="ctr"/>
            <a:r>
              <a:rPr lang="en-GB" sz="3600" dirty="0" smtClean="0">
                <a:solidFill>
                  <a:schemeClr val="accent5">
                    <a:lumMod val="50000"/>
                  </a:schemeClr>
                </a:solidFill>
              </a:rPr>
              <a:t>Someone who has suffered as a result of someone else’s action or beliefs, or as a result of unpleasant circumstances</a:t>
            </a:r>
            <a:endParaRPr lang="en-GB" sz="3600" dirty="0">
              <a:solidFill>
                <a:schemeClr val="accent5">
                  <a:lumMod val="50000"/>
                </a:schemeClr>
              </a:solidFill>
            </a:endParaRPr>
          </a:p>
        </p:txBody>
      </p:sp>
      <p:sp>
        <p:nvSpPr>
          <p:cNvPr id="4" name="TextBox 3"/>
          <p:cNvSpPr txBox="1"/>
          <p:nvPr/>
        </p:nvSpPr>
        <p:spPr>
          <a:xfrm>
            <a:off x="3079376" y="321676"/>
            <a:ext cx="5849472" cy="584775"/>
          </a:xfrm>
          <a:prstGeom prst="rect">
            <a:avLst/>
          </a:prstGeom>
          <a:solidFill>
            <a:srgbClr val="002060"/>
          </a:solidFill>
        </p:spPr>
        <p:txBody>
          <a:bodyPr wrap="square" rtlCol="0">
            <a:spAutoFit/>
          </a:bodyPr>
          <a:lstStyle/>
          <a:p>
            <a:pPr algn="ctr"/>
            <a:r>
              <a:rPr lang="en-GB" sz="3200" b="1" dirty="0" smtClean="0">
                <a:solidFill>
                  <a:schemeClr val="bg1"/>
                </a:solidFill>
              </a:rPr>
              <a:t>A Victim</a:t>
            </a:r>
            <a:endParaRPr lang="en-GB" sz="3200" b="1" dirty="0">
              <a:solidFill>
                <a:schemeClr val="bg1"/>
              </a:solidFill>
            </a:endParaRPr>
          </a:p>
        </p:txBody>
      </p:sp>
      <p:pic>
        <p:nvPicPr>
          <p:cNvPr id="2" name="Picture 1"/>
          <p:cNvPicPr>
            <a:picLocks noChangeAspect="1"/>
          </p:cNvPicPr>
          <p:nvPr/>
        </p:nvPicPr>
        <p:blipFill rotWithShape="1">
          <a:blip r:embed="rId4"/>
          <a:srcRect t="23021" b="26522"/>
          <a:stretch/>
        </p:blipFill>
        <p:spPr>
          <a:xfrm>
            <a:off x="3205015" y="4018219"/>
            <a:ext cx="5544949" cy="1658680"/>
          </a:xfrm>
          <a:prstGeom prst="rect">
            <a:avLst/>
          </a:prstGeom>
        </p:spPr>
      </p:pic>
    </p:spTree>
    <p:extLst>
      <p:ext uri="{BB962C8B-B14F-4D97-AF65-F5344CB8AC3E}">
        <p14:creationId xmlns:p14="http://schemas.microsoft.com/office/powerpoint/2010/main" val="2959675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1454784" y="2232480"/>
            <a:ext cx="5954545" cy="2308324"/>
          </a:xfrm>
          <a:prstGeom prst="rect">
            <a:avLst/>
          </a:prstGeom>
          <a:noFill/>
        </p:spPr>
        <p:txBody>
          <a:bodyPr wrap="square" rtlCol="0">
            <a:spAutoFit/>
          </a:bodyPr>
          <a:lstStyle/>
          <a:p>
            <a:pPr algn="ctr"/>
            <a:r>
              <a:rPr lang="en-GB" sz="3600" dirty="0" smtClean="0">
                <a:solidFill>
                  <a:schemeClr val="accent5">
                    <a:lumMod val="50000"/>
                  </a:schemeClr>
                </a:solidFill>
              </a:rPr>
              <a:t>When the same person or place suffers from more than one incident over a specified period.</a:t>
            </a:r>
            <a:endParaRPr lang="en-GB" sz="3600" dirty="0">
              <a:solidFill>
                <a:schemeClr val="accent5">
                  <a:lumMod val="50000"/>
                </a:schemeClr>
              </a:solidFill>
            </a:endParaRPr>
          </a:p>
        </p:txBody>
      </p:sp>
      <p:sp>
        <p:nvSpPr>
          <p:cNvPr id="3" name="TextBox 2"/>
          <p:cNvSpPr txBox="1"/>
          <p:nvPr/>
        </p:nvSpPr>
        <p:spPr>
          <a:xfrm>
            <a:off x="1823584" y="68474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Repeat Victim</a:t>
            </a:r>
            <a:endParaRPr lang="en-GB" sz="3200" b="1" dirty="0">
              <a:solidFill>
                <a:schemeClr val="bg1"/>
              </a:solidFill>
            </a:endParaRPr>
          </a:p>
        </p:txBody>
      </p:sp>
      <p:pic>
        <p:nvPicPr>
          <p:cNvPr id="4" name="Picture 3"/>
          <p:cNvPicPr>
            <a:picLocks noChangeAspect="1"/>
          </p:cNvPicPr>
          <p:nvPr/>
        </p:nvPicPr>
        <p:blipFill rotWithShape="1">
          <a:blip r:embed="rId4"/>
          <a:srcRect l="7873" t="9514" r="4447" b="39425"/>
          <a:stretch/>
        </p:blipFill>
        <p:spPr>
          <a:xfrm>
            <a:off x="7956657" y="2011607"/>
            <a:ext cx="3050856" cy="2815888"/>
          </a:xfrm>
          <a:prstGeom prst="rect">
            <a:avLst/>
          </a:prstGeom>
        </p:spPr>
      </p:pic>
    </p:spTree>
    <p:extLst>
      <p:ext uri="{BB962C8B-B14F-4D97-AF65-F5344CB8AC3E}">
        <p14:creationId xmlns:p14="http://schemas.microsoft.com/office/powerpoint/2010/main" val="2844915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1837031" y="1780039"/>
            <a:ext cx="5788804" cy="3539430"/>
          </a:xfrm>
          <a:prstGeom prst="rect">
            <a:avLst/>
          </a:prstGeom>
          <a:noFill/>
        </p:spPr>
        <p:txBody>
          <a:bodyPr wrap="square" rtlCol="0">
            <a:spAutoFit/>
          </a:bodyPr>
          <a:lstStyle/>
          <a:p>
            <a:pPr algn="ctr"/>
            <a:r>
              <a:rPr lang="en-GB" sz="3200" dirty="0" smtClean="0">
                <a:solidFill>
                  <a:schemeClr val="accent5">
                    <a:lumMod val="50000"/>
                  </a:schemeClr>
                </a:solidFill>
              </a:rPr>
              <a:t>Once victimised, a person or place is more likely to be victimised again than one that has not. Furthermore, the risk of re- victimisation increases the more a person or place has been victimised.</a:t>
            </a:r>
            <a:endParaRPr lang="en-GB" sz="3200" dirty="0">
              <a:solidFill>
                <a:schemeClr val="accent5">
                  <a:lumMod val="50000"/>
                </a:schemeClr>
              </a:solidFill>
            </a:endParaRPr>
          </a:p>
        </p:txBody>
      </p:sp>
      <p:sp>
        <p:nvSpPr>
          <p:cNvPr id="4" name="TextBox 3"/>
          <p:cNvSpPr txBox="1"/>
          <p:nvPr/>
        </p:nvSpPr>
        <p:spPr>
          <a:xfrm>
            <a:off x="1837031" y="46959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Pattern</a:t>
            </a:r>
            <a:endParaRPr lang="en-GB" sz="3200" b="1" dirty="0">
              <a:solidFill>
                <a:schemeClr val="bg1"/>
              </a:solidFill>
            </a:endParaRPr>
          </a:p>
        </p:txBody>
      </p:sp>
      <p:pic>
        <p:nvPicPr>
          <p:cNvPr id="2" name="Picture 1"/>
          <p:cNvPicPr>
            <a:picLocks noChangeAspect="1"/>
          </p:cNvPicPr>
          <p:nvPr/>
        </p:nvPicPr>
        <p:blipFill rotWithShape="1">
          <a:blip r:embed="rId4"/>
          <a:srcRect l="18030" t="14290" r="26058" b="32480"/>
          <a:stretch/>
        </p:blipFill>
        <p:spPr>
          <a:xfrm>
            <a:off x="8023651" y="1704399"/>
            <a:ext cx="2870788" cy="3615070"/>
          </a:xfrm>
          <a:prstGeom prst="rect">
            <a:avLst/>
          </a:prstGeom>
        </p:spPr>
      </p:pic>
    </p:spTree>
    <p:extLst>
      <p:ext uri="{BB962C8B-B14F-4D97-AF65-F5344CB8AC3E}">
        <p14:creationId xmlns:p14="http://schemas.microsoft.com/office/powerpoint/2010/main" val="233936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1011121" y="1149880"/>
            <a:ext cx="10412361" cy="2677656"/>
          </a:xfrm>
          <a:prstGeom prst="rect">
            <a:avLst/>
          </a:prstGeom>
          <a:noFill/>
        </p:spPr>
        <p:txBody>
          <a:bodyPr wrap="square" rtlCol="0">
            <a:spAutoFit/>
          </a:bodyPr>
          <a:lstStyle/>
          <a:p>
            <a:pPr algn="ctr"/>
            <a:r>
              <a:rPr lang="en-GB" sz="2800" dirty="0" smtClean="0">
                <a:solidFill>
                  <a:schemeClr val="accent5">
                    <a:lumMod val="50000"/>
                  </a:schemeClr>
                </a:solidFill>
              </a:rPr>
              <a:t>Victims do not get ‘used’ to crime, and suffer many emotional side-effects even when victimisation episodes appear individually trivial. </a:t>
            </a:r>
          </a:p>
          <a:p>
            <a:pPr algn="ctr"/>
            <a:r>
              <a:rPr lang="en-GB" sz="2800" dirty="0" smtClean="0">
                <a:solidFill>
                  <a:schemeClr val="accent5">
                    <a:lumMod val="50000"/>
                  </a:schemeClr>
                </a:solidFill>
              </a:rPr>
              <a:t>    </a:t>
            </a:r>
          </a:p>
          <a:p>
            <a:pPr algn="ctr"/>
            <a:r>
              <a:rPr lang="en-GB" sz="2800" dirty="0" smtClean="0">
                <a:solidFill>
                  <a:schemeClr val="accent5">
                    <a:lumMod val="50000"/>
                  </a:schemeClr>
                </a:solidFill>
              </a:rPr>
              <a:t> It can be compared to a bereavement process where victims go through various stages after each incident and this applies to relatively trivial crimes as well as those viewed as more serious by society.</a:t>
            </a:r>
            <a:endParaRPr lang="en-GB" sz="2800" dirty="0">
              <a:solidFill>
                <a:schemeClr val="accent5">
                  <a:lumMod val="50000"/>
                </a:schemeClr>
              </a:solidFill>
            </a:endParaRPr>
          </a:p>
        </p:txBody>
      </p:sp>
      <p:sp>
        <p:nvSpPr>
          <p:cNvPr id="4" name="TextBox 3"/>
          <p:cNvSpPr txBox="1"/>
          <p:nvPr/>
        </p:nvSpPr>
        <p:spPr>
          <a:xfrm>
            <a:off x="1837031" y="32167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The Impact</a:t>
            </a:r>
            <a:endParaRPr lang="en-GB" sz="3200" b="1" dirty="0">
              <a:solidFill>
                <a:schemeClr val="bg1"/>
              </a:solidFill>
            </a:endParaRPr>
          </a:p>
        </p:txBody>
      </p:sp>
      <p:pic>
        <p:nvPicPr>
          <p:cNvPr id="2" name="Picture 1"/>
          <p:cNvPicPr>
            <a:picLocks noChangeAspect="1"/>
          </p:cNvPicPr>
          <p:nvPr/>
        </p:nvPicPr>
        <p:blipFill>
          <a:blip r:embed="rId4"/>
          <a:stretch>
            <a:fillRect/>
          </a:stretch>
        </p:blipFill>
        <p:spPr>
          <a:xfrm>
            <a:off x="2881866" y="4070965"/>
            <a:ext cx="6191250" cy="1770477"/>
          </a:xfrm>
          <a:prstGeom prst="rect">
            <a:avLst/>
          </a:prstGeom>
        </p:spPr>
      </p:pic>
    </p:spTree>
    <p:extLst>
      <p:ext uri="{BB962C8B-B14F-4D97-AF65-F5344CB8AC3E}">
        <p14:creationId xmlns:p14="http://schemas.microsoft.com/office/powerpoint/2010/main" val="1588475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2675963" y="2194062"/>
            <a:ext cx="6911789" cy="2308324"/>
          </a:xfrm>
          <a:prstGeom prst="rect">
            <a:avLst/>
          </a:prstGeom>
          <a:noFill/>
        </p:spPr>
        <p:txBody>
          <a:bodyPr wrap="square" rtlCol="0">
            <a:spAutoFit/>
          </a:bodyPr>
          <a:lstStyle/>
          <a:p>
            <a:pPr algn="ctr"/>
            <a:r>
              <a:rPr lang="en-GB" sz="3600" dirty="0" smtClean="0">
                <a:solidFill>
                  <a:schemeClr val="accent5">
                    <a:lumMod val="50000"/>
                  </a:schemeClr>
                </a:solidFill>
              </a:rPr>
              <a:t>A person is vulnerable if as a result of their situation or circumstances they are unable to protect themselves from harm.</a:t>
            </a:r>
            <a:endParaRPr lang="en-GB" sz="3600" dirty="0">
              <a:solidFill>
                <a:schemeClr val="accent5">
                  <a:lumMod val="50000"/>
                </a:schemeClr>
              </a:solidFill>
            </a:endParaRPr>
          </a:p>
        </p:txBody>
      </p:sp>
      <p:sp>
        <p:nvSpPr>
          <p:cNvPr id="3" name="TextBox 2"/>
          <p:cNvSpPr txBox="1"/>
          <p:nvPr/>
        </p:nvSpPr>
        <p:spPr>
          <a:xfrm>
            <a:off x="1890819" y="644405"/>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Vulnerability</a:t>
            </a:r>
            <a:endParaRPr lang="en-GB" sz="3200" b="1" dirty="0">
              <a:solidFill>
                <a:schemeClr val="bg1"/>
              </a:solidFill>
            </a:endParaRPr>
          </a:p>
        </p:txBody>
      </p:sp>
    </p:spTree>
    <p:extLst>
      <p:ext uri="{BB962C8B-B14F-4D97-AF65-F5344CB8AC3E}">
        <p14:creationId xmlns:p14="http://schemas.microsoft.com/office/powerpoint/2010/main" val="1058037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837031" y="321676"/>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Who could be considered vulnerable?</a:t>
            </a:r>
            <a:endParaRPr lang="en-GB" sz="3200" b="1" dirty="0">
              <a:solidFill>
                <a:schemeClr val="bg1"/>
              </a:solidFill>
            </a:endParaRPr>
          </a:p>
        </p:txBody>
      </p:sp>
      <p:pic>
        <p:nvPicPr>
          <p:cNvPr id="4" name="Picture 3"/>
          <p:cNvPicPr>
            <a:picLocks noChangeAspect="1"/>
          </p:cNvPicPr>
          <p:nvPr/>
        </p:nvPicPr>
        <p:blipFill>
          <a:blip r:embed="rId4"/>
          <a:stretch>
            <a:fillRect/>
          </a:stretch>
        </p:blipFill>
        <p:spPr>
          <a:xfrm>
            <a:off x="2524125" y="1223962"/>
            <a:ext cx="7143750" cy="4410075"/>
          </a:xfrm>
          <a:prstGeom prst="rect">
            <a:avLst/>
          </a:prstGeom>
        </p:spPr>
      </p:pic>
    </p:spTree>
    <p:extLst>
      <p:ext uri="{BB962C8B-B14F-4D97-AF65-F5344CB8AC3E}">
        <p14:creationId xmlns:p14="http://schemas.microsoft.com/office/powerpoint/2010/main" val="274230635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3438467" y="993372"/>
            <a:ext cx="5699198" cy="4156852"/>
          </a:xfrm>
          <a:prstGeom prst="rect">
            <a:avLst/>
          </a:prstGeom>
        </p:spPr>
      </p:pic>
    </p:spTree>
    <p:extLst>
      <p:ext uri="{BB962C8B-B14F-4D97-AF65-F5344CB8AC3E}">
        <p14:creationId xmlns:p14="http://schemas.microsoft.com/office/powerpoint/2010/main" val="1647556995"/>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203</TotalTime>
  <Words>773</Words>
  <Application>Microsoft Office PowerPoint</Application>
  <PresentationFormat>Widescreen</PresentationFormat>
  <Paragraphs>89</Paragraphs>
  <Slides>9</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ＭＳ Ｐゴシック</vt:lpstr>
      <vt:lpstr>Arial</vt:lpstr>
      <vt:lpstr>Calibri</vt:lpstr>
      <vt:lpstr>Calibri Light</vt:lpstr>
      <vt:lpstr>Microsoft Sans Serif</vt:lpstr>
      <vt:lpstr>Tahoma</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Jones,Sarah swp5354</cp:lastModifiedBy>
  <cp:revision>25</cp:revision>
  <dcterms:created xsi:type="dcterms:W3CDTF">2018-09-12T08:26:22Z</dcterms:created>
  <dcterms:modified xsi:type="dcterms:W3CDTF">2019-03-05T07:29:42Z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514d82a5-6a79-4dde-865f-8f0225be42bc</vt:lpwstr>
  </property>
  <property fmtid="{D5CDD505-2E9C-101B-9397-08002B2CF9AE}" pid="6" name="Classification">
    <vt:lpwstr>OFFICIAL</vt:lpwstr>
  </property>
  <property fmtid="{D5CDD505-2E9C-101B-9397-08002B2CF9AE}" pid="7" name="Visibility">
    <vt:lpwstr>NOT VISIBLE</vt:lpwstr>
  </property>
</Properties>
</file>