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694"/>
  </p:normalViewPr>
  <p:slideViewPr>
    <p:cSldViewPr snapToGrid="0">
      <p:cViewPr varScale="1">
        <p:scale>
          <a:sx n="121" d="100"/>
          <a:sy n="121" d="100"/>
        </p:scale>
        <p:origin x="7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7AF24A9-2159-4A74-BE21-1DCD92C8B0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F324D18-6BFD-478F-9447-6E1C48938378}">
      <dgm:prSet/>
      <dgm:spPr/>
      <dgm:t>
        <a:bodyPr/>
        <a:lstStyle/>
        <a:p>
          <a:r>
            <a:rPr lang="en-GB" b="1" dirty="0"/>
            <a:t>Providing consistent care. </a:t>
          </a:r>
          <a:r>
            <a:rPr lang="en-GB" dirty="0"/>
            <a:t>During the initial period of adaptation, it is best to create stable contact with one specific caregiver who will welcome her and support her when her parents leave. This will give her a sense of security. Over time, the child will be more confident and open to communicating with others.</a:t>
          </a:r>
          <a:endParaRPr lang="en-US" dirty="0"/>
        </a:p>
      </dgm:t>
    </dgm:pt>
    <dgm:pt modelId="{5E77A9D9-7E51-42D7-BEDD-42FEE98E7CE2}" type="parTrans" cxnId="{F07624DF-9670-4ACE-805F-BA3086777742}">
      <dgm:prSet/>
      <dgm:spPr/>
      <dgm:t>
        <a:bodyPr/>
        <a:lstStyle/>
        <a:p>
          <a:endParaRPr lang="en-US"/>
        </a:p>
      </dgm:t>
    </dgm:pt>
    <dgm:pt modelId="{352FF825-C824-4651-AF0F-01DBAD7988D8}" type="sibTrans" cxnId="{F07624DF-9670-4ACE-805F-BA3086777742}">
      <dgm:prSet/>
      <dgm:spPr/>
      <dgm:t>
        <a:bodyPr/>
        <a:lstStyle/>
        <a:p>
          <a:endParaRPr lang="en-US"/>
        </a:p>
      </dgm:t>
    </dgm:pt>
    <dgm:pt modelId="{3FA8E9AB-D365-4D61-BD26-28DC96ED421C}">
      <dgm:prSet/>
      <dgm:spPr/>
      <dgm:t>
        <a:bodyPr/>
        <a:lstStyle/>
        <a:p>
          <a:r>
            <a:rPr lang="en-GB" b="1" dirty="0"/>
            <a:t>Encourage communication</a:t>
          </a:r>
          <a:r>
            <a:rPr lang="en-GB" dirty="0"/>
            <a:t> (use simple, possibly playful phrases, and visual cues). </a:t>
          </a:r>
          <a:endParaRPr lang="en-US" dirty="0"/>
        </a:p>
      </dgm:t>
    </dgm:pt>
    <dgm:pt modelId="{1402E0D1-723E-4F7C-94A9-2501CFB52A9D}" type="parTrans" cxnId="{E7935312-418E-4189-A88B-1F5E3D148F36}">
      <dgm:prSet/>
      <dgm:spPr/>
      <dgm:t>
        <a:bodyPr/>
        <a:lstStyle/>
        <a:p>
          <a:endParaRPr lang="en-US"/>
        </a:p>
      </dgm:t>
    </dgm:pt>
    <dgm:pt modelId="{2863A726-1AB7-42D9-8271-BE93F0D67FFB}" type="sibTrans" cxnId="{E7935312-418E-4189-A88B-1F5E3D148F36}">
      <dgm:prSet/>
      <dgm:spPr/>
      <dgm:t>
        <a:bodyPr/>
        <a:lstStyle/>
        <a:p>
          <a:endParaRPr lang="en-US"/>
        </a:p>
      </dgm:t>
    </dgm:pt>
    <dgm:pt modelId="{6257361D-A812-44B7-9F1C-FEB226DA979B}">
      <dgm:prSet/>
      <dgm:spPr/>
      <dgm:t>
        <a:bodyPr/>
        <a:lstStyle/>
        <a:p>
          <a:r>
            <a:rPr lang="en-GB" b="1" dirty="0"/>
            <a:t>Responsive Caregiving</a:t>
          </a:r>
          <a:r>
            <a:rPr lang="en-GB" dirty="0"/>
            <a:t>. Caregiver should notice changes when Amira becomes anxious and lonely; that will help to formulate confidence in the relationship. Amira will be sure that the adult will notice and help.</a:t>
          </a:r>
          <a:endParaRPr lang="en-US" dirty="0"/>
        </a:p>
      </dgm:t>
    </dgm:pt>
    <dgm:pt modelId="{4307771B-CB50-4DCE-923B-6D5BB6345478}" type="parTrans" cxnId="{785D8058-891C-4AF6-9AAA-B0CA420CA3A4}">
      <dgm:prSet/>
      <dgm:spPr/>
      <dgm:t>
        <a:bodyPr/>
        <a:lstStyle/>
        <a:p>
          <a:endParaRPr lang="en-US"/>
        </a:p>
      </dgm:t>
    </dgm:pt>
    <dgm:pt modelId="{D65D8F6D-DD59-46AE-810D-1724CBA01A87}" type="sibTrans" cxnId="{785D8058-891C-4AF6-9AAA-B0CA420CA3A4}">
      <dgm:prSet/>
      <dgm:spPr/>
      <dgm:t>
        <a:bodyPr/>
        <a:lstStyle/>
        <a:p>
          <a:endParaRPr lang="en-US"/>
        </a:p>
      </dgm:t>
    </dgm:pt>
    <dgm:pt modelId="{143B5B32-DF22-4BC2-88EA-0793B6B397B6}" type="pres">
      <dgm:prSet presAssocID="{17AF24A9-2159-4A74-BE21-1DCD92C8B0CA}" presName="root" presStyleCnt="0">
        <dgm:presLayoutVars>
          <dgm:dir/>
          <dgm:resizeHandles val="exact"/>
        </dgm:presLayoutVars>
      </dgm:prSet>
      <dgm:spPr/>
    </dgm:pt>
    <dgm:pt modelId="{3E1A85EA-EC9D-4A3C-AEC1-5B15804FE706}" type="pres">
      <dgm:prSet presAssocID="{CF324D18-6BFD-478F-9447-6E1C48938378}" presName="compNode" presStyleCnt="0"/>
      <dgm:spPr/>
    </dgm:pt>
    <dgm:pt modelId="{CCFBF246-3AA6-4164-973B-F1D935C44D86}" type="pres">
      <dgm:prSet presAssocID="{CF324D18-6BFD-478F-9447-6E1C48938378}" presName="bgRect" presStyleLbl="bgShp" presStyleIdx="0" presStyleCnt="3"/>
      <dgm:spPr/>
    </dgm:pt>
    <dgm:pt modelId="{99EB7324-AA6D-46A6-A17D-AFA90A4D47C6}" type="pres">
      <dgm:prSet presAssocID="{CF324D18-6BFD-478F-9447-6E1C489383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1DD6A883-E8D5-4844-B808-7B4306EFE12C}" type="pres">
      <dgm:prSet presAssocID="{CF324D18-6BFD-478F-9447-6E1C48938378}" presName="spaceRect" presStyleCnt="0"/>
      <dgm:spPr/>
    </dgm:pt>
    <dgm:pt modelId="{AE22BC40-5736-4156-824C-501E47E7EB92}" type="pres">
      <dgm:prSet presAssocID="{CF324D18-6BFD-478F-9447-6E1C48938378}" presName="parTx" presStyleLbl="revTx" presStyleIdx="0" presStyleCnt="3">
        <dgm:presLayoutVars>
          <dgm:chMax val="0"/>
          <dgm:chPref val="0"/>
        </dgm:presLayoutVars>
      </dgm:prSet>
      <dgm:spPr/>
    </dgm:pt>
    <dgm:pt modelId="{A0A73E0C-09E8-40D2-817F-20135CAA4BAB}" type="pres">
      <dgm:prSet presAssocID="{352FF825-C824-4651-AF0F-01DBAD7988D8}" presName="sibTrans" presStyleCnt="0"/>
      <dgm:spPr/>
    </dgm:pt>
    <dgm:pt modelId="{8B8A543E-E731-432A-B204-68021E6D8698}" type="pres">
      <dgm:prSet presAssocID="{3FA8E9AB-D365-4D61-BD26-28DC96ED421C}" presName="compNode" presStyleCnt="0"/>
      <dgm:spPr/>
    </dgm:pt>
    <dgm:pt modelId="{69E253C5-E89C-40BE-9611-50921A6396EF}" type="pres">
      <dgm:prSet presAssocID="{3FA8E9AB-D365-4D61-BD26-28DC96ED421C}" presName="bgRect" presStyleLbl="bgShp" presStyleIdx="1" presStyleCnt="3"/>
      <dgm:spPr/>
    </dgm:pt>
    <dgm:pt modelId="{F90D7CF6-13C9-4500-91D0-E513528BDBFE}" type="pres">
      <dgm:prSet presAssocID="{3FA8E9AB-D365-4D61-BD26-28DC96ED421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ing Hands"/>
        </a:ext>
      </dgm:extLst>
    </dgm:pt>
    <dgm:pt modelId="{C6418917-A0A5-43A1-B534-0D0287324C83}" type="pres">
      <dgm:prSet presAssocID="{3FA8E9AB-D365-4D61-BD26-28DC96ED421C}" presName="spaceRect" presStyleCnt="0"/>
      <dgm:spPr/>
    </dgm:pt>
    <dgm:pt modelId="{9BAC3699-BC59-4D10-B761-E295A4909C68}" type="pres">
      <dgm:prSet presAssocID="{3FA8E9AB-D365-4D61-BD26-28DC96ED421C}" presName="parTx" presStyleLbl="revTx" presStyleIdx="1" presStyleCnt="3">
        <dgm:presLayoutVars>
          <dgm:chMax val="0"/>
          <dgm:chPref val="0"/>
        </dgm:presLayoutVars>
      </dgm:prSet>
      <dgm:spPr/>
    </dgm:pt>
    <dgm:pt modelId="{C727FE4A-9748-4EB2-858B-32A85D76A23C}" type="pres">
      <dgm:prSet presAssocID="{2863A726-1AB7-42D9-8271-BE93F0D67FFB}" presName="sibTrans" presStyleCnt="0"/>
      <dgm:spPr/>
    </dgm:pt>
    <dgm:pt modelId="{8F2BE549-EF82-443D-A564-467AB716BDBF}" type="pres">
      <dgm:prSet presAssocID="{6257361D-A812-44B7-9F1C-FEB226DA979B}" presName="compNode" presStyleCnt="0"/>
      <dgm:spPr/>
    </dgm:pt>
    <dgm:pt modelId="{D34FD552-9284-4BD6-9450-108C17E452C1}" type="pres">
      <dgm:prSet presAssocID="{6257361D-A812-44B7-9F1C-FEB226DA979B}" presName="bgRect" presStyleLbl="bgShp" presStyleIdx="2" presStyleCnt="3"/>
      <dgm:spPr/>
    </dgm:pt>
    <dgm:pt modelId="{A01EF295-5891-4035-ACFE-7116BBFDFE5D}" type="pres">
      <dgm:prSet presAssocID="{6257361D-A812-44B7-9F1C-FEB226DA97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0857AAE9-B7FA-4367-A735-BCC231E19427}" type="pres">
      <dgm:prSet presAssocID="{6257361D-A812-44B7-9F1C-FEB226DA979B}" presName="spaceRect" presStyleCnt="0"/>
      <dgm:spPr/>
    </dgm:pt>
    <dgm:pt modelId="{127D39CF-710A-42CD-8B05-66363F43B7B2}" type="pres">
      <dgm:prSet presAssocID="{6257361D-A812-44B7-9F1C-FEB226DA979B}" presName="parTx" presStyleLbl="revTx" presStyleIdx="2" presStyleCnt="3">
        <dgm:presLayoutVars>
          <dgm:chMax val="0"/>
          <dgm:chPref val="0"/>
        </dgm:presLayoutVars>
      </dgm:prSet>
      <dgm:spPr/>
    </dgm:pt>
  </dgm:ptLst>
  <dgm:cxnLst>
    <dgm:cxn modelId="{1332580E-A028-43B1-A62C-2F7DBDAD6B78}" type="presOf" srcId="{6257361D-A812-44B7-9F1C-FEB226DA979B}" destId="{127D39CF-710A-42CD-8B05-66363F43B7B2}" srcOrd="0" destOrd="0" presId="urn:microsoft.com/office/officeart/2018/2/layout/IconVerticalSolidList"/>
    <dgm:cxn modelId="{E7935312-418E-4189-A88B-1F5E3D148F36}" srcId="{17AF24A9-2159-4A74-BE21-1DCD92C8B0CA}" destId="{3FA8E9AB-D365-4D61-BD26-28DC96ED421C}" srcOrd="1" destOrd="0" parTransId="{1402E0D1-723E-4F7C-94A9-2501CFB52A9D}" sibTransId="{2863A726-1AB7-42D9-8271-BE93F0D67FFB}"/>
    <dgm:cxn modelId="{A141FB18-7224-47E8-8335-11D5430573FA}" type="presOf" srcId="{17AF24A9-2159-4A74-BE21-1DCD92C8B0CA}" destId="{143B5B32-DF22-4BC2-88EA-0793B6B397B6}" srcOrd="0" destOrd="0" presId="urn:microsoft.com/office/officeart/2018/2/layout/IconVerticalSolidList"/>
    <dgm:cxn modelId="{BB1F4A27-81EA-49FE-90F0-DF1ED78DB984}" type="presOf" srcId="{CF324D18-6BFD-478F-9447-6E1C48938378}" destId="{AE22BC40-5736-4156-824C-501E47E7EB92}" srcOrd="0" destOrd="0" presId="urn:microsoft.com/office/officeart/2018/2/layout/IconVerticalSolidList"/>
    <dgm:cxn modelId="{785D8058-891C-4AF6-9AAA-B0CA420CA3A4}" srcId="{17AF24A9-2159-4A74-BE21-1DCD92C8B0CA}" destId="{6257361D-A812-44B7-9F1C-FEB226DA979B}" srcOrd="2" destOrd="0" parTransId="{4307771B-CB50-4DCE-923B-6D5BB6345478}" sibTransId="{D65D8F6D-DD59-46AE-810D-1724CBA01A87}"/>
    <dgm:cxn modelId="{F827B391-C056-45E2-A85F-707779EAE45D}" type="presOf" srcId="{3FA8E9AB-D365-4D61-BD26-28DC96ED421C}" destId="{9BAC3699-BC59-4D10-B761-E295A4909C68}" srcOrd="0" destOrd="0" presId="urn:microsoft.com/office/officeart/2018/2/layout/IconVerticalSolidList"/>
    <dgm:cxn modelId="{F07624DF-9670-4ACE-805F-BA3086777742}" srcId="{17AF24A9-2159-4A74-BE21-1DCD92C8B0CA}" destId="{CF324D18-6BFD-478F-9447-6E1C48938378}" srcOrd="0" destOrd="0" parTransId="{5E77A9D9-7E51-42D7-BEDD-42FEE98E7CE2}" sibTransId="{352FF825-C824-4651-AF0F-01DBAD7988D8}"/>
    <dgm:cxn modelId="{94B15F2A-04BE-49B7-8468-18395052F333}" type="presParOf" srcId="{143B5B32-DF22-4BC2-88EA-0793B6B397B6}" destId="{3E1A85EA-EC9D-4A3C-AEC1-5B15804FE706}" srcOrd="0" destOrd="0" presId="urn:microsoft.com/office/officeart/2018/2/layout/IconVerticalSolidList"/>
    <dgm:cxn modelId="{89C513EE-4A19-425E-AF0D-CBE9CEE315C4}" type="presParOf" srcId="{3E1A85EA-EC9D-4A3C-AEC1-5B15804FE706}" destId="{CCFBF246-3AA6-4164-973B-F1D935C44D86}" srcOrd="0" destOrd="0" presId="urn:microsoft.com/office/officeart/2018/2/layout/IconVerticalSolidList"/>
    <dgm:cxn modelId="{9BAFF1C4-2D97-4980-A859-1E6B17474D97}" type="presParOf" srcId="{3E1A85EA-EC9D-4A3C-AEC1-5B15804FE706}" destId="{99EB7324-AA6D-46A6-A17D-AFA90A4D47C6}" srcOrd="1" destOrd="0" presId="urn:microsoft.com/office/officeart/2018/2/layout/IconVerticalSolidList"/>
    <dgm:cxn modelId="{71864BED-73D1-4D71-9130-B70310A9D67B}" type="presParOf" srcId="{3E1A85EA-EC9D-4A3C-AEC1-5B15804FE706}" destId="{1DD6A883-E8D5-4844-B808-7B4306EFE12C}" srcOrd="2" destOrd="0" presId="urn:microsoft.com/office/officeart/2018/2/layout/IconVerticalSolidList"/>
    <dgm:cxn modelId="{2A1409CA-DD1A-4193-91F3-413C02DF7A7C}" type="presParOf" srcId="{3E1A85EA-EC9D-4A3C-AEC1-5B15804FE706}" destId="{AE22BC40-5736-4156-824C-501E47E7EB92}" srcOrd="3" destOrd="0" presId="urn:microsoft.com/office/officeart/2018/2/layout/IconVerticalSolidList"/>
    <dgm:cxn modelId="{7FE5B12F-F2EB-4E75-9471-DD41CA593925}" type="presParOf" srcId="{143B5B32-DF22-4BC2-88EA-0793B6B397B6}" destId="{A0A73E0C-09E8-40D2-817F-20135CAA4BAB}" srcOrd="1" destOrd="0" presId="urn:microsoft.com/office/officeart/2018/2/layout/IconVerticalSolidList"/>
    <dgm:cxn modelId="{DCCCC831-6155-4B4B-8BEF-87D7C36E604C}" type="presParOf" srcId="{143B5B32-DF22-4BC2-88EA-0793B6B397B6}" destId="{8B8A543E-E731-432A-B204-68021E6D8698}" srcOrd="2" destOrd="0" presId="urn:microsoft.com/office/officeart/2018/2/layout/IconVerticalSolidList"/>
    <dgm:cxn modelId="{1B81FD79-6EED-4074-8155-DCCC0ECA0C23}" type="presParOf" srcId="{8B8A543E-E731-432A-B204-68021E6D8698}" destId="{69E253C5-E89C-40BE-9611-50921A6396EF}" srcOrd="0" destOrd="0" presId="urn:microsoft.com/office/officeart/2018/2/layout/IconVerticalSolidList"/>
    <dgm:cxn modelId="{1CB89BA8-C9AE-4E3C-8558-25A879CC5D5C}" type="presParOf" srcId="{8B8A543E-E731-432A-B204-68021E6D8698}" destId="{F90D7CF6-13C9-4500-91D0-E513528BDBFE}" srcOrd="1" destOrd="0" presId="urn:microsoft.com/office/officeart/2018/2/layout/IconVerticalSolidList"/>
    <dgm:cxn modelId="{E0F4507A-493B-4D46-B777-D9F65EFD9DDC}" type="presParOf" srcId="{8B8A543E-E731-432A-B204-68021E6D8698}" destId="{C6418917-A0A5-43A1-B534-0D0287324C83}" srcOrd="2" destOrd="0" presId="urn:microsoft.com/office/officeart/2018/2/layout/IconVerticalSolidList"/>
    <dgm:cxn modelId="{3BDE01FC-D351-4457-9CC1-0EA047F1D409}" type="presParOf" srcId="{8B8A543E-E731-432A-B204-68021E6D8698}" destId="{9BAC3699-BC59-4D10-B761-E295A4909C68}" srcOrd="3" destOrd="0" presId="urn:microsoft.com/office/officeart/2018/2/layout/IconVerticalSolidList"/>
    <dgm:cxn modelId="{7F016F62-2908-4E9B-92EE-13CA29AFF2A6}" type="presParOf" srcId="{143B5B32-DF22-4BC2-88EA-0793B6B397B6}" destId="{C727FE4A-9748-4EB2-858B-32A85D76A23C}" srcOrd="3" destOrd="0" presId="urn:microsoft.com/office/officeart/2018/2/layout/IconVerticalSolidList"/>
    <dgm:cxn modelId="{2DD62F99-7A05-4C97-90C7-C289CE53505F}" type="presParOf" srcId="{143B5B32-DF22-4BC2-88EA-0793B6B397B6}" destId="{8F2BE549-EF82-443D-A564-467AB716BDBF}" srcOrd="4" destOrd="0" presId="urn:microsoft.com/office/officeart/2018/2/layout/IconVerticalSolidList"/>
    <dgm:cxn modelId="{1514926F-7B73-4D8F-8B4F-8DE5FF995CA6}" type="presParOf" srcId="{8F2BE549-EF82-443D-A564-467AB716BDBF}" destId="{D34FD552-9284-4BD6-9450-108C17E452C1}" srcOrd="0" destOrd="0" presId="urn:microsoft.com/office/officeart/2018/2/layout/IconVerticalSolidList"/>
    <dgm:cxn modelId="{93D457E8-4299-4FEF-9E79-CA435283D020}" type="presParOf" srcId="{8F2BE549-EF82-443D-A564-467AB716BDBF}" destId="{A01EF295-5891-4035-ACFE-7116BBFDFE5D}" srcOrd="1" destOrd="0" presId="urn:microsoft.com/office/officeart/2018/2/layout/IconVerticalSolidList"/>
    <dgm:cxn modelId="{13A6AEA4-6EB5-4148-8B7F-FCB0E9C592A5}" type="presParOf" srcId="{8F2BE549-EF82-443D-A564-467AB716BDBF}" destId="{0857AAE9-B7FA-4367-A735-BCC231E19427}" srcOrd="2" destOrd="0" presId="urn:microsoft.com/office/officeart/2018/2/layout/IconVerticalSolidList"/>
    <dgm:cxn modelId="{2EB67CF5-DAB7-4042-B49F-AB6ACCF3ED64}" type="presParOf" srcId="{8F2BE549-EF82-443D-A564-467AB716BDBF}" destId="{127D39CF-710A-42CD-8B05-66363F43B7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BF246-3AA6-4164-973B-F1D935C44D86}">
      <dsp:nvSpPr>
        <dsp:cNvPr id="0" name=""/>
        <dsp:cNvSpPr/>
      </dsp:nvSpPr>
      <dsp:spPr>
        <a:xfrm>
          <a:off x="0" y="746"/>
          <a:ext cx="6687396" cy="174649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B7324-AA6D-46A6-A17D-AFA90A4D47C6}">
      <dsp:nvSpPr>
        <dsp:cNvPr id="0" name=""/>
        <dsp:cNvSpPr/>
      </dsp:nvSpPr>
      <dsp:spPr>
        <a:xfrm>
          <a:off x="528315" y="393708"/>
          <a:ext cx="960574" cy="9605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22BC40-5736-4156-824C-501E47E7EB92}">
      <dsp:nvSpPr>
        <dsp:cNvPr id="0" name=""/>
        <dsp:cNvSpPr/>
      </dsp:nvSpPr>
      <dsp:spPr>
        <a:xfrm>
          <a:off x="2017205" y="746"/>
          <a:ext cx="4670190" cy="1746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838" tIns="184838" rIns="184838" bIns="184838" numCol="1" spcCol="1270" anchor="ctr" anchorCtr="0">
          <a:noAutofit/>
        </a:bodyPr>
        <a:lstStyle/>
        <a:p>
          <a:pPr marL="0" lvl="0" indent="0" algn="l" defTabSz="622300">
            <a:lnSpc>
              <a:spcPct val="90000"/>
            </a:lnSpc>
            <a:spcBef>
              <a:spcPct val="0"/>
            </a:spcBef>
            <a:spcAft>
              <a:spcPct val="35000"/>
            </a:spcAft>
            <a:buNone/>
          </a:pPr>
          <a:r>
            <a:rPr lang="en-GB" sz="1400" b="1" kern="1200" dirty="0"/>
            <a:t>Providing consistent care. </a:t>
          </a:r>
          <a:r>
            <a:rPr lang="en-GB" sz="1400" kern="1200" dirty="0"/>
            <a:t>During the initial period of adaptation, it is best to create stable contact with one specific caregiver who will welcome her and support her when her parents leave. This will give her a sense of security. Over time, the child will be more confident and open to communicating with others.</a:t>
          </a:r>
          <a:endParaRPr lang="en-US" sz="1400" kern="1200" dirty="0"/>
        </a:p>
      </dsp:txBody>
      <dsp:txXfrm>
        <a:off x="2017205" y="746"/>
        <a:ext cx="4670190" cy="1746498"/>
      </dsp:txXfrm>
    </dsp:sp>
    <dsp:sp modelId="{69E253C5-E89C-40BE-9611-50921A6396EF}">
      <dsp:nvSpPr>
        <dsp:cNvPr id="0" name=""/>
        <dsp:cNvSpPr/>
      </dsp:nvSpPr>
      <dsp:spPr>
        <a:xfrm>
          <a:off x="0" y="2183869"/>
          <a:ext cx="6687396" cy="174649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D7CF6-13C9-4500-91D0-E513528BDBFE}">
      <dsp:nvSpPr>
        <dsp:cNvPr id="0" name=""/>
        <dsp:cNvSpPr/>
      </dsp:nvSpPr>
      <dsp:spPr>
        <a:xfrm>
          <a:off x="528315" y="2576831"/>
          <a:ext cx="960574" cy="9605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AC3699-BC59-4D10-B761-E295A4909C68}">
      <dsp:nvSpPr>
        <dsp:cNvPr id="0" name=""/>
        <dsp:cNvSpPr/>
      </dsp:nvSpPr>
      <dsp:spPr>
        <a:xfrm>
          <a:off x="2017205" y="2183869"/>
          <a:ext cx="4670190" cy="1746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838" tIns="184838" rIns="184838" bIns="184838" numCol="1" spcCol="1270" anchor="ctr" anchorCtr="0">
          <a:noAutofit/>
        </a:bodyPr>
        <a:lstStyle/>
        <a:p>
          <a:pPr marL="0" lvl="0" indent="0" algn="l" defTabSz="622300">
            <a:lnSpc>
              <a:spcPct val="90000"/>
            </a:lnSpc>
            <a:spcBef>
              <a:spcPct val="0"/>
            </a:spcBef>
            <a:spcAft>
              <a:spcPct val="35000"/>
            </a:spcAft>
            <a:buNone/>
          </a:pPr>
          <a:r>
            <a:rPr lang="en-GB" sz="1400" b="1" kern="1200" dirty="0"/>
            <a:t>Encourage communication</a:t>
          </a:r>
          <a:r>
            <a:rPr lang="en-GB" sz="1400" kern="1200" dirty="0"/>
            <a:t> (use simple, possibly playful phrases, and visual cues). </a:t>
          </a:r>
          <a:endParaRPr lang="en-US" sz="1400" kern="1200" dirty="0"/>
        </a:p>
      </dsp:txBody>
      <dsp:txXfrm>
        <a:off x="2017205" y="2183869"/>
        <a:ext cx="4670190" cy="1746498"/>
      </dsp:txXfrm>
    </dsp:sp>
    <dsp:sp modelId="{D34FD552-9284-4BD6-9450-108C17E452C1}">
      <dsp:nvSpPr>
        <dsp:cNvPr id="0" name=""/>
        <dsp:cNvSpPr/>
      </dsp:nvSpPr>
      <dsp:spPr>
        <a:xfrm>
          <a:off x="0" y="4366992"/>
          <a:ext cx="6687396" cy="174649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1EF295-5891-4035-ACFE-7116BBFDFE5D}">
      <dsp:nvSpPr>
        <dsp:cNvPr id="0" name=""/>
        <dsp:cNvSpPr/>
      </dsp:nvSpPr>
      <dsp:spPr>
        <a:xfrm>
          <a:off x="528315" y="4759955"/>
          <a:ext cx="960574" cy="9605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7D39CF-710A-42CD-8B05-66363F43B7B2}">
      <dsp:nvSpPr>
        <dsp:cNvPr id="0" name=""/>
        <dsp:cNvSpPr/>
      </dsp:nvSpPr>
      <dsp:spPr>
        <a:xfrm>
          <a:off x="2017205" y="4366992"/>
          <a:ext cx="4670190" cy="1746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838" tIns="184838" rIns="184838" bIns="184838" numCol="1" spcCol="1270" anchor="ctr" anchorCtr="0">
          <a:noAutofit/>
        </a:bodyPr>
        <a:lstStyle/>
        <a:p>
          <a:pPr marL="0" lvl="0" indent="0" algn="l" defTabSz="622300">
            <a:lnSpc>
              <a:spcPct val="90000"/>
            </a:lnSpc>
            <a:spcBef>
              <a:spcPct val="0"/>
            </a:spcBef>
            <a:spcAft>
              <a:spcPct val="35000"/>
            </a:spcAft>
            <a:buNone/>
          </a:pPr>
          <a:r>
            <a:rPr lang="en-GB" sz="1400" b="1" kern="1200" dirty="0"/>
            <a:t>Responsive Caregiving</a:t>
          </a:r>
          <a:r>
            <a:rPr lang="en-GB" sz="1400" kern="1200" dirty="0"/>
            <a:t>. Caregiver should notice changes when Amira becomes anxious and lonely; that will help to formulate confidence in the relationship. Amira will be sure that the adult will notice and help.</a:t>
          </a:r>
          <a:endParaRPr lang="en-US" sz="1400" kern="1200" dirty="0"/>
        </a:p>
      </dsp:txBody>
      <dsp:txXfrm>
        <a:off x="2017205" y="4366992"/>
        <a:ext cx="4670190" cy="174649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843A-852D-0EB3-DAC6-5E5B2424ED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4514723-775B-18A0-4746-97E4FB7C2C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D7B305C-B298-FF3B-2DB2-F238789EFB44}"/>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5" name="Footer Placeholder 4">
            <a:extLst>
              <a:ext uri="{FF2B5EF4-FFF2-40B4-BE49-F238E27FC236}">
                <a16:creationId xmlns:a16="http://schemas.microsoft.com/office/drawing/2014/main" id="{2907ADAC-2D7A-76FF-7939-841BB0238C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7D70F3-3DF9-5390-7C42-72411BED698F}"/>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405250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E7AF-8F4F-BCA6-0696-8DDB1EF42D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E4218A-2410-4C6A-B49F-2BDA4C0763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94CF91-F20E-2D9E-7748-DA8D37CB4450}"/>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5" name="Footer Placeholder 4">
            <a:extLst>
              <a:ext uri="{FF2B5EF4-FFF2-40B4-BE49-F238E27FC236}">
                <a16:creationId xmlns:a16="http://schemas.microsoft.com/office/drawing/2014/main" id="{E53D9779-D268-DD01-6903-CC30CE157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BBC816-2E06-A1BA-0CEE-DB0B1F6B6555}"/>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674887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6302-6EC1-F078-5281-7FFA1E2B8D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7AEE6D2-CA68-93DF-96CC-8B878FB458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BE408B-5A44-E7D9-BEB1-4B6C9F779FA4}"/>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5" name="Footer Placeholder 4">
            <a:extLst>
              <a:ext uri="{FF2B5EF4-FFF2-40B4-BE49-F238E27FC236}">
                <a16:creationId xmlns:a16="http://schemas.microsoft.com/office/drawing/2014/main" id="{03F7A9D7-1618-31DB-3C25-2D799D40F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6EE7A-F9E2-C1F5-A2D9-F7ECCF969405}"/>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3740988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35F4C-3688-2343-B663-E4A3A1C92FF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B7B3E30-60E1-CECE-0C9C-8CF8F01B48D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C579C49-51AB-CE5B-B749-A01F7CE119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DF3B4F8-8464-6458-E6A5-3DAF9761E08D}"/>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6" name="Footer Placeholder 5">
            <a:extLst>
              <a:ext uri="{FF2B5EF4-FFF2-40B4-BE49-F238E27FC236}">
                <a16:creationId xmlns:a16="http://schemas.microsoft.com/office/drawing/2014/main" id="{942521AC-A949-0956-20AD-DEB277E1B5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2CEB8-C38A-FEFD-C6A1-316ADFC2F997}"/>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209436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76A3E-75FB-371F-E86F-B89F813867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26DDC26-C62C-CE94-4EE3-B4F779BA9C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F0E0B3-A929-1E66-AA0C-0D13C231D0E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ADBAB00-48DF-57C9-1CDC-E23F797A5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2DBE35-EBEF-BAA6-0B4B-057287701C2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45DB3CF-8486-67F6-ACF7-1CCA952566F9}"/>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8" name="Footer Placeholder 7">
            <a:extLst>
              <a:ext uri="{FF2B5EF4-FFF2-40B4-BE49-F238E27FC236}">
                <a16:creationId xmlns:a16="http://schemas.microsoft.com/office/drawing/2014/main" id="{0FAA7719-8BFB-D9F1-E46F-789DCA2F18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4DA262-5B7E-C3DD-7F0E-C5C14144C169}"/>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4147142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EFC93-DC8A-5365-4427-2944C619BF5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CAF5DE9-709E-4329-427C-A08D314E5C85}"/>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4" name="Footer Placeholder 3">
            <a:extLst>
              <a:ext uri="{FF2B5EF4-FFF2-40B4-BE49-F238E27FC236}">
                <a16:creationId xmlns:a16="http://schemas.microsoft.com/office/drawing/2014/main" id="{E78A4A77-293D-D008-68ED-22142A15CC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B7C462-26B3-6490-98B9-AF88D6E7C7B0}"/>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96407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CE8198-9399-E174-1837-63279D65EC6B}"/>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3" name="Footer Placeholder 2">
            <a:extLst>
              <a:ext uri="{FF2B5EF4-FFF2-40B4-BE49-F238E27FC236}">
                <a16:creationId xmlns:a16="http://schemas.microsoft.com/office/drawing/2014/main" id="{9E74704D-3BAE-3644-9C41-2C1574BAB4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8B310F-4F1C-8E7A-6D0D-1DA246B4F3C6}"/>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90055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BD13-CE3A-CA2A-EF88-86E730CA80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8950ECF-044F-FF9A-34DB-360A034C74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0F0EB8C-FFAA-A8A1-86E5-B8BCFD1123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9A0BBE5-F047-A306-549E-4FFFE2EFD4AC}"/>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6" name="Footer Placeholder 5">
            <a:extLst>
              <a:ext uri="{FF2B5EF4-FFF2-40B4-BE49-F238E27FC236}">
                <a16:creationId xmlns:a16="http://schemas.microsoft.com/office/drawing/2014/main" id="{0CBB72EC-5EC7-82F2-7461-B8C2FC4A6D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0554BA-F34D-D3BF-F362-BE75B844589B}"/>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517390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82C1E-5DCA-E758-15BB-C3F9535610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EA46A0-720C-8F4A-C3D7-365A9F92A3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515E05-3573-75BA-BBC6-6A52C5914B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C9F1D8-CFAF-E8D2-169E-A4E8FB91799D}"/>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6" name="Footer Placeholder 5">
            <a:extLst>
              <a:ext uri="{FF2B5EF4-FFF2-40B4-BE49-F238E27FC236}">
                <a16:creationId xmlns:a16="http://schemas.microsoft.com/office/drawing/2014/main" id="{E97DB437-D3FD-7041-425A-5C507BAAEB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73134-DF65-B7E3-0041-06ABCD462BF0}"/>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3789805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6214-A9CA-BD7B-ECA1-175E6CEBB7F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6FAF0A7-B7D6-6A49-C16E-2B838A5D21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561B7F-2A16-6757-6BFB-6847BF68F323}"/>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5" name="Footer Placeholder 4">
            <a:extLst>
              <a:ext uri="{FF2B5EF4-FFF2-40B4-BE49-F238E27FC236}">
                <a16:creationId xmlns:a16="http://schemas.microsoft.com/office/drawing/2014/main" id="{518CC230-AE89-398C-8658-CE1BB5F229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1726BB-0368-BFEE-0E50-F13B6D2D02FF}"/>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2429070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21F7E1-C6E1-C1C3-754F-18915AB1981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F8C33C9-3E5B-CC33-C8BE-EE267726E0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F20E3A-BC9E-50A1-B472-666E834E7855}"/>
              </a:ext>
            </a:extLst>
          </p:cNvPr>
          <p:cNvSpPr>
            <a:spLocks noGrp="1"/>
          </p:cNvSpPr>
          <p:nvPr>
            <p:ph type="dt" sz="half" idx="10"/>
          </p:nvPr>
        </p:nvSpPr>
        <p:spPr/>
        <p:txBody>
          <a:bodyPr/>
          <a:lstStyle/>
          <a:p>
            <a:fld id="{247CECC7-4FA7-4447-AB3C-9752BBB70AC5}" type="datetimeFigureOut">
              <a:rPr lang="en-GB" smtClean="0"/>
              <a:t>12/11/2025</a:t>
            </a:fld>
            <a:endParaRPr lang="en-GB"/>
          </a:p>
        </p:txBody>
      </p:sp>
      <p:sp>
        <p:nvSpPr>
          <p:cNvPr id="5" name="Footer Placeholder 4">
            <a:extLst>
              <a:ext uri="{FF2B5EF4-FFF2-40B4-BE49-F238E27FC236}">
                <a16:creationId xmlns:a16="http://schemas.microsoft.com/office/drawing/2014/main" id="{DF3EF418-E93D-511E-FA87-0872C5780C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38B70-FFC2-345C-4F9B-C40DCA601941}"/>
              </a:ext>
            </a:extLst>
          </p:cNvPr>
          <p:cNvSpPr>
            <a:spLocks noGrp="1"/>
          </p:cNvSpPr>
          <p:nvPr>
            <p:ph type="sldNum" sz="quarter" idx="12"/>
          </p:nvPr>
        </p:nvSpPr>
        <p:spPr/>
        <p:txBody>
          <a:bodyPr/>
          <a:lstStyle/>
          <a:p>
            <a:fld id="{6E9D9034-5D25-4792-AB87-EB8728B5F23F}" type="slidenum">
              <a:rPr lang="en-GB" smtClean="0"/>
              <a:t>‹#›</a:t>
            </a:fld>
            <a:endParaRPr lang="en-GB"/>
          </a:p>
        </p:txBody>
      </p:sp>
    </p:spTree>
    <p:extLst>
      <p:ext uri="{BB962C8B-B14F-4D97-AF65-F5344CB8AC3E}">
        <p14:creationId xmlns:p14="http://schemas.microsoft.com/office/powerpoint/2010/main" val="3663021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540EC2-7BD5-E6CF-6171-8F20CA797C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F673DE4-697B-A164-4CBD-970E4EEA83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29B00F-159C-A1F1-4F17-C4D6D91E46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7CECC7-4FA7-4447-AB3C-9752BBB70AC5}" type="datetimeFigureOut">
              <a:rPr lang="en-GB" smtClean="0"/>
              <a:t>12/11/2025</a:t>
            </a:fld>
            <a:endParaRPr lang="en-GB"/>
          </a:p>
        </p:txBody>
      </p:sp>
      <p:sp>
        <p:nvSpPr>
          <p:cNvPr id="5" name="Footer Placeholder 4">
            <a:extLst>
              <a:ext uri="{FF2B5EF4-FFF2-40B4-BE49-F238E27FC236}">
                <a16:creationId xmlns:a16="http://schemas.microsoft.com/office/drawing/2014/main" id="{223CC4B1-2C9D-B53B-1D2B-BC7F87132B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554483-5CD3-F2F0-08E5-7952745C56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9D9034-5D25-4792-AB87-EB8728B5F23F}" type="slidenum">
              <a:rPr lang="en-GB" smtClean="0"/>
              <a:t>‹#›</a:t>
            </a:fld>
            <a:endParaRPr lang="en-GB"/>
          </a:p>
        </p:txBody>
      </p:sp>
    </p:spTree>
    <p:extLst>
      <p:ext uri="{BB962C8B-B14F-4D97-AF65-F5344CB8AC3E}">
        <p14:creationId xmlns:p14="http://schemas.microsoft.com/office/powerpoint/2010/main" val="3962142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annica.com/science/child-development-process" TargetMode="External"/><Relationship Id="rId2" Type="http://schemas.openxmlformats.org/officeDocument/2006/relationships/hyperlink" Target="https://www.ocd.pitt.edu/sites/default/files/Parent_Guides/Foster-Parents/3-5%20Developmental%20Milestones%20Foster%20Parent%20Guide.%20pdf.pdf" TargetMode="External"/><Relationship Id="rId1" Type="http://schemas.openxmlformats.org/officeDocument/2006/relationships/slideLayout" Target="../slideLayouts/slideLayout2.xml"/><Relationship Id="rId6" Type="http://schemas.openxmlformats.org/officeDocument/2006/relationships/hyperlink" Target="https://studyonline.ecu.edu.au/blog/early-childhood-development-what-happens-first-eight-years" TargetMode="External"/><Relationship Id="rId5" Type="http://schemas.openxmlformats.org/officeDocument/2006/relationships/hyperlink" Target="https://www.britannica.com/science/attachment-theory" TargetMode="External"/><Relationship Id="rId4" Type="http://schemas.openxmlformats.org/officeDocument/2006/relationships/hyperlink" Target="https://www.open.edu/openlearn/mod/oucontent/view.php?id=99099&amp;section=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11444-F24F-0DF6-1F4A-058E88E866B7}"/>
              </a:ext>
            </a:extLst>
          </p:cNvPr>
          <p:cNvSpPr>
            <a:spLocks noGrp="1"/>
          </p:cNvSpPr>
          <p:nvPr>
            <p:ph type="ctrTitle"/>
          </p:nvPr>
        </p:nvSpPr>
        <p:spPr/>
        <p:txBody>
          <a:bodyPr>
            <a:normAutofit/>
          </a:bodyPr>
          <a:lstStyle/>
          <a:p>
            <a:r>
              <a:rPr lang="en-GB" sz="4000" dirty="0">
                <a:latin typeface="Times New Roman" panose="02020603050405020304" pitchFamily="18" charset="0"/>
                <a:cs typeface="Times New Roman" panose="02020603050405020304" pitchFamily="18" charset="0"/>
              </a:rPr>
              <a:t>Psychology in Health and Social Care </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LCHS 4010</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Assessment 1: Individual Presentation </a:t>
            </a:r>
          </a:p>
        </p:txBody>
      </p:sp>
      <p:sp>
        <p:nvSpPr>
          <p:cNvPr id="3" name="Subtitle 2">
            <a:extLst>
              <a:ext uri="{FF2B5EF4-FFF2-40B4-BE49-F238E27FC236}">
                <a16:creationId xmlns:a16="http://schemas.microsoft.com/office/drawing/2014/main" id="{75674028-E133-7966-F843-42029A04E336}"/>
              </a:ext>
            </a:extLst>
          </p:cNvPr>
          <p:cNvSpPr>
            <a:spLocks noGrp="1"/>
          </p:cNvSpPr>
          <p:nvPr>
            <p:ph type="subTitle" idx="1"/>
          </p:nvPr>
        </p:nvSpPr>
        <p:spPr>
          <a:xfrm>
            <a:off x="1524000" y="3827506"/>
            <a:ext cx="9144000" cy="1655762"/>
          </a:xfrm>
        </p:spPr>
        <p:txBody>
          <a:bodyPr>
            <a:normAutofit lnSpcReduction="10000"/>
          </a:bodyPr>
          <a:lstStyle/>
          <a:p>
            <a:pPr algn="l"/>
            <a:r>
              <a:rPr lang="en-GB" dirty="0">
                <a:latin typeface="Times New Roman" panose="02020603050405020304" pitchFamily="18" charset="0"/>
                <a:cs typeface="Times New Roman" panose="02020603050405020304" pitchFamily="18" charset="0"/>
              </a:rPr>
              <a:t>Programme: Certificate of Higher Education in Health and Social Care </a:t>
            </a:r>
          </a:p>
          <a:p>
            <a:pPr algn="l"/>
            <a:r>
              <a:rPr lang="en-GB" dirty="0">
                <a:latin typeface="Times New Roman" panose="02020603050405020304" pitchFamily="18" charset="0"/>
                <a:cs typeface="Times New Roman" panose="02020603050405020304" pitchFamily="18" charset="0"/>
              </a:rPr>
              <a:t>Student Name: Tetiana Danylevska </a:t>
            </a:r>
          </a:p>
          <a:p>
            <a:pPr algn="l"/>
            <a:r>
              <a:rPr lang="en-GB" dirty="0">
                <a:latin typeface="Times New Roman" panose="02020603050405020304" pitchFamily="18" charset="0"/>
                <a:cs typeface="Times New Roman" panose="02020603050405020304" pitchFamily="18" charset="0"/>
              </a:rPr>
              <a:t>Student ID: 2425494</a:t>
            </a:r>
          </a:p>
          <a:p>
            <a:pPr algn="l"/>
            <a:r>
              <a:rPr lang="en-GB" dirty="0">
                <a:latin typeface="Times New Roman" panose="02020603050405020304" pitchFamily="18" charset="0"/>
                <a:cs typeface="Times New Roman" panose="02020603050405020304" pitchFamily="18" charset="0"/>
              </a:rPr>
              <a:t>Lecture’s Name: Bianca Sanfilippo </a:t>
            </a:r>
          </a:p>
        </p:txBody>
      </p:sp>
      <p:pic>
        <p:nvPicPr>
          <p:cNvPr id="4" name="Picture 3">
            <a:extLst>
              <a:ext uri="{FF2B5EF4-FFF2-40B4-BE49-F238E27FC236}">
                <a16:creationId xmlns:a16="http://schemas.microsoft.com/office/drawing/2014/main" id="{5B657FEE-ACBE-C5CC-F1C8-B91063ADDDC1}"/>
              </a:ext>
            </a:extLst>
          </p:cNvPr>
          <p:cNvPicPr>
            <a:picLocks noChangeAspect="1"/>
          </p:cNvPicPr>
          <p:nvPr/>
        </p:nvPicPr>
        <p:blipFill>
          <a:blip r:embed="rId2"/>
          <a:stretch>
            <a:fillRect/>
          </a:stretch>
        </p:blipFill>
        <p:spPr>
          <a:xfrm>
            <a:off x="4162566" y="330179"/>
            <a:ext cx="4162283" cy="1182871"/>
          </a:xfrm>
          <a:prstGeom prst="rect">
            <a:avLst/>
          </a:prstGeom>
        </p:spPr>
      </p:pic>
    </p:spTree>
    <p:extLst>
      <p:ext uri="{BB962C8B-B14F-4D97-AF65-F5344CB8AC3E}">
        <p14:creationId xmlns:p14="http://schemas.microsoft.com/office/powerpoint/2010/main" val="4153122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37573-A5C7-B65C-8E47-15DC26F52B5C}"/>
              </a:ext>
            </a:extLst>
          </p:cNvPr>
          <p:cNvSpPr>
            <a:spLocks noGrp="1"/>
          </p:cNvSpPr>
          <p:nvPr>
            <p:ph type="title"/>
          </p:nvPr>
        </p:nvSpPr>
        <p:spPr/>
        <p:txBody>
          <a:bodyPr>
            <a:normAutofit/>
          </a:bodyPr>
          <a:lstStyle/>
          <a:p>
            <a:pPr algn="ctr"/>
            <a:r>
              <a:rPr lang="en-GB" sz="4000" dirty="0">
                <a:latin typeface="Times New Roman" panose="02020603050405020304" pitchFamily="18" charset="0"/>
                <a:cs typeface="Times New Roman" panose="02020603050405020304" pitchFamily="18" charset="0"/>
              </a:rPr>
              <a:t>Acknowledgement of the use of AI</a:t>
            </a:r>
          </a:p>
        </p:txBody>
      </p:sp>
      <p:sp>
        <p:nvSpPr>
          <p:cNvPr id="3" name="Content Placeholder 2">
            <a:extLst>
              <a:ext uri="{FF2B5EF4-FFF2-40B4-BE49-F238E27FC236}">
                <a16:creationId xmlns:a16="http://schemas.microsoft.com/office/drawing/2014/main" id="{40EB5F54-E156-A826-9DD5-D5B6B5893931}"/>
              </a:ext>
            </a:extLst>
          </p:cNvPr>
          <p:cNvSpPr>
            <a:spLocks noGrp="1"/>
          </p:cNvSpPr>
          <p:nvPr>
            <p:ph idx="1"/>
          </p:nvPr>
        </p:nvSpPr>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I acknowledge the use of Grammarly (</a:t>
            </a:r>
            <a:r>
              <a:rPr lang="en-GB" dirty="0">
                <a:latin typeface="Times New Roman" panose="02020603050405020304" pitchFamily="18" charset="0"/>
                <a:cs typeface="Times New Roman" panose="02020603050405020304" pitchFamily="18" charset="0"/>
                <a:hlinkClick r:id="rId2"/>
              </a:rPr>
              <a:t>https://www.Grammarly.com/</a:t>
            </a:r>
            <a:r>
              <a:rPr lang="en-GB" dirty="0">
                <a:latin typeface="Times New Roman" panose="02020603050405020304" pitchFamily="18" charset="0"/>
                <a:cs typeface="Times New Roman" panose="02020603050405020304" pitchFamily="18" charset="0"/>
              </a:rPr>
              <a:t>) on date 12</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2025 to support to check my work using the prompt(s): </a:t>
            </a:r>
          </a:p>
          <a:p>
            <a:pPr marL="0" indent="0">
              <a:buNone/>
            </a:pPr>
            <a:endParaRPr lang="en-GB" dirty="0">
              <a:latin typeface="Times New Roman" panose="02020603050405020304" pitchFamily="18" charset="0"/>
              <a:cs typeface="Times New Roman" panose="02020603050405020304" pitchFamily="18" charset="0"/>
            </a:endParaRPr>
          </a:p>
          <a:p>
            <a:pPr marL="514350" indent="-514350">
              <a:buAutoNum type="arabicPeriod"/>
            </a:pPr>
            <a:r>
              <a:rPr lang="en-GB" dirty="0">
                <a:latin typeface="Times New Roman" panose="02020603050405020304" pitchFamily="18" charset="0"/>
                <a:cs typeface="Times New Roman" panose="02020603050405020304" pitchFamily="18" charset="0"/>
              </a:rPr>
              <a:t>Please check the following text for readability, grammar and syntax.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786806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214B4-EA8E-9ABB-D3BD-49A11D54DE06}"/>
              </a:ext>
            </a:extLst>
          </p:cNvPr>
          <p:cNvSpPr>
            <a:spLocks noGrp="1"/>
          </p:cNvSpPr>
          <p:nvPr>
            <p:ph type="title"/>
          </p:nvPr>
        </p:nvSpPr>
        <p:spPr/>
        <p:txBody>
          <a:bodyPr>
            <a:normAutofit/>
          </a:bodyPr>
          <a:lstStyle/>
          <a:p>
            <a:pPr algn="ctr"/>
            <a:r>
              <a:rPr lang="en-GB" sz="4000" dirty="0">
                <a:latin typeface="Times New Roman" panose="02020603050405020304" pitchFamily="18" charset="0"/>
                <a:cs typeface="Times New Roman" panose="02020603050405020304" pitchFamily="18" charset="0"/>
              </a:rPr>
              <a:t>Psychology &amp; Development Psychology </a:t>
            </a:r>
          </a:p>
        </p:txBody>
      </p:sp>
      <p:sp>
        <p:nvSpPr>
          <p:cNvPr id="3" name="Content Placeholder 2">
            <a:extLst>
              <a:ext uri="{FF2B5EF4-FFF2-40B4-BE49-F238E27FC236}">
                <a16:creationId xmlns:a16="http://schemas.microsoft.com/office/drawing/2014/main" id="{20D49059-829E-CBAF-DC79-D351334D4B4F}"/>
              </a:ext>
            </a:extLst>
          </p:cNvPr>
          <p:cNvSpPr>
            <a:spLocks noGrp="1"/>
          </p:cNvSpPr>
          <p:nvPr>
            <p:ph idx="1"/>
          </p:nvPr>
        </p:nvSpPr>
        <p:spPr/>
        <p:txBody>
          <a:bodyPr/>
          <a:lstStyle/>
          <a:p>
            <a:pPr>
              <a:buFont typeface="Wingdings" panose="05000000000000000000" pitchFamily="2" charset="2"/>
              <a:buChar char="Ø"/>
            </a:pPr>
            <a:r>
              <a:rPr lang="en-GB" b="1" u="sng" dirty="0">
                <a:highlight>
                  <a:srgbClr val="FFFF00"/>
                </a:highlight>
                <a:latin typeface="Times New Roman" panose="02020603050405020304" pitchFamily="18" charset="0"/>
                <a:cs typeface="Times New Roman" panose="02020603050405020304" pitchFamily="18" charset="0"/>
              </a:rPr>
              <a:t>Psychology</a:t>
            </a:r>
            <a:r>
              <a:rPr lang="en-GB" dirty="0">
                <a:latin typeface="Times New Roman" panose="02020603050405020304" pitchFamily="18" charset="0"/>
                <a:cs typeface="Times New Roman" panose="02020603050405020304" pitchFamily="18" charset="0"/>
              </a:rPr>
              <a:t> - The systematic investigation of how the human brain functions and its effect on actions, or how an individual's personality impacts their conduct (Cambridge Dictionary n.d.).</a:t>
            </a:r>
          </a:p>
          <a:p>
            <a:pP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b="1" u="sng" dirty="0">
                <a:highlight>
                  <a:srgbClr val="FFFF00"/>
                </a:highlight>
                <a:latin typeface="Times New Roman" panose="02020603050405020304" pitchFamily="18" charset="0"/>
                <a:cs typeface="Times New Roman" panose="02020603050405020304" pitchFamily="18" charset="0"/>
              </a:rPr>
              <a:t>Psychological development</a:t>
            </a:r>
            <a:r>
              <a:rPr lang="en-GB" dirty="0">
                <a:latin typeface="Times New Roman" panose="02020603050405020304" pitchFamily="18" charset="0"/>
                <a:cs typeface="Times New Roman" panose="02020603050405020304" pitchFamily="18" charset="0"/>
              </a:rPr>
              <a:t>, The growth and evolution of individuals' mental, emotional, intellectual, and social skills and their performance throughout an average lifetime, from childhood to senior years. (Britannica, 2025)</a:t>
            </a:r>
          </a:p>
        </p:txBody>
      </p:sp>
    </p:spTree>
    <p:extLst>
      <p:ext uri="{BB962C8B-B14F-4D97-AF65-F5344CB8AC3E}">
        <p14:creationId xmlns:p14="http://schemas.microsoft.com/office/powerpoint/2010/main" val="1752266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05994-2418-548F-CA5B-C23AC6D583F9}"/>
              </a:ext>
            </a:extLst>
          </p:cNvPr>
          <p:cNvSpPr>
            <a:spLocks noGrp="1"/>
          </p:cNvSpPr>
          <p:nvPr>
            <p:ph type="title"/>
          </p:nvPr>
        </p:nvSpPr>
        <p:spPr/>
        <p:txBody>
          <a:bodyPr>
            <a:normAutofit/>
          </a:bodyPr>
          <a:lstStyle/>
          <a:p>
            <a:pPr algn="ctr"/>
            <a:r>
              <a:rPr lang="en-GB" sz="4000" dirty="0">
                <a:latin typeface="Times New Roman" panose="02020603050405020304" pitchFamily="18" charset="0"/>
                <a:cs typeface="Times New Roman" panose="02020603050405020304" pitchFamily="18" charset="0"/>
              </a:rPr>
              <a:t>Amira (3-5) – Early childhood </a:t>
            </a:r>
          </a:p>
        </p:txBody>
      </p:sp>
      <p:sp>
        <p:nvSpPr>
          <p:cNvPr id="3" name="Content Placeholder 2">
            <a:extLst>
              <a:ext uri="{FF2B5EF4-FFF2-40B4-BE49-F238E27FC236}">
                <a16:creationId xmlns:a16="http://schemas.microsoft.com/office/drawing/2014/main" id="{9578E3AE-8C97-9B05-CFE0-8CFE7AF6A8E3}"/>
              </a:ext>
            </a:extLst>
          </p:cNvPr>
          <p:cNvSpPr>
            <a:spLocks noGrp="1"/>
          </p:cNvSpPr>
          <p:nvPr>
            <p:ph idx="1"/>
          </p:nvPr>
        </p:nvSpPr>
        <p:spPr>
          <a:xfrm>
            <a:off x="313899" y="1405719"/>
            <a:ext cx="11982734" cy="4771244"/>
          </a:xfrm>
        </p:spPr>
        <p:txBody>
          <a:bodyPr/>
          <a:lstStyle/>
          <a:p>
            <a:pPr marL="0" indent="0">
              <a:buNone/>
            </a:pPr>
            <a:r>
              <a:rPr lang="en-GB" dirty="0">
                <a:latin typeface="Times New Roman" panose="02020603050405020304" pitchFamily="18" charset="0"/>
                <a:cs typeface="Times New Roman" panose="02020603050405020304" pitchFamily="18" charset="0"/>
              </a:rPr>
              <a:t>Amira shows signs of anxiety when left by her caregivers and has difficulty with verbal communication and when playing in a group with other children. </a:t>
            </a:r>
          </a:p>
          <a:p>
            <a:pPr marL="0" indent="0">
              <a:buNone/>
            </a:pPr>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A2A37BF-68C3-2FF9-BC39-32E2C57ED6E7}"/>
              </a:ext>
            </a:extLst>
          </p:cNvPr>
          <p:cNvPicPr>
            <a:picLocks noChangeAspect="1"/>
          </p:cNvPicPr>
          <p:nvPr/>
        </p:nvPicPr>
        <p:blipFill>
          <a:blip r:embed="rId2"/>
          <a:stretch>
            <a:fillRect/>
          </a:stretch>
        </p:blipFill>
        <p:spPr>
          <a:xfrm>
            <a:off x="510653" y="2511188"/>
            <a:ext cx="8516203" cy="4145015"/>
          </a:xfrm>
          <a:prstGeom prst="rect">
            <a:avLst/>
          </a:prstGeom>
        </p:spPr>
      </p:pic>
      <p:sp>
        <p:nvSpPr>
          <p:cNvPr id="5" name="TextBox 4">
            <a:extLst>
              <a:ext uri="{FF2B5EF4-FFF2-40B4-BE49-F238E27FC236}">
                <a16:creationId xmlns:a16="http://schemas.microsoft.com/office/drawing/2014/main" id="{FBAD8617-CF16-773F-78DD-E3DB0855560A}"/>
              </a:ext>
            </a:extLst>
          </p:cNvPr>
          <p:cNvSpPr txBox="1"/>
          <p:nvPr/>
        </p:nvSpPr>
        <p:spPr>
          <a:xfrm>
            <a:off x="9348716" y="5063319"/>
            <a:ext cx="2674962" cy="1754326"/>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ECU. Available athttps://studyonline.ecu.edu.au/blog/early-childhood-development-what-happens-first-eight-years:</a:t>
            </a:r>
          </a:p>
        </p:txBody>
      </p:sp>
    </p:spTree>
    <p:extLst>
      <p:ext uri="{BB962C8B-B14F-4D97-AF65-F5344CB8AC3E}">
        <p14:creationId xmlns:p14="http://schemas.microsoft.com/office/powerpoint/2010/main" val="3295322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CC262-D554-CE74-174E-E6F603312864}"/>
              </a:ext>
            </a:extLst>
          </p:cNvPr>
          <p:cNvSpPr>
            <a:spLocks noGrp="1"/>
          </p:cNvSpPr>
          <p:nvPr>
            <p:ph type="title"/>
          </p:nvPr>
        </p:nvSpPr>
        <p:spPr>
          <a:xfrm>
            <a:off x="838200" y="201352"/>
            <a:ext cx="10515600" cy="1325563"/>
          </a:xfrm>
        </p:spPr>
        <p:txBody>
          <a:bodyPr>
            <a:normAutofit/>
          </a:bodyPr>
          <a:lstStyle/>
          <a:p>
            <a:pPr algn="ctr"/>
            <a:r>
              <a:rPr lang="en-GB" sz="4000" dirty="0">
                <a:latin typeface="Times New Roman" panose="02020603050405020304" pitchFamily="18" charset="0"/>
                <a:cs typeface="Times New Roman" panose="02020603050405020304" pitchFamily="18" charset="0"/>
              </a:rPr>
              <a:t>Developmental Changes (Milestones) in Early Childhood (Ages 3-5)</a:t>
            </a:r>
          </a:p>
        </p:txBody>
      </p:sp>
      <p:graphicFrame>
        <p:nvGraphicFramePr>
          <p:cNvPr id="4" name="Content Placeholder 3">
            <a:extLst>
              <a:ext uri="{FF2B5EF4-FFF2-40B4-BE49-F238E27FC236}">
                <a16:creationId xmlns:a16="http://schemas.microsoft.com/office/drawing/2014/main" id="{9CA060A4-6ABC-BF34-7E4E-6CB8F7D071B8}"/>
              </a:ext>
            </a:extLst>
          </p:cNvPr>
          <p:cNvGraphicFramePr>
            <a:graphicFrameLocks noGrp="1"/>
          </p:cNvGraphicFramePr>
          <p:nvPr>
            <p:ph idx="1"/>
            <p:extLst>
              <p:ext uri="{D42A27DB-BD31-4B8C-83A1-F6EECF244321}">
                <p14:modId xmlns:p14="http://schemas.microsoft.com/office/powerpoint/2010/main" val="3253067370"/>
              </p:ext>
            </p:extLst>
          </p:nvPr>
        </p:nvGraphicFramePr>
        <p:xfrm>
          <a:off x="838200" y="1526915"/>
          <a:ext cx="10515600" cy="2382286"/>
        </p:xfrm>
        <a:graphic>
          <a:graphicData uri="http://schemas.openxmlformats.org/drawingml/2006/table">
            <a:tbl>
              <a:tblPr firstRow="1" bandRow="1">
                <a:tableStyleId>{2A488322-F2BA-4B5B-9748-0D474271808F}</a:tableStyleId>
              </a:tblPr>
              <a:tblGrid>
                <a:gridCol w="5257800">
                  <a:extLst>
                    <a:ext uri="{9D8B030D-6E8A-4147-A177-3AD203B41FA5}">
                      <a16:colId xmlns:a16="http://schemas.microsoft.com/office/drawing/2014/main" val="81361994"/>
                    </a:ext>
                  </a:extLst>
                </a:gridCol>
                <a:gridCol w="5257800">
                  <a:extLst>
                    <a:ext uri="{9D8B030D-6E8A-4147-A177-3AD203B41FA5}">
                      <a16:colId xmlns:a16="http://schemas.microsoft.com/office/drawing/2014/main" val="2223241244"/>
                    </a:ext>
                  </a:extLst>
                </a:gridCol>
              </a:tblGrid>
              <a:tr h="462046">
                <a:tc>
                  <a:txBody>
                    <a:bodyPr/>
                    <a:lstStyle/>
                    <a:p>
                      <a:pPr algn="ctr"/>
                      <a:r>
                        <a:rPr lang="en-GB" sz="2400" dirty="0">
                          <a:latin typeface="Times New Roman" panose="02020603050405020304" pitchFamily="18" charset="0"/>
                          <a:cs typeface="Times New Roman" panose="02020603050405020304" pitchFamily="18" charset="0"/>
                        </a:rPr>
                        <a:t>Physical development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latin typeface="Times New Roman" panose="02020603050405020304" pitchFamily="18" charset="0"/>
                          <a:cs typeface="Times New Roman" panose="02020603050405020304" pitchFamily="18" charset="0"/>
                        </a:rPr>
                        <a:t>Cognitive Development</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5374900"/>
                  </a:ext>
                </a:extLst>
              </a:tr>
              <a:tr h="462046">
                <a:tc>
                  <a:txBody>
                    <a:bodyPr/>
                    <a:lstStyle/>
                    <a:p>
                      <a:r>
                        <a:rPr lang="en-GB" dirty="0">
                          <a:latin typeface="Times New Roman" panose="02020603050405020304" pitchFamily="18" charset="0"/>
                          <a:cs typeface="Times New Roman" panose="02020603050405020304" pitchFamily="18" charset="0"/>
                        </a:rPr>
                        <a:t>Children can climb stairs by moving with their feet.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atin typeface="Times New Roman" panose="02020603050405020304" pitchFamily="18" charset="0"/>
                          <a:cs typeface="Times New Roman" panose="02020603050405020304" pitchFamily="18" charset="0"/>
                        </a:rPr>
                        <a:t>Children listen attentively to stories and make observations related to a particular story.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32211386"/>
                  </a:ext>
                </a:extLst>
              </a:tr>
              <a:tr h="462046">
                <a:tc>
                  <a:txBody>
                    <a:bodyPr/>
                    <a:lstStyle/>
                    <a:p>
                      <a:r>
                        <a:rPr lang="en-GB" dirty="0">
                          <a:latin typeface="Times New Roman" panose="02020603050405020304" pitchFamily="18" charset="0"/>
                          <a:cs typeface="Times New Roman" panose="02020603050405020304" pitchFamily="18" charset="0"/>
                        </a:rPr>
                        <a:t>They have developed gross motor skills.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atin typeface="Times New Roman" panose="02020603050405020304" pitchFamily="18" charset="0"/>
                          <a:cs typeface="Times New Roman" panose="02020603050405020304" pitchFamily="18" charset="0"/>
                        </a:rPr>
                        <a:t>They begin to understand dangerous situations like a hot stove or cars driving down the street.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22860822"/>
                  </a:ext>
                </a:extLst>
              </a:tr>
              <a:tr h="462046">
                <a:tc>
                  <a:txBody>
                    <a:bodyPr/>
                    <a:lstStyle/>
                    <a:p>
                      <a:r>
                        <a:rPr lang="en-GB" dirty="0">
                          <a:latin typeface="Times New Roman" panose="02020603050405020304" pitchFamily="18" charset="0"/>
                          <a:cs typeface="Times New Roman" panose="02020603050405020304" pitchFamily="18" charset="0"/>
                        </a:rPr>
                        <a:t>Fine motor skills are improving.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atin typeface="Times New Roman" panose="02020603050405020304" pitchFamily="18" charset="0"/>
                          <a:cs typeface="Times New Roman" panose="02020603050405020304" pitchFamily="18" charset="0"/>
                        </a:rPr>
                        <a:t>They are able to sort things by </a:t>
                      </a:r>
                      <a:r>
                        <a:rPr lang="en-GB" dirty="0" err="1">
                          <a:latin typeface="Times New Roman" panose="02020603050405020304" pitchFamily="18" charset="0"/>
                          <a:cs typeface="Times New Roman" panose="02020603050405020304" pitchFamily="18" charset="0"/>
                        </a:rPr>
                        <a:t>color</a:t>
                      </a:r>
                      <a:r>
                        <a:rPr lang="en-GB" dirty="0">
                          <a:latin typeface="Times New Roman" panose="02020603050405020304" pitchFamily="18" charset="0"/>
                          <a:cs typeface="Times New Roman" panose="02020603050405020304" pitchFamily="18" charset="0"/>
                        </a:rPr>
                        <a:t>, they know basic shapes, and they understand the concept of size.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6593911"/>
                  </a:ext>
                </a:extLst>
              </a:tr>
            </a:tbl>
          </a:graphicData>
        </a:graphic>
      </p:graphicFrame>
      <p:graphicFrame>
        <p:nvGraphicFramePr>
          <p:cNvPr id="5" name="Table 4">
            <a:extLst>
              <a:ext uri="{FF2B5EF4-FFF2-40B4-BE49-F238E27FC236}">
                <a16:creationId xmlns:a16="http://schemas.microsoft.com/office/drawing/2014/main" id="{D96AFEE4-B8F3-C93D-84B1-D3F8D1E392AA}"/>
              </a:ext>
            </a:extLst>
          </p:cNvPr>
          <p:cNvGraphicFramePr>
            <a:graphicFrameLocks noGrp="1"/>
          </p:cNvGraphicFramePr>
          <p:nvPr>
            <p:extLst>
              <p:ext uri="{D42A27DB-BD31-4B8C-83A1-F6EECF244321}">
                <p14:modId xmlns:p14="http://schemas.microsoft.com/office/powerpoint/2010/main" val="3624118746"/>
              </p:ext>
            </p:extLst>
          </p:nvPr>
        </p:nvGraphicFramePr>
        <p:xfrm>
          <a:off x="838200" y="3974497"/>
          <a:ext cx="10515600" cy="2713175"/>
        </p:xfrm>
        <a:graphic>
          <a:graphicData uri="http://schemas.openxmlformats.org/drawingml/2006/table">
            <a:tbl>
              <a:tblPr firstRow="1" bandRow="1">
                <a:tableStyleId>{2A488322-F2BA-4B5B-9748-0D474271808F}</a:tableStyleId>
              </a:tblPr>
              <a:tblGrid>
                <a:gridCol w="5257800">
                  <a:extLst>
                    <a:ext uri="{9D8B030D-6E8A-4147-A177-3AD203B41FA5}">
                      <a16:colId xmlns:a16="http://schemas.microsoft.com/office/drawing/2014/main" val="4234829989"/>
                    </a:ext>
                  </a:extLst>
                </a:gridCol>
                <a:gridCol w="5257800">
                  <a:extLst>
                    <a:ext uri="{9D8B030D-6E8A-4147-A177-3AD203B41FA5}">
                      <a16:colId xmlns:a16="http://schemas.microsoft.com/office/drawing/2014/main" val="951388021"/>
                    </a:ext>
                  </a:extLst>
                </a:gridCol>
              </a:tblGrid>
              <a:tr h="518615">
                <a:tc>
                  <a:txBody>
                    <a:bodyPr/>
                    <a:lstStyle/>
                    <a:p>
                      <a:pPr algn="ctr"/>
                      <a:r>
                        <a:rPr lang="en-GB" sz="2400" dirty="0">
                          <a:latin typeface="Times New Roman" panose="02020603050405020304" pitchFamily="18" charset="0"/>
                          <a:cs typeface="Times New Roman" panose="02020603050405020304" pitchFamily="18" charset="0"/>
                        </a:rPr>
                        <a:t>Language Development</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r>
                        <a:rPr lang="en-GB" sz="2400" dirty="0">
                          <a:latin typeface="Times New Roman" panose="02020603050405020304" pitchFamily="18" charset="0"/>
                          <a:cs typeface="Times New Roman" panose="02020603050405020304" pitchFamily="18" charset="0"/>
                        </a:rPr>
                        <a:t>Social and emotional Development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0291954"/>
                  </a:ext>
                </a:extLst>
              </a:tr>
              <a:tr h="518615">
                <a:tc>
                  <a:txBody>
                    <a:bodyPr/>
                    <a:lstStyle/>
                    <a:p>
                      <a:r>
                        <a:rPr lang="en-GB" dirty="0">
                          <a:latin typeface="Times New Roman" panose="02020603050405020304" pitchFamily="18" charset="0"/>
                          <a:cs typeface="Times New Roman" panose="02020603050405020304" pitchFamily="18" charset="0"/>
                        </a:rPr>
                        <a:t>Children have better conversation skills. They answer questions on the topic, continue the conversation, and ask questions that lead to the conversation.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atin typeface="Times New Roman" panose="02020603050405020304" pitchFamily="18" charset="0"/>
                          <a:cs typeface="Times New Roman" panose="02020603050405020304" pitchFamily="18" charset="0"/>
                        </a:rPr>
                        <a:t>They play with other children and may join in other children’s games.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30389497"/>
                  </a:ext>
                </a:extLst>
              </a:tr>
              <a:tr h="518615">
                <a:tc>
                  <a:txBody>
                    <a:bodyPr/>
                    <a:lstStyle/>
                    <a:p>
                      <a:r>
                        <a:rPr lang="en-GB" dirty="0">
                          <a:latin typeface="Times New Roman" panose="02020603050405020304" pitchFamily="18" charset="0"/>
                          <a:cs typeface="Times New Roman" panose="02020603050405020304" pitchFamily="18" charset="0"/>
                        </a:rPr>
                        <a:t>The attention span of children at this age extends to about 3 minutes.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atin typeface="Times New Roman" panose="02020603050405020304" pitchFamily="18" charset="0"/>
                          <a:cs typeface="Times New Roman" panose="02020603050405020304" pitchFamily="18" charset="0"/>
                        </a:rPr>
                        <a:t>They may develop fears, especially at night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0632786"/>
                  </a:ext>
                </a:extLst>
              </a:tr>
              <a:tr h="518615">
                <a:tc>
                  <a:txBody>
                    <a:bodyPr/>
                    <a:lstStyle/>
                    <a:p>
                      <a:r>
                        <a:rPr lang="en-GB" dirty="0">
                          <a:latin typeface="Times New Roman" panose="02020603050405020304" pitchFamily="18" charset="0"/>
                          <a:cs typeface="Times New Roman" panose="02020603050405020304" pitchFamily="18" charset="0"/>
                        </a:rPr>
                        <a:t>Children can sign songs, and name many common objects.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atin typeface="Times New Roman" panose="02020603050405020304" pitchFamily="18" charset="0"/>
                          <a:cs typeface="Times New Roman" panose="02020603050405020304" pitchFamily="18" charset="0"/>
                        </a:rPr>
                        <a:t>Children understand where the lines are but don’t aways do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58955496"/>
                  </a:ext>
                </a:extLst>
              </a:tr>
            </a:tbl>
          </a:graphicData>
        </a:graphic>
      </p:graphicFrame>
      <p:sp>
        <p:nvSpPr>
          <p:cNvPr id="3" name="TextBox 2">
            <a:extLst>
              <a:ext uri="{FF2B5EF4-FFF2-40B4-BE49-F238E27FC236}">
                <a16:creationId xmlns:a16="http://schemas.microsoft.com/office/drawing/2014/main" id="{945A0BD9-BE0C-EFC3-C1A7-33D31B70B11E}"/>
              </a:ext>
            </a:extLst>
          </p:cNvPr>
          <p:cNvSpPr txBox="1"/>
          <p:nvPr/>
        </p:nvSpPr>
        <p:spPr>
          <a:xfrm>
            <a:off x="9034818" y="1092287"/>
            <a:ext cx="387596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(University of Pittsburgh, 2025)</a:t>
            </a:r>
          </a:p>
        </p:txBody>
      </p:sp>
    </p:spTree>
    <p:extLst>
      <p:ext uri="{BB962C8B-B14F-4D97-AF65-F5344CB8AC3E}">
        <p14:creationId xmlns:p14="http://schemas.microsoft.com/office/powerpoint/2010/main" val="3529457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5C2B2-3613-F41E-5A1B-D97597D70573}"/>
              </a:ext>
            </a:extLst>
          </p:cNvPr>
          <p:cNvSpPr>
            <a:spLocks noGrp="1"/>
          </p:cNvSpPr>
          <p:nvPr>
            <p:ph type="title"/>
          </p:nvPr>
        </p:nvSpPr>
        <p:spPr>
          <a:xfrm>
            <a:off x="838201" y="365125"/>
            <a:ext cx="5251316" cy="1807305"/>
          </a:xfrm>
        </p:spPr>
        <p:txBody>
          <a:bodyPr>
            <a:normAutofit/>
          </a:bodyPr>
          <a:lstStyle/>
          <a:p>
            <a:pPr algn="ctr"/>
            <a:r>
              <a:rPr lang="en-GB" dirty="0">
                <a:latin typeface="Times New Roman" panose="02020603050405020304" pitchFamily="18" charset="0"/>
                <a:cs typeface="Times New Roman" panose="02020603050405020304" pitchFamily="18" charset="0"/>
              </a:rPr>
              <a:t>John Bowlby </a:t>
            </a:r>
          </a:p>
        </p:txBody>
      </p:sp>
      <p:sp>
        <p:nvSpPr>
          <p:cNvPr id="3" name="Content Placeholder 2">
            <a:extLst>
              <a:ext uri="{FF2B5EF4-FFF2-40B4-BE49-F238E27FC236}">
                <a16:creationId xmlns:a16="http://schemas.microsoft.com/office/drawing/2014/main" id="{5B345393-863A-6B5E-1F56-89964FDCE915}"/>
              </a:ext>
            </a:extLst>
          </p:cNvPr>
          <p:cNvSpPr>
            <a:spLocks noGrp="1"/>
          </p:cNvSpPr>
          <p:nvPr>
            <p:ph idx="1"/>
          </p:nvPr>
        </p:nvSpPr>
        <p:spPr>
          <a:xfrm>
            <a:off x="409433" y="2537555"/>
            <a:ext cx="5816733" cy="3639408"/>
          </a:xfrm>
        </p:spPr>
        <p:txBody>
          <a:bodyPr>
            <a:normAutofit/>
          </a:bodyPr>
          <a:lstStyle/>
          <a:p>
            <a:pPr marL="0" indent="0">
              <a:buNone/>
            </a:pPr>
            <a:r>
              <a:rPr lang="en-GB" sz="1900" b="1" u="sng" dirty="0">
                <a:latin typeface="Times New Roman" panose="02020603050405020304" pitchFamily="18" charset="0"/>
                <a:cs typeface="Times New Roman" panose="02020603050405020304" pitchFamily="18" charset="0"/>
              </a:rPr>
              <a:t>Full name: </a:t>
            </a:r>
            <a:r>
              <a:rPr lang="en-GB" sz="1900" dirty="0">
                <a:latin typeface="Times New Roman" panose="02020603050405020304" pitchFamily="18" charset="0"/>
                <a:cs typeface="Times New Roman" panose="02020603050405020304" pitchFamily="18" charset="0"/>
              </a:rPr>
              <a:t>Edward John Mostyn Bowlby was a British developmental psychologist and psychiatrist best recognised for creating attachment theory, which suggests that young children have an inherent need to form a strong emotional connection with a caregiver.</a:t>
            </a:r>
          </a:p>
          <a:p>
            <a:pPr marL="0" indent="0">
              <a:buNone/>
            </a:pPr>
            <a:r>
              <a:rPr lang="en-GB" sz="1900" b="1" u="sng" dirty="0">
                <a:latin typeface="Times New Roman" panose="02020603050405020304" pitchFamily="18" charset="0"/>
                <a:cs typeface="Times New Roman" panose="02020603050405020304" pitchFamily="18" charset="0"/>
              </a:rPr>
              <a:t>Born:</a:t>
            </a:r>
            <a:r>
              <a:rPr lang="en-GB" sz="1900" b="1"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rPr>
              <a:t>February 26, 1907, London, England.</a:t>
            </a:r>
          </a:p>
          <a:p>
            <a:pPr marL="0" indent="0">
              <a:buNone/>
            </a:pPr>
            <a:r>
              <a:rPr lang="en-GB" sz="1900" b="1" u="sng" dirty="0">
                <a:latin typeface="Times New Roman" panose="02020603050405020304" pitchFamily="18" charset="0"/>
                <a:cs typeface="Times New Roman" panose="02020603050405020304" pitchFamily="18" charset="0"/>
              </a:rPr>
              <a:t>Died:</a:t>
            </a:r>
            <a:r>
              <a:rPr lang="en-GB" sz="1900" u="sng"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rPr>
              <a:t>September 2, 1990, Isle of Skyle, Scotland (aged 83).</a:t>
            </a:r>
          </a:p>
          <a:p>
            <a:pPr marL="0" indent="0">
              <a:buNone/>
            </a:pPr>
            <a:r>
              <a:rPr lang="en-GB" sz="1900" b="1" u="sng" dirty="0">
                <a:latin typeface="Times New Roman" panose="02020603050405020304" pitchFamily="18" charset="0"/>
                <a:cs typeface="Times New Roman" panose="02020603050405020304" pitchFamily="18" charset="0"/>
              </a:rPr>
              <a:t>Subject of study: </a:t>
            </a:r>
            <a:r>
              <a:rPr lang="en-GB" sz="1900" dirty="0">
                <a:latin typeface="Times New Roman" panose="02020603050405020304" pitchFamily="18" charset="0"/>
                <a:cs typeface="Times New Roman" panose="02020603050405020304" pitchFamily="18" charset="0"/>
              </a:rPr>
              <a:t>attachment theory, mental hygiene. </a:t>
            </a:r>
          </a:p>
          <a:p>
            <a:pPr marL="0" indent="0">
              <a:buNone/>
            </a:pPr>
            <a:r>
              <a:rPr lang="en-GB" sz="1900" dirty="0">
                <a:latin typeface="Times New Roman" panose="02020603050405020304" pitchFamily="18" charset="0"/>
                <a:cs typeface="Times New Roman" panose="02020603050405020304" pitchFamily="18" charset="0"/>
              </a:rPr>
              <a:t>(</a:t>
            </a:r>
            <a:r>
              <a:rPr lang="en-GB" sz="1900" dirty="0" err="1">
                <a:latin typeface="Times New Roman" panose="02020603050405020304" pitchFamily="18" charset="0"/>
                <a:cs typeface="Times New Roman" panose="02020603050405020304" pitchFamily="18" charset="0"/>
              </a:rPr>
              <a:t>Claiborn</a:t>
            </a:r>
            <a:r>
              <a:rPr lang="en-GB" sz="1900" dirty="0">
                <a:latin typeface="Times New Roman" panose="02020603050405020304" pitchFamily="18" charset="0"/>
                <a:cs typeface="Times New Roman" panose="02020603050405020304" pitchFamily="18" charset="0"/>
              </a:rPr>
              <a:t>, 2025)</a:t>
            </a:r>
          </a:p>
        </p:txBody>
      </p:sp>
      <p:pic>
        <p:nvPicPr>
          <p:cNvPr id="4" name="Picture 3">
            <a:extLst>
              <a:ext uri="{FF2B5EF4-FFF2-40B4-BE49-F238E27FC236}">
                <a16:creationId xmlns:a16="http://schemas.microsoft.com/office/drawing/2014/main" id="{1E41CA8F-E8A0-4611-FAFA-5FFCD68347C8}"/>
              </a:ext>
            </a:extLst>
          </p:cNvPr>
          <p:cNvPicPr>
            <a:picLocks noChangeAspect="1"/>
          </p:cNvPicPr>
          <p:nvPr/>
        </p:nvPicPr>
        <p:blipFill>
          <a:blip r:embed="rId2"/>
          <a:srcRect l="14657" r="1657"/>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5158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BD3B74-EA68-D4B0-F387-4AFFDA00DD03}"/>
              </a:ext>
            </a:extLst>
          </p:cNvPr>
          <p:cNvPicPr>
            <a:picLocks noChangeAspect="1"/>
          </p:cNvPicPr>
          <p:nvPr/>
        </p:nvPicPr>
        <p:blipFill>
          <a:blip r:embed="rId2"/>
          <a:srcRect b="11068"/>
          <a:stretch>
            <a:fillRect/>
          </a:stretch>
        </p:blipFill>
        <p:spPr>
          <a:xfrm>
            <a:off x="0" y="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F2CF53-CE86-FFEB-0366-39B8FA371374}"/>
              </a:ext>
            </a:extLst>
          </p:cNvPr>
          <p:cNvSpPr>
            <a:spLocks noGrp="1"/>
          </p:cNvSpPr>
          <p:nvPr>
            <p:ph type="title"/>
          </p:nvPr>
        </p:nvSpPr>
        <p:spPr>
          <a:xfrm>
            <a:off x="7531610" y="365125"/>
            <a:ext cx="3822189" cy="1899912"/>
          </a:xfrm>
        </p:spPr>
        <p:txBody>
          <a:bodyPr>
            <a:normAutofit/>
          </a:bodyPr>
          <a:lstStyle/>
          <a:p>
            <a:pPr algn="ctr"/>
            <a:r>
              <a:rPr lang="en-GB" sz="4000" dirty="0">
                <a:latin typeface="Times New Roman" panose="02020603050405020304" pitchFamily="18" charset="0"/>
                <a:cs typeface="Times New Roman" panose="02020603050405020304" pitchFamily="18" charset="0"/>
              </a:rPr>
              <a:t>John Bowlby’s attachment theory </a:t>
            </a:r>
          </a:p>
        </p:txBody>
      </p:sp>
      <p:sp>
        <p:nvSpPr>
          <p:cNvPr id="3" name="Content Placeholder 2">
            <a:extLst>
              <a:ext uri="{FF2B5EF4-FFF2-40B4-BE49-F238E27FC236}">
                <a16:creationId xmlns:a16="http://schemas.microsoft.com/office/drawing/2014/main" id="{DDF3B0DD-5FE3-95CA-BF5C-23CBB2A31234}"/>
              </a:ext>
            </a:extLst>
          </p:cNvPr>
          <p:cNvSpPr>
            <a:spLocks noGrp="1"/>
          </p:cNvSpPr>
          <p:nvPr>
            <p:ph idx="1"/>
          </p:nvPr>
        </p:nvSpPr>
        <p:spPr>
          <a:xfrm>
            <a:off x="6870101" y="2265037"/>
            <a:ext cx="5145206" cy="3742762"/>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Bowlby considered that for  good social, emotional and cognitive development of a child, emotional attachment between the child and parents or primary caregivers is critically important. </a:t>
            </a:r>
          </a:p>
          <a:p>
            <a:pPr marL="0" indent="0">
              <a:buNone/>
            </a:pPr>
            <a:r>
              <a:rPr lang="en-GB" sz="2000" dirty="0">
                <a:latin typeface="Times New Roman" panose="02020603050405020304" pitchFamily="18" charset="0"/>
                <a:cs typeface="Times New Roman" panose="02020603050405020304" pitchFamily="18" charset="0"/>
              </a:rPr>
              <a:t>If this main condition is violated, the child may experience anxiety, separation anxiety, and difficulty communicating. </a:t>
            </a:r>
          </a:p>
          <a:p>
            <a:pPr marL="0" indent="0">
              <a:buNone/>
            </a:pPr>
            <a:r>
              <a:rPr lang="en-GB" sz="2000" dirty="0">
                <a:latin typeface="Times New Roman" panose="02020603050405020304" pitchFamily="18" charset="0"/>
                <a:cs typeface="Times New Roman" panose="02020603050405020304" pitchFamily="18" charset="0"/>
              </a:rPr>
              <a:t>(Britannica, 2025)</a:t>
            </a:r>
          </a:p>
        </p:txBody>
      </p:sp>
    </p:spTree>
    <p:extLst>
      <p:ext uri="{BB962C8B-B14F-4D97-AF65-F5344CB8AC3E}">
        <p14:creationId xmlns:p14="http://schemas.microsoft.com/office/powerpoint/2010/main" val="273337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A519B30-5DBC-0AC5-EABC-680F9428B729}"/>
              </a:ext>
            </a:extLst>
          </p:cNvPr>
          <p:cNvSpPr>
            <a:spLocks noGrp="1"/>
          </p:cNvSpPr>
          <p:nvPr>
            <p:ph type="title"/>
          </p:nvPr>
        </p:nvSpPr>
        <p:spPr>
          <a:xfrm>
            <a:off x="479394" y="1070800"/>
            <a:ext cx="3939688" cy="5583126"/>
          </a:xfrm>
        </p:spPr>
        <p:txBody>
          <a:bodyPr>
            <a:normAutofit/>
          </a:bodyPr>
          <a:lstStyle/>
          <a:p>
            <a:pPr algn="ctr"/>
            <a:r>
              <a:rPr lang="en-GB" sz="5600" dirty="0">
                <a:latin typeface="Times New Roman" panose="02020603050405020304" pitchFamily="18" charset="0"/>
                <a:cs typeface="Times New Roman" panose="02020603050405020304" pitchFamily="18" charset="0"/>
              </a:rPr>
              <a:t>Applying attachment theory Amira’s development</a:t>
            </a:r>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C6CE73BE-616D-3532-BB79-EA7CC9D34E70}"/>
              </a:ext>
            </a:extLst>
          </p:cNvPr>
          <p:cNvGraphicFramePr>
            <a:graphicFrameLocks noGrp="1"/>
          </p:cNvGraphicFramePr>
          <p:nvPr>
            <p:ph idx="1"/>
            <p:extLst>
              <p:ext uri="{D42A27DB-BD31-4B8C-83A1-F6EECF244321}">
                <p14:modId xmlns:p14="http://schemas.microsoft.com/office/powerpoint/2010/main" val="1168533484"/>
              </p:ext>
            </p:extLst>
          </p:nvPr>
        </p:nvGraphicFramePr>
        <p:xfrm>
          <a:off x="5145213" y="545910"/>
          <a:ext cx="6687396" cy="6114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3052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DCCE9-7803-E12C-9881-112191672AC5}"/>
              </a:ext>
            </a:extLst>
          </p:cNvPr>
          <p:cNvSpPr>
            <a:spLocks noGrp="1"/>
          </p:cNvSpPr>
          <p:nvPr>
            <p:ph type="title"/>
          </p:nvPr>
        </p:nvSpPr>
        <p:spPr>
          <a:xfrm>
            <a:off x="1309862" y="4465674"/>
            <a:ext cx="4786138" cy="1663995"/>
          </a:xfrm>
        </p:spPr>
        <p:txBody>
          <a:bodyPr anchor="t">
            <a:normAutofit/>
          </a:bodyPr>
          <a:lstStyle/>
          <a:p>
            <a:pPr algn="ctr"/>
            <a:r>
              <a:rPr lang="en-GB" sz="3200" dirty="0">
                <a:solidFill>
                  <a:schemeClr val="tx1">
                    <a:lumMod val="65000"/>
                    <a:lumOff val="35000"/>
                  </a:schemeClr>
                </a:solidFill>
                <a:latin typeface="Times New Roman" panose="02020603050405020304" pitchFamily="18" charset="0"/>
                <a:cs typeface="Times New Roman" panose="02020603050405020304" pitchFamily="18" charset="0"/>
              </a:rPr>
              <a:t>Practical strategies or interventions for Amira</a:t>
            </a:r>
          </a:p>
        </p:txBody>
      </p:sp>
      <p:pic>
        <p:nvPicPr>
          <p:cNvPr id="5" name="Picture 4">
            <a:extLst>
              <a:ext uri="{FF2B5EF4-FFF2-40B4-BE49-F238E27FC236}">
                <a16:creationId xmlns:a16="http://schemas.microsoft.com/office/drawing/2014/main" id="{12BF7D83-C617-486F-B15C-220D25FE8FEA}"/>
              </a:ext>
            </a:extLst>
          </p:cNvPr>
          <p:cNvPicPr>
            <a:picLocks noChangeAspect="1"/>
          </p:cNvPicPr>
          <p:nvPr/>
        </p:nvPicPr>
        <p:blipFill>
          <a:blip r:embed="rId2"/>
          <a:srcRect l="24737" r="22802"/>
          <a:stretch>
            <a:fillRect/>
          </a:stretch>
        </p:blipFill>
        <p:spPr>
          <a:xfrm>
            <a:off x="2395661" y="818707"/>
            <a:ext cx="2624887" cy="3327330"/>
          </a:xfrm>
          <a:prstGeom prst="rect">
            <a:avLst/>
          </a:prstGeom>
        </p:spPr>
      </p:pic>
      <p:sp>
        <p:nvSpPr>
          <p:cNvPr id="18" name="Rectangle 1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EB8D8E-7E27-486D-EE39-17EDAD45B09E}"/>
              </a:ext>
            </a:extLst>
          </p:cNvPr>
          <p:cNvSpPr>
            <a:spLocks noGrp="1"/>
          </p:cNvSpPr>
          <p:nvPr>
            <p:ph idx="1"/>
          </p:nvPr>
        </p:nvSpPr>
        <p:spPr>
          <a:xfrm>
            <a:off x="7519915" y="388961"/>
            <a:ext cx="4672084" cy="6469039"/>
          </a:xfrm>
        </p:spPr>
        <p:txBody>
          <a:bodyPr anchor="ctr">
            <a:normAutofit/>
          </a:bodyPr>
          <a:lstStyle/>
          <a:p>
            <a:pPr marL="0" indent="0">
              <a:buNone/>
            </a:pPr>
            <a:r>
              <a:rPr lang="en-GB" sz="2000" b="1" dirty="0">
                <a:solidFill>
                  <a:srgbClr val="595959"/>
                </a:solidFill>
                <a:latin typeface="Times New Roman" panose="02020603050405020304" pitchFamily="18" charset="0"/>
                <a:cs typeface="Times New Roman" panose="02020603050405020304" pitchFamily="18" charset="0"/>
              </a:rPr>
              <a:t>1. Building positive relationships with other children:</a:t>
            </a:r>
          </a:p>
          <a:p>
            <a:pPr>
              <a:buFontTx/>
              <a:buChar char="-"/>
            </a:pPr>
            <a:r>
              <a:rPr lang="en-GB" sz="2000" dirty="0">
                <a:solidFill>
                  <a:srgbClr val="595959"/>
                </a:solidFill>
                <a:latin typeface="Times New Roman" panose="02020603050405020304" pitchFamily="18" charset="0"/>
                <a:cs typeface="Times New Roman" panose="02020603050405020304" pitchFamily="18" charset="0"/>
              </a:rPr>
              <a:t>Organise small group games where Amira will interact more. The caregiver can also participate because Amira is used to this person, and this will help involve her in joint activities. </a:t>
            </a:r>
          </a:p>
          <a:p>
            <a:pPr marL="0" indent="0">
              <a:buNone/>
            </a:pPr>
            <a:endParaRPr lang="en-GB" sz="2000" dirty="0">
              <a:solidFill>
                <a:srgbClr val="595959"/>
              </a:solidFill>
              <a:latin typeface="Times New Roman" panose="02020603050405020304" pitchFamily="18" charset="0"/>
              <a:cs typeface="Times New Roman" panose="02020603050405020304" pitchFamily="18" charset="0"/>
            </a:endParaRPr>
          </a:p>
          <a:p>
            <a:pPr marL="0" indent="0">
              <a:buNone/>
            </a:pPr>
            <a:r>
              <a:rPr lang="en-GB" sz="2000" dirty="0">
                <a:solidFill>
                  <a:srgbClr val="595959"/>
                </a:solidFill>
                <a:latin typeface="Times New Roman" panose="02020603050405020304" pitchFamily="18" charset="0"/>
                <a:cs typeface="Times New Roman" panose="02020603050405020304" pitchFamily="18" charset="0"/>
              </a:rPr>
              <a:t>2</a:t>
            </a:r>
            <a:r>
              <a:rPr lang="en-GB" sz="2000" b="1" dirty="0">
                <a:solidFill>
                  <a:srgbClr val="595959"/>
                </a:solidFill>
                <a:latin typeface="Times New Roman" panose="02020603050405020304" pitchFamily="18" charset="0"/>
                <a:cs typeface="Times New Roman" panose="02020603050405020304" pitchFamily="18" charset="0"/>
              </a:rPr>
              <a:t>. Routine and a sense of permanence </a:t>
            </a:r>
          </a:p>
          <a:p>
            <a:pPr>
              <a:buFontTx/>
              <a:buChar char="-"/>
            </a:pPr>
            <a:r>
              <a:rPr lang="en-GB" sz="2000" dirty="0">
                <a:solidFill>
                  <a:srgbClr val="595959"/>
                </a:solidFill>
                <a:latin typeface="Times New Roman" panose="02020603050405020304" pitchFamily="18" charset="0"/>
                <a:cs typeface="Times New Roman" panose="02020603050405020304" pitchFamily="18" charset="0"/>
              </a:rPr>
              <a:t>Create a daily schedule where everything will repeat at the exact time; this will help Amira reduce anxiety and have a sense of control. </a:t>
            </a:r>
          </a:p>
          <a:p>
            <a:pPr marL="0" indent="0">
              <a:buNone/>
            </a:pPr>
            <a:endParaRPr lang="en-GB" sz="2000" dirty="0">
              <a:solidFill>
                <a:srgbClr val="595959"/>
              </a:solidFill>
              <a:latin typeface="Times New Roman" panose="02020603050405020304" pitchFamily="18" charset="0"/>
              <a:cs typeface="Times New Roman" panose="02020603050405020304" pitchFamily="18" charset="0"/>
            </a:endParaRPr>
          </a:p>
          <a:p>
            <a:pPr marL="0" indent="0">
              <a:buNone/>
            </a:pPr>
            <a:r>
              <a:rPr lang="en-GB" sz="2000" dirty="0">
                <a:solidFill>
                  <a:srgbClr val="595959"/>
                </a:solidFill>
                <a:latin typeface="Times New Roman" panose="02020603050405020304" pitchFamily="18" charset="0"/>
                <a:cs typeface="Times New Roman" panose="02020603050405020304" pitchFamily="18" charset="0"/>
              </a:rPr>
              <a:t>3. </a:t>
            </a:r>
            <a:r>
              <a:rPr lang="en-GB" sz="2000" b="1" dirty="0">
                <a:solidFill>
                  <a:srgbClr val="595959"/>
                </a:solidFill>
                <a:latin typeface="Times New Roman" panose="02020603050405020304" pitchFamily="18" charset="0"/>
                <a:cs typeface="Times New Roman" panose="02020603050405020304" pitchFamily="18" charset="0"/>
              </a:rPr>
              <a:t>Modelling calm behaviour </a:t>
            </a:r>
          </a:p>
          <a:p>
            <a:pPr marL="0" indent="0">
              <a:buNone/>
            </a:pPr>
            <a:r>
              <a:rPr lang="en-GB" sz="2000" dirty="0">
                <a:solidFill>
                  <a:srgbClr val="595959"/>
                </a:solidFill>
                <a:latin typeface="Times New Roman" panose="02020603050405020304" pitchFamily="18" charset="0"/>
                <a:cs typeface="Times New Roman" panose="02020603050405020304" pitchFamily="18" charset="0"/>
              </a:rPr>
              <a:t>- When parents leave Amira, they should demonstrate calm, warmth, and confidence during the separation because the child learns emotional regulation through observation. </a:t>
            </a:r>
          </a:p>
          <a:p>
            <a:pPr marL="0" indent="0">
              <a:buNone/>
            </a:pPr>
            <a:endParaRPr lang="en-GB" sz="1400" dirty="0">
              <a:solidFill>
                <a:srgbClr val="595959"/>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823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91BC-29BF-2ECC-4727-BDFFE37BCFB2}"/>
              </a:ext>
            </a:extLst>
          </p:cNvPr>
          <p:cNvSpPr>
            <a:spLocks noGrp="1"/>
          </p:cNvSpPr>
          <p:nvPr>
            <p:ph type="title"/>
          </p:nvPr>
        </p:nvSpPr>
        <p:spPr/>
        <p:txBody>
          <a:bodyPr>
            <a:normAutofit/>
          </a:bodyPr>
          <a:lstStyle/>
          <a:p>
            <a:pPr algn="ctr"/>
            <a:r>
              <a:rPr lang="en-GB" sz="4000">
                <a:latin typeface="Times New Roman" panose="02020603050405020304" pitchFamily="18" charset="0"/>
                <a:cs typeface="Times New Roman" panose="02020603050405020304" pitchFamily="18" charset="0"/>
              </a:rPr>
              <a:t>“Nature and Nurture”</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DB5FDA-C6F6-CACF-FA5D-4F3321944162}"/>
              </a:ext>
            </a:extLst>
          </p:cNvPr>
          <p:cNvSpPr>
            <a:spLocks noGrp="1"/>
          </p:cNvSpPr>
          <p:nvPr>
            <p:ph idx="1"/>
          </p:nvPr>
        </p:nvSpPr>
        <p:spPr/>
        <p:txBody>
          <a:bodyPr>
            <a:normAutofit fontScale="92500"/>
          </a:bodyPr>
          <a:lstStyle/>
          <a:p>
            <a:pPr marL="0" indent="0">
              <a:buNone/>
            </a:pPr>
            <a:r>
              <a:rPr lang="en-GB" sz="2600" b="1" u="sng" dirty="0">
                <a:highlight>
                  <a:srgbClr val="FFFF00"/>
                </a:highlight>
                <a:latin typeface="Times New Roman" panose="02020603050405020304" pitchFamily="18" charset="0"/>
                <a:cs typeface="Times New Roman" panose="02020603050405020304" pitchFamily="18" charset="0"/>
              </a:rPr>
              <a:t>Nature: </a:t>
            </a:r>
            <a:r>
              <a:rPr lang="en-GB" sz="2600" dirty="0">
                <a:latin typeface="Times New Roman" panose="02020603050405020304" pitchFamily="18" charset="0"/>
                <a:cs typeface="Times New Roman" panose="02020603050405020304" pitchFamily="18" charset="0"/>
              </a:rPr>
              <a:t>The biological and genetic composition of individuals can account for their growth, behaviours, traits, and sense of self. (The Open University, 2025)</a:t>
            </a:r>
          </a:p>
          <a:p>
            <a:pPr marL="0" indent="0">
              <a:buNone/>
            </a:pPr>
            <a:r>
              <a:rPr lang="en-GB" sz="2600" b="1" u="sng" dirty="0">
                <a:highlight>
                  <a:srgbClr val="FFFF00"/>
                </a:highlight>
                <a:latin typeface="Times New Roman" panose="02020603050405020304" pitchFamily="18" charset="0"/>
                <a:cs typeface="Times New Roman" panose="02020603050405020304" pitchFamily="18" charset="0"/>
              </a:rPr>
              <a:t>Nurture:</a:t>
            </a:r>
            <a:r>
              <a:rPr lang="en-GB" sz="2600" dirty="0">
                <a:latin typeface="Times New Roman" panose="02020603050405020304" pitchFamily="18" charset="0"/>
                <a:cs typeface="Times New Roman" panose="02020603050405020304" pitchFamily="18" charset="0"/>
              </a:rPr>
              <a:t> Individuals' growth, characteristics, and self-perceptions can be understood through the physical and emotional settings in which they are raised. (The Open University, 2025)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Amira’s natural temperament may make her more sensitive to separation from her parents and adjustment to new environments, while her environment – the quality of her relationship with her caregiver – shapes how she learns to cope with this feeling. Providing a nurturing and consistent environment maintains her emotional security and helps her to open up. </a:t>
            </a:r>
          </a:p>
        </p:txBody>
      </p:sp>
    </p:spTree>
    <p:extLst>
      <p:ext uri="{BB962C8B-B14F-4D97-AF65-F5344CB8AC3E}">
        <p14:creationId xmlns:p14="http://schemas.microsoft.com/office/powerpoint/2010/main" val="2203491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4A09-5AB8-1DF3-045E-32A134E3E1D2}"/>
              </a:ext>
            </a:extLst>
          </p:cNvPr>
          <p:cNvSpPr>
            <a:spLocks noGrp="1"/>
          </p:cNvSpPr>
          <p:nvPr>
            <p:ph type="title"/>
          </p:nvPr>
        </p:nvSpPr>
        <p:spPr/>
        <p:txBody>
          <a:bodyPr>
            <a:normAutofit/>
          </a:bodyPr>
          <a:lstStyle/>
          <a:p>
            <a:pPr algn="ctr"/>
            <a:r>
              <a:rPr lang="en-GB" sz="4000" dirty="0">
                <a:latin typeface="Times New Roman" panose="02020603050405020304" pitchFamily="18" charset="0"/>
                <a:cs typeface="Times New Roman" panose="02020603050405020304" pitchFamily="18" charset="0"/>
              </a:rPr>
              <a:t>Critical Evaluation of John Bowlby’s attachment theory </a:t>
            </a:r>
          </a:p>
        </p:txBody>
      </p:sp>
      <p:graphicFrame>
        <p:nvGraphicFramePr>
          <p:cNvPr id="4" name="Content Placeholder 3">
            <a:extLst>
              <a:ext uri="{FF2B5EF4-FFF2-40B4-BE49-F238E27FC236}">
                <a16:creationId xmlns:a16="http://schemas.microsoft.com/office/drawing/2014/main" id="{8AE2DEC8-7680-6A9B-4CCA-23C773A2F9E5}"/>
              </a:ext>
            </a:extLst>
          </p:cNvPr>
          <p:cNvGraphicFramePr>
            <a:graphicFrameLocks noGrp="1"/>
          </p:cNvGraphicFramePr>
          <p:nvPr>
            <p:ph idx="1"/>
            <p:extLst>
              <p:ext uri="{D42A27DB-BD31-4B8C-83A1-F6EECF244321}">
                <p14:modId xmlns:p14="http://schemas.microsoft.com/office/powerpoint/2010/main" val="2365164134"/>
              </p:ext>
            </p:extLst>
          </p:nvPr>
        </p:nvGraphicFramePr>
        <p:xfrm>
          <a:off x="838200" y="2392680"/>
          <a:ext cx="10515600" cy="2438400"/>
        </p:xfrm>
        <a:graphic>
          <a:graphicData uri="http://schemas.openxmlformats.org/drawingml/2006/table">
            <a:tbl>
              <a:tblPr firstRow="1" bandRow="1">
                <a:tableStyleId>{9DCAF9ED-07DC-4A11-8D7F-57B35C25682E}</a:tableStyleId>
              </a:tblPr>
              <a:tblGrid>
                <a:gridCol w="5257800">
                  <a:extLst>
                    <a:ext uri="{9D8B030D-6E8A-4147-A177-3AD203B41FA5}">
                      <a16:colId xmlns:a16="http://schemas.microsoft.com/office/drawing/2014/main" val="2072758130"/>
                    </a:ext>
                  </a:extLst>
                </a:gridCol>
                <a:gridCol w="5257800">
                  <a:extLst>
                    <a:ext uri="{9D8B030D-6E8A-4147-A177-3AD203B41FA5}">
                      <a16:colId xmlns:a16="http://schemas.microsoft.com/office/drawing/2014/main" val="743085450"/>
                    </a:ext>
                  </a:extLst>
                </a:gridCol>
              </a:tblGrid>
              <a:tr h="394961">
                <a:tc>
                  <a:txBody>
                    <a:bodyPr/>
                    <a:lstStyle/>
                    <a:p>
                      <a:pPr algn="ctr"/>
                      <a:r>
                        <a:rPr lang="en-GB" sz="2800" dirty="0">
                          <a:latin typeface="Times New Roman" panose="02020603050405020304" pitchFamily="18" charset="0"/>
                          <a:cs typeface="Times New Roman" panose="02020603050405020304" pitchFamily="18" charset="0"/>
                        </a:rPr>
                        <a:t>Strengths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latin typeface="Times New Roman" panose="02020603050405020304" pitchFamily="18" charset="0"/>
                          <a:cs typeface="Times New Roman" panose="02020603050405020304" pitchFamily="18" charset="0"/>
                        </a:rPr>
                        <a:t>Limitations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88102603"/>
                  </a:ext>
                </a:extLst>
              </a:tr>
              <a:tr h="370840">
                <a:tc>
                  <a:txBody>
                    <a:bodyPr/>
                    <a:lstStyle/>
                    <a:p>
                      <a:r>
                        <a:rPr lang="en-GB" sz="2400" dirty="0">
                          <a:latin typeface="Times New Roman" panose="02020603050405020304" pitchFamily="18" charset="0"/>
                          <a:cs typeface="Times New Roman" panose="02020603050405020304" pitchFamily="18" charset="0"/>
                        </a:rPr>
                        <a:t>A great contribution to the understanding of child development and simple practical application.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Times New Roman" panose="02020603050405020304" pitchFamily="18" charset="0"/>
                          <a:cs typeface="Times New Roman" panose="02020603050405020304" pitchFamily="18" charset="0"/>
                        </a:rPr>
                        <a:t>Cultural limitations.</a:t>
                      </a:r>
                    </a:p>
                    <a:p>
                      <a:r>
                        <a:rPr lang="en-GB" sz="2400" dirty="0">
                          <a:latin typeface="Times New Roman" panose="02020603050405020304" pitchFamily="18" charset="0"/>
                          <a:cs typeface="Times New Roman" panose="02020603050405020304" pitchFamily="18" charset="0"/>
                        </a:rPr>
                        <a:t>Overemphasis on the role of maternal attachment, sometimes ignoring the influence of other adults. </a:t>
                      </a:r>
                    </a:p>
                    <a:p>
                      <a:r>
                        <a:rPr lang="en-GB" sz="2400" dirty="0">
                          <a:latin typeface="Times New Roman" panose="02020603050405020304" pitchFamily="18" charset="0"/>
                          <a:cs typeface="Times New Roman" panose="02020603050405020304" pitchFamily="18" charset="0"/>
                        </a:rPr>
                        <a:t>(Simply Psychology, 2023)</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2667502606"/>
                  </a:ext>
                </a:extLst>
              </a:tr>
            </a:tbl>
          </a:graphicData>
        </a:graphic>
      </p:graphicFrame>
    </p:spTree>
    <p:extLst>
      <p:ext uri="{BB962C8B-B14F-4D97-AF65-F5344CB8AC3E}">
        <p14:creationId xmlns:p14="http://schemas.microsoft.com/office/powerpoint/2010/main" val="2168202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90B6BD-F47D-137C-899B-6E4C91D9D83C}"/>
              </a:ext>
            </a:extLst>
          </p:cNvPr>
          <p:cNvSpPr>
            <a:spLocks noGrp="1"/>
          </p:cNvSpPr>
          <p:nvPr>
            <p:ph type="title"/>
          </p:nvPr>
        </p:nvSpPr>
        <p:spPr>
          <a:xfrm>
            <a:off x="838200" y="365125"/>
            <a:ext cx="10515600" cy="1325563"/>
          </a:xfrm>
        </p:spPr>
        <p:txBody>
          <a:bodyPr>
            <a:normAutofit/>
          </a:bodyPr>
          <a:lstStyle/>
          <a:p>
            <a:pPr algn="ctr"/>
            <a:r>
              <a:rPr lang="en-GB" dirty="0">
                <a:latin typeface="Times New Roman" panose="02020603050405020304" pitchFamily="18" charset="0"/>
                <a:cs typeface="Times New Roman" panose="02020603050405020304" pitchFamily="18" charset="0"/>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472FF0-4753-8379-24B3-E6109BD69B30}"/>
              </a:ext>
            </a:extLst>
          </p:cNvPr>
          <p:cNvSpPr>
            <a:spLocks noGrp="1"/>
          </p:cNvSpPr>
          <p:nvPr>
            <p:ph idx="1"/>
          </p:nvPr>
        </p:nvSpPr>
        <p:spPr>
          <a:xfrm>
            <a:off x="838200" y="1825625"/>
            <a:ext cx="10515600" cy="4351338"/>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By examining and investigating Amira’s story (her difficulties and communication limitations) using Bowlby’s theory, it showed how important stable and caring relationships are in early childhood, not only from the parents, in order to open up and adapt to the new. Attachment theory helped to understand that through warm and clear consistency and support from an adult, anxiety can be overcome and confidence in a new environment can be developed. </a:t>
            </a:r>
          </a:p>
        </p:txBody>
      </p:sp>
    </p:spTree>
    <p:extLst>
      <p:ext uri="{BB962C8B-B14F-4D97-AF65-F5344CB8AC3E}">
        <p14:creationId xmlns:p14="http://schemas.microsoft.com/office/powerpoint/2010/main" val="1121191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7581D-B360-D658-C0CE-E050E1D76C15}"/>
              </a:ext>
            </a:extLst>
          </p:cNvPr>
          <p:cNvSpPr>
            <a:spLocks noGrp="1"/>
          </p:cNvSpPr>
          <p:nvPr>
            <p:ph type="title"/>
          </p:nvPr>
        </p:nvSpPr>
        <p:spPr/>
        <p:txBody>
          <a:bodyPr>
            <a:normAutofit/>
          </a:bodyPr>
          <a:lstStyle/>
          <a:p>
            <a:pPr algn="ctr"/>
            <a:r>
              <a:rPr lang="en-GB" sz="4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8C1DFEBA-A1CC-AB03-EBC0-27B36A660BEB}"/>
              </a:ext>
            </a:extLst>
          </p:cNvPr>
          <p:cNvSpPr>
            <a:spLocks noGrp="1"/>
          </p:cNvSpPr>
          <p:nvPr>
            <p:ph idx="1"/>
          </p:nvPr>
        </p:nvSpPr>
        <p:spPr>
          <a:xfrm>
            <a:off x="838200" y="1825625"/>
            <a:ext cx="10515600" cy="4667250"/>
          </a:xfrm>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University of Pittsburgh (2025) </a:t>
            </a:r>
            <a:r>
              <a:rPr lang="en-GB" i="1" dirty="0">
                <a:latin typeface="Times New Roman" panose="02020603050405020304" pitchFamily="18" charset="0"/>
                <a:cs typeface="Times New Roman" panose="02020603050405020304" pitchFamily="18" charset="0"/>
              </a:rPr>
              <a:t>Developmental Milestones: 3-5 Years.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2"/>
              </a:rPr>
              <a:t>https://www.ocd.pitt.edu/sites/default/files/Parent_Guides/Foster-Parents/3-5%20Developmental%20Milestones%20Foster%20Parent%20Guide.%20pdf.pdf</a:t>
            </a:r>
            <a:r>
              <a:rPr lang="en-GB" dirty="0">
                <a:latin typeface="Times New Roman" panose="02020603050405020304" pitchFamily="18" charset="0"/>
                <a:cs typeface="Times New Roman" panose="02020603050405020304" pitchFamily="18" charset="0"/>
              </a:rPr>
              <a:t> (Accessed: 10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2025) </a:t>
            </a:r>
          </a:p>
          <a:p>
            <a:r>
              <a:rPr lang="en-GB" dirty="0">
                <a:latin typeface="Times New Roman" panose="02020603050405020304" pitchFamily="18" charset="0"/>
                <a:cs typeface="Times New Roman" panose="02020603050405020304" pitchFamily="18" charset="0"/>
              </a:rPr>
              <a:t>Britannica (2025) </a:t>
            </a:r>
            <a:r>
              <a:rPr lang="en-GB" i="1" dirty="0">
                <a:latin typeface="Times New Roman" panose="02020603050405020304" pitchFamily="18" charset="0"/>
                <a:cs typeface="Times New Roman" panose="02020603050405020304" pitchFamily="18" charset="0"/>
              </a:rPr>
              <a:t>Child development</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3"/>
              </a:rPr>
              <a:t>https://www.britannica.com/science/child-development-process</a:t>
            </a:r>
            <a:r>
              <a:rPr lang="en-GB" dirty="0">
                <a:latin typeface="Times New Roman" panose="02020603050405020304" pitchFamily="18" charset="0"/>
                <a:cs typeface="Times New Roman" panose="02020603050405020304" pitchFamily="18" charset="0"/>
              </a:rPr>
              <a:t> (Accessed: 10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2025)</a:t>
            </a:r>
          </a:p>
          <a:p>
            <a:r>
              <a:rPr lang="en-GB" dirty="0">
                <a:latin typeface="Times New Roman" panose="02020603050405020304" pitchFamily="18" charset="0"/>
                <a:cs typeface="Times New Roman" panose="02020603050405020304" pitchFamily="18" charset="0"/>
              </a:rPr>
              <a:t>The Open University (2025) </a:t>
            </a:r>
            <a:r>
              <a:rPr lang="en-GB" i="1" dirty="0">
                <a:latin typeface="Times New Roman" panose="02020603050405020304" pitchFamily="18" charset="0"/>
                <a:cs typeface="Times New Roman" panose="02020603050405020304" pitchFamily="18" charset="0"/>
              </a:rPr>
              <a:t>Nature versus nurture.</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4"/>
              </a:rPr>
              <a:t>https://www.open.edu/openlearn/mod/oucontent/view.php?id=99099&amp;section=1.2</a:t>
            </a:r>
            <a:r>
              <a:rPr lang="en-GB" dirty="0">
                <a:latin typeface="Times New Roman" panose="02020603050405020304" pitchFamily="18" charset="0"/>
                <a:cs typeface="Times New Roman" panose="02020603050405020304" pitchFamily="18" charset="0"/>
              </a:rPr>
              <a:t> (Accessed: 12</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2025)</a:t>
            </a:r>
          </a:p>
          <a:p>
            <a:r>
              <a:rPr lang="en-GB" dirty="0">
                <a:latin typeface="Times New Roman" panose="02020603050405020304" pitchFamily="18" charset="0"/>
                <a:cs typeface="Times New Roman" panose="02020603050405020304" pitchFamily="18" charset="0"/>
              </a:rPr>
              <a:t>Britannica (2025) </a:t>
            </a:r>
            <a:r>
              <a:rPr lang="en-GB" i="1" dirty="0">
                <a:latin typeface="Times New Roman" panose="02020603050405020304" pitchFamily="18" charset="0"/>
                <a:cs typeface="Times New Roman" panose="02020603050405020304" pitchFamily="18" charset="0"/>
              </a:rPr>
              <a:t>Attachment theory. </a:t>
            </a:r>
            <a:r>
              <a:rPr lang="en-GB" dirty="0">
                <a:latin typeface="Times New Roman" panose="02020603050405020304" pitchFamily="18" charset="0"/>
                <a:cs typeface="Times New Roman" panose="02020603050405020304" pitchFamily="18" charset="0"/>
              </a:rPr>
              <a:t>Available at: </a:t>
            </a:r>
            <a:r>
              <a:rPr lang="en-GB" dirty="0">
                <a:latin typeface="Times New Roman" panose="02020603050405020304" pitchFamily="18" charset="0"/>
                <a:cs typeface="Times New Roman" panose="02020603050405020304" pitchFamily="18" charset="0"/>
                <a:hlinkClick r:id="rId5"/>
              </a:rPr>
              <a:t>https://www.britannica.com/science/attachment-theory</a:t>
            </a:r>
            <a:r>
              <a:rPr lang="en-GB" dirty="0">
                <a:latin typeface="Times New Roman" panose="02020603050405020304" pitchFamily="18" charset="0"/>
                <a:cs typeface="Times New Roman" panose="02020603050405020304" pitchFamily="18" charset="0"/>
              </a:rPr>
              <a:t> (Accessed: 9</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2025) </a:t>
            </a:r>
          </a:p>
          <a:p>
            <a:r>
              <a:rPr lang="en-GB" dirty="0">
                <a:latin typeface="Times New Roman" panose="02020603050405020304" pitchFamily="18" charset="0"/>
                <a:cs typeface="Times New Roman" panose="02020603050405020304" pitchFamily="18" charset="0"/>
              </a:rPr>
              <a:t>Edith Cowan University (2021) </a:t>
            </a:r>
            <a:r>
              <a:rPr lang="en-GB" i="1" dirty="0">
                <a:latin typeface="Times New Roman" panose="02020603050405020304" pitchFamily="18" charset="0"/>
                <a:cs typeface="Times New Roman" panose="02020603050405020304" pitchFamily="18" charset="0"/>
              </a:rPr>
              <a:t>Early childhood development: </a:t>
            </a:r>
            <a:r>
              <a:rPr lang="en-GB" dirty="0">
                <a:latin typeface="Times New Roman" panose="02020603050405020304" pitchFamily="18" charset="0"/>
                <a:cs typeface="Times New Roman" panose="02020603050405020304" pitchFamily="18" charset="0"/>
              </a:rPr>
              <a:t>What happens in the first eight years. Available at: </a:t>
            </a:r>
            <a:r>
              <a:rPr lang="en-GB" dirty="0">
                <a:latin typeface="Times New Roman" panose="02020603050405020304" pitchFamily="18" charset="0"/>
                <a:cs typeface="Times New Roman" panose="02020603050405020304" pitchFamily="18" charset="0"/>
                <a:hlinkClick r:id="rId6"/>
              </a:rPr>
              <a:t>https://studyonline.ecu.edu.au/blog/early-childhood-development-what-happens-first-eight-years</a:t>
            </a:r>
            <a:r>
              <a:rPr lang="en-GB" dirty="0">
                <a:latin typeface="Times New Roman" panose="02020603050405020304" pitchFamily="18" charset="0"/>
                <a:cs typeface="Times New Roman" panose="02020603050405020304" pitchFamily="18" charset="0"/>
              </a:rPr>
              <a:t> (Accessed: 12</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November 2025)</a:t>
            </a:r>
          </a:p>
        </p:txBody>
      </p:sp>
    </p:spTree>
    <p:extLst>
      <p:ext uri="{BB962C8B-B14F-4D97-AF65-F5344CB8AC3E}">
        <p14:creationId xmlns:p14="http://schemas.microsoft.com/office/powerpoint/2010/main" val="16478204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470</TotalTime>
  <Words>1278</Words>
  <Application>Microsoft Macintosh PowerPoint</Application>
  <PresentationFormat>Widescreen</PresentationFormat>
  <Paragraphs>79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Times New Roman</vt:lpstr>
      <vt:lpstr>Wingdings</vt:lpstr>
      <vt:lpstr>Office Theme</vt:lpstr>
      <vt:lpstr>Psychology in Health and Social Care  LCHS 4010 Assessment 1: Individual Presentation </vt:lpstr>
      <vt:lpstr>Acknowledgement of the use of AI</vt:lpstr>
      <vt:lpstr>Psychology &amp; Development Psychology </vt:lpstr>
      <vt:lpstr>Amira (3-5) – Early childhood </vt:lpstr>
      <vt:lpstr>Developmental Changes (Milestones) in Early Childhood (Ages 3-5)</vt:lpstr>
      <vt:lpstr>John Bowlby </vt:lpstr>
      <vt:lpstr>John Bowlby’s attachment theory </vt:lpstr>
      <vt:lpstr>Applying attachment theory Amira’s development</vt:lpstr>
      <vt:lpstr>Practical strategies or interventions for Amira</vt:lpstr>
      <vt:lpstr>“Nature and Nurture”</vt:lpstr>
      <vt:lpstr>Critical Evaluation of John Bowlby’s attachment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Oleksandr Danylevskyi</dc:creator>
  <cp:lastModifiedBy>Bianca Sanfilippo</cp:lastModifiedBy>
  <cp:revision>33</cp:revision>
  <dcterms:created xsi:type="dcterms:W3CDTF">2025-11-07T14:20:34Z</dcterms:created>
  <dcterms:modified xsi:type="dcterms:W3CDTF">2025-11-12T17:41:01Z</dcterms:modified>
</cp:coreProperties>
</file>