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6" r:id="rId1"/>
  </p:sldMasterIdLst>
  <p:notesMasterIdLst>
    <p:notesMasterId r:id="rId40"/>
  </p:notesMasterIdLst>
  <p:sldIdLst>
    <p:sldId id="256" r:id="rId2"/>
    <p:sldId id="287" r:id="rId3"/>
    <p:sldId id="257" r:id="rId4"/>
    <p:sldId id="308" r:id="rId5"/>
    <p:sldId id="295" r:id="rId6"/>
    <p:sldId id="258" r:id="rId7"/>
    <p:sldId id="265" r:id="rId8"/>
    <p:sldId id="286" r:id="rId9"/>
    <p:sldId id="259" r:id="rId10"/>
    <p:sldId id="269" r:id="rId11"/>
    <p:sldId id="272" r:id="rId12"/>
    <p:sldId id="296" r:id="rId13"/>
    <p:sldId id="290" r:id="rId14"/>
    <p:sldId id="261" r:id="rId15"/>
    <p:sldId id="264" r:id="rId16"/>
    <p:sldId id="263" r:id="rId17"/>
    <p:sldId id="273" r:id="rId18"/>
    <p:sldId id="304" r:id="rId19"/>
    <p:sldId id="271" r:id="rId20"/>
    <p:sldId id="302" r:id="rId21"/>
    <p:sldId id="262" r:id="rId22"/>
    <p:sldId id="260" r:id="rId23"/>
    <p:sldId id="306" r:id="rId24"/>
    <p:sldId id="307" r:id="rId25"/>
    <p:sldId id="266" r:id="rId26"/>
    <p:sldId id="274" r:id="rId27"/>
    <p:sldId id="291" r:id="rId28"/>
    <p:sldId id="299" r:id="rId29"/>
    <p:sldId id="268" r:id="rId30"/>
    <p:sldId id="276" r:id="rId31"/>
    <p:sldId id="292" r:id="rId32"/>
    <p:sldId id="300" r:id="rId33"/>
    <p:sldId id="298" r:id="rId34"/>
    <p:sldId id="289" r:id="rId35"/>
    <p:sldId id="297" r:id="rId36"/>
    <p:sldId id="301" r:id="rId37"/>
    <p:sldId id="284" r:id="rId38"/>
    <p:sldId id="30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0219"/>
    <p:restoredTop sz="57711"/>
  </p:normalViewPr>
  <p:slideViewPr>
    <p:cSldViewPr snapToGrid="0" snapToObjects="1">
      <p:cViewPr varScale="1">
        <p:scale>
          <a:sx n="59" d="100"/>
          <a:sy n="59" d="100"/>
        </p:scale>
        <p:origin x="2840"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61424A-7C12-459A-A699-A385E405C4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FAB9258-9B63-4072-AECD-6CCEEC1954CB}">
      <dgm:prSet/>
      <dgm:spPr/>
      <dgm:t>
        <a:bodyPr/>
        <a:lstStyle/>
        <a:p>
          <a:r>
            <a:rPr lang="en-GB" baseline="0"/>
            <a:t>To provide an overview of the study of victimology.</a:t>
          </a:r>
          <a:endParaRPr lang="en-US"/>
        </a:p>
      </dgm:t>
    </dgm:pt>
    <dgm:pt modelId="{996D7EFD-47BE-4C2E-8CED-5592113F2239}" type="parTrans" cxnId="{A263E8FB-8E30-42F2-A611-0B6645AE8A47}">
      <dgm:prSet/>
      <dgm:spPr/>
      <dgm:t>
        <a:bodyPr/>
        <a:lstStyle/>
        <a:p>
          <a:endParaRPr lang="en-US"/>
        </a:p>
      </dgm:t>
    </dgm:pt>
    <dgm:pt modelId="{966C9381-ED67-4F2E-AF7D-8474EC414DA1}" type="sibTrans" cxnId="{A263E8FB-8E30-42F2-A611-0B6645AE8A47}">
      <dgm:prSet/>
      <dgm:spPr/>
      <dgm:t>
        <a:bodyPr/>
        <a:lstStyle/>
        <a:p>
          <a:endParaRPr lang="en-US"/>
        </a:p>
      </dgm:t>
    </dgm:pt>
    <dgm:pt modelId="{1C30A1F0-CC1C-4F6C-9EE6-7C15A4F0DEAA}">
      <dgm:prSet/>
      <dgm:spPr/>
      <dgm:t>
        <a:bodyPr/>
        <a:lstStyle/>
        <a:p>
          <a:r>
            <a:rPr lang="en-GB" baseline="0"/>
            <a:t>To classify the importance of victims and witnesses in the criminal justice system (CJS).</a:t>
          </a:r>
          <a:endParaRPr lang="en-US"/>
        </a:p>
      </dgm:t>
    </dgm:pt>
    <dgm:pt modelId="{CDB33C7C-8595-4E1A-9C79-8572815F1CD1}" type="parTrans" cxnId="{AD6DC693-96AF-48F3-85C8-1ACA81C3D51C}">
      <dgm:prSet/>
      <dgm:spPr/>
      <dgm:t>
        <a:bodyPr/>
        <a:lstStyle/>
        <a:p>
          <a:endParaRPr lang="en-US"/>
        </a:p>
      </dgm:t>
    </dgm:pt>
    <dgm:pt modelId="{9353B4A9-8FD8-4B6C-9D8F-2C1C15B172C7}" type="sibTrans" cxnId="{AD6DC693-96AF-48F3-85C8-1ACA81C3D51C}">
      <dgm:prSet/>
      <dgm:spPr/>
      <dgm:t>
        <a:bodyPr/>
        <a:lstStyle/>
        <a:p>
          <a:endParaRPr lang="en-US"/>
        </a:p>
      </dgm:t>
    </dgm:pt>
    <dgm:pt modelId="{C37760B1-08AA-CB43-A54A-41ABF38DE4B3}" type="pres">
      <dgm:prSet presAssocID="{FD61424A-7C12-459A-A699-A385E405C4D1}" presName="vert0" presStyleCnt="0">
        <dgm:presLayoutVars>
          <dgm:dir/>
          <dgm:animOne val="branch"/>
          <dgm:animLvl val="lvl"/>
        </dgm:presLayoutVars>
      </dgm:prSet>
      <dgm:spPr/>
    </dgm:pt>
    <dgm:pt modelId="{6C4B087D-63F6-ED41-9399-91ED2E34CBC6}" type="pres">
      <dgm:prSet presAssocID="{3FAB9258-9B63-4072-AECD-6CCEEC1954CB}" presName="thickLine" presStyleLbl="alignNode1" presStyleIdx="0" presStyleCnt="2"/>
      <dgm:spPr/>
    </dgm:pt>
    <dgm:pt modelId="{78323C27-D67B-404C-9DAA-CE68709ED418}" type="pres">
      <dgm:prSet presAssocID="{3FAB9258-9B63-4072-AECD-6CCEEC1954CB}" presName="horz1" presStyleCnt="0"/>
      <dgm:spPr/>
    </dgm:pt>
    <dgm:pt modelId="{91E1C769-03E3-CD4A-9544-F227CCB798AC}" type="pres">
      <dgm:prSet presAssocID="{3FAB9258-9B63-4072-AECD-6CCEEC1954CB}" presName="tx1" presStyleLbl="revTx" presStyleIdx="0" presStyleCnt="2"/>
      <dgm:spPr/>
    </dgm:pt>
    <dgm:pt modelId="{4722C8F6-5718-C542-8FFA-054A1E3CB84E}" type="pres">
      <dgm:prSet presAssocID="{3FAB9258-9B63-4072-AECD-6CCEEC1954CB}" presName="vert1" presStyleCnt="0"/>
      <dgm:spPr/>
    </dgm:pt>
    <dgm:pt modelId="{1D06C8AA-254D-5B49-8AEE-3032601DDB19}" type="pres">
      <dgm:prSet presAssocID="{1C30A1F0-CC1C-4F6C-9EE6-7C15A4F0DEAA}" presName="thickLine" presStyleLbl="alignNode1" presStyleIdx="1" presStyleCnt="2"/>
      <dgm:spPr/>
    </dgm:pt>
    <dgm:pt modelId="{34D44525-88AD-6D42-96DA-48C1C318F854}" type="pres">
      <dgm:prSet presAssocID="{1C30A1F0-CC1C-4F6C-9EE6-7C15A4F0DEAA}" presName="horz1" presStyleCnt="0"/>
      <dgm:spPr/>
    </dgm:pt>
    <dgm:pt modelId="{A6212EB4-7B4B-3641-9EE2-1B11CEC2241E}" type="pres">
      <dgm:prSet presAssocID="{1C30A1F0-CC1C-4F6C-9EE6-7C15A4F0DEAA}" presName="tx1" presStyleLbl="revTx" presStyleIdx="1" presStyleCnt="2"/>
      <dgm:spPr/>
    </dgm:pt>
    <dgm:pt modelId="{FA893B40-6890-8248-BCB4-F3038AE67C2E}" type="pres">
      <dgm:prSet presAssocID="{1C30A1F0-CC1C-4F6C-9EE6-7C15A4F0DEAA}" presName="vert1" presStyleCnt="0"/>
      <dgm:spPr/>
    </dgm:pt>
  </dgm:ptLst>
  <dgm:cxnLst>
    <dgm:cxn modelId="{73A4266B-5403-B443-95EC-CCEE3B91481B}" type="presOf" srcId="{3FAB9258-9B63-4072-AECD-6CCEEC1954CB}" destId="{91E1C769-03E3-CD4A-9544-F227CCB798AC}" srcOrd="0" destOrd="0" presId="urn:microsoft.com/office/officeart/2008/layout/LinedList"/>
    <dgm:cxn modelId="{D6A16E84-A744-B948-B8FA-149EF4B24DFA}" type="presOf" srcId="{FD61424A-7C12-459A-A699-A385E405C4D1}" destId="{C37760B1-08AA-CB43-A54A-41ABF38DE4B3}" srcOrd="0" destOrd="0" presId="urn:microsoft.com/office/officeart/2008/layout/LinedList"/>
    <dgm:cxn modelId="{AD6DC693-96AF-48F3-85C8-1ACA81C3D51C}" srcId="{FD61424A-7C12-459A-A699-A385E405C4D1}" destId="{1C30A1F0-CC1C-4F6C-9EE6-7C15A4F0DEAA}" srcOrd="1" destOrd="0" parTransId="{CDB33C7C-8595-4E1A-9C79-8572815F1CD1}" sibTransId="{9353B4A9-8FD8-4B6C-9D8F-2C1C15B172C7}"/>
    <dgm:cxn modelId="{34D5AFBB-BD2A-B947-B7C8-92F2C850D07C}" type="presOf" srcId="{1C30A1F0-CC1C-4F6C-9EE6-7C15A4F0DEAA}" destId="{A6212EB4-7B4B-3641-9EE2-1B11CEC2241E}" srcOrd="0" destOrd="0" presId="urn:microsoft.com/office/officeart/2008/layout/LinedList"/>
    <dgm:cxn modelId="{A263E8FB-8E30-42F2-A611-0B6645AE8A47}" srcId="{FD61424A-7C12-459A-A699-A385E405C4D1}" destId="{3FAB9258-9B63-4072-AECD-6CCEEC1954CB}" srcOrd="0" destOrd="0" parTransId="{996D7EFD-47BE-4C2E-8CED-5592113F2239}" sibTransId="{966C9381-ED67-4F2E-AF7D-8474EC414DA1}"/>
    <dgm:cxn modelId="{D7C8BEED-49EF-EE48-AA9A-BEF4F1A845F4}" type="presParOf" srcId="{C37760B1-08AA-CB43-A54A-41ABF38DE4B3}" destId="{6C4B087D-63F6-ED41-9399-91ED2E34CBC6}" srcOrd="0" destOrd="0" presId="urn:microsoft.com/office/officeart/2008/layout/LinedList"/>
    <dgm:cxn modelId="{AEC4C3FD-0626-604E-A2C3-06A84E756C63}" type="presParOf" srcId="{C37760B1-08AA-CB43-A54A-41ABF38DE4B3}" destId="{78323C27-D67B-404C-9DAA-CE68709ED418}" srcOrd="1" destOrd="0" presId="urn:microsoft.com/office/officeart/2008/layout/LinedList"/>
    <dgm:cxn modelId="{B453C1C7-F89F-584F-9C38-F79B6BBB1C2C}" type="presParOf" srcId="{78323C27-D67B-404C-9DAA-CE68709ED418}" destId="{91E1C769-03E3-CD4A-9544-F227CCB798AC}" srcOrd="0" destOrd="0" presId="urn:microsoft.com/office/officeart/2008/layout/LinedList"/>
    <dgm:cxn modelId="{BFE6CAC2-7F3E-6549-8DE6-3C60794C3B10}" type="presParOf" srcId="{78323C27-D67B-404C-9DAA-CE68709ED418}" destId="{4722C8F6-5718-C542-8FFA-054A1E3CB84E}" srcOrd="1" destOrd="0" presId="urn:microsoft.com/office/officeart/2008/layout/LinedList"/>
    <dgm:cxn modelId="{94851018-FDD9-314D-8015-D12F31D427C1}" type="presParOf" srcId="{C37760B1-08AA-CB43-A54A-41ABF38DE4B3}" destId="{1D06C8AA-254D-5B49-8AEE-3032601DDB19}" srcOrd="2" destOrd="0" presId="urn:microsoft.com/office/officeart/2008/layout/LinedList"/>
    <dgm:cxn modelId="{55EF0B8F-8497-D94C-B968-DE8A158424E6}" type="presParOf" srcId="{C37760B1-08AA-CB43-A54A-41ABF38DE4B3}" destId="{34D44525-88AD-6D42-96DA-48C1C318F854}" srcOrd="3" destOrd="0" presId="urn:microsoft.com/office/officeart/2008/layout/LinedList"/>
    <dgm:cxn modelId="{14A9EDBA-F591-594B-B303-A8C7FA145EAB}" type="presParOf" srcId="{34D44525-88AD-6D42-96DA-48C1C318F854}" destId="{A6212EB4-7B4B-3641-9EE2-1B11CEC2241E}" srcOrd="0" destOrd="0" presId="urn:microsoft.com/office/officeart/2008/layout/LinedList"/>
    <dgm:cxn modelId="{ED5BBEA3-1DE0-2045-9DE6-CF8C908AF4D0}" type="presParOf" srcId="{34D44525-88AD-6D42-96DA-48C1C318F854}" destId="{FA893B40-6890-8248-BCB4-F3038AE67C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AAD55C-6CD7-450A-81EE-AD692143C574}" type="doc">
      <dgm:prSet loTypeId="urn:microsoft.com/office/officeart/2005/8/layout/vList2" loCatId="list" qsTypeId="urn:microsoft.com/office/officeart/2005/8/quickstyle/simple5" qsCatId="simple" csTypeId="urn:microsoft.com/office/officeart/2005/8/colors/accent1_1" csCatId="accent1" phldr="1"/>
      <dgm:spPr/>
      <dgm:t>
        <a:bodyPr/>
        <a:lstStyle/>
        <a:p>
          <a:endParaRPr lang="en-US"/>
        </a:p>
      </dgm:t>
    </dgm:pt>
    <dgm:pt modelId="{3D8C379D-17D5-419C-A010-901C982A7586}">
      <dgm:prSet/>
      <dgm:spPr/>
      <dgm:t>
        <a:bodyPr/>
        <a:lstStyle/>
        <a:p>
          <a:r>
            <a:rPr lang="en-GB" u="sng" baseline="0" dirty="0"/>
            <a:t>Victimology:</a:t>
          </a:r>
          <a:br>
            <a:rPr lang="en-GB" baseline="0" dirty="0"/>
          </a:br>
          <a:r>
            <a:rPr lang="en-GB" i="1" baseline="0" dirty="0"/>
            <a:t>-To be able to define Victimology.</a:t>
          </a:r>
          <a:br>
            <a:rPr lang="en-GB" i="1" baseline="0" dirty="0"/>
          </a:br>
          <a:r>
            <a:rPr lang="en-GB" i="1" baseline="0" dirty="0"/>
            <a:t>-Distinguish the history of Victimology.</a:t>
          </a:r>
          <a:br>
            <a:rPr lang="en-GB" i="1" baseline="0" dirty="0"/>
          </a:br>
          <a:r>
            <a:rPr lang="en-GB" i="1" baseline="0" dirty="0"/>
            <a:t>-Establish the three strands of Victimology theory and research.</a:t>
          </a:r>
          <a:endParaRPr lang="en-US" dirty="0"/>
        </a:p>
      </dgm:t>
    </dgm:pt>
    <dgm:pt modelId="{DBC4A35E-577E-4DDA-8CBF-2AF559D85B48}" type="parTrans" cxnId="{3E9F5FDF-799F-4015-ADB6-A5B9F79B75C2}">
      <dgm:prSet/>
      <dgm:spPr/>
      <dgm:t>
        <a:bodyPr/>
        <a:lstStyle/>
        <a:p>
          <a:endParaRPr lang="en-US" sz="2200"/>
        </a:p>
      </dgm:t>
    </dgm:pt>
    <dgm:pt modelId="{E9593A4B-22DB-4F00-B85E-4CB453E95CF2}" type="sibTrans" cxnId="{3E9F5FDF-799F-4015-ADB6-A5B9F79B75C2}">
      <dgm:prSet/>
      <dgm:spPr/>
      <dgm:t>
        <a:bodyPr/>
        <a:lstStyle/>
        <a:p>
          <a:endParaRPr lang="en-US"/>
        </a:p>
      </dgm:t>
    </dgm:pt>
    <dgm:pt modelId="{4F7B8300-72DF-4985-95F4-88EC00C9D014}">
      <dgm:prSet/>
      <dgm:spPr/>
      <dgm:t>
        <a:bodyPr/>
        <a:lstStyle/>
        <a:p>
          <a:r>
            <a:rPr lang="en-GB" u="sng" baseline="0" dirty="0"/>
            <a:t>Victims:</a:t>
          </a:r>
          <a:br>
            <a:rPr lang="en-GB" u="sng" baseline="0" dirty="0"/>
          </a:br>
          <a:r>
            <a:rPr lang="en-GB" i="1" baseline="0" dirty="0"/>
            <a:t>-To be able to define ‘Victim’ as a concept.</a:t>
          </a:r>
          <a:br>
            <a:rPr lang="en-GB" i="1" baseline="0" dirty="0"/>
          </a:br>
          <a:r>
            <a:rPr lang="en-GB" i="1" baseline="0" dirty="0"/>
            <a:t>-Examine the theories of victimisation.</a:t>
          </a:r>
          <a:br>
            <a:rPr lang="en-GB" i="1" baseline="0" dirty="0"/>
          </a:br>
          <a:r>
            <a:rPr lang="en-GB" i="1" baseline="0" dirty="0"/>
            <a:t>-To be able to classify who is a victim and the impact victimisation has.</a:t>
          </a:r>
          <a:br>
            <a:rPr lang="en-GB" i="1" baseline="0" dirty="0"/>
          </a:br>
          <a:r>
            <a:rPr lang="en-GB" i="1" baseline="0" dirty="0"/>
            <a:t>-To be able to discuss victims’ rights through exploration of The Victims Code of Practice.</a:t>
          </a:r>
          <a:endParaRPr lang="en-US" dirty="0"/>
        </a:p>
      </dgm:t>
    </dgm:pt>
    <dgm:pt modelId="{C6B7D6A5-026F-4A6F-8629-094C51C116C6}" type="parTrans" cxnId="{1D1AC9FA-306D-4126-8339-42079299928D}">
      <dgm:prSet/>
      <dgm:spPr/>
      <dgm:t>
        <a:bodyPr/>
        <a:lstStyle/>
        <a:p>
          <a:endParaRPr lang="en-US" sz="2200"/>
        </a:p>
      </dgm:t>
    </dgm:pt>
    <dgm:pt modelId="{33403256-8504-46EE-9928-3B549342A99B}" type="sibTrans" cxnId="{1D1AC9FA-306D-4126-8339-42079299928D}">
      <dgm:prSet/>
      <dgm:spPr/>
      <dgm:t>
        <a:bodyPr/>
        <a:lstStyle/>
        <a:p>
          <a:endParaRPr lang="en-US"/>
        </a:p>
      </dgm:t>
    </dgm:pt>
    <dgm:pt modelId="{4ED2B5C2-92EF-475D-959F-BBDDE71E2534}">
      <dgm:prSet/>
      <dgm:spPr/>
      <dgm:t>
        <a:bodyPr/>
        <a:lstStyle/>
        <a:p>
          <a:r>
            <a:rPr lang="en-GB" u="sng" baseline="0" dirty="0"/>
            <a:t>Witnesses:</a:t>
          </a:r>
          <a:br>
            <a:rPr lang="en-GB" baseline="0" dirty="0"/>
          </a:br>
          <a:r>
            <a:rPr lang="en-GB" baseline="0" dirty="0"/>
            <a:t>-</a:t>
          </a:r>
          <a:r>
            <a:rPr lang="en-GB" i="1" baseline="0" dirty="0"/>
            <a:t>To be able to define witnesses</a:t>
          </a:r>
          <a:br>
            <a:rPr lang="en-GB" i="1" baseline="0" dirty="0"/>
          </a:br>
          <a:r>
            <a:rPr lang="en-GB" i="1" baseline="0" dirty="0"/>
            <a:t>-Establish the importance of witnesses in the CJS.</a:t>
          </a:r>
          <a:endParaRPr lang="en-US" dirty="0"/>
        </a:p>
      </dgm:t>
    </dgm:pt>
    <dgm:pt modelId="{79E8339C-53CD-4738-84A2-523B98EF7F9C}" type="parTrans" cxnId="{EB382A2D-411F-47AE-9BF7-A24682F5D55A}">
      <dgm:prSet/>
      <dgm:spPr/>
      <dgm:t>
        <a:bodyPr/>
        <a:lstStyle/>
        <a:p>
          <a:endParaRPr lang="en-US" sz="2200"/>
        </a:p>
      </dgm:t>
    </dgm:pt>
    <dgm:pt modelId="{9684EA4E-0164-4CF0-8E0A-D2DF75421A73}" type="sibTrans" cxnId="{EB382A2D-411F-47AE-9BF7-A24682F5D55A}">
      <dgm:prSet/>
      <dgm:spPr/>
      <dgm:t>
        <a:bodyPr/>
        <a:lstStyle/>
        <a:p>
          <a:endParaRPr lang="en-US"/>
        </a:p>
      </dgm:t>
    </dgm:pt>
    <dgm:pt modelId="{7F5C86ED-4CC2-414C-B519-DAD7B136108C}" type="pres">
      <dgm:prSet presAssocID="{AEAAD55C-6CD7-450A-81EE-AD692143C574}" presName="linear" presStyleCnt="0">
        <dgm:presLayoutVars>
          <dgm:animLvl val="lvl"/>
          <dgm:resizeHandles val="exact"/>
        </dgm:presLayoutVars>
      </dgm:prSet>
      <dgm:spPr/>
    </dgm:pt>
    <dgm:pt modelId="{4922B1D2-FB6E-6F47-A7EF-1CB1A2A9D9F2}" type="pres">
      <dgm:prSet presAssocID="{3D8C379D-17D5-419C-A010-901C982A7586}" presName="parentText" presStyleLbl="node1" presStyleIdx="0" presStyleCnt="3">
        <dgm:presLayoutVars>
          <dgm:chMax val="0"/>
          <dgm:bulletEnabled val="1"/>
        </dgm:presLayoutVars>
      </dgm:prSet>
      <dgm:spPr/>
    </dgm:pt>
    <dgm:pt modelId="{6123BAB2-C315-5645-A176-27139D57DF32}" type="pres">
      <dgm:prSet presAssocID="{E9593A4B-22DB-4F00-B85E-4CB453E95CF2}" presName="spacer" presStyleCnt="0"/>
      <dgm:spPr/>
    </dgm:pt>
    <dgm:pt modelId="{60AEC47B-B7BE-C144-9CC8-174C8E8CD4FE}" type="pres">
      <dgm:prSet presAssocID="{4F7B8300-72DF-4985-95F4-88EC00C9D014}" presName="parentText" presStyleLbl="node1" presStyleIdx="1" presStyleCnt="3">
        <dgm:presLayoutVars>
          <dgm:chMax val="0"/>
          <dgm:bulletEnabled val="1"/>
        </dgm:presLayoutVars>
      </dgm:prSet>
      <dgm:spPr/>
    </dgm:pt>
    <dgm:pt modelId="{51D18496-B591-584D-A5E0-FE08D8DB6676}" type="pres">
      <dgm:prSet presAssocID="{33403256-8504-46EE-9928-3B549342A99B}" presName="spacer" presStyleCnt="0"/>
      <dgm:spPr/>
    </dgm:pt>
    <dgm:pt modelId="{239802DE-7244-F948-8A02-F728FB24D3D0}" type="pres">
      <dgm:prSet presAssocID="{4ED2B5C2-92EF-475D-959F-BBDDE71E2534}" presName="parentText" presStyleLbl="node1" presStyleIdx="2" presStyleCnt="3">
        <dgm:presLayoutVars>
          <dgm:chMax val="0"/>
          <dgm:bulletEnabled val="1"/>
        </dgm:presLayoutVars>
      </dgm:prSet>
      <dgm:spPr/>
    </dgm:pt>
  </dgm:ptLst>
  <dgm:cxnLst>
    <dgm:cxn modelId="{EB382A2D-411F-47AE-9BF7-A24682F5D55A}" srcId="{AEAAD55C-6CD7-450A-81EE-AD692143C574}" destId="{4ED2B5C2-92EF-475D-959F-BBDDE71E2534}" srcOrd="2" destOrd="0" parTransId="{79E8339C-53CD-4738-84A2-523B98EF7F9C}" sibTransId="{9684EA4E-0164-4CF0-8E0A-D2DF75421A73}"/>
    <dgm:cxn modelId="{CFF0F063-C1C6-9B44-95D9-5B948C0B6064}" type="presOf" srcId="{4F7B8300-72DF-4985-95F4-88EC00C9D014}" destId="{60AEC47B-B7BE-C144-9CC8-174C8E8CD4FE}" srcOrd="0" destOrd="0" presId="urn:microsoft.com/office/officeart/2005/8/layout/vList2"/>
    <dgm:cxn modelId="{930FC2DB-4070-284A-93E5-59D5BE44C6D1}" type="presOf" srcId="{3D8C379D-17D5-419C-A010-901C982A7586}" destId="{4922B1D2-FB6E-6F47-A7EF-1CB1A2A9D9F2}" srcOrd="0" destOrd="0" presId="urn:microsoft.com/office/officeart/2005/8/layout/vList2"/>
    <dgm:cxn modelId="{3E9F5FDF-799F-4015-ADB6-A5B9F79B75C2}" srcId="{AEAAD55C-6CD7-450A-81EE-AD692143C574}" destId="{3D8C379D-17D5-419C-A010-901C982A7586}" srcOrd="0" destOrd="0" parTransId="{DBC4A35E-577E-4DDA-8CBF-2AF559D85B48}" sibTransId="{E9593A4B-22DB-4F00-B85E-4CB453E95CF2}"/>
    <dgm:cxn modelId="{D5DDCDE6-46EF-2942-8474-E83FCC7BF7FE}" type="presOf" srcId="{AEAAD55C-6CD7-450A-81EE-AD692143C574}" destId="{7F5C86ED-4CC2-414C-B519-DAD7B136108C}" srcOrd="0" destOrd="0" presId="urn:microsoft.com/office/officeart/2005/8/layout/vList2"/>
    <dgm:cxn modelId="{C269A1F1-EA57-2248-A701-714090E0C50E}" type="presOf" srcId="{4ED2B5C2-92EF-475D-959F-BBDDE71E2534}" destId="{239802DE-7244-F948-8A02-F728FB24D3D0}" srcOrd="0" destOrd="0" presId="urn:microsoft.com/office/officeart/2005/8/layout/vList2"/>
    <dgm:cxn modelId="{1D1AC9FA-306D-4126-8339-42079299928D}" srcId="{AEAAD55C-6CD7-450A-81EE-AD692143C574}" destId="{4F7B8300-72DF-4985-95F4-88EC00C9D014}" srcOrd="1" destOrd="0" parTransId="{C6B7D6A5-026F-4A6F-8629-094C51C116C6}" sibTransId="{33403256-8504-46EE-9928-3B549342A99B}"/>
    <dgm:cxn modelId="{58252DA2-B35B-1049-91F9-94D5AECD4B05}" type="presParOf" srcId="{7F5C86ED-4CC2-414C-B519-DAD7B136108C}" destId="{4922B1D2-FB6E-6F47-A7EF-1CB1A2A9D9F2}" srcOrd="0" destOrd="0" presId="urn:microsoft.com/office/officeart/2005/8/layout/vList2"/>
    <dgm:cxn modelId="{C87B0CEC-658A-1F45-A257-27CBE2E56247}" type="presParOf" srcId="{7F5C86ED-4CC2-414C-B519-DAD7B136108C}" destId="{6123BAB2-C315-5645-A176-27139D57DF32}" srcOrd="1" destOrd="0" presId="urn:microsoft.com/office/officeart/2005/8/layout/vList2"/>
    <dgm:cxn modelId="{F9F6C866-4390-F445-A63F-AAE10156D55C}" type="presParOf" srcId="{7F5C86ED-4CC2-414C-B519-DAD7B136108C}" destId="{60AEC47B-B7BE-C144-9CC8-174C8E8CD4FE}" srcOrd="2" destOrd="0" presId="urn:microsoft.com/office/officeart/2005/8/layout/vList2"/>
    <dgm:cxn modelId="{4C287F0C-1B99-DE43-B643-CD300FDB6094}" type="presParOf" srcId="{7F5C86ED-4CC2-414C-B519-DAD7B136108C}" destId="{51D18496-B591-584D-A5E0-FE08D8DB6676}" srcOrd="3" destOrd="0" presId="urn:microsoft.com/office/officeart/2005/8/layout/vList2"/>
    <dgm:cxn modelId="{DF79C938-0C74-F547-93E3-21DC6EE5DE4E}" type="presParOf" srcId="{7F5C86ED-4CC2-414C-B519-DAD7B136108C}" destId="{239802DE-7244-F948-8A02-F728FB24D3D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DDC975-9E46-4DB2-9D33-7A3C8513D742}"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US"/>
        </a:p>
      </dgm:t>
    </dgm:pt>
    <dgm:pt modelId="{A8141B9F-30D7-4ABC-8A74-6B44D941CE94}">
      <dgm:prSet/>
      <dgm:spPr/>
      <dgm:t>
        <a:bodyPr/>
        <a:lstStyle/>
        <a:p>
          <a:r>
            <a:rPr lang="en-GB" dirty="0"/>
            <a:t>Why have victims come to figure more prominently in both the discipline of criminology and policy making in the area of criminal justice? </a:t>
          </a:r>
          <a:endParaRPr lang="en-US" dirty="0"/>
        </a:p>
      </dgm:t>
    </dgm:pt>
    <dgm:pt modelId="{83D8F4D2-D881-45F9-BDD6-BAB9540D12A8}" type="parTrans" cxnId="{C4306F03-F797-4EE0-B4BC-582C4428546B}">
      <dgm:prSet/>
      <dgm:spPr/>
      <dgm:t>
        <a:bodyPr/>
        <a:lstStyle/>
        <a:p>
          <a:endParaRPr lang="en-US"/>
        </a:p>
      </dgm:t>
    </dgm:pt>
    <dgm:pt modelId="{F410BE67-8706-47DD-85A7-1D995ADA8D61}" type="sibTrans" cxnId="{C4306F03-F797-4EE0-B4BC-582C4428546B}">
      <dgm:prSet/>
      <dgm:spPr/>
      <dgm:t>
        <a:bodyPr/>
        <a:lstStyle/>
        <a:p>
          <a:endParaRPr lang="en-US"/>
        </a:p>
      </dgm:t>
    </dgm:pt>
    <dgm:pt modelId="{FC05382B-2ED1-44DD-AD93-23BA81DE63C3}">
      <dgm:prSet/>
      <dgm:spPr/>
      <dgm:t>
        <a:bodyPr/>
        <a:lstStyle/>
        <a:p>
          <a:r>
            <a:rPr lang="en-GB" dirty="0"/>
            <a:t>“Victims must have power and visibility if they are to gain legitimacy as victims” (Christie 1986:18). Discuss the criticisms of the concept of the ‘ideal victim’ and of being ascribed a victim status within the criminal justice system. </a:t>
          </a:r>
          <a:endParaRPr lang="en-US" dirty="0"/>
        </a:p>
      </dgm:t>
    </dgm:pt>
    <dgm:pt modelId="{154E5A35-1A6D-4D17-A2AF-8BADC45AC096}" type="parTrans" cxnId="{2E262AA8-E08D-4EC6-A87F-1A664B7D7C8F}">
      <dgm:prSet/>
      <dgm:spPr/>
      <dgm:t>
        <a:bodyPr/>
        <a:lstStyle/>
        <a:p>
          <a:endParaRPr lang="en-US"/>
        </a:p>
      </dgm:t>
    </dgm:pt>
    <dgm:pt modelId="{884DC137-D759-4719-B52F-D81AC72D9FFA}" type="sibTrans" cxnId="{2E262AA8-E08D-4EC6-A87F-1A664B7D7C8F}">
      <dgm:prSet/>
      <dgm:spPr/>
      <dgm:t>
        <a:bodyPr/>
        <a:lstStyle/>
        <a:p>
          <a:endParaRPr lang="en-US"/>
        </a:p>
      </dgm:t>
    </dgm:pt>
    <dgm:pt modelId="{41C4F4D6-E342-9B45-AC10-B166EF3415B3}" type="pres">
      <dgm:prSet presAssocID="{B1DDC975-9E46-4DB2-9D33-7A3C8513D742}" presName="diagram" presStyleCnt="0">
        <dgm:presLayoutVars>
          <dgm:dir/>
          <dgm:resizeHandles val="exact"/>
        </dgm:presLayoutVars>
      </dgm:prSet>
      <dgm:spPr/>
    </dgm:pt>
    <dgm:pt modelId="{E739B671-E020-8D40-9039-C961072AD14D}" type="pres">
      <dgm:prSet presAssocID="{A8141B9F-30D7-4ABC-8A74-6B44D941CE94}" presName="node" presStyleLbl="node1" presStyleIdx="0" presStyleCnt="2">
        <dgm:presLayoutVars>
          <dgm:bulletEnabled val="1"/>
        </dgm:presLayoutVars>
      </dgm:prSet>
      <dgm:spPr/>
    </dgm:pt>
    <dgm:pt modelId="{0C7BB999-F5C2-2944-AAA4-9D4691E8610B}" type="pres">
      <dgm:prSet presAssocID="{F410BE67-8706-47DD-85A7-1D995ADA8D61}" presName="sibTrans" presStyleCnt="0"/>
      <dgm:spPr/>
    </dgm:pt>
    <dgm:pt modelId="{1952B468-37DB-AB44-AE64-519E6DC5B2F7}" type="pres">
      <dgm:prSet presAssocID="{FC05382B-2ED1-44DD-AD93-23BA81DE63C3}" presName="node" presStyleLbl="node1" presStyleIdx="1" presStyleCnt="2">
        <dgm:presLayoutVars>
          <dgm:bulletEnabled val="1"/>
        </dgm:presLayoutVars>
      </dgm:prSet>
      <dgm:spPr/>
    </dgm:pt>
  </dgm:ptLst>
  <dgm:cxnLst>
    <dgm:cxn modelId="{C4306F03-F797-4EE0-B4BC-582C4428546B}" srcId="{B1DDC975-9E46-4DB2-9D33-7A3C8513D742}" destId="{A8141B9F-30D7-4ABC-8A74-6B44D941CE94}" srcOrd="0" destOrd="0" parTransId="{83D8F4D2-D881-45F9-BDD6-BAB9540D12A8}" sibTransId="{F410BE67-8706-47DD-85A7-1D995ADA8D61}"/>
    <dgm:cxn modelId="{F112F635-9983-B74D-AF1A-91408C90BF42}" type="presOf" srcId="{A8141B9F-30D7-4ABC-8A74-6B44D941CE94}" destId="{E739B671-E020-8D40-9039-C961072AD14D}" srcOrd="0" destOrd="0" presId="urn:microsoft.com/office/officeart/2005/8/layout/default"/>
    <dgm:cxn modelId="{5F90AF70-2AF4-C540-A1B2-0496CC9B9032}" type="presOf" srcId="{B1DDC975-9E46-4DB2-9D33-7A3C8513D742}" destId="{41C4F4D6-E342-9B45-AC10-B166EF3415B3}" srcOrd="0" destOrd="0" presId="urn:microsoft.com/office/officeart/2005/8/layout/default"/>
    <dgm:cxn modelId="{2E262AA8-E08D-4EC6-A87F-1A664B7D7C8F}" srcId="{B1DDC975-9E46-4DB2-9D33-7A3C8513D742}" destId="{FC05382B-2ED1-44DD-AD93-23BA81DE63C3}" srcOrd="1" destOrd="0" parTransId="{154E5A35-1A6D-4D17-A2AF-8BADC45AC096}" sibTransId="{884DC137-D759-4719-B52F-D81AC72D9FFA}"/>
    <dgm:cxn modelId="{0300DAE1-510B-7E47-A209-46A995206663}" type="presOf" srcId="{FC05382B-2ED1-44DD-AD93-23BA81DE63C3}" destId="{1952B468-37DB-AB44-AE64-519E6DC5B2F7}" srcOrd="0" destOrd="0" presId="urn:microsoft.com/office/officeart/2005/8/layout/default"/>
    <dgm:cxn modelId="{023EEE06-5B1D-4547-97D6-9E40ED419BE5}" type="presParOf" srcId="{41C4F4D6-E342-9B45-AC10-B166EF3415B3}" destId="{E739B671-E020-8D40-9039-C961072AD14D}" srcOrd="0" destOrd="0" presId="urn:microsoft.com/office/officeart/2005/8/layout/default"/>
    <dgm:cxn modelId="{CD3B1A22-CB3F-A446-A53E-FC5FC6E28911}" type="presParOf" srcId="{41C4F4D6-E342-9B45-AC10-B166EF3415B3}" destId="{0C7BB999-F5C2-2944-AAA4-9D4691E8610B}" srcOrd="1" destOrd="0" presId="urn:microsoft.com/office/officeart/2005/8/layout/default"/>
    <dgm:cxn modelId="{6407E7FB-7464-F746-AB66-5BC4C7C95FEF}" type="presParOf" srcId="{41C4F4D6-E342-9B45-AC10-B166EF3415B3}" destId="{1952B468-37DB-AB44-AE64-519E6DC5B2F7}"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3B598F-F2D8-4BD9-A336-AF57CB59727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C7CB83-30D9-4D61-AD6A-6FC2DEE238D6}">
      <dgm:prSet custT="1"/>
      <dgm:spPr/>
      <dgm:t>
        <a:bodyPr/>
        <a:lstStyle/>
        <a:p>
          <a:r>
            <a:rPr lang="en-GB" sz="1800"/>
            <a:t>Shifted attention away from offender and turned attention to victim.</a:t>
          </a:r>
          <a:br>
            <a:rPr lang="en-GB" sz="1800"/>
          </a:br>
          <a:endParaRPr lang="en-US" sz="1800"/>
        </a:p>
      </dgm:t>
    </dgm:pt>
    <dgm:pt modelId="{AA5F1271-5704-4957-81AB-584AACE6EE61}" type="parTrans" cxnId="{D7EDF4CD-FDCD-4618-B635-F698CA0BF5EA}">
      <dgm:prSet/>
      <dgm:spPr/>
      <dgm:t>
        <a:bodyPr/>
        <a:lstStyle/>
        <a:p>
          <a:endParaRPr lang="en-US" sz="1800"/>
        </a:p>
      </dgm:t>
    </dgm:pt>
    <dgm:pt modelId="{EB1B3D24-5A78-41FF-BC02-C7DF5CD2448F}" type="sibTrans" cxnId="{D7EDF4CD-FDCD-4618-B635-F698CA0BF5EA}">
      <dgm:prSet/>
      <dgm:spPr/>
      <dgm:t>
        <a:bodyPr/>
        <a:lstStyle/>
        <a:p>
          <a:endParaRPr lang="en-US" sz="1800"/>
        </a:p>
      </dgm:t>
    </dgm:pt>
    <dgm:pt modelId="{A1D0FEA6-7C47-46DE-A9E6-01CAE5EB8797}">
      <dgm:prSet custT="1"/>
      <dgm:spPr/>
      <dgm:t>
        <a:bodyPr/>
        <a:lstStyle/>
        <a:p>
          <a:r>
            <a:rPr lang="en-GB" sz="1800"/>
            <a:t>1940 – Victimology was first proposed as a social science.</a:t>
          </a:r>
          <a:br>
            <a:rPr lang="en-GB" sz="1800"/>
          </a:br>
          <a:br>
            <a:rPr lang="en-GB" sz="1800"/>
          </a:br>
          <a:endParaRPr lang="en-US" sz="1800"/>
        </a:p>
      </dgm:t>
    </dgm:pt>
    <dgm:pt modelId="{0E48B481-BD96-429D-A800-3B74EB5B81C9}" type="parTrans" cxnId="{4F57F4A3-B55A-4213-A996-33AEDE15589A}">
      <dgm:prSet/>
      <dgm:spPr/>
      <dgm:t>
        <a:bodyPr/>
        <a:lstStyle/>
        <a:p>
          <a:endParaRPr lang="en-US" sz="1800"/>
        </a:p>
      </dgm:t>
    </dgm:pt>
    <dgm:pt modelId="{065ED257-BBCE-4794-A0DD-405027D8B40A}" type="sibTrans" cxnId="{4F57F4A3-B55A-4213-A996-33AEDE15589A}">
      <dgm:prSet/>
      <dgm:spPr/>
      <dgm:t>
        <a:bodyPr/>
        <a:lstStyle/>
        <a:p>
          <a:endParaRPr lang="en-US" sz="1800"/>
        </a:p>
      </dgm:t>
    </dgm:pt>
    <dgm:pt modelId="{B87F075D-4DD9-436A-9702-46A6AEBAA3A5}">
      <dgm:prSet custT="1"/>
      <dgm:spPr/>
      <dgm:t>
        <a:bodyPr/>
        <a:lstStyle/>
        <a:p>
          <a:r>
            <a:rPr lang="en-GB" sz="1800" u="sng"/>
            <a:t>Hans Von Hetig </a:t>
          </a:r>
          <a:r>
            <a:rPr lang="en-GB" sz="1800"/>
            <a:t>– </a:t>
          </a:r>
          <a:r>
            <a:rPr lang="en-GB" sz="1800" i="1"/>
            <a:t>The Criminal and His Victim 1948</a:t>
          </a:r>
          <a:r>
            <a:rPr lang="en-GB" sz="1800"/>
            <a:t> – argued not all victims were completely innocent.</a:t>
          </a:r>
          <a:endParaRPr lang="en-US" sz="1800"/>
        </a:p>
      </dgm:t>
    </dgm:pt>
    <dgm:pt modelId="{F26237D0-800C-4F10-A27F-FB6922E35D76}" type="parTrans" cxnId="{1FBB50D4-2E87-49EE-913E-545B4364EC53}">
      <dgm:prSet/>
      <dgm:spPr/>
      <dgm:t>
        <a:bodyPr/>
        <a:lstStyle/>
        <a:p>
          <a:endParaRPr lang="en-US" sz="1800"/>
        </a:p>
      </dgm:t>
    </dgm:pt>
    <dgm:pt modelId="{DF9B6BC8-6720-4BD7-97CA-42A2BABEF3A3}" type="sibTrans" cxnId="{1FBB50D4-2E87-49EE-913E-545B4364EC53}">
      <dgm:prSet/>
      <dgm:spPr/>
      <dgm:t>
        <a:bodyPr/>
        <a:lstStyle/>
        <a:p>
          <a:endParaRPr lang="en-US" sz="1800"/>
        </a:p>
      </dgm:t>
    </dgm:pt>
    <dgm:pt modelId="{FEFE009A-10E4-44AD-8E92-9E8B7B9272CB}">
      <dgm:prSet custT="1"/>
      <dgm:spPr/>
      <dgm:t>
        <a:bodyPr/>
        <a:lstStyle/>
        <a:p>
          <a:r>
            <a:rPr lang="en-GB" sz="1800" u="sng" dirty="0"/>
            <a:t>Stephen Schafer </a:t>
          </a:r>
          <a:r>
            <a:rPr lang="en-GB" sz="1800" dirty="0"/>
            <a:t>– </a:t>
          </a:r>
          <a:r>
            <a:rPr lang="en-GB" sz="1800" i="1" dirty="0"/>
            <a:t>The Victim and his Criminal </a:t>
          </a:r>
          <a:r>
            <a:rPr lang="en-GB" sz="1800" dirty="0"/>
            <a:t>– notion of ‘functional responsibility’.</a:t>
          </a:r>
          <a:endParaRPr lang="en-US" sz="1800" dirty="0"/>
        </a:p>
      </dgm:t>
    </dgm:pt>
    <dgm:pt modelId="{3C987B1F-1B80-4655-ACDB-926DED8E3FE3}" type="parTrans" cxnId="{A3D5D6FA-B97F-4643-A1C6-3E3F5411A5BB}">
      <dgm:prSet/>
      <dgm:spPr/>
      <dgm:t>
        <a:bodyPr/>
        <a:lstStyle/>
        <a:p>
          <a:endParaRPr lang="en-US" sz="1800"/>
        </a:p>
      </dgm:t>
    </dgm:pt>
    <dgm:pt modelId="{6DF9257E-5B74-44BD-8D15-D9C13EC75414}" type="sibTrans" cxnId="{A3D5D6FA-B97F-4643-A1C6-3E3F5411A5BB}">
      <dgm:prSet/>
      <dgm:spPr/>
      <dgm:t>
        <a:bodyPr/>
        <a:lstStyle/>
        <a:p>
          <a:endParaRPr lang="en-US" sz="1800"/>
        </a:p>
      </dgm:t>
    </dgm:pt>
    <dgm:pt modelId="{1A5669BF-49D6-46F9-B030-3F5C0122AF3B}">
      <dgm:prSet custT="1"/>
      <dgm:spPr/>
      <dgm:t>
        <a:bodyPr/>
        <a:lstStyle/>
        <a:p>
          <a:r>
            <a:rPr lang="en-GB" sz="1800" u="sng"/>
            <a:t>Marvin E Wolfgan </a:t>
          </a:r>
          <a:r>
            <a:rPr lang="en-GB" sz="1800"/>
            <a:t>– </a:t>
          </a:r>
          <a:r>
            <a:rPr lang="en-GB" sz="1800" i="1"/>
            <a:t>Patterns of Criminal Homicide 1958</a:t>
          </a:r>
          <a:r>
            <a:rPr lang="en-GB" sz="1800"/>
            <a:t> – victims instigate the event.</a:t>
          </a:r>
          <a:endParaRPr lang="en-US" sz="1800"/>
        </a:p>
      </dgm:t>
    </dgm:pt>
    <dgm:pt modelId="{C082E4C2-1940-4A8F-9668-230710484276}" type="parTrans" cxnId="{1EB52720-1868-4C91-B924-A9E3F9FD72F8}">
      <dgm:prSet/>
      <dgm:spPr/>
      <dgm:t>
        <a:bodyPr/>
        <a:lstStyle/>
        <a:p>
          <a:endParaRPr lang="en-US" sz="1800"/>
        </a:p>
      </dgm:t>
    </dgm:pt>
    <dgm:pt modelId="{A9C40ABC-D8D0-4DC2-AAC8-6A2038C6BC1E}" type="sibTrans" cxnId="{1EB52720-1868-4C91-B924-A9E3F9FD72F8}">
      <dgm:prSet/>
      <dgm:spPr/>
      <dgm:t>
        <a:bodyPr/>
        <a:lstStyle/>
        <a:p>
          <a:endParaRPr lang="en-US" sz="1800"/>
        </a:p>
      </dgm:t>
    </dgm:pt>
    <dgm:pt modelId="{D39FF7DD-ABCC-4A8E-BD6D-3CD3AB3B0393}">
      <dgm:prSet custT="1"/>
      <dgm:spPr/>
      <dgm:t>
        <a:bodyPr/>
        <a:lstStyle/>
        <a:p>
          <a:r>
            <a:rPr lang="en-GB" sz="1800" u="sng"/>
            <a:t>Menachem Amir </a:t>
          </a:r>
          <a:r>
            <a:rPr lang="en-GB" sz="1800"/>
            <a:t>– </a:t>
          </a:r>
          <a:r>
            <a:rPr lang="en-GB" sz="1800" i="1"/>
            <a:t>Patterns in Forcible Rape 1971 – </a:t>
          </a:r>
          <a:r>
            <a:rPr lang="en-GB" sz="1800"/>
            <a:t>victims instigate the event due to provocative clothing or withdrawing consent.</a:t>
          </a:r>
          <a:endParaRPr lang="en-US" sz="1800"/>
        </a:p>
      </dgm:t>
    </dgm:pt>
    <dgm:pt modelId="{044CF139-C87B-48AB-9858-CE588B399DC6}" type="parTrans" cxnId="{805F5E43-D8D9-4A34-BD4F-454B389FD020}">
      <dgm:prSet/>
      <dgm:spPr/>
      <dgm:t>
        <a:bodyPr/>
        <a:lstStyle/>
        <a:p>
          <a:endParaRPr lang="en-US" sz="1800"/>
        </a:p>
      </dgm:t>
    </dgm:pt>
    <dgm:pt modelId="{4D888CD9-6292-4090-8788-C43F27D5180E}" type="sibTrans" cxnId="{805F5E43-D8D9-4A34-BD4F-454B389FD020}">
      <dgm:prSet/>
      <dgm:spPr/>
      <dgm:t>
        <a:bodyPr/>
        <a:lstStyle/>
        <a:p>
          <a:endParaRPr lang="en-US" sz="1800"/>
        </a:p>
      </dgm:t>
    </dgm:pt>
    <dgm:pt modelId="{A4094689-6EFC-4C21-AD82-86EC7E1F3F13}">
      <dgm:prSet custT="1"/>
      <dgm:spPr/>
      <dgm:t>
        <a:bodyPr/>
        <a:lstStyle/>
        <a:p>
          <a:br>
            <a:rPr lang="en-GB" sz="1800" b="1" u="sng" dirty="0"/>
          </a:br>
          <a:r>
            <a:rPr lang="en-GB" sz="1800" b="1" u="sng" dirty="0"/>
            <a:t>What are the issues with these theories and research?</a:t>
          </a:r>
          <a:endParaRPr lang="en-US" sz="1800" dirty="0"/>
        </a:p>
      </dgm:t>
    </dgm:pt>
    <dgm:pt modelId="{5492AF5B-574F-4B03-805C-10B7A6B5199C}" type="parTrans" cxnId="{6E5064E8-1197-4A12-B0E0-E7D26E3341B5}">
      <dgm:prSet/>
      <dgm:spPr/>
      <dgm:t>
        <a:bodyPr/>
        <a:lstStyle/>
        <a:p>
          <a:endParaRPr lang="en-US" sz="1800"/>
        </a:p>
      </dgm:t>
    </dgm:pt>
    <dgm:pt modelId="{A6DD02BE-4F50-4AC4-82D8-8C581E103EBA}" type="sibTrans" cxnId="{6E5064E8-1197-4A12-B0E0-E7D26E3341B5}">
      <dgm:prSet/>
      <dgm:spPr/>
      <dgm:t>
        <a:bodyPr/>
        <a:lstStyle/>
        <a:p>
          <a:endParaRPr lang="en-US" sz="1800"/>
        </a:p>
      </dgm:t>
    </dgm:pt>
    <dgm:pt modelId="{D042EC9C-A0B7-3C4B-9787-37DA46BB88A3}" type="pres">
      <dgm:prSet presAssocID="{D93B598F-F2D8-4BD9-A336-AF57CB597278}" presName="vert0" presStyleCnt="0">
        <dgm:presLayoutVars>
          <dgm:dir/>
          <dgm:animOne val="branch"/>
          <dgm:animLvl val="lvl"/>
        </dgm:presLayoutVars>
      </dgm:prSet>
      <dgm:spPr/>
    </dgm:pt>
    <dgm:pt modelId="{6679F952-F020-CE49-806E-57A32572AA64}" type="pres">
      <dgm:prSet presAssocID="{08C7CB83-30D9-4D61-AD6A-6FC2DEE238D6}" presName="thickLine" presStyleLbl="alignNode1" presStyleIdx="0" presStyleCnt="7"/>
      <dgm:spPr/>
    </dgm:pt>
    <dgm:pt modelId="{2B8ED69C-6BCC-1040-85EA-8395EEA3AFA8}" type="pres">
      <dgm:prSet presAssocID="{08C7CB83-30D9-4D61-AD6A-6FC2DEE238D6}" presName="horz1" presStyleCnt="0"/>
      <dgm:spPr/>
    </dgm:pt>
    <dgm:pt modelId="{FA3B443E-8D3E-3246-8780-989903EC4E80}" type="pres">
      <dgm:prSet presAssocID="{08C7CB83-30D9-4D61-AD6A-6FC2DEE238D6}" presName="tx1" presStyleLbl="revTx" presStyleIdx="0" presStyleCnt="7"/>
      <dgm:spPr/>
    </dgm:pt>
    <dgm:pt modelId="{F331A762-DB64-B14A-B0B6-EAF5CF9DBEB3}" type="pres">
      <dgm:prSet presAssocID="{08C7CB83-30D9-4D61-AD6A-6FC2DEE238D6}" presName="vert1" presStyleCnt="0"/>
      <dgm:spPr/>
    </dgm:pt>
    <dgm:pt modelId="{57F09305-AFB1-C140-B333-88C2FE779F91}" type="pres">
      <dgm:prSet presAssocID="{A1D0FEA6-7C47-46DE-A9E6-01CAE5EB8797}" presName="thickLine" presStyleLbl="alignNode1" presStyleIdx="1" presStyleCnt="7"/>
      <dgm:spPr/>
    </dgm:pt>
    <dgm:pt modelId="{E5EBADE3-A31E-1E42-8737-F69AA2973D14}" type="pres">
      <dgm:prSet presAssocID="{A1D0FEA6-7C47-46DE-A9E6-01CAE5EB8797}" presName="horz1" presStyleCnt="0"/>
      <dgm:spPr/>
    </dgm:pt>
    <dgm:pt modelId="{C8050610-B34B-1541-9209-3C2F45DB79DD}" type="pres">
      <dgm:prSet presAssocID="{A1D0FEA6-7C47-46DE-A9E6-01CAE5EB8797}" presName="tx1" presStyleLbl="revTx" presStyleIdx="1" presStyleCnt="7"/>
      <dgm:spPr/>
    </dgm:pt>
    <dgm:pt modelId="{F198565D-41DE-7640-ADD0-F30D9BC5A6A7}" type="pres">
      <dgm:prSet presAssocID="{A1D0FEA6-7C47-46DE-A9E6-01CAE5EB8797}" presName="vert1" presStyleCnt="0"/>
      <dgm:spPr/>
    </dgm:pt>
    <dgm:pt modelId="{6807856A-B1AD-574E-A3DF-22B338CF2B7E}" type="pres">
      <dgm:prSet presAssocID="{B87F075D-4DD9-436A-9702-46A6AEBAA3A5}" presName="thickLine" presStyleLbl="alignNode1" presStyleIdx="2" presStyleCnt="7"/>
      <dgm:spPr/>
    </dgm:pt>
    <dgm:pt modelId="{2CD9E82C-FF6F-2A4B-B239-2DCCFBBC8533}" type="pres">
      <dgm:prSet presAssocID="{B87F075D-4DD9-436A-9702-46A6AEBAA3A5}" presName="horz1" presStyleCnt="0"/>
      <dgm:spPr/>
    </dgm:pt>
    <dgm:pt modelId="{B502D75C-F4D0-5448-99AC-C715AD1F5853}" type="pres">
      <dgm:prSet presAssocID="{B87F075D-4DD9-436A-9702-46A6AEBAA3A5}" presName="tx1" presStyleLbl="revTx" presStyleIdx="2" presStyleCnt="7"/>
      <dgm:spPr/>
    </dgm:pt>
    <dgm:pt modelId="{19B5E160-B20F-C84A-861A-23E8EA6D6CB8}" type="pres">
      <dgm:prSet presAssocID="{B87F075D-4DD9-436A-9702-46A6AEBAA3A5}" presName="vert1" presStyleCnt="0"/>
      <dgm:spPr/>
    </dgm:pt>
    <dgm:pt modelId="{8DA6DA19-E100-BB46-BCA1-CE604077C94A}" type="pres">
      <dgm:prSet presAssocID="{FEFE009A-10E4-44AD-8E92-9E8B7B9272CB}" presName="thickLine" presStyleLbl="alignNode1" presStyleIdx="3" presStyleCnt="7"/>
      <dgm:spPr/>
    </dgm:pt>
    <dgm:pt modelId="{7276E437-E321-B345-BBC9-4EEB3ED47469}" type="pres">
      <dgm:prSet presAssocID="{FEFE009A-10E4-44AD-8E92-9E8B7B9272CB}" presName="horz1" presStyleCnt="0"/>
      <dgm:spPr/>
    </dgm:pt>
    <dgm:pt modelId="{FC454A84-F84E-1E46-A07D-302FFF30DD8E}" type="pres">
      <dgm:prSet presAssocID="{FEFE009A-10E4-44AD-8E92-9E8B7B9272CB}" presName="tx1" presStyleLbl="revTx" presStyleIdx="3" presStyleCnt="7"/>
      <dgm:spPr/>
    </dgm:pt>
    <dgm:pt modelId="{DCB4DDA7-F4B4-DD4E-BFDE-86A901325B34}" type="pres">
      <dgm:prSet presAssocID="{FEFE009A-10E4-44AD-8E92-9E8B7B9272CB}" presName="vert1" presStyleCnt="0"/>
      <dgm:spPr/>
    </dgm:pt>
    <dgm:pt modelId="{DE5F573E-4B06-E24A-B756-53378465AC84}" type="pres">
      <dgm:prSet presAssocID="{1A5669BF-49D6-46F9-B030-3F5C0122AF3B}" presName="thickLine" presStyleLbl="alignNode1" presStyleIdx="4" presStyleCnt="7"/>
      <dgm:spPr/>
    </dgm:pt>
    <dgm:pt modelId="{50468F92-AA20-6743-B97A-9CF875B78AB6}" type="pres">
      <dgm:prSet presAssocID="{1A5669BF-49D6-46F9-B030-3F5C0122AF3B}" presName="horz1" presStyleCnt="0"/>
      <dgm:spPr/>
    </dgm:pt>
    <dgm:pt modelId="{74427411-6C5C-B448-B9D7-DF0BC80FE29E}" type="pres">
      <dgm:prSet presAssocID="{1A5669BF-49D6-46F9-B030-3F5C0122AF3B}" presName="tx1" presStyleLbl="revTx" presStyleIdx="4" presStyleCnt="7"/>
      <dgm:spPr/>
    </dgm:pt>
    <dgm:pt modelId="{864BFBEA-E5C3-4245-9B9D-B159C2BA5D36}" type="pres">
      <dgm:prSet presAssocID="{1A5669BF-49D6-46F9-B030-3F5C0122AF3B}" presName="vert1" presStyleCnt="0"/>
      <dgm:spPr/>
    </dgm:pt>
    <dgm:pt modelId="{3015B59E-E806-794F-BF90-0F5AC4A94BB7}" type="pres">
      <dgm:prSet presAssocID="{D39FF7DD-ABCC-4A8E-BD6D-3CD3AB3B0393}" presName="thickLine" presStyleLbl="alignNode1" presStyleIdx="5" presStyleCnt="7"/>
      <dgm:spPr/>
    </dgm:pt>
    <dgm:pt modelId="{BA244518-7FA7-C442-9B7B-2CEEA99645BE}" type="pres">
      <dgm:prSet presAssocID="{D39FF7DD-ABCC-4A8E-BD6D-3CD3AB3B0393}" presName="horz1" presStyleCnt="0"/>
      <dgm:spPr/>
    </dgm:pt>
    <dgm:pt modelId="{0F304C54-2446-D24B-B455-D4DCB1E5E4AE}" type="pres">
      <dgm:prSet presAssocID="{D39FF7DD-ABCC-4A8E-BD6D-3CD3AB3B0393}" presName="tx1" presStyleLbl="revTx" presStyleIdx="5" presStyleCnt="7"/>
      <dgm:spPr/>
    </dgm:pt>
    <dgm:pt modelId="{28F34FD3-9F70-B34E-AC13-DAB3D80FDF7D}" type="pres">
      <dgm:prSet presAssocID="{D39FF7DD-ABCC-4A8E-BD6D-3CD3AB3B0393}" presName="vert1" presStyleCnt="0"/>
      <dgm:spPr/>
    </dgm:pt>
    <dgm:pt modelId="{75EF59D3-705A-0B4C-B3B3-72BF65E9D141}" type="pres">
      <dgm:prSet presAssocID="{A4094689-6EFC-4C21-AD82-86EC7E1F3F13}" presName="thickLine" presStyleLbl="alignNode1" presStyleIdx="6" presStyleCnt="7"/>
      <dgm:spPr/>
    </dgm:pt>
    <dgm:pt modelId="{2885FB5D-233D-224C-AE69-A835CF9408DD}" type="pres">
      <dgm:prSet presAssocID="{A4094689-6EFC-4C21-AD82-86EC7E1F3F13}" presName="horz1" presStyleCnt="0"/>
      <dgm:spPr/>
    </dgm:pt>
    <dgm:pt modelId="{4AC4DA6A-A5DC-2246-8C38-774B5BBFA9DA}" type="pres">
      <dgm:prSet presAssocID="{A4094689-6EFC-4C21-AD82-86EC7E1F3F13}" presName="tx1" presStyleLbl="revTx" presStyleIdx="6" presStyleCnt="7"/>
      <dgm:spPr/>
    </dgm:pt>
    <dgm:pt modelId="{0AD49D5E-80F6-014C-B645-C7B1DF579ADA}" type="pres">
      <dgm:prSet presAssocID="{A4094689-6EFC-4C21-AD82-86EC7E1F3F13}" presName="vert1" presStyleCnt="0"/>
      <dgm:spPr/>
    </dgm:pt>
  </dgm:ptLst>
  <dgm:cxnLst>
    <dgm:cxn modelId="{E91AD011-2D31-9C49-B580-46F4263FB6B9}" type="presOf" srcId="{1A5669BF-49D6-46F9-B030-3F5C0122AF3B}" destId="{74427411-6C5C-B448-B9D7-DF0BC80FE29E}" srcOrd="0" destOrd="0" presId="urn:microsoft.com/office/officeart/2008/layout/LinedList"/>
    <dgm:cxn modelId="{B8DCF315-89F9-A248-B440-10E45F684906}" type="presOf" srcId="{FEFE009A-10E4-44AD-8E92-9E8B7B9272CB}" destId="{FC454A84-F84E-1E46-A07D-302FFF30DD8E}" srcOrd="0" destOrd="0" presId="urn:microsoft.com/office/officeart/2008/layout/LinedList"/>
    <dgm:cxn modelId="{1EB52720-1868-4C91-B924-A9E3F9FD72F8}" srcId="{D93B598F-F2D8-4BD9-A336-AF57CB597278}" destId="{1A5669BF-49D6-46F9-B030-3F5C0122AF3B}" srcOrd="4" destOrd="0" parTransId="{C082E4C2-1940-4A8F-9668-230710484276}" sibTransId="{A9C40ABC-D8D0-4DC2-AAC8-6A2038C6BC1E}"/>
    <dgm:cxn modelId="{805F5E43-D8D9-4A34-BD4F-454B389FD020}" srcId="{D93B598F-F2D8-4BD9-A336-AF57CB597278}" destId="{D39FF7DD-ABCC-4A8E-BD6D-3CD3AB3B0393}" srcOrd="5" destOrd="0" parTransId="{044CF139-C87B-48AB-9858-CE588B399DC6}" sibTransId="{4D888CD9-6292-4090-8788-C43F27D5180E}"/>
    <dgm:cxn modelId="{0527BD48-727E-D24C-A0B3-5A2CEAC082B7}" type="presOf" srcId="{D93B598F-F2D8-4BD9-A336-AF57CB597278}" destId="{D042EC9C-A0B7-3C4B-9787-37DA46BB88A3}" srcOrd="0" destOrd="0" presId="urn:microsoft.com/office/officeart/2008/layout/LinedList"/>
    <dgm:cxn modelId="{0AE1FF48-8F49-394D-BBAD-DE1AED54D0AA}" type="presOf" srcId="{B87F075D-4DD9-436A-9702-46A6AEBAA3A5}" destId="{B502D75C-F4D0-5448-99AC-C715AD1F5853}" srcOrd="0" destOrd="0" presId="urn:microsoft.com/office/officeart/2008/layout/LinedList"/>
    <dgm:cxn modelId="{9A4ADF8B-CA3A-F242-AE86-D53431F9EAC4}" type="presOf" srcId="{A1D0FEA6-7C47-46DE-A9E6-01CAE5EB8797}" destId="{C8050610-B34B-1541-9209-3C2F45DB79DD}" srcOrd="0" destOrd="0" presId="urn:microsoft.com/office/officeart/2008/layout/LinedList"/>
    <dgm:cxn modelId="{39F3B694-FDA0-134F-A108-CC7215E2320F}" type="presOf" srcId="{D39FF7DD-ABCC-4A8E-BD6D-3CD3AB3B0393}" destId="{0F304C54-2446-D24B-B455-D4DCB1E5E4AE}" srcOrd="0" destOrd="0" presId="urn:microsoft.com/office/officeart/2008/layout/LinedList"/>
    <dgm:cxn modelId="{4F57F4A3-B55A-4213-A996-33AEDE15589A}" srcId="{D93B598F-F2D8-4BD9-A336-AF57CB597278}" destId="{A1D0FEA6-7C47-46DE-A9E6-01CAE5EB8797}" srcOrd="1" destOrd="0" parTransId="{0E48B481-BD96-429D-A800-3B74EB5B81C9}" sibTransId="{065ED257-BBCE-4794-A0DD-405027D8B40A}"/>
    <dgm:cxn modelId="{681A95BB-85C6-5D42-A6C9-445C2B76D67A}" type="presOf" srcId="{08C7CB83-30D9-4D61-AD6A-6FC2DEE238D6}" destId="{FA3B443E-8D3E-3246-8780-989903EC4E80}" srcOrd="0" destOrd="0" presId="urn:microsoft.com/office/officeart/2008/layout/LinedList"/>
    <dgm:cxn modelId="{A3C012C3-3A5D-AC46-A8D7-F58DFB16138A}" type="presOf" srcId="{A4094689-6EFC-4C21-AD82-86EC7E1F3F13}" destId="{4AC4DA6A-A5DC-2246-8C38-774B5BBFA9DA}" srcOrd="0" destOrd="0" presId="urn:microsoft.com/office/officeart/2008/layout/LinedList"/>
    <dgm:cxn modelId="{D7EDF4CD-FDCD-4618-B635-F698CA0BF5EA}" srcId="{D93B598F-F2D8-4BD9-A336-AF57CB597278}" destId="{08C7CB83-30D9-4D61-AD6A-6FC2DEE238D6}" srcOrd="0" destOrd="0" parTransId="{AA5F1271-5704-4957-81AB-584AACE6EE61}" sibTransId="{EB1B3D24-5A78-41FF-BC02-C7DF5CD2448F}"/>
    <dgm:cxn modelId="{1FBB50D4-2E87-49EE-913E-545B4364EC53}" srcId="{D93B598F-F2D8-4BD9-A336-AF57CB597278}" destId="{B87F075D-4DD9-436A-9702-46A6AEBAA3A5}" srcOrd="2" destOrd="0" parTransId="{F26237D0-800C-4F10-A27F-FB6922E35D76}" sibTransId="{DF9B6BC8-6720-4BD7-97CA-42A2BABEF3A3}"/>
    <dgm:cxn modelId="{6E5064E8-1197-4A12-B0E0-E7D26E3341B5}" srcId="{D93B598F-F2D8-4BD9-A336-AF57CB597278}" destId="{A4094689-6EFC-4C21-AD82-86EC7E1F3F13}" srcOrd="6" destOrd="0" parTransId="{5492AF5B-574F-4B03-805C-10B7A6B5199C}" sibTransId="{A6DD02BE-4F50-4AC4-82D8-8C581E103EBA}"/>
    <dgm:cxn modelId="{A3D5D6FA-B97F-4643-A1C6-3E3F5411A5BB}" srcId="{D93B598F-F2D8-4BD9-A336-AF57CB597278}" destId="{FEFE009A-10E4-44AD-8E92-9E8B7B9272CB}" srcOrd="3" destOrd="0" parTransId="{3C987B1F-1B80-4655-ACDB-926DED8E3FE3}" sibTransId="{6DF9257E-5B74-44BD-8D15-D9C13EC75414}"/>
    <dgm:cxn modelId="{9943E572-3CFB-C64E-A7B6-48E57AC7FFA4}" type="presParOf" srcId="{D042EC9C-A0B7-3C4B-9787-37DA46BB88A3}" destId="{6679F952-F020-CE49-806E-57A32572AA64}" srcOrd="0" destOrd="0" presId="urn:microsoft.com/office/officeart/2008/layout/LinedList"/>
    <dgm:cxn modelId="{24DE5BC1-BAA3-024A-B3C9-CBC3BFCA1B06}" type="presParOf" srcId="{D042EC9C-A0B7-3C4B-9787-37DA46BB88A3}" destId="{2B8ED69C-6BCC-1040-85EA-8395EEA3AFA8}" srcOrd="1" destOrd="0" presId="urn:microsoft.com/office/officeart/2008/layout/LinedList"/>
    <dgm:cxn modelId="{CDFF2BE9-A2C7-6841-B028-4820BD0E3F8F}" type="presParOf" srcId="{2B8ED69C-6BCC-1040-85EA-8395EEA3AFA8}" destId="{FA3B443E-8D3E-3246-8780-989903EC4E80}" srcOrd="0" destOrd="0" presId="urn:microsoft.com/office/officeart/2008/layout/LinedList"/>
    <dgm:cxn modelId="{A3EE83A4-2C3B-AA42-8B36-46A2D9FC0F49}" type="presParOf" srcId="{2B8ED69C-6BCC-1040-85EA-8395EEA3AFA8}" destId="{F331A762-DB64-B14A-B0B6-EAF5CF9DBEB3}" srcOrd="1" destOrd="0" presId="urn:microsoft.com/office/officeart/2008/layout/LinedList"/>
    <dgm:cxn modelId="{5FDB5ED5-1A56-7E42-BF94-09B49E2EEBB1}" type="presParOf" srcId="{D042EC9C-A0B7-3C4B-9787-37DA46BB88A3}" destId="{57F09305-AFB1-C140-B333-88C2FE779F91}" srcOrd="2" destOrd="0" presId="urn:microsoft.com/office/officeart/2008/layout/LinedList"/>
    <dgm:cxn modelId="{9DF5A708-DB68-A447-B1A7-66707E5C2A48}" type="presParOf" srcId="{D042EC9C-A0B7-3C4B-9787-37DA46BB88A3}" destId="{E5EBADE3-A31E-1E42-8737-F69AA2973D14}" srcOrd="3" destOrd="0" presId="urn:microsoft.com/office/officeart/2008/layout/LinedList"/>
    <dgm:cxn modelId="{A7FC21E3-DA4D-EE44-8C8A-E30B8C508F6F}" type="presParOf" srcId="{E5EBADE3-A31E-1E42-8737-F69AA2973D14}" destId="{C8050610-B34B-1541-9209-3C2F45DB79DD}" srcOrd="0" destOrd="0" presId="urn:microsoft.com/office/officeart/2008/layout/LinedList"/>
    <dgm:cxn modelId="{5B3B7FD9-8FEF-EE4B-B0B8-B3087F9243F8}" type="presParOf" srcId="{E5EBADE3-A31E-1E42-8737-F69AA2973D14}" destId="{F198565D-41DE-7640-ADD0-F30D9BC5A6A7}" srcOrd="1" destOrd="0" presId="urn:microsoft.com/office/officeart/2008/layout/LinedList"/>
    <dgm:cxn modelId="{9740D641-4672-7F45-B66C-2EC2A62B08B1}" type="presParOf" srcId="{D042EC9C-A0B7-3C4B-9787-37DA46BB88A3}" destId="{6807856A-B1AD-574E-A3DF-22B338CF2B7E}" srcOrd="4" destOrd="0" presId="urn:microsoft.com/office/officeart/2008/layout/LinedList"/>
    <dgm:cxn modelId="{850B24E4-5D3D-904E-8F28-5B14A9491CAA}" type="presParOf" srcId="{D042EC9C-A0B7-3C4B-9787-37DA46BB88A3}" destId="{2CD9E82C-FF6F-2A4B-B239-2DCCFBBC8533}" srcOrd="5" destOrd="0" presId="urn:microsoft.com/office/officeart/2008/layout/LinedList"/>
    <dgm:cxn modelId="{CCF1F90B-25AF-6847-B100-E9949088179D}" type="presParOf" srcId="{2CD9E82C-FF6F-2A4B-B239-2DCCFBBC8533}" destId="{B502D75C-F4D0-5448-99AC-C715AD1F5853}" srcOrd="0" destOrd="0" presId="urn:microsoft.com/office/officeart/2008/layout/LinedList"/>
    <dgm:cxn modelId="{52945907-6655-5042-A351-064B0C9AEE3E}" type="presParOf" srcId="{2CD9E82C-FF6F-2A4B-B239-2DCCFBBC8533}" destId="{19B5E160-B20F-C84A-861A-23E8EA6D6CB8}" srcOrd="1" destOrd="0" presId="urn:microsoft.com/office/officeart/2008/layout/LinedList"/>
    <dgm:cxn modelId="{5AE2309B-5207-5C43-80D3-A8FE61020F97}" type="presParOf" srcId="{D042EC9C-A0B7-3C4B-9787-37DA46BB88A3}" destId="{8DA6DA19-E100-BB46-BCA1-CE604077C94A}" srcOrd="6" destOrd="0" presId="urn:microsoft.com/office/officeart/2008/layout/LinedList"/>
    <dgm:cxn modelId="{7935E6F1-13D5-A440-B87C-C4270481BC5F}" type="presParOf" srcId="{D042EC9C-A0B7-3C4B-9787-37DA46BB88A3}" destId="{7276E437-E321-B345-BBC9-4EEB3ED47469}" srcOrd="7" destOrd="0" presId="urn:microsoft.com/office/officeart/2008/layout/LinedList"/>
    <dgm:cxn modelId="{EEA38F5E-B0FF-7241-86F5-A2AA1A0E6A5D}" type="presParOf" srcId="{7276E437-E321-B345-BBC9-4EEB3ED47469}" destId="{FC454A84-F84E-1E46-A07D-302FFF30DD8E}" srcOrd="0" destOrd="0" presId="urn:microsoft.com/office/officeart/2008/layout/LinedList"/>
    <dgm:cxn modelId="{B0083151-0C8C-004C-9941-9809061319B2}" type="presParOf" srcId="{7276E437-E321-B345-BBC9-4EEB3ED47469}" destId="{DCB4DDA7-F4B4-DD4E-BFDE-86A901325B34}" srcOrd="1" destOrd="0" presId="urn:microsoft.com/office/officeart/2008/layout/LinedList"/>
    <dgm:cxn modelId="{E2F0E1F1-560A-A840-9815-B97D6D9F0812}" type="presParOf" srcId="{D042EC9C-A0B7-3C4B-9787-37DA46BB88A3}" destId="{DE5F573E-4B06-E24A-B756-53378465AC84}" srcOrd="8" destOrd="0" presId="urn:microsoft.com/office/officeart/2008/layout/LinedList"/>
    <dgm:cxn modelId="{B7501F75-5592-7445-B22D-0E2C3E2B355B}" type="presParOf" srcId="{D042EC9C-A0B7-3C4B-9787-37DA46BB88A3}" destId="{50468F92-AA20-6743-B97A-9CF875B78AB6}" srcOrd="9" destOrd="0" presId="urn:microsoft.com/office/officeart/2008/layout/LinedList"/>
    <dgm:cxn modelId="{3EE48269-5980-6B4A-A810-60978050D41B}" type="presParOf" srcId="{50468F92-AA20-6743-B97A-9CF875B78AB6}" destId="{74427411-6C5C-B448-B9D7-DF0BC80FE29E}" srcOrd="0" destOrd="0" presId="urn:microsoft.com/office/officeart/2008/layout/LinedList"/>
    <dgm:cxn modelId="{84C7254E-4711-D74B-B875-C87179CDF154}" type="presParOf" srcId="{50468F92-AA20-6743-B97A-9CF875B78AB6}" destId="{864BFBEA-E5C3-4245-9B9D-B159C2BA5D36}" srcOrd="1" destOrd="0" presId="urn:microsoft.com/office/officeart/2008/layout/LinedList"/>
    <dgm:cxn modelId="{615DB070-2466-284B-8F4A-15B62E3B7D5E}" type="presParOf" srcId="{D042EC9C-A0B7-3C4B-9787-37DA46BB88A3}" destId="{3015B59E-E806-794F-BF90-0F5AC4A94BB7}" srcOrd="10" destOrd="0" presId="urn:microsoft.com/office/officeart/2008/layout/LinedList"/>
    <dgm:cxn modelId="{DB45D885-2C8E-A54E-9E00-4ACBE2EF8371}" type="presParOf" srcId="{D042EC9C-A0B7-3C4B-9787-37DA46BB88A3}" destId="{BA244518-7FA7-C442-9B7B-2CEEA99645BE}" srcOrd="11" destOrd="0" presId="urn:microsoft.com/office/officeart/2008/layout/LinedList"/>
    <dgm:cxn modelId="{D9B63F32-1201-F54D-BB92-FE332911F066}" type="presParOf" srcId="{BA244518-7FA7-C442-9B7B-2CEEA99645BE}" destId="{0F304C54-2446-D24B-B455-D4DCB1E5E4AE}" srcOrd="0" destOrd="0" presId="urn:microsoft.com/office/officeart/2008/layout/LinedList"/>
    <dgm:cxn modelId="{0234EE4D-8611-A947-AD23-82007985D42E}" type="presParOf" srcId="{BA244518-7FA7-C442-9B7B-2CEEA99645BE}" destId="{28F34FD3-9F70-B34E-AC13-DAB3D80FDF7D}" srcOrd="1" destOrd="0" presId="urn:microsoft.com/office/officeart/2008/layout/LinedList"/>
    <dgm:cxn modelId="{58F0A257-FE18-E445-84CD-0D6DED5C0CCF}" type="presParOf" srcId="{D042EC9C-A0B7-3C4B-9787-37DA46BB88A3}" destId="{75EF59D3-705A-0B4C-B3B3-72BF65E9D141}" srcOrd="12" destOrd="0" presId="urn:microsoft.com/office/officeart/2008/layout/LinedList"/>
    <dgm:cxn modelId="{18403FA0-0A2C-6A44-9116-DE59B8746D18}" type="presParOf" srcId="{D042EC9C-A0B7-3C4B-9787-37DA46BB88A3}" destId="{2885FB5D-233D-224C-AE69-A835CF9408DD}" srcOrd="13" destOrd="0" presId="urn:microsoft.com/office/officeart/2008/layout/LinedList"/>
    <dgm:cxn modelId="{5F927769-BD4A-E049-83D2-16209A77A6C6}" type="presParOf" srcId="{2885FB5D-233D-224C-AE69-A835CF9408DD}" destId="{4AC4DA6A-A5DC-2246-8C38-774B5BBFA9DA}" srcOrd="0" destOrd="0" presId="urn:microsoft.com/office/officeart/2008/layout/LinedList"/>
    <dgm:cxn modelId="{3BD96A9B-6E4B-5040-A93E-5B15B2C40E10}" type="presParOf" srcId="{2885FB5D-233D-224C-AE69-A835CF9408DD}" destId="{0AD49D5E-80F6-014C-B645-C7B1DF579A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DAD7A3-1591-4B6A-A5D8-406F23C22B19}" type="doc">
      <dgm:prSet loTypeId="urn:microsoft.com/office/officeart/2005/8/layout/default" loCatId="list" qsTypeId="urn:microsoft.com/office/officeart/2005/8/quickstyle/simple1" qsCatId="simple" csTypeId="urn:microsoft.com/office/officeart/2005/8/colors/accent0_2" csCatId="mainScheme"/>
      <dgm:spPr/>
      <dgm:t>
        <a:bodyPr/>
        <a:lstStyle/>
        <a:p>
          <a:endParaRPr lang="en-US"/>
        </a:p>
      </dgm:t>
    </dgm:pt>
    <dgm:pt modelId="{E1B6A1D3-0305-4523-8A50-BD338B8276F7}">
      <dgm:prSet/>
      <dgm:spPr/>
      <dgm:t>
        <a:bodyPr/>
        <a:lstStyle/>
        <a:p>
          <a:r>
            <a:rPr lang="en-GB"/>
            <a:t>Physical – injuries short and long term.</a:t>
          </a:r>
          <a:endParaRPr lang="en-US"/>
        </a:p>
      </dgm:t>
    </dgm:pt>
    <dgm:pt modelId="{053E4D8F-4510-4B24-9721-2BFC52A1B430}" type="parTrans" cxnId="{536474F0-159D-422C-AC21-E024E866A8B9}">
      <dgm:prSet/>
      <dgm:spPr/>
      <dgm:t>
        <a:bodyPr/>
        <a:lstStyle/>
        <a:p>
          <a:endParaRPr lang="en-US"/>
        </a:p>
      </dgm:t>
    </dgm:pt>
    <dgm:pt modelId="{BFAA015D-8947-446F-B7D9-2B030BBC9928}" type="sibTrans" cxnId="{536474F0-159D-422C-AC21-E024E866A8B9}">
      <dgm:prSet/>
      <dgm:spPr/>
      <dgm:t>
        <a:bodyPr/>
        <a:lstStyle/>
        <a:p>
          <a:endParaRPr lang="en-US"/>
        </a:p>
      </dgm:t>
    </dgm:pt>
    <dgm:pt modelId="{BBB84D9A-FFF2-41BD-BCD4-35379DD42DD0}">
      <dgm:prSet/>
      <dgm:spPr/>
      <dgm:t>
        <a:bodyPr/>
        <a:lstStyle/>
        <a:p>
          <a:r>
            <a:rPr lang="en-GB"/>
            <a:t>Emotional –  worry, anger and sadness about the event.</a:t>
          </a:r>
          <a:endParaRPr lang="en-US"/>
        </a:p>
      </dgm:t>
    </dgm:pt>
    <dgm:pt modelId="{15357C8D-0A5C-4F41-B0AE-E665F565A201}" type="parTrans" cxnId="{DC44BFB5-5052-4B49-A4F6-0E9064EFF343}">
      <dgm:prSet/>
      <dgm:spPr/>
      <dgm:t>
        <a:bodyPr/>
        <a:lstStyle/>
        <a:p>
          <a:endParaRPr lang="en-US"/>
        </a:p>
      </dgm:t>
    </dgm:pt>
    <dgm:pt modelId="{FFC3DD06-C4EE-42BF-8F99-8D246E3862CD}" type="sibTrans" cxnId="{DC44BFB5-5052-4B49-A4F6-0E9064EFF343}">
      <dgm:prSet/>
      <dgm:spPr/>
      <dgm:t>
        <a:bodyPr/>
        <a:lstStyle/>
        <a:p>
          <a:endParaRPr lang="en-US"/>
        </a:p>
      </dgm:t>
    </dgm:pt>
    <dgm:pt modelId="{3798E3B6-28F9-4E6A-B657-DC61579B4957}">
      <dgm:prSet/>
      <dgm:spPr/>
      <dgm:t>
        <a:bodyPr/>
        <a:lstStyle/>
        <a:p>
          <a:r>
            <a:rPr lang="en-GB"/>
            <a:t>Psychological – depression and anxiety.</a:t>
          </a:r>
          <a:endParaRPr lang="en-US"/>
        </a:p>
      </dgm:t>
    </dgm:pt>
    <dgm:pt modelId="{3B1FF758-49FD-4111-AB00-B998B9057D5F}" type="parTrans" cxnId="{07304E6B-765D-4BE8-AABB-5A1221E6BC3C}">
      <dgm:prSet/>
      <dgm:spPr/>
      <dgm:t>
        <a:bodyPr/>
        <a:lstStyle/>
        <a:p>
          <a:endParaRPr lang="en-US"/>
        </a:p>
      </dgm:t>
    </dgm:pt>
    <dgm:pt modelId="{9F62B98F-C4AC-41BB-96ED-3F79656C246E}" type="sibTrans" cxnId="{07304E6B-765D-4BE8-AABB-5A1221E6BC3C}">
      <dgm:prSet/>
      <dgm:spPr/>
      <dgm:t>
        <a:bodyPr/>
        <a:lstStyle/>
        <a:p>
          <a:endParaRPr lang="en-US"/>
        </a:p>
      </dgm:t>
    </dgm:pt>
    <dgm:pt modelId="{FC901873-3F89-4E14-AEAE-7263E859B9D0}">
      <dgm:prSet/>
      <dgm:spPr/>
      <dgm:t>
        <a:bodyPr/>
        <a:lstStyle/>
        <a:p>
          <a:r>
            <a:rPr lang="en-GB"/>
            <a:t>Social – fear of going out or problems within the family.</a:t>
          </a:r>
          <a:endParaRPr lang="en-US"/>
        </a:p>
      </dgm:t>
    </dgm:pt>
    <dgm:pt modelId="{CEF156C1-5467-46AD-85FF-B2ABBD7A90D3}" type="parTrans" cxnId="{B668BE38-FEF0-40A7-844C-B81F91D2B129}">
      <dgm:prSet/>
      <dgm:spPr/>
      <dgm:t>
        <a:bodyPr/>
        <a:lstStyle/>
        <a:p>
          <a:endParaRPr lang="en-US"/>
        </a:p>
      </dgm:t>
    </dgm:pt>
    <dgm:pt modelId="{C60D12ED-705E-40C3-BB14-7BCB85CC76A3}" type="sibTrans" cxnId="{B668BE38-FEF0-40A7-844C-B81F91D2B129}">
      <dgm:prSet/>
      <dgm:spPr/>
      <dgm:t>
        <a:bodyPr/>
        <a:lstStyle/>
        <a:p>
          <a:endParaRPr lang="en-US"/>
        </a:p>
      </dgm:t>
    </dgm:pt>
    <dgm:pt modelId="{49449157-F461-4BD2-A653-8F26C99C9187}">
      <dgm:prSet/>
      <dgm:spPr/>
      <dgm:t>
        <a:bodyPr/>
        <a:lstStyle/>
        <a:p>
          <a:r>
            <a:rPr lang="en-GB"/>
            <a:t>Economic – inability to work due to physical or psychological consequences of the crime.</a:t>
          </a:r>
          <a:endParaRPr lang="en-US"/>
        </a:p>
      </dgm:t>
    </dgm:pt>
    <dgm:pt modelId="{8F0048BD-B322-4D82-9B2E-69F9F6FEA34F}" type="parTrans" cxnId="{56676098-D41E-4BF6-A17A-BEC3B38964C6}">
      <dgm:prSet/>
      <dgm:spPr/>
      <dgm:t>
        <a:bodyPr/>
        <a:lstStyle/>
        <a:p>
          <a:endParaRPr lang="en-US"/>
        </a:p>
      </dgm:t>
    </dgm:pt>
    <dgm:pt modelId="{F181DAA2-E7C4-447A-B96D-984CA372918B}" type="sibTrans" cxnId="{56676098-D41E-4BF6-A17A-BEC3B38964C6}">
      <dgm:prSet/>
      <dgm:spPr/>
      <dgm:t>
        <a:bodyPr/>
        <a:lstStyle/>
        <a:p>
          <a:endParaRPr lang="en-US"/>
        </a:p>
      </dgm:t>
    </dgm:pt>
    <dgm:pt modelId="{7B8C67FA-3FEA-444E-88D8-D5DF7FFF3AD9}">
      <dgm:prSet/>
      <dgm:spPr/>
      <dgm:t>
        <a:bodyPr/>
        <a:lstStyle/>
        <a:p>
          <a:r>
            <a:rPr lang="en-GB"/>
            <a:t>Trauma – can be short or long term. </a:t>
          </a:r>
          <a:endParaRPr lang="en-US"/>
        </a:p>
      </dgm:t>
    </dgm:pt>
    <dgm:pt modelId="{227A1A21-47EA-4E6F-993C-89F0598509EB}" type="parTrans" cxnId="{26A8DF38-3A10-4D5A-8722-A35526595AA0}">
      <dgm:prSet/>
      <dgm:spPr/>
      <dgm:t>
        <a:bodyPr/>
        <a:lstStyle/>
        <a:p>
          <a:endParaRPr lang="en-US"/>
        </a:p>
      </dgm:t>
    </dgm:pt>
    <dgm:pt modelId="{A1484A10-D89E-438F-A6CE-EAED90D325C1}" type="sibTrans" cxnId="{26A8DF38-3A10-4D5A-8722-A35526595AA0}">
      <dgm:prSet/>
      <dgm:spPr/>
      <dgm:t>
        <a:bodyPr/>
        <a:lstStyle/>
        <a:p>
          <a:endParaRPr lang="en-US"/>
        </a:p>
      </dgm:t>
    </dgm:pt>
    <dgm:pt modelId="{E2957650-E692-EB42-8377-4058F3E8838E}" type="pres">
      <dgm:prSet presAssocID="{15DAD7A3-1591-4B6A-A5D8-406F23C22B19}" presName="diagram" presStyleCnt="0">
        <dgm:presLayoutVars>
          <dgm:dir/>
          <dgm:resizeHandles val="exact"/>
        </dgm:presLayoutVars>
      </dgm:prSet>
      <dgm:spPr/>
    </dgm:pt>
    <dgm:pt modelId="{329FEA94-B83A-984A-B659-695ED3B2BFA1}" type="pres">
      <dgm:prSet presAssocID="{E1B6A1D3-0305-4523-8A50-BD338B8276F7}" presName="node" presStyleLbl="node1" presStyleIdx="0" presStyleCnt="6">
        <dgm:presLayoutVars>
          <dgm:bulletEnabled val="1"/>
        </dgm:presLayoutVars>
      </dgm:prSet>
      <dgm:spPr/>
    </dgm:pt>
    <dgm:pt modelId="{B91F4BC7-3E8D-7840-BEB5-466D47A1D277}" type="pres">
      <dgm:prSet presAssocID="{BFAA015D-8947-446F-B7D9-2B030BBC9928}" presName="sibTrans" presStyleCnt="0"/>
      <dgm:spPr/>
    </dgm:pt>
    <dgm:pt modelId="{BED5980D-1FE7-2B4D-B054-4873BDAA704E}" type="pres">
      <dgm:prSet presAssocID="{BBB84D9A-FFF2-41BD-BCD4-35379DD42DD0}" presName="node" presStyleLbl="node1" presStyleIdx="1" presStyleCnt="6">
        <dgm:presLayoutVars>
          <dgm:bulletEnabled val="1"/>
        </dgm:presLayoutVars>
      </dgm:prSet>
      <dgm:spPr/>
    </dgm:pt>
    <dgm:pt modelId="{C41D54B3-2C9B-EA49-9616-D5D5BF08A282}" type="pres">
      <dgm:prSet presAssocID="{FFC3DD06-C4EE-42BF-8F99-8D246E3862CD}" presName="sibTrans" presStyleCnt="0"/>
      <dgm:spPr/>
    </dgm:pt>
    <dgm:pt modelId="{09019685-9E89-8E48-ACB8-9FED6BF43CCE}" type="pres">
      <dgm:prSet presAssocID="{3798E3B6-28F9-4E6A-B657-DC61579B4957}" presName="node" presStyleLbl="node1" presStyleIdx="2" presStyleCnt="6">
        <dgm:presLayoutVars>
          <dgm:bulletEnabled val="1"/>
        </dgm:presLayoutVars>
      </dgm:prSet>
      <dgm:spPr/>
    </dgm:pt>
    <dgm:pt modelId="{F89CF830-0533-304B-AD25-2653DA970F22}" type="pres">
      <dgm:prSet presAssocID="{9F62B98F-C4AC-41BB-96ED-3F79656C246E}" presName="sibTrans" presStyleCnt="0"/>
      <dgm:spPr/>
    </dgm:pt>
    <dgm:pt modelId="{D152BC78-516A-7D40-AD20-5AACC35A582E}" type="pres">
      <dgm:prSet presAssocID="{FC901873-3F89-4E14-AEAE-7263E859B9D0}" presName="node" presStyleLbl="node1" presStyleIdx="3" presStyleCnt="6">
        <dgm:presLayoutVars>
          <dgm:bulletEnabled val="1"/>
        </dgm:presLayoutVars>
      </dgm:prSet>
      <dgm:spPr/>
    </dgm:pt>
    <dgm:pt modelId="{2B9211E6-91DF-2E42-89F9-2B24D772C50D}" type="pres">
      <dgm:prSet presAssocID="{C60D12ED-705E-40C3-BB14-7BCB85CC76A3}" presName="sibTrans" presStyleCnt="0"/>
      <dgm:spPr/>
    </dgm:pt>
    <dgm:pt modelId="{AE77FEA4-1F81-214E-80CD-559047B078CD}" type="pres">
      <dgm:prSet presAssocID="{49449157-F461-4BD2-A653-8F26C99C9187}" presName="node" presStyleLbl="node1" presStyleIdx="4" presStyleCnt="6">
        <dgm:presLayoutVars>
          <dgm:bulletEnabled val="1"/>
        </dgm:presLayoutVars>
      </dgm:prSet>
      <dgm:spPr/>
    </dgm:pt>
    <dgm:pt modelId="{079109A4-D4E5-064B-BF40-3232231419F2}" type="pres">
      <dgm:prSet presAssocID="{F181DAA2-E7C4-447A-B96D-984CA372918B}" presName="sibTrans" presStyleCnt="0"/>
      <dgm:spPr/>
    </dgm:pt>
    <dgm:pt modelId="{1C2ECBD1-CABC-274B-B3CF-F27171DA1E51}" type="pres">
      <dgm:prSet presAssocID="{7B8C67FA-3FEA-444E-88D8-D5DF7FFF3AD9}" presName="node" presStyleLbl="node1" presStyleIdx="5" presStyleCnt="6">
        <dgm:presLayoutVars>
          <dgm:bulletEnabled val="1"/>
        </dgm:presLayoutVars>
      </dgm:prSet>
      <dgm:spPr/>
    </dgm:pt>
  </dgm:ptLst>
  <dgm:cxnLst>
    <dgm:cxn modelId="{6FB64520-8B2C-504E-9388-3B4D369D8172}" type="presOf" srcId="{49449157-F461-4BD2-A653-8F26C99C9187}" destId="{AE77FEA4-1F81-214E-80CD-559047B078CD}" srcOrd="0" destOrd="0" presId="urn:microsoft.com/office/officeart/2005/8/layout/default"/>
    <dgm:cxn modelId="{00762F2D-C5F3-044C-A1BB-FD0D623ECB4E}" type="presOf" srcId="{FC901873-3F89-4E14-AEAE-7263E859B9D0}" destId="{D152BC78-516A-7D40-AD20-5AACC35A582E}" srcOrd="0" destOrd="0" presId="urn:microsoft.com/office/officeart/2005/8/layout/default"/>
    <dgm:cxn modelId="{B668BE38-FEF0-40A7-844C-B81F91D2B129}" srcId="{15DAD7A3-1591-4B6A-A5D8-406F23C22B19}" destId="{FC901873-3F89-4E14-AEAE-7263E859B9D0}" srcOrd="3" destOrd="0" parTransId="{CEF156C1-5467-46AD-85FF-B2ABBD7A90D3}" sibTransId="{C60D12ED-705E-40C3-BB14-7BCB85CC76A3}"/>
    <dgm:cxn modelId="{26A8DF38-3A10-4D5A-8722-A35526595AA0}" srcId="{15DAD7A3-1591-4B6A-A5D8-406F23C22B19}" destId="{7B8C67FA-3FEA-444E-88D8-D5DF7FFF3AD9}" srcOrd="5" destOrd="0" parTransId="{227A1A21-47EA-4E6F-993C-89F0598509EB}" sibTransId="{A1484A10-D89E-438F-A6CE-EAED90D325C1}"/>
    <dgm:cxn modelId="{07304E6B-765D-4BE8-AABB-5A1221E6BC3C}" srcId="{15DAD7A3-1591-4B6A-A5D8-406F23C22B19}" destId="{3798E3B6-28F9-4E6A-B657-DC61579B4957}" srcOrd="2" destOrd="0" parTransId="{3B1FF758-49FD-4111-AB00-B998B9057D5F}" sibTransId="{9F62B98F-C4AC-41BB-96ED-3F79656C246E}"/>
    <dgm:cxn modelId="{AE2DB67E-E7A7-9343-B47D-01E740A4A5A9}" type="presOf" srcId="{15DAD7A3-1591-4B6A-A5D8-406F23C22B19}" destId="{E2957650-E692-EB42-8377-4058F3E8838E}" srcOrd="0" destOrd="0" presId="urn:microsoft.com/office/officeart/2005/8/layout/default"/>
    <dgm:cxn modelId="{CE86628C-6BF5-0645-B2D0-168174C0FFDE}" type="presOf" srcId="{3798E3B6-28F9-4E6A-B657-DC61579B4957}" destId="{09019685-9E89-8E48-ACB8-9FED6BF43CCE}" srcOrd="0" destOrd="0" presId="urn:microsoft.com/office/officeart/2005/8/layout/default"/>
    <dgm:cxn modelId="{56676098-D41E-4BF6-A17A-BEC3B38964C6}" srcId="{15DAD7A3-1591-4B6A-A5D8-406F23C22B19}" destId="{49449157-F461-4BD2-A653-8F26C99C9187}" srcOrd="4" destOrd="0" parTransId="{8F0048BD-B322-4D82-9B2E-69F9F6FEA34F}" sibTransId="{F181DAA2-E7C4-447A-B96D-984CA372918B}"/>
    <dgm:cxn modelId="{AE9FA0AE-472D-AE4B-9E67-00B68420B719}" type="presOf" srcId="{BBB84D9A-FFF2-41BD-BCD4-35379DD42DD0}" destId="{BED5980D-1FE7-2B4D-B054-4873BDAA704E}" srcOrd="0" destOrd="0" presId="urn:microsoft.com/office/officeart/2005/8/layout/default"/>
    <dgm:cxn modelId="{DC44BFB5-5052-4B49-A4F6-0E9064EFF343}" srcId="{15DAD7A3-1591-4B6A-A5D8-406F23C22B19}" destId="{BBB84D9A-FFF2-41BD-BCD4-35379DD42DD0}" srcOrd="1" destOrd="0" parTransId="{15357C8D-0A5C-4F41-B0AE-E665F565A201}" sibTransId="{FFC3DD06-C4EE-42BF-8F99-8D246E3862CD}"/>
    <dgm:cxn modelId="{EA2366C9-D02D-244C-91F6-C5C86C4E4916}" type="presOf" srcId="{7B8C67FA-3FEA-444E-88D8-D5DF7FFF3AD9}" destId="{1C2ECBD1-CABC-274B-B3CF-F27171DA1E51}" srcOrd="0" destOrd="0" presId="urn:microsoft.com/office/officeart/2005/8/layout/default"/>
    <dgm:cxn modelId="{536474F0-159D-422C-AC21-E024E866A8B9}" srcId="{15DAD7A3-1591-4B6A-A5D8-406F23C22B19}" destId="{E1B6A1D3-0305-4523-8A50-BD338B8276F7}" srcOrd="0" destOrd="0" parTransId="{053E4D8F-4510-4B24-9721-2BFC52A1B430}" sibTransId="{BFAA015D-8947-446F-B7D9-2B030BBC9928}"/>
    <dgm:cxn modelId="{8B2A0BFC-ECC9-0D47-BF9F-DA1AEE511F0B}" type="presOf" srcId="{E1B6A1D3-0305-4523-8A50-BD338B8276F7}" destId="{329FEA94-B83A-984A-B659-695ED3B2BFA1}" srcOrd="0" destOrd="0" presId="urn:microsoft.com/office/officeart/2005/8/layout/default"/>
    <dgm:cxn modelId="{15EA5ED3-DA10-5A4B-9B82-21598A3A3DDA}" type="presParOf" srcId="{E2957650-E692-EB42-8377-4058F3E8838E}" destId="{329FEA94-B83A-984A-B659-695ED3B2BFA1}" srcOrd="0" destOrd="0" presId="urn:microsoft.com/office/officeart/2005/8/layout/default"/>
    <dgm:cxn modelId="{50AD3DE2-9FA1-8B47-A9CF-5E4A8ACCD510}" type="presParOf" srcId="{E2957650-E692-EB42-8377-4058F3E8838E}" destId="{B91F4BC7-3E8D-7840-BEB5-466D47A1D277}" srcOrd="1" destOrd="0" presId="urn:microsoft.com/office/officeart/2005/8/layout/default"/>
    <dgm:cxn modelId="{8F8B94CB-C5F4-A54B-9948-301E53A5F036}" type="presParOf" srcId="{E2957650-E692-EB42-8377-4058F3E8838E}" destId="{BED5980D-1FE7-2B4D-B054-4873BDAA704E}" srcOrd="2" destOrd="0" presId="urn:microsoft.com/office/officeart/2005/8/layout/default"/>
    <dgm:cxn modelId="{EB4DF764-B54D-C643-9C5F-843E2EDF1B51}" type="presParOf" srcId="{E2957650-E692-EB42-8377-4058F3E8838E}" destId="{C41D54B3-2C9B-EA49-9616-D5D5BF08A282}" srcOrd="3" destOrd="0" presId="urn:microsoft.com/office/officeart/2005/8/layout/default"/>
    <dgm:cxn modelId="{B1306E68-8562-5846-89BA-DFD263A22F72}" type="presParOf" srcId="{E2957650-E692-EB42-8377-4058F3E8838E}" destId="{09019685-9E89-8E48-ACB8-9FED6BF43CCE}" srcOrd="4" destOrd="0" presId="urn:microsoft.com/office/officeart/2005/8/layout/default"/>
    <dgm:cxn modelId="{EB80032E-0E4C-1644-8F39-9DA441957A33}" type="presParOf" srcId="{E2957650-E692-EB42-8377-4058F3E8838E}" destId="{F89CF830-0533-304B-AD25-2653DA970F22}" srcOrd="5" destOrd="0" presId="urn:microsoft.com/office/officeart/2005/8/layout/default"/>
    <dgm:cxn modelId="{1BFABDEC-6872-6B4A-BCCC-408FD5D9BB6F}" type="presParOf" srcId="{E2957650-E692-EB42-8377-4058F3E8838E}" destId="{D152BC78-516A-7D40-AD20-5AACC35A582E}" srcOrd="6" destOrd="0" presId="urn:microsoft.com/office/officeart/2005/8/layout/default"/>
    <dgm:cxn modelId="{30A0C3EB-8E4A-684A-9386-2B96AAC1F263}" type="presParOf" srcId="{E2957650-E692-EB42-8377-4058F3E8838E}" destId="{2B9211E6-91DF-2E42-89F9-2B24D772C50D}" srcOrd="7" destOrd="0" presId="urn:microsoft.com/office/officeart/2005/8/layout/default"/>
    <dgm:cxn modelId="{79D63397-B88A-094C-9833-D30C4A4AD801}" type="presParOf" srcId="{E2957650-E692-EB42-8377-4058F3E8838E}" destId="{AE77FEA4-1F81-214E-80CD-559047B078CD}" srcOrd="8" destOrd="0" presId="urn:microsoft.com/office/officeart/2005/8/layout/default"/>
    <dgm:cxn modelId="{FBE23A10-8680-5545-8F5A-6449288DC155}" type="presParOf" srcId="{E2957650-E692-EB42-8377-4058F3E8838E}" destId="{079109A4-D4E5-064B-BF40-3232231419F2}" srcOrd="9" destOrd="0" presId="urn:microsoft.com/office/officeart/2005/8/layout/default"/>
    <dgm:cxn modelId="{70BC4965-0DB0-6D48-97F0-70580E04BEC9}" type="presParOf" srcId="{E2957650-E692-EB42-8377-4058F3E8838E}" destId="{1C2ECBD1-CABC-274B-B3CF-F27171DA1E5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E3EC07-05CA-4B86-8223-30E4D93282BB}"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0E41527A-D229-440D-B994-42E252E60BD9}">
      <dgm:prSet/>
      <dgm:spPr/>
      <dgm:t>
        <a:bodyPr/>
        <a:lstStyle/>
        <a:p>
          <a:r>
            <a:rPr lang="en-GB" dirty="0"/>
            <a:t>Forgotten party in crime until the 1970s.</a:t>
          </a:r>
          <a:endParaRPr lang="en-US" dirty="0"/>
        </a:p>
      </dgm:t>
    </dgm:pt>
    <dgm:pt modelId="{473CB62D-B19E-4337-9873-23E9D780534F}" type="parTrans" cxnId="{E521BADB-A118-483C-AA3D-ABFD724DE8DD}">
      <dgm:prSet/>
      <dgm:spPr/>
      <dgm:t>
        <a:bodyPr/>
        <a:lstStyle/>
        <a:p>
          <a:endParaRPr lang="en-US"/>
        </a:p>
      </dgm:t>
    </dgm:pt>
    <dgm:pt modelId="{BED8332B-8BF0-4BB2-BD77-4777F8315601}" type="sibTrans" cxnId="{E521BADB-A118-483C-AA3D-ABFD724DE8DD}">
      <dgm:prSet/>
      <dgm:spPr/>
      <dgm:t>
        <a:bodyPr/>
        <a:lstStyle/>
        <a:p>
          <a:endParaRPr lang="en-US"/>
        </a:p>
      </dgm:t>
    </dgm:pt>
    <dgm:pt modelId="{7445D34C-579B-4CD2-8B80-EB8DEB8315D2}">
      <dgm:prSet/>
      <dgm:spPr/>
      <dgm:t>
        <a:bodyPr/>
        <a:lstStyle/>
        <a:p>
          <a:r>
            <a:rPr lang="en-GB"/>
            <a:t>Two different routes </a:t>
          </a:r>
          <a:br>
            <a:rPr lang="en-GB"/>
          </a:br>
          <a:r>
            <a:rPr lang="en-GB" i="1"/>
            <a:t>-Many victims choose not to report the crime and become known as the ’dark figure’ of crime.</a:t>
          </a:r>
          <a:br>
            <a:rPr lang="en-GB" i="1"/>
          </a:br>
          <a:r>
            <a:rPr lang="en-GB" i="1"/>
            <a:t>-Reporting crime is the first step in seeking justice.</a:t>
          </a:r>
          <a:endParaRPr lang="en-US"/>
        </a:p>
      </dgm:t>
    </dgm:pt>
    <dgm:pt modelId="{046D49A2-3609-4E39-AD38-7D87F10AB059}" type="parTrans" cxnId="{BDC508BC-6E97-43F0-8836-3A573DCBAAAF}">
      <dgm:prSet/>
      <dgm:spPr/>
      <dgm:t>
        <a:bodyPr/>
        <a:lstStyle/>
        <a:p>
          <a:endParaRPr lang="en-US"/>
        </a:p>
      </dgm:t>
    </dgm:pt>
    <dgm:pt modelId="{9664F56F-23DC-4FD6-8340-1D6F6F4B563D}" type="sibTrans" cxnId="{BDC508BC-6E97-43F0-8836-3A573DCBAAAF}">
      <dgm:prSet/>
      <dgm:spPr/>
      <dgm:t>
        <a:bodyPr/>
        <a:lstStyle/>
        <a:p>
          <a:endParaRPr lang="en-US"/>
        </a:p>
      </dgm:t>
    </dgm:pt>
    <dgm:pt modelId="{659402FE-8BE9-423A-8E69-6A1E2C749C32}">
      <dgm:prSet/>
      <dgm:spPr/>
      <dgm:t>
        <a:bodyPr/>
        <a:lstStyle/>
        <a:p>
          <a:r>
            <a:rPr lang="en-GB" i="1"/>
            <a:t>Traditional role of the victim – witness of the prosecution.</a:t>
          </a:r>
          <a:endParaRPr lang="en-US"/>
        </a:p>
      </dgm:t>
    </dgm:pt>
    <dgm:pt modelId="{C9036CD9-08A0-4191-888A-D397C6B55422}" type="parTrans" cxnId="{3A63BB95-FD0E-4E7B-AA9E-B384BB16B9AB}">
      <dgm:prSet/>
      <dgm:spPr/>
      <dgm:t>
        <a:bodyPr/>
        <a:lstStyle/>
        <a:p>
          <a:endParaRPr lang="en-US"/>
        </a:p>
      </dgm:t>
    </dgm:pt>
    <dgm:pt modelId="{3ABA6838-EEB2-441A-B49A-5CFC9F68FAC8}" type="sibTrans" cxnId="{3A63BB95-FD0E-4E7B-AA9E-B384BB16B9AB}">
      <dgm:prSet/>
      <dgm:spPr/>
      <dgm:t>
        <a:bodyPr/>
        <a:lstStyle/>
        <a:p>
          <a:endParaRPr lang="en-US"/>
        </a:p>
      </dgm:t>
    </dgm:pt>
    <dgm:pt modelId="{36932B6F-2404-F94C-BEC3-E9FC02D45C80}" type="pres">
      <dgm:prSet presAssocID="{0EE3EC07-05CA-4B86-8223-30E4D93282BB}" presName="linear" presStyleCnt="0">
        <dgm:presLayoutVars>
          <dgm:animLvl val="lvl"/>
          <dgm:resizeHandles val="exact"/>
        </dgm:presLayoutVars>
      </dgm:prSet>
      <dgm:spPr/>
    </dgm:pt>
    <dgm:pt modelId="{1B46AAB4-D4FE-3E48-BC7C-722BF9A63F48}" type="pres">
      <dgm:prSet presAssocID="{0E41527A-D229-440D-B994-42E252E60BD9}" presName="parentText" presStyleLbl="node1" presStyleIdx="0" presStyleCnt="3">
        <dgm:presLayoutVars>
          <dgm:chMax val="0"/>
          <dgm:bulletEnabled val="1"/>
        </dgm:presLayoutVars>
      </dgm:prSet>
      <dgm:spPr/>
    </dgm:pt>
    <dgm:pt modelId="{4AD08187-ED89-6542-BBBF-D96FD34FB181}" type="pres">
      <dgm:prSet presAssocID="{BED8332B-8BF0-4BB2-BD77-4777F8315601}" presName="spacer" presStyleCnt="0"/>
      <dgm:spPr/>
    </dgm:pt>
    <dgm:pt modelId="{41A7C4B3-DD42-C748-BDFA-56E90F9A8A04}" type="pres">
      <dgm:prSet presAssocID="{7445D34C-579B-4CD2-8B80-EB8DEB8315D2}" presName="parentText" presStyleLbl="node1" presStyleIdx="1" presStyleCnt="3">
        <dgm:presLayoutVars>
          <dgm:chMax val="0"/>
          <dgm:bulletEnabled val="1"/>
        </dgm:presLayoutVars>
      </dgm:prSet>
      <dgm:spPr/>
    </dgm:pt>
    <dgm:pt modelId="{F3D2F673-DD79-DF42-AFDA-DCA7322F5D8D}" type="pres">
      <dgm:prSet presAssocID="{9664F56F-23DC-4FD6-8340-1D6F6F4B563D}" presName="spacer" presStyleCnt="0"/>
      <dgm:spPr/>
    </dgm:pt>
    <dgm:pt modelId="{98E631A6-A7F2-4741-B1B7-A15123EE4323}" type="pres">
      <dgm:prSet presAssocID="{659402FE-8BE9-423A-8E69-6A1E2C749C32}" presName="parentText" presStyleLbl="node1" presStyleIdx="2" presStyleCnt="3">
        <dgm:presLayoutVars>
          <dgm:chMax val="0"/>
          <dgm:bulletEnabled val="1"/>
        </dgm:presLayoutVars>
      </dgm:prSet>
      <dgm:spPr/>
    </dgm:pt>
  </dgm:ptLst>
  <dgm:cxnLst>
    <dgm:cxn modelId="{2FA7B567-9D92-7340-8612-85AD47CFC888}" type="presOf" srcId="{0EE3EC07-05CA-4B86-8223-30E4D93282BB}" destId="{36932B6F-2404-F94C-BEC3-E9FC02D45C80}" srcOrd="0" destOrd="0" presId="urn:microsoft.com/office/officeart/2005/8/layout/vList2"/>
    <dgm:cxn modelId="{D3A7158F-4EBD-0948-929C-E0D268D698D5}" type="presOf" srcId="{7445D34C-579B-4CD2-8B80-EB8DEB8315D2}" destId="{41A7C4B3-DD42-C748-BDFA-56E90F9A8A04}" srcOrd="0" destOrd="0" presId="urn:microsoft.com/office/officeart/2005/8/layout/vList2"/>
    <dgm:cxn modelId="{3A63BB95-FD0E-4E7B-AA9E-B384BB16B9AB}" srcId="{0EE3EC07-05CA-4B86-8223-30E4D93282BB}" destId="{659402FE-8BE9-423A-8E69-6A1E2C749C32}" srcOrd="2" destOrd="0" parTransId="{C9036CD9-08A0-4191-888A-D397C6B55422}" sibTransId="{3ABA6838-EEB2-441A-B49A-5CFC9F68FAC8}"/>
    <dgm:cxn modelId="{944E749C-7C31-F44C-A7B6-321CDEFB4CEA}" type="presOf" srcId="{659402FE-8BE9-423A-8E69-6A1E2C749C32}" destId="{98E631A6-A7F2-4741-B1B7-A15123EE4323}" srcOrd="0" destOrd="0" presId="urn:microsoft.com/office/officeart/2005/8/layout/vList2"/>
    <dgm:cxn modelId="{BDC508BC-6E97-43F0-8836-3A573DCBAAAF}" srcId="{0EE3EC07-05CA-4B86-8223-30E4D93282BB}" destId="{7445D34C-579B-4CD2-8B80-EB8DEB8315D2}" srcOrd="1" destOrd="0" parTransId="{046D49A2-3609-4E39-AD38-7D87F10AB059}" sibTransId="{9664F56F-23DC-4FD6-8340-1D6F6F4B563D}"/>
    <dgm:cxn modelId="{E521BADB-A118-483C-AA3D-ABFD724DE8DD}" srcId="{0EE3EC07-05CA-4B86-8223-30E4D93282BB}" destId="{0E41527A-D229-440D-B994-42E252E60BD9}" srcOrd="0" destOrd="0" parTransId="{473CB62D-B19E-4337-9873-23E9D780534F}" sibTransId="{BED8332B-8BF0-4BB2-BD77-4777F8315601}"/>
    <dgm:cxn modelId="{5ED459E5-F8FF-7848-87F7-F1596D314D17}" type="presOf" srcId="{0E41527A-D229-440D-B994-42E252E60BD9}" destId="{1B46AAB4-D4FE-3E48-BC7C-722BF9A63F48}" srcOrd="0" destOrd="0" presId="urn:microsoft.com/office/officeart/2005/8/layout/vList2"/>
    <dgm:cxn modelId="{C2AF77C6-B690-9148-BB3B-68CDB662F883}" type="presParOf" srcId="{36932B6F-2404-F94C-BEC3-E9FC02D45C80}" destId="{1B46AAB4-D4FE-3E48-BC7C-722BF9A63F48}" srcOrd="0" destOrd="0" presId="urn:microsoft.com/office/officeart/2005/8/layout/vList2"/>
    <dgm:cxn modelId="{47C1A83B-9F84-6341-81F2-5E20311CE640}" type="presParOf" srcId="{36932B6F-2404-F94C-BEC3-E9FC02D45C80}" destId="{4AD08187-ED89-6542-BBBF-D96FD34FB181}" srcOrd="1" destOrd="0" presId="urn:microsoft.com/office/officeart/2005/8/layout/vList2"/>
    <dgm:cxn modelId="{9B66CA14-8897-7A48-A68F-BFD9CF6AB8D3}" type="presParOf" srcId="{36932B6F-2404-F94C-BEC3-E9FC02D45C80}" destId="{41A7C4B3-DD42-C748-BDFA-56E90F9A8A04}" srcOrd="2" destOrd="0" presId="urn:microsoft.com/office/officeart/2005/8/layout/vList2"/>
    <dgm:cxn modelId="{3BBD27C6-24A7-C94D-AA98-A023954DBA34}" type="presParOf" srcId="{36932B6F-2404-F94C-BEC3-E9FC02D45C80}" destId="{F3D2F673-DD79-DF42-AFDA-DCA7322F5D8D}" srcOrd="3" destOrd="0" presId="urn:microsoft.com/office/officeart/2005/8/layout/vList2"/>
    <dgm:cxn modelId="{13B98DB3-9673-E94C-96BE-77BC195BFD7B}" type="presParOf" srcId="{36932B6F-2404-F94C-BEC3-E9FC02D45C80}" destId="{98E631A6-A7F2-4741-B1B7-A15123EE43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1DA1E9-580B-43E9-A3C6-F991AAFCAA1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A6BCCFA-E1FF-4DF1-9544-9E2176586BE3}">
      <dgm:prSet/>
      <dgm:spPr/>
      <dgm:t>
        <a:bodyPr/>
        <a:lstStyle/>
        <a:p>
          <a:r>
            <a:rPr lang="en-GB" baseline="0"/>
            <a:t>Sets out the services and minimum standard for these services that must be provided to victims of crime.</a:t>
          </a:r>
          <a:endParaRPr lang="en-US"/>
        </a:p>
      </dgm:t>
    </dgm:pt>
    <dgm:pt modelId="{19F264C1-8069-4E22-94D4-4F00E75526AF}" type="parTrans" cxnId="{F5E72FEC-3863-41AB-9D03-4B028DB3F97D}">
      <dgm:prSet/>
      <dgm:spPr/>
      <dgm:t>
        <a:bodyPr/>
        <a:lstStyle/>
        <a:p>
          <a:endParaRPr lang="en-US"/>
        </a:p>
      </dgm:t>
    </dgm:pt>
    <dgm:pt modelId="{CCB8B699-BE45-485F-BDBE-12814C242B48}" type="sibTrans" cxnId="{F5E72FEC-3863-41AB-9D03-4B028DB3F97D}">
      <dgm:prSet/>
      <dgm:spPr/>
      <dgm:t>
        <a:bodyPr/>
        <a:lstStyle/>
        <a:p>
          <a:endParaRPr lang="en-US"/>
        </a:p>
      </dgm:t>
    </dgm:pt>
    <dgm:pt modelId="{F4967958-F7C5-4015-9260-8050DECFE28A}">
      <dgm:prSet/>
      <dgm:spPr/>
      <dgm:t>
        <a:bodyPr/>
        <a:lstStyle/>
        <a:p>
          <a:br>
            <a:rPr lang="en-GB" baseline="0" dirty="0"/>
          </a:br>
          <a:r>
            <a:rPr lang="en-GB" baseline="0" dirty="0"/>
            <a:t>You have a right to;</a:t>
          </a:r>
          <a:endParaRPr lang="en-US" dirty="0"/>
        </a:p>
      </dgm:t>
    </dgm:pt>
    <dgm:pt modelId="{BB40B9AD-6FF0-4B2B-90C7-B8F511B94F90}" type="parTrans" cxnId="{0684A1BA-6CE4-49CB-81FB-8E3EED8341D2}">
      <dgm:prSet/>
      <dgm:spPr/>
      <dgm:t>
        <a:bodyPr/>
        <a:lstStyle/>
        <a:p>
          <a:endParaRPr lang="en-US"/>
        </a:p>
      </dgm:t>
    </dgm:pt>
    <dgm:pt modelId="{239EFD99-A1CB-4803-943C-50ED4B75A3CA}" type="sibTrans" cxnId="{0684A1BA-6CE4-49CB-81FB-8E3EED8341D2}">
      <dgm:prSet/>
      <dgm:spPr/>
      <dgm:t>
        <a:bodyPr/>
        <a:lstStyle/>
        <a:p>
          <a:endParaRPr lang="en-US"/>
        </a:p>
      </dgm:t>
    </dgm:pt>
    <dgm:pt modelId="{B206F348-74A4-47DC-A757-A9B3ED7A91FF}">
      <dgm:prSet/>
      <dgm:spPr/>
      <dgm:t>
        <a:bodyPr/>
        <a:lstStyle/>
        <a:p>
          <a:r>
            <a:rPr lang="en-GB" baseline="0"/>
            <a:t>-</a:t>
          </a:r>
          <a:r>
            <a:rPr lang="en-GB" i="1" baseline="0"/>
            <a:t>be treated with respect, dignity, sensitivity, compassion and courtesy.</a:t>
          </a:r>
          <a:endParaRPr lang="en-US"/>
        </a:p>
      </dgm:t>
    </dgm:pt>
    <dgm:pt modelId="{45C43B37-84EA-4227-B457-CF14EF563932}" type="parTrans" cxnId="{185302C6-A1DE-497F-B0F4-06EBD8F2490F}">
      <dgm:prSet/>
      <dgm:spPr/>
      <dgm:t>
        <a:bodyPr/>
        <a:lstStyle/>
        <a:p>
          <a:endParaRPr lang="en-US"/>
        </a:p>
      </dgm:t>
    </dgm:pt>
    <dgm:pt modelId="{4E75FEAB-DB69-4318-B10C-D57D1B9044B9}" type="sibTrans" cxnId="{185302C6-A1DE-497F-B0F4-06EBD8F2490F}">
      <dgm:prSet/>
      <dgm:spPr/>
      <dgm:t>
        <a:bodyPr/>
        <a:lstStyle/>
        <a:p>
          <a:endParaRPr lang="en-US"/>
        </a:p>
      </dgm:t>
    </dgm:pt>
    <dgm:pt modelId="{31992302-33F0-473F-B855-152CC5A2C362}">
      <dgm:prSet/>
      <dgm:spPr/>
      <dgm:t>
        <a:bodyPr/>
        <a:lstStyle/>
        <a:p>
          <a:r>
            <a:rPr lang="en-GB" i="1" baseline="0"/>
            <a:t>-have your privacy respected by service providers in accordance with their obligations of data protection.</a:t>
          </a:r>
          <a:endParaRPr lang="en-US"/>
        </a:p>
      </dgm:t>
    </dgm:pt>
    <dgm:pt modelId="{672CDAA8-B494-47AE-88A2-F807861CEA59}" type="parTrans" cxnId="{128D9F8C-78CE-46E2-8CED-8F4235E4060B}">
      <dgm:prSet/>
      <dgm:spPr/>
      <dgm:t>
        <a:bodyPr/>
        <a:lstStyle/>
        <a:p>
          <a:endParaRPr lang="en-US"/>
        </a:p>
      </dgm:t>
    </dgm:pt>
    <dgm:pt modelId="{249850D3-9EC4-4AD3-B2F8-9B2403112FA2}" type="sibTrans" cxnId="{128D9F8C-78CE-46E2-8CED-8F4235E4060B}">
      <dgm:prSet/>
      <dgm:spPr/>
      <dgm:t>
        <a:bodyPr/>
        <a:lstStyle/>
        <a:p>
          <a:endParaRPr lang="en-US"/>
        </a:p>
      </dgm:t>
    </dgm:pt>
    <dgm:pt modelId="{700B4157-4D42-4985-8DEF-2BF1F9F53619}">
      <dgm:prSet/>
      <dgm:spPr/>
      <dgm:t>
        <a:bodyPr/>
        <a:lstStyle/>
        <a:p>
          <a:r>
            <a:rPr lang="en-GB" i="1" baseline="0"/>
            <a:t>-have services to assist you and help you understand the criminal justice system.</a:t>
          </a:r>
          <a:endParaRPr lang="en-US"/>
        </a:p>
      </dgm:t>
    </dgm:pt>
    <dgm:pt modelId="{66E3D92A-FDAD-43B6-9C23-F200A9C7F3EE}" type="parTrans" cxnId="{4E2C7A7F-D520-467D-83A2-C32CA374ABDA}">
      <dgm:prSet/>
      <dgm:spPr/>
      <dgm:t>
        <a:bodyPr/>
        <a:lstStyle/>
        <a:p>
          <a:endParaRPr lang="en-US"/>
        </a:p>
      </dgm:t>
    </dgm:pt>
    <dgm:pt modelId="{4A3F6FAF-63AA-4B6D-AF78-FAB9767F8B3B}" type="sibTrans" cxnId="{4E2C7A7F-D520-467D-83A2-C32CA374ABDA}">
      <dgm:prSet/>
      <dgm:spPr/>
      <dgm:t>
        <a:bodyPr/>
        <a:lstStyle/>
        <a:p>
          <a:endParaRPr lang="en-US"/>
        </a:p>
      </dgm:t>
    </dgm:pt>
    <dgm:pt modelId="{9D242E48-69D1-A544-9051-BE0B7102C6C8}" type="pres">
      <dgm:prSet presAssocID="{D31DA1E9-580B-43E9-A3C6-F991AAFCAA1B}" presName="vert0" presStyleCnt="0">
        <dgm:presLayoutVars>
          <dgm:dir/>
          <dgm:animOne val="branch"/>
          <dgm:animLvl val="lvl"/>
        </dgm:presLayoutVars>
      </dgm:prSet>
      <dgm:spPr/>
    </dgm:pt>
    <dgm:pt modelId="{A56F3927-96A3-6649-850C-30E863680476}" type="pres">
      <dgm:prSet presAssocID="{CA6BCCFA-E1FF-4DF1-9544-9E2176586BE3}" presName="thickLine" presStyleLbl="alignNode1" presStyleIdx="0" presStyleCnt="5"/>
      <dgm:spPr/>
    </dgm:pt>
    <dgm:pt modelId="{B8FBF1B6-CE59-BC46-B280-1EB28883E110}" type="pres">
      <dgm:prSet presAssocID="{CA6BCCFA-E1FF-4DF1-9544-9E2176586BE3}" presName="horz1" presStyleCnt="0"/>
      <dgm:spPr/>
    </dgm:pt>
    <dgm:pt modelId="{FBAF3684-9F8D-AD47-87EA-240E775D14DB}" type="pres">
      <dgm:prSet presAssocID="{CA6BCCFA-E1FF-4DF1-9544-9E2176586BE3}" presName="tx1" presStyleLbl="revTx" presStyleIdx="0" presStyleCnt="5"/>
      <dgm:spPr/>
    </dgm:pt>
    <dgm:pt modelId="{162916F2-E91F-7745-A4CA-70DCE5493644}" type="pres">
      <dgm:prSet presAssocID="{CA6BCCFA-E1FF-4DF1-9544-9E2176586BE3}" presName="vert1" presStyleCnt="0"/>
      <dgm:spPr/>
    </dgm:pt>
    <dgm:pt modelId="{518606EA-CD86-1A4C-9DDE-2B7D4F4E1105}" type="pres">
      <dgm:prSet presAssocID="{F4967958-F7C5-4015-9260-8050DECFE28A}" presName="thickLine" presStyleLbl="alignNode1" presStyleIdx="1" presStyleCnt="5"/>
      <dgm:spPr/>
    </dgm:pt>
    <dgm:pt modelId="{8CB9F65C-189C-F243-89BA-AAA386077361}" type="pres">
      <dgm:prSet presAssocID="{F4967958-F7C5-4015-9260-8050DECFE28A}" presName="horz1" presStyleCnt="0"/>
      <dgm:spPr/>
    </dgm:pt>
    <dgm:pt modelId="{E03E6AE7-07FC-3346-8FD9-36CCA2BB074B}" type="pres">
      <dgm:prSet presAssocID="{F4967958-F7C5-4015-9260-8050DECFE28A}" presName="tx1" presStyleLbl="revTx" presStyleIdx="1" presStyleCnt="5"/>
      <dgm:spPr/>
    </dgm:pt>
    <dgm:pt modelId="{CAA600BC-5CBA-7845-A405-85B705570497}" type="pres">
      <dgm:prSet presAssocID="{F4967958-F7C5-4015-9260-8050DECFE28A}" presName="vert1" presStyleCnt="0"/>
      <dgm:spPr/>
    </dgm:pt>
    <dgm:pt modelId="{E0210E82-3E9C-C34D-8462-F7714D3A7D28}" type="pres">
      <dgm:prSet presAssocID="{B206F348-74A4-47DC-A757-A9B3ED7A91FF}" presName="thickLine" presStyleLbl="alignNode1" presStyleIdx="2" presStyleCnt="5"/>
      <dgm:spPr/>
    </dgm:pt>
    <dgm:pt modelId="{77E58631-E2E5-5E43-BE63-A303E3D9E8B2}" type="pres">
      <dgm:prSet presAssocID="{B206F348-74A4-47DC-A757-A9B3ED7A91FF}" presName="horz1" presStyleCnt="0"/>
      <dgm:spPr/>
    </dgm:pt>
    <dgm:pt modelId="{F910143E-5E0D-C047-B44D-EBC684A5572E}" type="pres">
      <dgm:prSet presAssocID="{B206F348-74A4-47DC-A757-A9B3ED7A91FF}" presName="tx1" presStyleLbl="revTx" presStyleIdx="2" presStyleCnt="5"/>
      <dgm:spPr/>
    </dgm:pt>
    <dgm:pt modelId="{EB31CDF7-4B64-D043-B6A8-EF773F934BAB}" type="pres">
      <dgm:prSet presAssocID="{B206F348-74A4-47DC-A757-A9B3ED7A91FF}" presName="vert1" presStyleCnt="0"/>
      <dgm:spPr/>
    </dgm:pt>
    <dgm:pt modelId="{C7ABE14A-CD4B-1545-8799-9BB937165E7C}" type="pres">
      <dgm:prSet presAssocID="{31992302-33F0-473F-B855-152CC5A2C362}" presName="thickLine" presStyleLbl="alignNode1" presStyleIdx="3" presStyleCnt="5"/>
      <dgm:spPr/>
    </dgm:pt>
    <dgm:pt modelId="{800703A3-0D11-994A-ABA1-7DF1FDB47DF7}" type="pres">
      <dgm:prSet presAssocID="{31992302-33F0-473F-B855-152CC5A2C362}" presName="horz1" presStyleCnt="0"/>
      <dgm:spPr/>
    </dgm:pt>
    <dgm:pt modelId="{4F2B0E45-D6DB-3D41-AE84-753BFFFFB223}" type="pres">
      <dgm:prSet presAssocID="{31992302-33F0-473F-B855-152CC5A2C362}" presName="tx1" presStyleLbl="revTx" presStyleIdx="3" presStyleCnt="5"/>
      <dgm:spPr/>
    </dgm:pt>
    <dgm:pt modelId="{71DD4B53-FD23-384D-B3F6-005661B258A8}" type="pres">
      <dgm:prSet presAssocID="{31992302-33F0-473F-B855-152CC5A2C362}" presName="vert1" presStyleCnt="0"/>
      <dgm:spPr/>
    </dgm:pt>
    <dgm:pt modelId="{8880C73E-C7ED-484D-9D63-655EA5B8FADB}" type="pres">
      <dgm:prSet presAssocID="{700B4157-4D42-4985-8DEF-2BF1F9F53619}" presName="thickLine" presStyleLbl="alignNode1" presStyleIdx="4" presStyleCnt="5"/>
      <dgm:spPr/>
    </dgm:pt>
    <dgm:pt modelId="{68637BD3-A837-7649-9004-343517DDB804}" type="pres">
      <dgm:prSet presAssocID="{700B4157-4D42-4985-8DEF-2BF1F9F53619}" presName="horz1" presStyleCnt="0"/>
      <dgm:spPr/>
    </dgm:pt>
    <dgm:pt modelId="{B7225ABE-0216-664B-AF3D-3B16C66BCB6E}" type="pres">
      <dgm:prSet presAssocID="{700B4157-4D42-4985-8DEF-2BF1F9F53619}" presName="tx1" presStyleLbl="revTx" presStyleIdx="4" presStyleCnt="5"/>
      <dgm:spPr/>
    </dgm:pt>
    <dgm:pt modelId="{A5D7BDF6-1368-9A4E-88D2-D84E5A52C763}" type="pres">
      <dgm:prSet presAssocID="{700B4157-4D42-4985-8DEF-2BF1F9F53619}" presName="vert1" presStyleCnt="0"/>
      <dgm:spPr/>
    </dgm:pt>
  </dgm:ptLst>
  <dgm:cxnLst>
    <dgm:cxn modelId="{53A70129-B506-9447-9664-69AF03AD7296}" type="presOf" srcId="{D31DA1E9-580B-43E9-A3C6-F991AAFCAA1B}" destId="{9D242E48-69D1-A544-9051-BE0B7102C6C8}" srcOrd="0" destOrd="0" presId="urn:microsoft.com/office/officeart/2008/layout/LinedList"/>
    <dgm:cxn modelId="{5D9BF83A-22B0-2845-A759-4A0786481A5F}" type="presOf" srcId="{F4967958-F7C5-4015-9260-8050DECFE28A}" destId="{E03E6AE7-07FC-3346-8FD9-36CCA2BB074B}" srcOrd="0" destOrd="0" presId="urn:microsoft.com/office/officeart/2008/layout/LinedList"/>
    <dgm:cxn modelId="{689AD141-80DB-ED4A-9270-218A8EE5D73E}" type="presOf" srcId="{31992302-33F0-473F-B855-152CC5A2C362}" destId="{4F2B0E45-D6DB-3D41-AE84-753BFFFFB223}" srcOrd="0" destOrd="0" presId="urn:microsoft.com/office/officeart/2008/layout/LinedList"/>
    <dgm:cxn modelId="{8029CC49-00CB-FB49-81EA-A0E9E43AA20F}" type="presOf" srcId="{700B4157-4D42-4985-8DEF-2BF1F9F53619}" destId="{B7225ABE-0216-664B-AF3D-3B16C66BCB6E}" srcOrd="0" destOrd="0" presId="urn:microsoft.com/office/officeart/2008/layout/LinedList"/>
    <dgm:cxn modelId="{564A566D-DFE2-4949-966B-00994345A3D9}" type="presOf" srcId="{CA6BCCFA-E1FF-4DF1-9544-9E2176586BE3}" destId="{FBAF3684-9F8D-AD47-87EA-240E775D14DB}" srcOrd="0" destOrd="0" presId="urn:microsoft.com/office/officeart/2008/layout/LinedList"/>
    <dgm:cxn modelId="{4E2C7A7F-D520-467D-83A2-C32CA374ABDA}" srcId="{D31DA1E9-580B-43E9-A3C6-F991AAFCAA1B}" destId="{700B4157-4D42-4985-8DEF-2BF1F9F53619}" srcOrd="4" destOrd="0" parTransId="{66E3D92A-FDAD-43B6-9C23-F200A9C7F3EE}" sibTransId="{4A3F6FAF-63AA-4B6D-AF78-FAB9767F8B3B}"/>
    <dgm:cxn modelId="{AA9BAF87-B2FF-274A-B227-399EA889C24D}" type="presOf" srcId="{B206F348-74A4-47DC-A757-A9B3ED7A91FF}" destId="{F910143E-5E0D-C047-B44D-EBC684A5572E}" srcOrd="0" destOrd="0" presId="urn:microsoft.com/office/officeart/2008/layout/LinedList"/>
    <dgm:cxn modelId="{128D9F8C-78CE-46E2-8CED-8F4235E4060B}" srcId="{D31DA1E9-580B-43E9-A3C6-F991AAFCAA1B}" destId="{31992302-33F0-473F-B855-152CC5A2C362}" srcOrd="3" destOrd="0" parTransId="{672CDAA8-B494-47AE-88A2-F807861CEA59}" sibTransId="{249850D3-9EC4-4AD3-B2F8-9B2403112FA2}"/>
    <dgm:cxn modelId="{0684A1BA-6CE4-49CB-81FB-8E3EED8341D2}" srcId="{D31DA1E9-580B-43E9-A3C6-F991AAFCAA1B}" destId="{F4967958-F7C5-4015-9260-8050DECFE28A}" srcOrd="1" destOrd="0" parTransId="{BB40B9AD-6FF0-4B2B-90C7-B8F511B94F90}" sibTransId="{239EFD99-A1CB-4803-943C-50ED4B75A3CA}"/>
    <dgm:cxn modelId="{185302C6-A1DE-497F-B0F4-06EBD8F2490F}" srcId="{D31DA1E9-580B-43E9-A3C6-F991AAFCAA1B}" destId="{B206F348-74A4-47DC-A757-A9B3ED7A91FF}" srcOrd="2" destOrd="0" parTransId="{45C43B37-84EA-4227-B457-CF14EF563932}" sibTransId="{4E75FEAB-DB69-4318-B10C-D57D1B9044B9}"/>
    <dgm:cxn modelId="{F5E72FEC-3863-41AB-9D03-4B028DB3F97D}" srcId="{D31DA1E9-580B-43E9-A3C6-F991AAFCAA1B}" destId="{CA6BCCFA-E1FF-4DF1-9544-9E2176586BE3}" srcOrd="0" destOrd="0" parTransId="{19F264C1-8069-4E22-94D4-4F00E75526AF}" sibTransId="{CCB8B699-BE45-485F-BDBE-12814C242B48}"/>
    <dgm:cxn modelId="{6D0513C9-6243-4741-8C85-ED8B0962A4B0}" type="presParOf" srcId="{9D242E48-69D1-A544-9051-BE0B7102C6C8}" destId="{A56F3927-96A3-6649-850C-30E863680476}" srcOrd="0" destOrd="0" presId="urn:microsoft.com/office/officeart/2008/layout/LinedList"/>
    <dgm:cxn modelId="{FC88F20B-A269-9945-9A72-36E0FDFC0F73}" type="presParOf" srcId="{9D242E48-69D1-A544-9051-BE0B7102C6C8}" destId="{B8FBF1B6-CE59-BC46-B280-1EB28883E110}" srcOrd="1" destOrd="0" presId="urn:microsoft.com/office/officeart/2008/layout/LinedList"/>
    <dgm:cxn modelId="{73630ABE-6487-C24F-9BE6-3213C3B89795}" type="presParOf" srcId="{B8FBF1B6-CE59-BC46-B280-1EB28883E110}" destId="{FBAF3684-9F8D-AD47-87EA-240E775D14DB}" srcOrd="0" destOrd="0" presId="urn:microsoft.com/office/officeart/2008/layout/LinedList"/>
    <dgm:cxn modelId="{F7E518C2-196C-9447-85A4-850B65CAE80B}" type="presParOf" srcId="{B8FBF1B6-CE59-BC46-B280-1EB28883E110}" destId="{162916F2-E91F-7745-A4CA-70DCE5493644}" srcOrd="1" destOrd="0" presId="urn:microsoft.com/office/officeart/2008/layout/LinedList"/>
    <dgm:cxn modelId="{EA671F1C-FC54-1849-BF11-E2E866A8F949}" type="presParOf" srcId="{9D242E48-69D1-A544-9051-BE0B7102C6C8}" destId="{518606EA-CD86-1A4C-9DDE-2B7D4F4E1105}" srcOrd="2" destOrd="0" presId="urn:microsoft.com/office/officeart/2008/layout/LinedList"/>
    <dgm:cxn modelId="{5A818677-529B-EA41-B373-A890EE645AE9}" type="presParOf" srcId="{9D242E48-69D1-A544-9051-BE0B7102C6C8}" destId="{8CB9F65C-189C-F243-89BA-AAA386077361}" srcOrd="3" destOrd="0" presId="urn:microsoft.com/office/officeart/2008/layout/LinedList"/>
    <dgm:cxn modelId="{D66F305D-713A-3D43-8FE4-D525875FEFD2}" type="presParOf" srcId="{8CB9F65C-189C-F243-89BA-AAA386077361}" destId="{E03E6AE7-07FC-3346-8FD9-36CCA2BB074B}" srcOrd="0" destOrd="0" presId="urn:microsoft.com/office/officeart/2008/layout/LinedList"/>
    <dgm:cxn modelId="{D0127D68-50B1-DB43-99B8-3E6E743EC167}" type="presParOf" srcId="{8CB9F65C-189C-F243-89BA-AAA386077361}" destId="{CAA600BC-5CBA-7845-A405-85B705570497}" srcOrd="1" destOrd="0" presId="urn:microsoft.com/office/officeart/2008/layout/LinedList"/>
    <dgm:cxn modelId="{082EAE42-7200-3541-BACE-52129BFA5A60}" type="presParOf" srcId="{9D242E48-69D1-A544-9051-BE0B7102C6C8}" destId="{E0210E82-3E9C-C34D-8462-F7714D3A7D28}" srcOrd="4" destOrd="0" presId="urn:microsoft.com/office/officeart/2008/layout/LinedList"/>
    <dgm:cxn modelId="{A6857A4B-13AF-4A44-97C9-00CDBAC48B5C}" type="presParOf" srcId="{9D242E48-69D1-A544-9051-BE0B7102C6C8}" destId="{77E58631-E2E5-5E43-BE63-A303E3D9E8B2}" srcOrd="5" destOrd="0" presId="urn:microsoft.com/office/officeart/2008/layout/LinedList"/>
    <dgm:cxn modelId="{05093E53-6557-F744-A494-F216600E9D55}" type="presParOf" srcId="{77E58631-E2E5-5E43-BE63-A303E3D9E8B2}" destId="{F910143E-5E0D-C047-B44D-EBC684A5572E}" srcOrd="0" destOrd="0" presId="urn:microsoft.com/office/officeart/2008/layout/LinedList"/>
    <dgm:cxn modelId="{58AD1901-C9F4-7E41-BB6A-1CC6EDD4B50D}" type="presParOf" srcId="{77E58631-E2E5-5E43-BE63-A303E3D9E8B2}" destId="{EB31CDF7-4B64-D043-B6A8-EF773F934BAB}" srcOrd="1" destOrd="0" presId="urn:microsoft.com/office/officeart/2008/layout/LinedList"/>
    <dgm:cxn modelId="{0CC38A41-07C4-7648-ADBF-98F9C721BFE4}" type="presParOf" srcId="{9D242E48-69D1-A544-9051-BE0B7102C6C8}" destId="{C7ABE14A-CD4B-1545-8799-9BB937165E7C}" srcOrd="6" destOrd="0" presId="urn:microsoft.com/office/officeart/2008/layout/LinedList"/>
    <dgm:cxn modelId="{23C543EE-8B12-5841-B25C-8431BF15E164}" type="presParOf" srcId="{9D242E48-69D1-A544-9051-BE0B7102C6C8}" destId="{800703A3-0D11-994A-ABA1-7DF1FDB47DF7}" srcOrd="7" destOrd="0" presId="urn:microsoft.com/office/officeart/2008/layout/LinedList"/>
    <dgm:cxn modelId="{0B2CC034-AEE8-BD4D-9E49-18A620059B3B}" type="presParOf" srcId="{800703A3-0D11-994A-ABA1-7DF1FDB47DF7}" destId="{4F2B0E45-D6DB-3D41-AE84-753BFFFFB223}" srcOrd="0" destOrd="0" presId="urn:microsoft.com/office/officeart/2008/layout/LinedList"/>
    <dgm:cxn modelId="{2C9B1A19-E8EF-B143-8DF9-1B4995D87B5A}" type="presParOf" srcId="{800703A3-0D11-994A-ABA1-7DF1FDB47DF7}" destId="{71DD4B53-FD23-384D-B3F6-005661B258A8}" srcOrd="1" destOrd="0" presId="urn:microsoft.com/office/officeart/2008/layout/LinedList"/>
    <dgm:cxn modelId="{5C59D5F6-5E69-8041-9E49-ED7755307FAF}" type="presParOf" srcId="{9D242E48-69D1-A544-9051-BE0B7102C6C8}" destId="{8880C73E-C7ED-484D-9D63-655EA5B8FADB}" srcOrd="8" destOrd="0" presId="urn:microsoft.com/office/officeart/2008/layout/LinedList"/>
    <dgm:cxn modelId="{865507B2-EECB-F643-89D8-34CD8C200CB1}" type="presParOf" srcId="{9D242E48-69D1-A544-9051-BE0B7102C6C8}" destId="{68637BD3-A837-7649-9004-343517DDB804}" srcOrd="9" destOrd="0" presId="urn:microsoft.com/office/officeart/2008/layout/LinedList"/>
    <dgm:cxn modelId="{9A1FF5FA-0FA2-9A49-B496-E7A33F4C2320}" type="presParOf" srcId="{68637BD3-A837-7649-9004-343517DDB804}" destId="{B7225ABE-0216-664B-AF3D-3B16C66BCB6E}" srcOrd="0" destOrd="0" presId="urn:microsoft.com/office/officeart/2008/layout/LinedList"/>
    <dgm:cxn modelId="{3DBDB5AA-A41C-3444-8BD1-4D51877AF8F7}" type="presParOf" srcId="{68637BD3-A837-7649-9004-343517DDB804}" destId="{A5D7BDF6-1368-9A4E-88D2-D84E5A52C7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3405DA-8460-496C-8BC9-14A8ADB76D40}" type="doc">
      <dgm:prSet loTypeId="urn:microsoft.com/office/officeart/2005/8/layout/default" loCatId="list" qsTypeId="urn:microsoft.com/office/officeart/2005/8/quickstyle/simple5" qsCatId="simple" csTypeId="urn:microsoft.com/office/officeart/2005/8/colors/accent0_2" csCatId="mainScheme"/>
      <dgm:spPr/>
      <dgm:t>
        <a:bodyPr/>
        <a:lstStyle/>
        <a:p>
          <a:endParaRPr lang="en-US"/>
        </a:p>
      </dgm:t>
    </dgm:pt>
    <dgm:pt modelId="{99F17ACA-1BC4-49B8-99B3-7FE8F84649DA}">
      <dgm:prSet/>
      <dgm:spPr/>
      <dgm:t>
        <a:bodyPr/>
        <a:lstStyle/>
        <a:p>
          <a:r>
            <a:rPr lang="en-GB"/>
            <a:t>Screens</a:t>
          </a:r>
          <a:endParaRPr lang="en-US"/>
        </a:p>
      </dgm:t>
    </dgm:pt>
    <dgm:pt modelId="{0AC320E9-B62A-406F-9D66-37E218379183}" type="parTrans" cxnId="{4D49985D-DE9C-45D9-AD09-C6C7575FE7C7}">
      <dgm:prSet/>
      <dgm:spPr/>
      <dgm:t>
        <a:bodyPr/>
        <a:lstStyle/>
        <a:p>
          <a:endParaRPr lang="en-US"/>
        </a:p>
      </dgm:t>
    </dgm:pt>
    <dgm:pt modelId="{AD95A514-B480-4BA9-9026-382D0461FB39}" type="sibTrans" cxnId="{4D49985D-DE9C-45D9-AD09-C6C7575FE7C7}">
      <dgm:prSet/>
      <dgm:spPr/>
      <dgm:t>
        <a:bodyPr/>
        <a:lstStyle/>
        <a:p>
          <a:endParaRPr lang="en-US"/>
        </a:p>
      </dgm:t>
    </dgm:pt>
    <dgm:pt modelId="{B4E50DFB-45B8-4A5B-8579-B6155C1D751E}">
      <dgm:prSet/>
      <dgm:spPr/>
      <dgm:t>
        <a:bodyPr/>
        <a:lstStyle/>
        <a:p>
          <a:r>
            <a:rPr lang="en-GB"/>
            <a:t>Live links</a:t>
          </a:r>
          <a:endParaRPr lang="en-US"/>
        </a:p>
      </dgm:t>
    </dgm:pt>
    <dgm:pt modelId="{3017479E-E97D-43B6-924A-FC657A7270A7}" type="parTrans" cxnId="{5FF2EBC4-792E-4E20-B626-D63B71782AC0}">
      <dgm:prSet/>
      <dgm:spPr/>
      <dgm:t>
        <a:bodyPr/>
        <a:lstStyle/>
        <a:p>
          <a:endParaRPr lang="en-US"/>
        </a:p>
      </dgm:t>
    </dgm:pt>
    <dgm:pt modelId="{9C2BCA85-E8EE-4A7A-838F-2E06BD19BE6A}" type="sibTrans" cxnId="{5FF2EBC4-792E-4E20-B626-D63B71782AC0}">
      <dgm:prSet/>
      <dgm:spPr/>
      <dgm:t>
        <a:bodyPr/>
        <a:lstStyle/>
        <a:p>
          <a:endParaRPr lang="en-US"/>
        </a:p>
      </dgm:t>
    </dgm:pt>
    <dgm:pt modelId="{0B3C6635-9B7C-4E1C-8394-2A7B4DA5BFB6}">
      <dgm:prSet/>
      <dgm:spPr/>
      <dgm:t>
        <a:bodyPr/>
        <a:lstStyle/>
        <a:p>
          <a:r>
            <a:rPr lang="en-GB"/>
            <a:t>Evidence given in private</a:t>
          </a:r>
          <a:endParaRPr lang="en-US"/>
        </a:p>
      </dgm:t>
    </dgm:pt>
    <dgm:pt modelId="{D1B75E14-3336-489B-B752-185B65CA8F3E}" type="parTrans" cxnId="{8830C85D-7C0A-44FE-BB17-557A4F296998}">
      <dgm:prSet/>
      <dgm:spPr/>
      <dgm:t>
        <a:bodyPr/>
        <a:lstStyle/>
        <a:p>
          <a:endParaRPr lang="en-US"/>
        </a:p>
      </dgm:t>
    </dgm:pt>
    <dgm:pt modelId="{2BAF9728-AC8C-4AE7-8252-016E585841EC}" type="sibTrans" cxnId="{8830C85D-7C0A-44FE-BB17-557A4F296998}">
      <dgm:prSet/>
      <dgm:spPr/>
      <dgm:t>
        <a:bodyPr/>
        <a:lstStyle/>
        <a:p>
          <a:endParaRPr lang="en-US"/>
        </a:p>
      </dgm:t>
    </dgm:pt>
    <dgm:pt modelId="{C5B9657B-06D2-43BE-8F6A-2471048AA903}">
      <dgm:prSet/>
      <dgm:spPr/>
      <dgm:t>
        <a:bodyPr/>
        <a:lstStyle/>
        <a:p>
          <a:r>
            <a:rPr lang="en-GB"/>
            <a:t>Removal of wigs and gowns by judges and barristers.</a:t>
          </a:r>
          <a:endParaRPr lang="en-US"/>
        </a:p>
      </dgm:t>
    </dgm:pt>
    <dgm:pt modelId="{A16A8E93-6143-4BB5-9C5D-FCEA5FCC2B46}" type="parTrans" cxnId="{9B55AB8E-B243-41DC-ADB0-41B6B55C9E6D}">
      <dgm:prSet/>
      <dgm:spPr/>
      <dgm:t>
        <a:bodyPr/>
        <a:lstStyle/>
        <a:p>
          <a:endParaRPr lang="en-US"/>
        </a:p>
      </dgm:t>
    </dgm:pt>
    <dgm:pt modelId="{D225B12B-68F2-46E0-A71D-22D6EBB0D75C}" type="sibTrans" cxnId="{9B55AB8E-B243-41DC-ADB0-41B6B55C9E6D}">
      <dgm:prSet/>
      <dgm:spPr/>
      <dgm:t>
        <a:bodyPr/>
        <a:lstStyle/>
        <a:p>
          <a:endParaRPr lang="en-US"/>
        </a:p>
      </dgm:t>
    </dgm:pt>
    <dgm:pt modelId="{45DD2127-8066-44F5-BB7A-6C17F380B1EE}">
      <dgm:prSet/>
      <dgm:spPr/>
      <dgm:t>
        <a:bodyPr/>
        <a:lstStyle/>
        <a:p>
          <a:r>
            <a:rPr lang="en-GB"/>
            <a:t>Visual recorded interview.</a:t>
          </a:r>
          <a:endParaRPr lang="en-US"/>
        </a:p>
      </dgm:t>
    </dgm:pt>
    <dgm:pt modelId="{C5D75CA6-49BF-43B4-85DE-BE166957F227}" type="parTrans" cxnId="{86ACD350-B95A-47B8-94DD-71159AA56172}">
      <dgm:prSet/>
      <dgm:spPr/>
      <dgm:t>
        <a:bodyPr/>
        <a:lstStyle/>
        <a:p>
          <a:endParaRPr lang="en-US"/>
        </a:p>
      </dgm:t>
    </dgm:pt>
    <dgm:pt modelId="{519310A4-7B61-4C67-A1A1-01B3FB7364B4}" type="sibTrans" cxnId="{86ACD350-B95A-47B8-94DD-71159AA56172}">
      <dgm:prSet/>
      <dgm:spPr/>
      <dgm:t>
        <a:bodyPr/>
        <a:lstStyle/>
        <a:p>
          <a:endParaRPr lang="en-US"/>
        </a:p>
      </dgm:t>
    </dgm:pt>
    <dgm:pt modelId="{B26DBFEB-8B56-4648-ADD3-7E09DB402278}">
      <dgm:prSet/>
      <dgm:spPr/>
      <dgm:t>
        <a:bodyPr/>
        <a:lstStyle/>
        <a:p>
          <a:r>
            <a:rPr lang="en-GB"/>
            <a:t>Pre-trail visual recorded cross-examination or re examination.</a:t>
          </a:r>
          <a:endParaRPr lang="en-US"/>
        </a:p>
      </dgm:t>
    </dgm:pt>
    <dgm:pt modelId="{1A96B5CC-7B5D-487F-870E-3C4C593439A5}" type="parTrans" cxnId="{3CD38F14-50D1-40C3-98BC-1E778E567DDC}">
      <dgm:prSet/>
      <dgm:spPr/>
      <dgm:t>
        <a:bodyPr/>
        <a:lstStyle/>
        <a:p>
          <a:endParaRPr lang="en-US"/>
        </a:p>
      </dgm:t>
    </dgm:pt>
    <dgm:pt modelId="{F1D229DF-D986-4422-9F75-21BE307BBEE1}" type="sibTrans" cxnId="{3CD38F14-50D1-40C3-98BC-1E778E567DDC}">
      <dgm:prSet/>
      <dgm:spPr/>
      <dgm:t>
        <a:bodyPr/>
        <a:lstStyle/>
        <a:p>
          <a:endParaRPr lang="en-US"/>
        </a:p>
      </dgm:t>
    </dgm:pt>
    <dgm:pt modelId="{68FF8CC1-7E0F-46B1-BD12-2D483FDAF3DF}">
      <dgm:prSet/>
      <dgm:spPr/>
      <dgm:t>
        <a:bodyPr/>
        <a:lstStyle/>
        <a:p>
          <a:r>
            <a:rPr lang="en-GB"/>
            <a:t>Examination of the witnesses through an intermediary.</a:t>
          </a:r>
          <a:endParaRPr lang="en-US"/>
        </a:p>
      </dgm:t>
    </dgm:pt>
    <dgm:pt modelId="{9FB88862-F499-4A0D-87A7-D20EF1ED06E3}" type="parTrans" cxnId="{C827489A-59D5-441E-93FF-421D1896502F}">
      <dgm:prSet/>
      <dgm:spPr/>
      <dgm:t>
        <a:bodyPr/>
        <a:lstStyle/>
        <a:p>
          <a:endParaRPr lang="en-US"/>
        </a:p>
      </dgm:t>
    </dgm:pt>
    <dgm:pt modelId="{12D8A7F2-A04F-4ED5-A914-7EA19B950212}" type="sibTrans" cxnId="{C827489A-59D5-441E-93FF-421D1896502F}">
      <dgm:prSet/>
      <dgm:spPr/>
      <dgm:t>
        <a:bodyPr/>
        <a:lstStyle/>
        <a:p>
          <a:endParaRPr lang="en-US"/>
        </a:p>
      </dgm:t>
    </dgm:pt>
    <dgm:pt modelId="{3D7ED0E5-CF95-4F21-AD57-5D2B93B4B93A}">
      <dgm:prSet/>
      <dgm:spPr/>
      <dgm:t>
        <a:bodyPr/>
        <a:lstStyle/>
        <a:p>
          <a:r>
            <a:rPr lang="en-GB"/>
            <a:t>Aids in Communication.</a:t>
          </a:r>
          <a:endParaRPr lang="en-US"/>
        </a:p>
      </dgm:t>
    </dgm:pt>
    <dgm:pt modelId="{F428894D-C238-4B1C-A3E7-EEE4DC6B7219}" type="parTrans" cxnId="{441C805A-75AA-4385-90D2-C209921D3686}">
      <dgm:prSet/>
      <dgm:spPr/>
      <dgm:t>
        <a:bodyPr/>
        <a:lstStyle/>
        <a:p>
          <a:endParaRPr lang="en-US"/>
        </a:p>
      </dgm:t>
    </dgm:pt>
    <dgm:pt modelId="{D2EFA342-7273-448E-AF8C-EFF881EF5053}" type="sibTrans" cxnId="{441C805A-75AA-4385-90D2-C209921D3686}">
      <dgm:prSet/>
      <dgm:spPr/>
      <dgm:t>
        <a:bodyPr/>
        <a:lstStyle/>
        <a:p>
          <a:endParaRPr lang="en-US"/>
        </a:p>
      </dgm:t>
    </dgm:pt>
    <dgm:pt modelId="{5BBFA017-52BC-E747-A3ED-D183A7627B12}" type="pres">
      <dgm:prSet presAssocID="{AE3405DA-8460-496C-8BC9-14A8ADB76D40}" presName="diagram" presStyleCnt="0">
        <dgm:presLayoutVars>
          <dgm:dir/>
          <dgm:resizeHandles val="exact"/>
        </dgm:presLayoutVars>
      </dgm:prSet>
      <dgm:spPr/>
    </dgm:pt>
    <dgm:pt modelId="{AE4501AA-B762-0A4D-84F2-6BAFACCF2850}" type="pres">
      <dgm:prSet presAssocID="{99F17ACA-1BC4-49B8-99B3-7FE8F84649DA}" presName="node" presStyleLbl="node1" presStyleIdx="0" presStyleCnt="8">
        <dgm:presLayoutVars>
          <dgm:bulletEnabled val="1"/>
        </dgm:presLayoutVars>
      </dgm:prSet>
      <dgm:spPr/>
    </dgm:pt>
    <dgm:pt modelId="{C4E8FE26-FE0F-8945-BEA7-D4B66F3AC248}" type="pres">
      <dgm:prSet presAssocID="{AD95A514-B480-4BA9-9026-382D0461FB39}" presName="sibTrans" presStyleCnt="0"/>
      <dgm:spPr/>
    </dgm:pt>
    <dgm:pt modelId="{B6151039-012C-604E-B2FC-47F64C16CD22}" type="pres">
      <dgm:prSet presAssocID="{B4E50DFB-45B8-4A5B-8579-B6155C1D751E}" presName="node" presStyleLbl="node1" presStyleIdx="1" presStyleCnt="8">
        <dgm:presLayoutVars>
          <dgm:bulletEnabled val="1"/>
        </dgm:presLayoutVars>
      </dgm:prSet>
      <dgm:spPr/>
    </dgm:pt>
    <dgm:pt modelId="{245EBFBF-848B-7B42-B803-B6C8D328A0B2}" type="pres">
      <dgm:prSet presAssocID="{9C2BCA85-E8EE-4A7A-838F-2E06BD19BE6A}" presName="sibTrans" presStyleCnt="0"/>
      <dgm:spPr/>
    </dgm:pt>
    <dgm:pt modelId="{F2B9766F-7EA8-FE4D-8A79-3A457B36369A}" type="pres">
      <dgm:prSet presAssocID="{0B3C6635-9B7C-4E1C-8394-2A7B4DA5BFB6}" presName="node" presStyleLbl="node1" presStyleIdx="2" presStyleCnt="8">
        <dgm:presLayoutVars>
          <dgm:bulletEnabled val="1"/>
        </dgm:presLayoutVars>
      </dgm:prSet>
      <dgm:spPr/>
    </dgm:pt>
    <dgm:pt modelId="{98618D01-1369-0044-AB5A-128B27D0A711}" type="pres">
      <dgm:prSet presAssocID="{2BAF9728-AC8C-4AE7-8252-016E585841EC}" presName="sibTrans" presStyleCnt="0"/>
      <dgm:spPr/>
    </dgm:pt>
    <dgm:pt modelId="{2F41813B-F8F3-464C-98B9-31D11EE0C453}" type="pres">
      <dgm:prSet presAssocID="{C5B9657B-06D2-43BE-8F6A-2471048AA903}" presName="node" presStyleLbl="node1" presStyleIdx="3" presStyleCnt="8">
        <dgm:presLayoutVars>
          <dgm:bulletEnabled val="1"/>
        </dgm:presLayoutVars>
      </dgm:prSet>
      <dgm:spPr/>
    </dgm:pt>
    <dgm:pt modelId="{7B9FD08F-C7CF-884C-A3DB-F2C450AEA614}" type="pres">
      <dgm:prSet presAssocID="{D225B12B-68F2-46E0-A71D-22D6EBB0D75C}" presName="sibTrans" presStyleCnt="0"/>
      <dgm:spPr/>
    </dgm:pt>
    <dgm:pt modelId="{A0FC4D7D-1D09-9742-BA92-EAF426FDBF74}" type="pres">
      <dgm:prSet presAssocID="{45DD2127-8066-44F5-BB7A-6C17F380B1EE}" presName="node" presStyleLbl="node1" presStyleIdx="4" presStyleCnt="8">
        <dgm:presLayoutVars>
          <dgm:bulletEnabled val="1"/>
        </dgm:presLayoutVars>
      </dgm:prSet>
      <dgm:spPr/>
    </dgm:pt>
    <dgm:pt modelId="{CB5EAFA9-55EE-8643-831E-FDE1BEECC50F}" type="pres">
      <dgm:prSet presAssocID="{519310A4-7B61-4C67-A1A1-01B3FB7364B4}" presName="sibTrans" presStyleCnt="0"/>
      <dgm:spPr/>
    </dgm:pt>
    <dgm:pt modelId="{EC8DF9CC-567E-CB49-B892-CE343270867D}" type="pres">
      <dgm:prSet presAssocID="{B26DBFEB-8B56-4648-ADD3-7E09DB402278}" presName="node" presStyleLbl="node1" presStyleIdx="5" presStyleCnt="8">
        <dgm:presLayoutVars>
          <dgm:bulletEnabled val="1"/>
        </dgm:presLayoutVars>
      </dgm:prSet>
      <dgm:spPr/>
    </dgm:pt>
    <dgm:pt modelId="{345DCF49-E114-AA43-BD5C-718F87239D88}" type="pres">
      <dgm:prSet presAssocID="{F1D229DF-D986-4422-9F75-21BE307BBEE1}" presName="sibTrans" presStyleCnt="0"/>
      <dgm:spPr/>
    </dgm:pt>
    <dgm:pt modelId="{D4CA0991-12A4-E94B-B0CB-468994BE1B53}" type="pres">
      <dgm:prSet presAssocID="{68FF8CC1-7E0F-46B1-BD12-2D483FDAF3DF}" presName="node" presStyleLbl="node1" presStyleIdx="6" presStyleCnt="8">
        <dgm:presLayoutVars>
          <dgm:bulletEnabled val="1"/>
        </dgm:presLayoutVars>
      </dgm:prSet>
      <dgm:spPr/>
    </dgm:pt>
    <dgm:pt modelId="{6FAE8EDD-D872-CA47-8FFB-CE43CF0A13B6}" type="pres">
      <dgm:prSet presAssocID="{12D8A7F2-A04F-4ED5-A914-7EA19B950212}" presName="sibTrans" presStyleCnt="0"/>
      <dgm:spPr/>
    </dgm:pt>
    <dgm:pt modelId="{A5C101CF-2035-C14C-8765-418FD057F223}" type="pres">
      <dgm:prSet presAssocID="{3D7ED0E5-CF95-4F21-AD57-5D2B93B4B93A}" presName="node" presStyleLbl="node1" presStyleIdx="7" presStyleCnt="8">
        <dgm:presLayoutVars>
          <dgm:bulletEnabled val="1"/>
        </dgm:presLayoutVars>
      </dgm:prSet>
      <dgm:spPr/>
    </dgm:pt>
  </dgm:ptLst>
  <dgm:cxnLst>
    <dgm:cxn modelId="{3CD38F14-50D1-40C3-98BC-1E778E567DDC}" srcId="{AE3405DA-8460-496C-8BC9-14A8ADB76D40}" destId="{B26DBFEB-8B56-4648-ADD3-7E09DB402278}" srcOrd="5" destOrd="0" parTransId="{1A96B5CC-7B5D-487F-870E-3C4C593439A5}" sibTransId="{F1D229DF-D986-4422-9F75-21BE307BBEE1}"/>
    <dgm:cxn modelId="{3CEC4720-DD09-B646-ACF7-23DAE3955D9B}" type="presOf" srcId="{3D7ED0E5-CF95-4F21-AD57-5D2B93B4B93A}" destId="{A5C101CF-2035-C14C-8765-418FD057F223}" srcOrd="0" destOrd="0" presId="urn:microsoft.com/office/officeart/2005/8/layout/default"/>
    <dgm:cxn modelId="{86ACD350-B95A-47B8-94DD-71159AA56172}" srcId="{AE3405DA-8460-496C-8BC9-14A8ADB76D40}" destId="{45DD2127-8066-44F5-BB7A-6C17F380B1EE}" srcOrd="4" destOrd="0" parTransId="{C5D75CA6-49BF-43B4-85DE-BE166957F227}" sibTransId="{519310A4-7B61-4C67-A1A1-01B3FB7364B4}"/>
    <dgm:cxn modelId="{441C805A-75AA-4385-90D2-C209921D3686}" srcId="{AE3405DA-8460-496C-8BC9-14A8ADB76D40}" destId="{3D7ED0E5-CF95-4F21-AD57-5D2B93B4B93A}" srcOrd="7" destOrd="0" parTransId="{F428894D-C238-4B1C-A3E7-EEE4DC6B7219}" sibTransId="{D2EFA342-7273-448E-AF8C-EFF881EF5053}"/>
    <dgm:cxn modelId="{4D49985D-DE9C-45D9-AD09-C6C7575FE7C7}" srcId="{AE3405DA-8460-496C-8BC9-14A8ADB76D40}" destId="{99F17ACA-1BC4-49B8-99B3-7FE8F84649DA}" srcOrd="0" destOrd="0" parTransId="{0AC320E9-B62A-406F-9D66-37E218379183}" sibTransId="{AD95A514-B480-4BA9-9026-382D0461FB39}"/>
    <dgm:cxn modelId="{8830C85D-7C0A-44FE-BB17-557A4F296998}" srcId="{AE3405DA-8460-496C-8BC9-14A8ADB76D40}" destId="{0B3C6635-9B7C-4E1C-8394-2A7B4DA5BFB6}" srcOrd="2" destOrd="0" parTransId="{D1B75E14-3336-489B-B752-185B65CA8F3E}" sibTransId="{2BAF9728-AC8C-4AE7-8252-016E585841EC}"/>
    <dgm:cxn modelId="{25E28274-7D86-F74F-9E6C-F5857708C668}" type="presOf" srcId="{AE3405DA-8460-496C-8BC9-14A8ADB76D40}" destId="{5BBFA017-52BC-E747-A3ED-D183A7627B12}" srcOrd="0" destOrd="0" presId="urn:microsoft.com/office/officeart/2005/8/layout/default"/>
    <dgm:cxn modelId="{61D6F78C-9C4D-A94D-81BC-F9A906A7EC7F}" type="presOf" srcId="{99F17ACA-1BC4-49B8-99B3-7FE8F84649DA}" destId="{AE4501AA-B762-0A4D-84F2-6BAFACCF2850}" srcOrd="0" destOrd="0" presId="urn:microsoft.com/office/officeart/2005/8/layout/default"/>
    <dgm:cxn modelId="{9B55AB8E-B243-41DC-ADB0-41B6B55C9E6D}" srcId="{AE3405DA-8460-496C-8BC9-14A8ADB76D40}" destId="{C5B9657B-06D2-43BE-8F6A-2471048AA903}" srcOrd="3" destOrd="0" parTransId="{A16A8E93-6143-4BB5-9C5D-FCEA5FCC2B46}" sibTransId="{D225B12B-68F2-46E0-A71D-22D6EBB0D75C}"/>
    <dgm:cxn modelId="{4684D58F-C2C2-8E4D-B33E-FFC5F314DBA4}" type="presOf" srcId="{0B3C6635-9B7C-4E1C-8394-2A7B4DA5BFB6}" destId="{F2B9766F-7EA8-FE4D-8A79-3A457B36369A}" srcOrd="0" destOrd="0" presId="urn:microsoft.com/office/officeart/2005/8/layout/default"/>
    <dgm:cxn modelId="{85395892-AA41-B34A-ACB2-5241118389E0}" type="presOf" srcId="{68FF8CC1-7E0F-46B1-BD12-2D483FDAF3DF}" destId="{D4CA0991-12A4-E94B-B0CB-468994BE1B53}" srcOrd="0" destOrd="0" presId="urn:microsoft.com/office/officeart/2005/8/layout/default"/>
    <dgm:cxn modelId="{C827489A-59D5-441E-93FF-421D1896502F}" srcId="{AE3405DA-8460-496C-8BC9-14A8ADB76D40}" destId="{68FF8CC1-7E0F-46B1-BD12-2D483FDAF3DF}" srcOrd="6" destOrd="0" parTransId="{9FB88862-F499-4A0D-87A7-D20EF1ED06E3}" sibTransId="{12D8A7F2-A04F-4ED5-A914-7EA19B950212}"/>
    <dgm:cxn modelId="{B52A3AA6-FAD2-504A-9691-C0F3131CDF85}" type="presOf" srcId="{C5B9657B-06D2-43BE-8F6A-2471048AA903}" destId="{2F41813B-F8F3-464C-98B9-31D11EE0C453}" srcOrd="0" destOrd="0" presId="urn:microsoft.com/office/officeart/2005/8/layout/default"/>
    <dgm:cxn modelId="{103C4DB2-617F-364E-9996-0935AE349034}" type="presOf" srcId="{B4E50DFB-45B8-4A5B-8579-B6155C1D751E}" destId="{B6151039-012C-604E-B2FC-47F64C16CD22}" srcOrd="0" destOrd="0" presId="urn:microsoft.com/office/officeart/2005/8/layout/default"/>
    <dgm:cxn modelId="{5FF2EBC4-792E-4E20-B626-D63B71782AC0}" srcId="{AE3405DA-8460-496C-8BC9-14A8ADB76D40}" destId="{B4E50DFB-45B8-4A5B-8579-B6155C1D751E}" srcOrd="1" destOrd="0" parTransId="{3017479E-E97D-43B6-924A-FC657A7270A7}" sibTransId="{9C2BCA85-E8EE-4A7A-838F-2E06BD19BE6A}"/>
    <dgm:cxn modelId="{6680AEC6-6AF2-214E-ADBE-8C96025144BF}" type="presOf" srcId="{45DD2127-8066-44F5-BB7A-6C17F380B1EE}" destId="{A0FC4D7D-1D09-9742-BA92-EAF426FDBF74}" srcOrd="0" destOrd="0" presId="urn:microsoft.com/office/officeart/2005/8/layout/default"/>
    <dgm:cxn modelId="{D85019EC-311F-864C-AC95-D4191A8A2E6B}" type="presOf" srcId="{B26DBFEB-8B56-4648-ADD3-7E09DB402278}" destId="{EC8DF9CC-567E-CB49-B892-CE343270867D}" srcOrd="0" destOrd="0" presId="urn:microsoft.com/office/officeart/2005/8/layout/default"/>
    <dgm:cxn modelId="{81BDCFBD-C094-EB4E-872A-C7D4689E290C}" type="presParOf" srcId="{5BBFA017-52BC-E747-A3ED-D183A7627B12}" destId="{AE4501AA-B762-0A4D-84F2-6BAFACCF2850}" srcOrd="0" destOrd="0" presId="urn:microsoft.com/office/officeart/2005/8/layout/default"/>
    <dgm:cxn modelId="{3BC987A6-6BF4-D048-8CAA-173D5B9C21AD}" type="presParOf" srcId="{5BBFA017-52BC-E747-A3ED-D183A7627B12}" destId="{C4E8FE26-FE0F-8945-BEA7-D4B66F3AC248}" srcOrd="1" destOrd="0" presId="urn:microsoft.com/office/officeart/2005/8/layout/default"/>
    <dgm:cxn modelId="{745EB682-9BF5-8C4A-A03E-12716B4CBF49}" type="presParOf" srcId="{5BBFA017-52BC-E747-A3ED-D183A7627B12}" destId="{B6151039-012C-604E-B2FC-47F64C16CD22}" srcOrd="2" destOrd="0" presId="urn:microsoft.com/office/officeart/2005/8/layout/default"/>
    <dgm:cxn modelId="{AE673495-F70E-1240-AD81-B5B078485B3D}" type="presParOf" srcId="{5BBFA017-52BC-E747-A3ED-D183A7627B12}" destId="{245EBFBF-848B-7B42-B803-B6C8D328A0B2}" srcOrd="3" destOrd="0" presId="urn:microsoft.com/office/officeart/2005/8/layout/default"/>
    <dgm:cxn modelId="{D3B09123-31EE-B647-A3AA-C7CF8FFBCCDB}" type="presParOf" srcId="{5BBFA017-52BC-E747-A3ED-D183A7627B12}" destId="{F2B9766F-7EA8-FE4D-8A79-3A457B36369A}" srcOrd="4" destOrd="0" presId="urn:microsoft.com/office/officeart/2005/8/layout/default"/>
    <dgm:cxn modelId="{B5AF089C-8143-224B-BF79-EB775FEB7283}" type="presParOf" srcId="{5BBFA017-52BC-E747-A3ED-D183A7627B12}" destId="{98618D01-1369-0044-AB5A-128B27D0A711}" srcOrd="5" destOrd="0" presId="urn:microsoft.com/office/officeart/2005/8/layout/default"/>
    <dgm:cxn modelId="{8DFFA6DC-CC0A-854C-BECB-33D725D48E22}" type="presParOf" srcId="{5BBFA017-52BC-E747-A3ED-D183A7627B12}" destId="{2F41813B-F8F3-464C-98B9-31D11EE0C453}" srcOrd="6" destOrd="0" presId="urn:microsoft.com/office/officeart/2005/8/layout/default"/>
    <dgm:cxn modelId="{ADB464F5-246F-0F46-A4B8-13461B65CD98}" type="presParOf" srcId="{5BBFA017-52BC-E747-A3ED-D183A7627B12}" destId="{7B9FD08F-C7CF-884C-A3DB-F2C450AEA614}" srcOrd="7" destOrd="0" presId="urn:microsoft.com/office/officeart/2005/8/layout/default"/>
    <dgm:cxn modelId="{3E9A46CD-D93C-6045-9598-E09D79D62878}" type="presParOf" srcId="{5BBFA017-52BC-E747-A3ED-D183A7627B12}" destId="{A0FC4D7D-1D09-9742-BA92-EAF426FDBF74}" srcOrd="8" destOrd="0" presId="urn:microsoft.com/office/officeart/2005/8/layout/default"/>
    <dgm:cxn modelId="{C62410D8-178C-9A4F-A0A4-81DF051BA706}" type="presParOf" srcId="{5BBFA017-52BC-E747-A3ED-D183A7627B12}" destId="{CB5EAFA9-55EE-8643-831E-FDE1BEECC50F}" srcOrd="9" destOrd="0" presId="urn:microsoft.com/office/officeart/2005/8/layout/default"/>
    <dgm:cxn modelId="{235F9401-B3D6-E349-B837-E8862B415907}" type="presParOf" srcId="{5BBFA017-52BC-E747-A3ED-D183A7627B12}" destId="{EC8DF9CC-567E-CB49-B892-CE343270867D}" srcOrd="10" destOrd="0" presId="urn:microsoft.com/office/officeart/2005/8/layout/default"/>
    <dgm:cxn modelId="{52C7CFEC-C829-F049-8BAF-084A5079FF7C}" type="presParOf" srcId="{5BBFA017-52BC-E747-A3ED-D183A7627B12}" destId="{345DCF49-E114-AA43-BD5C-718F87239D88}" srcOrd="11" destOrd="0" presId="urn:microsoft.com/office/officeart/2005/8/layout/default"/>
    <dgm:cxn modelId="{1AEF97FF-0A86-F841-B492-5F3EC6D4B55C}" type="presParOf" srcId="{5BBFA017-52BC-E747-A3ED-D183A7627B12}" destId="{D4CA0991-12A4-E94B-B0CB-468994BE1B53}" srcOrd="12" destOrd="0" presId="urn:microsoft.com/office/officeart/2005/8/layout/default"/>
    <dgm:cxn modelId="{ACA3E2F3-2828-5241-97BA-27607428DFDB}" type="presParOf" srcId="{5BBFA017-52BC-E747-A3ED-D183A7627B12}" destId="{6FAE8EDD-D872-CA47-8FFB-CE43CF0A13B6}" srcOrd="13" destOrd="0" presId="urn:microsoft.com/office/officeart/2005/8/layout/default"/>
    <dgm:cxn modelId="{67746962-D11B-0247-9405-4CC2E25A2B7E}" type="presParOf" srcId="{5BBFA017-52BC-E747-A3ED-D183A7627B12}" destId="{A5C101CF-2035-C14C-8765-418FD057F22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D911C8-AF42-48CC-B473-E7E895423125}"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04B9ACFA-F58B-4231-B4EA-E2E73686FBE2}">
      <dgm:prSet/>
      <dgm:spPr/>
      <dgm:t>
        <a:bodyPr/>
        <a:lstStyle/>
        <a:p>
          <a:r>
            <a:rPr lang="en-GB"/>
            <a:t>Defined ’Victimology’ and enquired into the history and theories relating to victimology.</a:t>
          </a:r>
          <a:endParaRPr lang="en-US"/>
        </a:p>
      </dgm:t>
    </dgm:pt>
    <dgm:pt modelId="{229D69CF-0424-4741-B29E-EAEE969B1CAE}" type="parTrans" cxnId="{78BE1162-04B4-4A2F-93B3-1CD0ED8C64F9}">
      <dgm:prSet/>
      <dgm:spPr/>
      <dgm:t>
        <a:bodyPr/>
        <a:lstStyle/>
        <a:p>
          <a:endParaRPr lang="en-US"/>
        </a:p>
      </dgm:t>
    </dgm:pt>
    <dgm:pt modelId="{9031C308-2EDF-401F-8103-67BC51A0CB27}" type="sibTrans" cxnId="{78BE1162-04B4-4A2F-93B3-1CD0ED8C64F9}">
      <dgm:prSet/>
      <dgm:spPr/>
      <dgm:t>
        <a:bodyPr/>
        <a:lstStyle/>
        <a:p>
          <a:endParaRPr lang="en-US"/>
        </a:p>
      </dgm:t>
    </dgm:pt>
    <dgm:pt modelId="{D7D708D3-D319-4A42-8E4B-BD94C434AF4C}">
      <dgm:prSet/>
      <dgm:spPr/>
      <dgm:t>
        <a:bodyPr/>
        <a:lstStyle/>
        <a:p>
          <a:r>
            <a:rPr lang="en-GB"/>
            <a:t>Defined ‘Victims’, looked at theories of victimisation and the impact being a victim can have.</a:t>
          </a:r>
          <a:endParaRPr lang="en-US"/>
        </a:p>
      </dgm:t>
    </dgm:pt>
    <dgm:pt modelId="{17DABBCC-6FF3-4680-9397-FD469D285C64}" type="parTrans" cxnId="{8ACCAC17-7208-4FAC-B3F5-3ECA323D2054}">
      <dgm:prSet/>
      <dgm:spPr/>
      <dgm:t>
        <a:bodyPr/>
        <a:lstStyle/>
        <a:p>
          <a:endParaRPr lang="en-US"/>
        </a:p>
      </dgm:t>
    </dgm:pt>
    <dgm:pt modelId="{619BE84D-D695-41B8-8062-FA26FC6C2A2F}" type="sibTrans" cxnId="{8ACCAC17-7208-4FAC-B3F5-3ECA323D2054}">
      <dgm:prSet/>
      <dgm:spPr/>
      <dgm:t>
        <a:bodyPr/>
        <a:lstStyle/>
        <a:p>
          <a:endParaRPr lang="en-US"/>
        </a:p>
      </dgm:t>
    </dgm:pt>
    <dgm:pt modelId="{3774385E-B474-4F88-92BA-6BFE43CD8EFA}">
      <dgm:prSet/>
      <dgm:spPr/>
      <dgm:t>
        <a:bodyPr/>
        <a:lstStyle/>
        <a:p>
          <a:r>
            <a:rPr lang="en-GB"/>
            <a:t>Established how victims fit into the criminal justice system and enquired into the rights that victims have by looking at the victims code.</a:t>
          </a:r>
          <a:endParaRPr lang="en-US"/>
        </a:p>
      </dgm:t>
    </dgm:pt>
    <dgm:pt modelId="{E9654556-BFDB-4C63-9AD3-35C8BF099DC3}" type="parTrans" cxnId="{B6EC1467-F560-4CA7-983F-9444B34A6A2B}">
      <dgm:prSet/>
      <dgm:spPr/>
      <dgm:t>
        <a:bodyPr/>
        <a:lstStyle/>
        <a:p>
          <a:endParaRPr lang="en-US"/>
        </a:p>
      </dgm:t>
    </dgm:pt>
    <dgm:pt modelId="{3EE9FD6A-9FD4-42F2-B843-C1ACF3D27B18}" type="sibTrans" cxnId="{B6EC1467-F560-4CA7-983F-9444B34A6A2B}">
      <dgm:prSet/>
      <dgm:spPr/>
      <dgm:t>
        <a:bodyPr/>
        <a:lstStyle/>
        <a:p>
          <a:endParaRPr lang="en-US"/>
        </a:p>
      </dgm:t>
    </dgm:pt>
    <dgm:pt modelId="{A54EE563-6D26-42D8-ABC5-61C143DDBA47}">
      <dgm:prSet/>
      <dgm:spPr/>
      <dgm:t>
        <a:bodyPr/>
        <a:lstStyle/>
        <a:p>
          <a:r>
            <a:rPr lang="en-GB"/>
            <a:t>Defined ’Witnesses’ and looked into how they can have special measures during the court process.</a:t>
          </a:r>
          <a:endParaRPr lang="en-US"/>
        </a:p>
      </dgm:t>
    </dgm:pt>
    <dgm:pt modelId="{0713E7FE-CC25-4521-8019-2E7A8BD4EFE3}" type="parTrans" cxnId="{12111B32-EA23-4699-96CD-DA958FB548D4}">
      <dgm:prSet/>
      <dgm:spPr/>
      <dgm:t>
        <a:bodyPr/>
        <a:lstStyle/>
        <a:p>
          <a:endParaRPr lang="en-US"/>
        </a:p>
      </dgm:t>
    </dgm:pt>
    <dgm:pt modelId="{FC81268C-0F3E-4BD5-9501-B960D8D37250}" type="sibTrans" cxnId="{12111B32-EA23-4699-96CD-DA958FB548D4}">
      <dgm:prSet/>
      <dgm:spPr/>
      <dgm:t>
        <a:bodyPr/>
        <a:lstStyle/>
        <a:p>
          <a:endParaRPr lang="en-US"/>
        </a:p>
      </dgm:t>
    </dgm:pt>
    <dgm:pt modelId="{899CE465-CB61-FB44-A87A-963E7344B9F4}" type="pres">
      <dgm:prSet presAssocID="{46D911C8-AF42-48CC-B473-E7E895423125}" presName="linear" presStyleCnt="0">
        <dgm:presLayoutVars>
          <dgm:animLvl val="lvl"/>
          <dgm:resizeHandles val="exact"/>
        </dgm:presLayoutVars>
      </dgm:prSet>
      <dgm:spPr/>
    </dgm:pt>
    <dgm:pt modelId="{474BB3C1-1797-E440-ABA2-E026DBFFEB2E}" type="pres">
      <dgm:prSet presAssocID="{04B9ACFA-F58B-4231-B4EA-E2E73686FBE2}" presName="parentText" presStyleLbl="node1" presStyleIdx="0" presStyleCnt="4">
        <dgm:presLayoutVars>
          <dgm:chMax val="0"/>
          <dgm:bulletEnabled val="1"/>
        </dgm:presLayoutVars>
      </dgm:prSet>
      <dgm:spPr/>
    </dgm:pt>
    <dgm:pt modelId="{24A5C576-98A1-394C-B3C6-006D93999ECF}" type="pres">
      <dgm:prSet presAssocID="{9031C308-2EDF-401F-8103-67BC51A0CB27}" presName="spacer" presStyleCnt="0"/>
      <dgm:spPr/>
    </dgm:pt>
    <dgm:pt modelId="{B0F7F123-15F6-6745-9F47-30ACD6646EE7}" type="pres">
      <dgm:prSet presAssocID="{D7D708D3-D319-4A42-8E4B-BD94C434AF4C}" presName="parentText" presStyleLbl="node1" presStyleIdx="1" presStyleCnt="4">
        <dgm:presLayoutVars>
          <dgm:chMax val="0"/>
          <dgm:bulletEnabled val="1"/>
        </dgm:presLayoutVars>
      </dgm:prSet>
      <dgm:spPr/>
    </dgm:pt>
    <dgm:pt modelId="{F2892FF5-3DCF-8F45-B4D2-0C40FB61D475}" type="pres">
      <dgm:prSet presAssocID="{619BE84D-D695-41B8-8062-FA26FC6C2A2F}" presName="spacer" presStyleCnt="0"/>
      <dgm:spPr/>
    </dgm:pt>
    <dgm:pt modelId="{A6DA4613-2E41-6D48-9877-6F4B9390963B}" type="pres">
      <dgm:prSet presAssocID="{3774385E-B474-4F88-92BA-6BFE43CD8EFA}" presName="parentText" presStyleLbl="node1" presStyleIdx="2" presStyleCnt="4">
        <dgm:presLayoutVars>
          <dgm:chMax val="0"/>
          <dgm:bulletEnabled val="1"/>
        </dgm:presLayoutVars>
      </dgm:prSet>
      <dgm:spPr/>
    </dgm:pt>
    <dgm:pt modelId="{FD9AB935-8AA5-724D-A905-171E825F4565}" type="pres">
      <dgm:prSet presAssocID="{3EE9FD6A-9FD4-42F2-B843-C1ACF3D27B18}" presName="spacer" presStyleCnt="0"/>
      <dgm:spPr/>
    </dgm:pt>
    <dgm:pt modelId="{A0F0FDAD-181C-624B-9D93-1379B10F3E4D}" type="pres">
      <dgm:prSet presAssocID="{A54EE563-6D26-42D8-ABC5-61C143DDBA47}" presName="parentText" presStyleLbl="node1" presStyleIdx="3" presStyleCnt="4">
        <dgm:presLayoutVars>
          <dgm:chMax val="0"/>
          <dgm:bulletEnabled val="1"/>
        </dgm:presLayoutVars>
      </dgm:prSet>
      <dgm:spPr/>
    </dgm:pt>
  </dgm:ptLst>
  <dgm:cxnLst>
    <dgm:cxn modelId="{9F1D5307-FDCF-B344-B831-BFCAC0162EAD}" type="presOf" srcId="{46D911C8-AF42-48CC-B473-E7E895423125}" destId="{899CE465-CB61-FB44-A87A-963E7344B9F4}" srcOrd="0" destOrd="0" presId="urn:microsoft.com/office/officeart/2005/8/layout/vList2"/>
    <dgm:cxn modelId="{8ACCAC17-7208-4FAC-B3F5-3ECA323D2054}" srcId="{46D911C8-AF42-48CC-B473-E7E895423125}" destId="{D7D708D3-D319-4A42-8E4B-BD94C434AF4C}" srcOrd="1" destOrd="0" parTransId="{17DABBCC-6FF3-4680-9397-FD469D285C64}" sibTransId="{619BE84D-D695-41B8-8062-FA26FC6C2A2F}"/>
    <dgm:cxn modelId="{12111B32-EA23-4699-96CD-DA958FB548D4}" srcId="{46D911C8-AF42-48CC-B473-E7E895423125}" destId="{A54EE563-6D26-42D8-ABC5-61C143DDBA47}" srcOrd="3" destOrd="0" parTransId="{0713E7FE-CC25-4521-8019-2E7A8BD4EFE3}" sibTransId="{FC81268C-0F3E-4BD5-9501-B960D8D37250}"/>
    <dgm:cxn modelId="{78BE1162-04B4-4A2F-93B3-1CD0ED8C64F9}" srcId="{46D911C8-AF42-48CC-B473-E7E895423125}" destId="{04B9ACFA-F58B-4231-B4EA-E2E73686FBE2}" srcOrd="0" destOrd="0" parTransId="{229D69CF-0424-4741-B29E-EAEE969B1CAE}" sibTransId="{9031C308-2EDF-401F-8103-67BC51A0CB27}"/>
    <dgm:cxn modelId="{B6EC1467-F560-4CA7-983F-9444B34A6A2B}" srcId="{46D911C8-AF42-48CC-B473-E7E895423125}" destId="{3774385E-B474-4F88-92BA-6BFE43CD8EFA}" srcOrd="2" destOrd="0" parTransId="{E9654556-BFDB-4C63-9AD3-35C8BF099DC3}" sibTransId="{3EE9FD6A-9FD4-42F2-B843-C1ACF3D27B18}"/>
    <dgm:cxn modelId="{7DCF1F6A-4255-9549-910F-36795EAB052C}" type="presOf" srcId="{D7D708D3-D319-4A42-8E4B-BD94C434AF4C}" destId="{B0F7F123-15F6-6745-9F47-30ACD6646EE7}" srcOrd="0" destOrd="0" presId="urn:microsoft.com/office/officeart/2005/8/layout/vList2"/>
    <dgm:cxn modelId="{0D86EE82-4EF5-8B44-AF06-2726CE73E1CD}" type="presOf" srcId="{A54EE563-6D26-42D8-ABC5-61C143DDBA47}" destId="{A0F0FDAD-181C-624B-9D93-1379B10F3E4D}" srcOrd="0" destOrd="0" presId="urn:microsoft.com/office/officeart/2005/8/layout/vList2"/>
    <dgm:cxn modelId="{9B300EB4-5EED-FC49-9125-92FBF5824151}" type="presOf" srcId="{3774385E-B474-4F88-92BA-6BFE43CD8EFA}" destId="{A6DA4613-2E41-6D48-9877-6F4B9390963B}" srcOrd="0" destOrd="0" presId="urn:microsoft.com/office/officeart/2005/8/layout/vList2"/>
    <dgm:cxn modelId="{C4C2AFDC-A830-E240-8DDB-6BE0BBAB3863}" type="presOf" srcId="{04B9ACFA-F58B-4231-B4EA-E2E73686FBE2}" destId="{474BB3C1-1797-E440-ABA2-E026DBFFEB2E}" srcOrd="0" destOrd="0" presId="urn:microsoft.com/office/officeart/2005/8/layout/vList2"/>
    <dgm:cxn modelId="{C51E018F-310D-D447-BD49-4728B4075FA3}" type="presParOf" srcId="{899CE465-CB61-FB44-A87A-963E7344B9F4}" destId="{474BB3C1-1797-E440-ABA2-E026DBFFEB2E}" srcOrd="0" destOrd="0" presId="urn:microsoft.com/office/officeart/2005/8/layout/vList2"/>
    <dgm:cxn modelId="{45AD03E9-167F-3F45-A154-47D61C0999CD}" type="presParOf" srcId="{899CE465-CB61-FB44-A87A-963E7344B9F4}" destId="{24A5C576-98A1-394C-B3C6-006D93999ECF}" srcOrd="1" destOrd="0" presId="urn:microsoft.com/office/officeart/2005/8/layout/vList2"/>
    <dgm:cxn modelId="{E7351684-4C37-A143-80FB-C94F0521F9DB}" type="presParOf" srcId="{899CE465-CB61-FB44-A87A-963E7344B9F4}" destId="{B0F7F123-15F6-6745-9F47-30ACD6646EE7}" srcOrd="2" destOrd="0" presId="urn:microsoft.com/office/officeart/2005/8/layout/vList2"/>
    <dgm:cxn modelId="{924DA262-2C4A-D94B-9AC1-7977185A15DF}" type="presParOf" srcId="{899CE465-CB61-FB44-A87A-963E7344B9F4}" destId="{F2892FF5-3DCF-8F45-B4D2-0C40FB61D475}" srcOrd="3" destOrd="0" presId="urn:microsoft.com/office/officeart/2005/8/layout/vList2"/>
    <dgm:cxn modelId="{0106798E-7348-2248-ADD1-A298EF961E84}" type="presParOf" srcId="{899CE465-CB61-FB44-A87A-963E7344B9F4}" destId="{A6DA4613-2E41-6D48-9877-6F4B9390963B}" srcOrd="4" destOrd="0" presId="urn:microsoft.com/office/officeart/2005/8/layout/vList2"/>
    <dgm:cxn modelId="{8AF477AA-59B0-034E-89E2-BEE5613D34C3}" type="presParOf" srcId="{899CE465-CB61-FB44-A87A-963E7344B9F4}" destId="{FD9AB935-8AA5-724D-A905-171E825F4565}" srcOrd="5" destOrd="0" presId="urn:microsoft.com/office/officeart/2005/8/layout/vList2"/>
    <dgm:cxn modelId="{760B1AE9-2FA3-0944-BDE4-0A4A5D8C6CF5}" type="presParOf" srcId="{899CE465-CB61-FB44-A87A-963E7344B9F4}" destId="{A0F0FDAD-181C-624B-9D93-1379B10F3E4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B087D-63F6-ED41-9399-91ED2E34CBC6}">
      <dsp:nvSpPr>
        <dsp:cNvPr id="0" name=""/>
        <dsp:cNvSpPr/>
      </dsp:nvSpPr>
      <dsp:spPr>
        <a:xfrm>
          <a:off x="0" y="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E1C769-03E3-CD4A-9544-F227CCB798AC}">
      <dsp:nvSpPr>
        <dsp:cNvPr id="0" name=""/>
        <dsp:cNvSpPr/>
      </dsp:nvSpPr>
      <dsp:spPr>
        <a:xfrm>
          <a:off x="0" y="0"/>
          <a:ext cx="9601200"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To provide an overview of the study of victimology.</a:t>
          </a:r>
          <a:endParaRPr lang="en-US" sz="3800" kern="1200"/>
        </a:p>
      </dsp:txBody>
      <dsp:txXfrm>
        <a:off x="0" y="0"/>
        <a:ext cx="9601200" cy="1790700"/>
      </dsp:txXfrm>
    </dsp:sp>
    <dsp:sp modelId="{1D06C8AA-254D-5B49-8AEE-3032601DDB19}">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12EB4-7B4B-3641-9EE2-1B11CEC2241E}">
      <dsp:nvSpPr>
        <dsp:cNvPr id="0" name=""/>
        <dsp:cNvSpPr/>
      </dsp:nvSpPr>
      <dsp:spPr>
        <a:xfrm>
          <a:off x="0" y="1790700"/>
          <a:ext cx="9601200"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To classify the importance of victims and witnesses in the criminal justice system (CJS).</a:t>
          </a:r>
          <a:endParaRPr lang="en-US" sz="3800" kern="1200"/>
        </a:p>
      </dsp:txBody>
      <dsp:txXfrm>
        <a:off x="0" y="1790700"/>
        <a:ext cx="9601200" cy="1790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2B1D2-FB6E-6F47-A7EF-1CB1A2A9D9F2}">
      <dsp:nvSpPr>
        <dsp:cNvPr id="0" name=""/>
        <dsp:cNvSpPr/>
      </dsp:nvSpPr>
      <dsp:spPr>
        <a:xfrm>
          <a:off x="0" y="116618"/>
          <a:ext cx="10462726" cy="1625568"/>
        </a:xfrm>
        <a:prstGeom prst="round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sng" kern="1200" baseline="0" dirty="0"/>
            <a:t>Victimology:</a:t>
          </a:r>
          <a:br>
            <a:rPr lang="en-GB" sz="2000" kern="1200" baseline="0" dirty="0"/>
          </a:br>
          <a:r>
            <a:rPr lang="en-GB" sz="2000" i="1" kern="1200" baseline="0" dirty="0"/>
            <a:t>-To be able to define Victimology.</a:t>
          </a:r>
          <a:br>
            <a:rPr lang="en-GB" sz="2000" i="1" kern="1200" baseline="0" dirty="0"/>
          </a:br>
          <a:r>
            <a:rPr lang="en-GB" sz="2000" i="1" kern="1200" baseline="0" dirty="0"/>
            <a:t>-Distinguish the history of Victimology.</a:t>
          </a:r>
          <a:br>
            <a:rPr lang="en-GB" sz="2000" i="1" kern="1200" baseline="0" dirty="0"/>
          </a:br>
          <a:r>
            <a:rPr lang="en-GB" sz="2000" i="1" kern="1200" baseline="0" dirty="0"/>
            <a:t>-Establish the three strands of Victimology theory and research.</a:t>
          </a:r>
          <a:endParaRPr lang="en-US" sz="2000" kern="1200" dirty="0"/>
        </a:p>
      </dsp:txBody>
      <dsp:txXfrm>
        <a:off x="79354" y="195972"/>
        <a:ext cx="10304018" cy="1466860"/>
      </dsp:txXfrm>
    </dsp:sp>
    <dsp:sp modelId="{60AEC47B-B7BE-C144-9CC8-174C8E8CD4FE}">
      <dsp:nvSpPr>
        <dsp:cNvPr id="0" name=""/>
        <dsp:cNvSpPr/>
      </dsp:nvSpPr>
      <dsp:spPr>
        <a:xfrm>
          <a:off x="0" y="1799787"/>
          <a:ext cx="10462726" cy="1625568"/>
        </a:xfrm>
        <a:prstGeom prst="round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sng" kern="1200" baseline="0" dirty="0"/>
            <a:t>Victims:</a:t>
          </a:r>
          <a:br>
            <a:rPr lang="en-GB" sz="2000" u="sng" kern="1200" baseline="0" dirty="0"/>
          </a:br>
          <a:r>
            <a:rPr lang="en-GB" sz="2000" i="1" kern="1200" baseline="0" dirty="0"/>
            <a:t>-To be able to define ‘Victim’ as a concept.</a:t>
          </a:r>
          <a:br>
            <a:rPr lang="en-GB" sz="2000" i="1" kern="1200" baseline="0" dirty="0"/>
          </a:br>
          <a:r>
            <a:rPr lang="en-GB" sz="2000" i="1" kern="1200" baseline="0" dirty="0"/>
            <a:t>-Examine the theories of victimisation.</a:t>
          </a:r>
          <a:br>
            <a:rPr lang="en-GB" sz="2000" i="1" kern="1200" baseline="0" dirty="0"/>
          </a:br>
          <a:r>
            <a:rPr lang="en-GB" sz="2000" i="1" kern="1200" baseline="0" dirty="0"/>
            <a:t>-To be able to classify who is a victim and the impact victimisation has.</a:t>
          </a:r>
          <a:br>
            <a:rPr lang="en-GB" sz="2000" i="1" kern="1200" baseline="0" dirty="0"/>
          </a:br>
          <a:r>
            <a:rPr lang="en-GB" sz="2000" i="1" kern="1200" baseline="0" dirty="0"/>
            <a:t>-To be able to discuss victims’ rights through exploration of The Victims Code of Practice.</a:t>
          </a:r>
          <a:endParaRPr lang="en-US" sz="2000" kern="1200" dirty="0"/>
        </a:p>
      </dsp:txBody>
      <dsp:txXfrm>
        <a:off x="79354" y="1879141"/>
        <a:ext cx="10304018" cy="1466860"/>
      </dsp:txXfrm>
    </dsp:sp>
    <dsp:sp modelId="{239802DE-7244-F948-8A02-F728FB24D3D0}">
      <dsp:nvSpPr>
        <dsp:cNvPr id="0" name=""/>
        <dsp:cNvSpPr/>
      </dsp:nvSpPr>
      <dsp:spPr>
        <a:xfrm>
          <a:off x="0" y="3482955"/>
          <a:ext cx="10462726" cy="1625568"/>
        </a:xfrm>
        <a:prstGeom prst="round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sng" kern="1200" baseline="0" dirty="0"/>
            <a:t>Witnesses:</a:t>
          </a:r>
          <a:br>
            <a:rPr lang="en-GB" sz="2000" kern="1200" baseline="0" dirty="0"/>
          </a:br>
          <a:r>
            <a:rPr lang="en-GB" sz="2000" kern="1200" baseline="0" dirty="0"/>
            <a:t>-</a:t>
          </a:r>
          <a:r>
            <a:rPr lang="en-GB" sz="2000" i="1" kern="1200" baseline="0" dirty="0"/>
            <a:t>To be able to define witnesses</a:t>
          </a:r>
          <a:br>
            <a:rPr lang="en-GB" sz="2000" i="1" kern="1200" baseline="0" dirty="0"/>
          </a:br>
          <a:r>
            <a:rPr lang="en-GB" sz="2000" i="1" kern="1200" baseline="0" dirty="0"/>
            <a:t>-Establish the importance of witnesses in the CJS.</a:t>
          </a:r>
          <a:endParaRPr lang="en-US" sz="2000" kern="1200" dirty="0"/>
        </a:p>
      </dsp:txBody>
      <dsp:txXfrm>
        <a:off x="79354" y="3562309"/>
        <a:ext cx="10304018" cy="14668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9B671-E020-8D40-9039-C961072AD14D}">
      <dsp:nvSpPr>
        <dsp:cNvPr id="0" name=""/>
        <dsp:cNvSpPr/>
      </dsp:nvSpPr>
      <dsp:spPr>
        <a:xfrm>
          <a:off x="1172" y="419434"/>
          <a:ext cx="4570883" cy="2742530"/>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Why have victims come to figure more prominently in both the discipline of criminology and policy making in the area of criminal justice? </a:t>
          </a:r>
          <a:endParaRPr lang="en-US" sz="2400" kern="1200" dirty="0"/>
        </a:p>
      </dsp:txBody>
      <dsp:txXfrm>
        <a:off x="1172" y="419434"/>
        <a:ext cx="4570883" cy="2742530"/>
      </dsp:txXfrm>
    </dsp:sp>
    <dsp:sp modelId="{1952B468-37DB-AB44-AE64-519E6DC5B2F7}">
      <dsp:nvSpPr>
        <dsp:cNvPr id="0" name=""/>
        <dsp:cNvSpPr/>
      </dsp:nvSpPr>
      <dsp:spPr>
        <a:xfrm>
          <a:off x="5029144" y="419434"/>
          <a:ext cx="4570883" cy="2742530"/>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“Victims must have power and visibility if they are to gain legitimacy as victims” (Christie 1986:18). Discuss the criticisms of the concept of the ‘ideal victim’ and of being ascribed a victim status within the criminal justice system. </a:t>
          </a:r>
          <a:endParaRPr lang="en-US" sz="2400" kern="1200" dirty="0"/>
        </a:p>
      </dsp:txBody>
      <dsp:txXfrm>
        <a:off x="5029144" y="419434"/>
        <a:ext cx="4570883" cy="2742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9F952-F020-CE49-806E-57A32572AA64}">
      <dsp:nvSpPr>
        <dsp:cNvPr id="0" name=""/>
        <dsp:cNvSpPr/>
      </dsp:nvSpPr>
      <dsp:spPr>
        <a:xfrm>
          <a:off x="0" y="622"/>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B443E-8D3E-3246-8780-989903EC4E80}">
      <dsp:nvSpPr>
        <dsp:cNvPr id="0" name=""/>
        <dsp:cNvSpPr/>
      </dsp:nvSpPr>
      <dsp:spPr>
        <a:xfrm>
          <a:off x="0" y="622"/>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Shifted attention away from offender and turned attention to victim.</a:t>
          </a:r>
          <a:br>
            <a:rPr lang="en-GB" sz="1800" kern="1200"/>
          </a:br>
          <a:endParaRPr lang="en-US" sz="1800" kern="1200"/>
        </a:p>
      </dsp:txBody>
      <dsp:txXfrm>
        <a:off x="0" y="622"/>
        <a:ext cx="10519143" cy="727772"/>
      </dsp:txXfrm>
    </dsp:sp>
    <dsp:sp modelId="{57F09305-AFB1-C140-B333-88C2FE779F91}">
      <dsp:nvSpPr>
        <dsp:cNvPr id="0" name=""/>
        <dsp:cNvSpPr/>
      </dsp:nvSpPr>
      <dsp:spPr>
        <a:xfrm>
          <a:off x="0" y="728394"/>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050610-B34B-1541-9209-3C2F45DB79DD}">
      <dsp:nvSpPr>
        <dsp:cNvPr id="0" name=""/>
        <dsp:cNvSpPr/>
      </dsp:nvSpPr>
      <dsp:spPr>
        <a:xfrm>
          <a:off x="0" y="728394"/>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1940 – Victimology was first proposed as a social science.</a:t>
          </a:r>
          <a:br>
            <a:rPr lang="en-GB" sz="1800" kern="1200"/>
          </a:br>
          <a:br>
            <a:rPr lang="en-GB" sz="1800" kern="1200"/>
          </a:br>
          <a:endParaRPr lang="en-US" sz="1800" kern="1200"/>
        </a:p>
      </dsp:txBody>
      <dsp:txXfrm>
        <a:off x="0" y="728394"/>
        <a:ext cx="10519143" cy="727772"/>
      </dsp:txXfrm>
    </dsp:sp>
    <dsp:sp modelId="{6807856A-B1AD-574E-A3DF-22B338CF2B7E}">
      <dsp:nvSpPr>
        <dsp:cNvPr id="0" name=""/>
        <dsp:cNvSpPr/>
      </dsp:nvSpPr>
      <dsp:spPr>
        <a:xfrm>
          <a:off x="0" y="1456167"/>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2D75C-F4D0-5448-99AC-C715AD1F5853}">
      <dsp:nvSpPr>
        <dsp:cNvPr id="0" name=""/>
        <dsp:cNvSpPr/>
      </dsp:nvSpPr>
      <dsp:spPr>
        <a:xfrm>
          <a:off x="0" y="1456167"/>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Hans Von Hetig </a:t>
          </a:r>
          <a:r>
            <a:rPr lang="en-GB" sz="1800" kern="1200"/>
            <a:t>– </a:t>
          </a:r>
          <a:r>
            <a:rPr lang="en-GB" sz="1800" i="1" kern="1200"/>
            <a:t>The Criminal and His Victim 1948</a:t>
          </a:r>
          <a:r>
            <a:rPr lang="en-GB" sz="1800" kern="1200"/>
            <a:t> – argued not all victims were completely innocent.</a:t>
          </a:r>
          <a:endParaRPr lang="en-US" sz="1800" kern="1200"/>
        </a:p>
      </dsp:txBody>
      <dsp:txXfrm>
        <a:off x="0" y="1456167"/>
        <a:ext cx="10519143" cy="727772"/>
      </dsp:txXfrm>
    </dsp:sp>
    <dsp:sp modelId="{8DA6DA19-E100-BB46-BCA1-CE604077C94A}">
      <dsp:nvSpPr>
        <dsp:cNvPr id="0" name=""/>
        <dsp:cNvSpPr/>
      </dsp:nvSpPr>
      <dsp:spPr>
        <a:xfrm>
          <a:off x="0" y="2183940"/>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54A84-F84E-1E46-A07D-302FFF30DD8E}">
      <dsp:nvSpPr>
        <dsp:cNvPr id="0" name=""/>
        <dsp:cNvSpPr/>
      </dsp:nvSpPr>
      <dsp:spPr>
        <a:xfrm>
          <a:off x="0" y="2183940"/>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dirty="0"/>
            <a:t>Stephen Schafer </a:t>
          </a:r>
          <a:r>
            <a:rPr lang="en-GB" sz="1800" kern="1200" dirty="0"/>
            <a:t>– </a:t>
          </a:r>
          <a:r>
            <a:rPr lang="en-GB" sz="1800" i="1" kern="1200" dirty="0"/>
            <a:t>The Victim and his Criminal </a:t>
          </a:r>
          <a:r>
            <a:rPr lang="en-GB" sz="1800" kern="1200" dirty="0"/>
            <a:t>– notion of ‘functional responsibility’.</a:t>
          </a:r>
          <a:endParaRPr lang="en-US" sz="1800" kern="1200" dirty="0"/>
        </a:p>
      </dsp:txBody>
      <dsp:txXfrm>
        <a:off x="0" y="2183940"/>
        <a:ext cx="10519143" cy="727772"/>
      </dsp:txXfrm>
    </dsp:sp>
    <dsp:sp modelId="{DE5F573E-4B06-E24A-B756-53378465AC84}">
      <dsp:nvSpPr>
        <dsp:cNvPr id="0" name=""/>
        <dsp:cNvSpPr/>
      </dsp:nvSpPr>
      <dsp:spPr>
        <a:xfrm>
          <a:off x="0" y="2911713"/>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427411-6C5C-B448-B9D7-DF0BC80FE29E}">
      <dsp:nvSpPr>
        <dsp:cNvPr id="0" name=""/>
        <dsp:cNvSpPr/>
      </dsp:nvSpPr>
      <dsp:spPr>
        <a:xfrm>
          <a:off x="0" y="2911713"/>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Marvin E Wolfgan </a:t>
          </a:r>
          <a:r>
            <a:rPr lang="en-GB" sz="1800" kern="1200"/>
            <a:t>– </a:t>
          </a:r>
          <a:r>
            <a:rPr lang="en-GB" sz="1800" i="1" kern="1200"/>
            <a:t>Patterns of Criminal Homicide 1958</a:t>
          </a:r>
          <a:r>
            <a:rPr lang="en-GB" sz="1800" kern="1200"/>
            <a:t> – victims instigate the event.</a:t>
          </a:r>
          <a:endParaRPr lang="en-US" sz="1800" kern="1200"/>
        </a:p>
      </dsp:txBody>
      <dsp:txXfrm>
        <a:off x="0" y="2911713"/>
        <a:ext cx="10519143" cy="727772"/>
      </dsp:txXfrm>
    </dsp:sp>
    <dsp:sp modelId="{3015B59E-E806-794F-BF90-0F5AC4A94BB7}">
      <dsp:nvSpPr>
        <dsp:cNvPr id="0" name=""/>
        <dsp:cNvSpPr/>
      </dsp:nvSpPr>
      <dsp:spPr>
        <a:xfrm>
          <a:off x="0" y="3639486"/>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304C54-2446-D24B-B455-D4DCB1E5E4AE}">
      <dsp:nvSpPr>
        <dsp:cNvPr id="0" name=""/>
        <dsp:cNvSpPr/>
      </dsp:nvSpPr>
      <dsp:spPr>
        <a:xfrm>
          <a:off x="0" y="3639486"/>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Menachem Amir </a:t>
          </a:r>
          <a:r>
            <a:rPr lang="en-GB" sz="1800" kern="1200"/>
            <a:t>– </a:t>
          </a:r>
          <a:r>
            <a:rPr lang="en-GB" sz="1800" i="1" kern="1200"/>
            <a:t>Patterns in Forcible Rape 1971 – </a:t>
          </a:r>
          <a:r>
            <a:rPr lang="en-GB" sz="1800" kern="1200"/>
            <a:t>victims instigate the event due to provocative clothing or withdrawing consent.</a:t>
          </a:r>
          <a:endParaRPr lang="en-US" sz="1800" kern="1200"/>
        </a:p>
      </dsp:txBody>
      <dsp:txXfrm>
        <a:off x="0" y="3639486"/>
        <a:ext cx="10519143" cy="727772"/>
      </dsp:txXfrm>
    </dsp:sp>
    <dsp:sp modelId="{75EF59D3-705A-0B4C-B3B3-72BF65E9D141}">
      <dsp:nvSpPr>
        <dsp:cNvPr id="0" name=""/>
        <dsp:cNvSpPr/>
      </dsp:nvSpPr>
      <dsp:spPr>
        <a:xfrm>
          <a:off x="0" y="4367259"/>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C4DA6A-A5DC-2246-8C38-774B5BBFA9DA}">
      <dsp:nvSpPr>
        <dsp:cNvPr id="0" name=""/>
        <dsp:cNvSpPr/>
      </dsp:nvSpPr>
      <dsp:spPr>
        <a:xfrm>
          <a:off x="0" y="4367259"/>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br>
            <a:rPr lang="en-GB" sz="1800" b="1" u="sng" kern="1200" dirty="0"/>
          </a:br>
          <a:r>
            <a:rPr lang="en-GB" sz="1800" b="1" u="sng" kern="1200" dirty="0"/>
            <a:t>What are the issues with these theories and research?</a:t>
          </a:r>
          <a:endParaRPr lang="en-US" sz="1800" kern="1200" dirty="0"/>
        </a:p>
      </dsp:txBody>
      <dsp:txXfrm>
        <a:off x="0" y="4367259"/>
        <a:ext cx="10519143" cy="727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FEA94-B83A-984A-B659-695ED3B2BFA1}">
      <dsp:nvSpPr>
        <dsp:cNvPr id="0" name=""/>
        <dsp:cNvSpPr/>
      </dsp:nvSpPr>
      <dsp:spPr>
        <a:xfrm>
          <a:off x="397549" y="1960"/>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Physical – injuries short and long term.</a:t>
          </a:r>
          <a:endParaRPr lang="en-US" sz="2100" kern="1200"/>
        </a:p>
      </dsp:txBody>
      <dsp:txXfrm>
        <a:off x="397549" y="1960"/>
        <a:ext cx="2751906" cy="1651143"/>
      </dsp:txXfrm>
    </dsp:sp>
    <dsp:sp modelId="{BED5980D-1FE7-2B4D-B054-4873BDAA704E}">
      <dsp:nvSpPr>
        <dsp:cNvPr id="0" name=""/>
        <dsp:cNvSpPr/>
      </dsp:nvSpPr>
      <dsp:spPr>
        <a:xfrm>
          <a:off x="3424646" y="1960"/>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Emotional –  worry, anger and sadness about the event.</a:t>
          </a:r>
          <a:endParaRPr lang="en-US" sz="2100" kern="1200"/>
        </a:p>
      </dsp:txBody>
      <dsp:txXfrm>
        <a:off x="3424646" y="1960"/>
        <a:ext cx="2751906" cy="1651143"/>
      </dsp:txXfrm>
    </dsp:sp>
    <dsp:sp modelId="{09019685-9E89-8E48-ACB8-9FED6BF43CCE}">
      <dsp:nvSpPr>
        <dsp:cNvPr id="0" name=""/>
        <dsp:cNvSpPr/>
      </dsp:nvSpPr>
      <dsp:spPr>
        <a:xfrm>
          <a:off x="6451743" y="1960"/>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Psychological – depression and anxiety.</a:t>
          </a:r>
          <a:endParaRPr lang="en-US" sz="2100" kern="1200"/>
        </a:p>
      </dsp:txBody>
      <dsp:txXfrm>
        <a:off x="6451743" y="1960"/>
        <a:ext cx="2751906" cy="1651143"/>
      </dsp:txXfrm>
    </dsp:sp>
    <dsp:sp modelId="{D152BC78-516A-7D40-AD20-5AACC35A582E}">
      <dsp:nvSpPr>
        <dsp:cNvPr id="0" name=""/>
        <dsp:cNvSpPr/>
      </dsp:nvSpPr>
      <dsp:spPr>
        <a:xfrm>
          <a:off x="397549" y="1928295"/>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Social – fear of going out or problems within the family.</a:t>
          </a:r>
          <a:endParaRPr lang="en-US" sz="2100" kern="1200"/>
        </a:p>
      </dsp:txBody>
      <dsp:txXfrm>
        <a:off x="397549" y="1928295"/>
        <a:ext cx="2751906" cy="1651143"/>
      </dsp:txXfrm>
    </dsp:sp>
    <dsp:sp modelId="{AE77FEA4-1F81-214E-80CD-559047B078CD}">
      <dsp:nvSpPr>
        <dsp:cNvPr id="0" name=""/>
        <dsp:cNvSpPr/>
      </dsp:nvSpPr>
      <dsp:spPr>
        <a:xfrm>
          <a:off x="3424646" y="1928295"/>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Economic – inability to work due to physical or psychological consequences of the crime.</a:t>
          </a:r>
          <a:endParaRPr lang="en-US" sz="2100" kern="1200"/>
        </a:p>
      </dsp:txBody>
      <dsp:txXfrm>
        <a:off x="3424646" y="1928295"/>
        <a:ext cx="2751906" cy="1651143"/>
      </dsp:txXfrm>
    </dsp:sp>
    <dsp:sp modelId="{1C2ECBD1-CABC-274B-B3CF-F27171DA1E51}">
      <dsp:nvSpPr>
        <dsp:cNvPr id="0" name=""/>
        <dsp:cNvSpPr/>
      </dsp:nvSpPr>
      <dsp:spPr>
        <a:xfrm>
          <a:off x="6451743" y="1928295"/>
          <a:ext cx="2751906" cy="1651143"/>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Trauma – can be short or long term. </a:t>
          </a:r>
          <a:endParaRPr lang="en-US" sz="2100" kern="1200"/>
        </a:p>
      </dsp:txBody>
      <dsp:txXfrm>
        <a:off x="6451743" y="1928295"/>
        <a:ext cx="2751906" cy="16511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6AAB4-D4FE-3E48-BC7C-722BF9A63F48}">
      <dsp:nvSpPr>
        <dsp:cNvPr id="0" name=""/>
        <dsp:cNvSpPr/>
      </dsp:nvSpPr>
      <dsp:spPr>
        <a:xfrm>
          <a:off x="0" y="76044"/>
          <a:ext cx="9601200" cy="1541438"/>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Forgotten party in crime until the 1970s.</a:t>
          </a:r>
          <a:endParaRPr lang="en-US" sz="2300" kern="1200" dirty="0"/>
        </a:p>
      </dsp:txBody>
      <dsp:txXfrm>
        <a:off x="75247" y="151291"/>
        <a:ext cx="9450706" cy="1390944"/>
      </dsp:txXfrm>
    </dsp:sp>
    <dsp:sp modelId="{41A7C4B3-DD42-C748-BDFA-56E90F9A8A04}">
      <dsp:nvSpPr>
        <dsp:cNvPr id="0" name=""/>
        <dsp:cNvSpPr/>
      </dsp:nvSpPr>
      <dsp:spPr>
        <a:xfrm>
          <a:off x="0" y="1683722"/>
          <a:ext cx="9601200" cy="1541438"/>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Two different routes </a:t>
          </a:r>
          <a:br>
            <a:rPr lang="en-GB" sz="2300" kern="1200"/>
          </a:br>
          <a:r>
            <a:rPr lang="en-GB" sz="2300" i="1" kern="1200"/>
            <a:t>-Many victims choose not to report the crime and become known as the ’dark figure’ of crime.</a:t>
          </a:r>
          <a:br>
            <a:rPr lang="en-GB" sz="2300" i="1" kern="1200"/>
          </a:br>
          <a:r>
            <a:rPr lang="en-GB" sz="2300" i="1" kern="1200"/>
            <a:t>-Reporting crime is the first step in seeking justice.</a:t>
          </a:r>
          <a:endParaRPr lang="en-US" sz="2300" kern="1200"/>
        </a:p>
      </dsp:txBody>
      <dsp:txXfrm>
        <a:off x="75247" y="1758969"/>
        <a:ext cx="9450706" cy="1390944"/>
      </dsp:txXfrm>
    </dsp:sp>
    <dsp:sp modelId="{98E631A6-A7F2-4741-B1B7-A15123EE4323}">
      <dsp:nvSpPr>
        <dsp:cNvPr id="0" name=""/>
        <dsp:cNvSpPr/>
      </dsp:nvSpPr>
      <dsp:spPr>
        <a:xfrm>
          <a:off x="0" y="3291401"/>
          <a:ext cx="9601200" cy="1541438"/>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a:t>Traditional role of the victim – witness of the prosecution.</a:t>
          </a:r>
          <a:endParaRPr lang="en-US" sz="2300" kern="1200"/>
        </a:p>
      </dsp:txBody>
      <dsp:txXfrm>
        <a:off x="75247" y="3366648"/>
        <a:ext cx="9450706" cy="13909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F3927-96A3-6649-850C-30E863680476}">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AF3684-9F8D-AD47-87EA-240E775D14DB}">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Sets out the services and minimum standard for these services that must be provided to victims of crime.</a:t>
          </a:r>
          <a:endParaRPr lang="en-US" sz="2100" kern="1200"/>
        </a:p>
      </dsp:txBody>
      <dsp:txXfrm>
        <a:off x="0" y="437"/>
        <a:ext cx="9601200" cy="716105"/>
      </dsp:txXfrm>
    </dsp:sp>
    <dsp:sp modelId="{518606EA-CD86-1A4C-9DDE-2B7D4F4E1105}">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3E6AE7-07FC-3346-8FD9-36CCA2BB074B}">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br>
            <a:rPr lang="en-GB" sz="2100" kern="1200" baseline="0" dirty="0"/>
          </a:br>
          <a:r>
            <a:rPr lang="en-GB" sz="2100" kern="1200" baseline="0" dirty="0"/>
            <a:t>You have a right to;</a:t>
          </a:r>
          <a:endParaRPr lang="en-US" sz="2100" kern="1200" dirty="0"/>
        </a:p>
      </dsp:txBody>
      <dsp:txXfrm>
        <a:off x="0" y="716542"/>
        <a:ext cx="9601200" cy="716105"/>
      </dsp:txXfrm>
    </dsp:sp>
    <dsp:sp modelId="{E0210E82-3E9C-C34D-8462-F7714D3A7D28}">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143E-5E0D-C047-B44D-EBC684A5572E}">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a:t>
          </a:r>
          <a:r>
            <a:rPr lang="en-GB" sz="2100" i="1" kern="1200" baseline="0"/>
            <a:t>be treated with respect, dignity, sensitivity, compassion and courtesy.</a:t>
          </a:r>
          <a:endParaRPr lang="en-US" sz="2100" kern="1200"/>
        </a:p>
      </dsp:txBody>
      <dsp:txXfrm>
        <a:off x="0" y="1432647"/>
        <a:ext cx="9601200" cy="716105"/>
      </dsp:txXfrm>
    </dsp:sp>
    <dsp:sp modelId="{C7ABE14A-CD4B-1545-8799-9BB937165E7C}">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2B0E45-D6DB-3D41-AE84-753BFFFFB223}">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baseline="0"/>
            <a:t>-have your privacy respected by service providers in accordance with their obligations of data protection.</a:t>
          </a:r>
          <a:endParaRPr lang="en-US" sz="2100" kern="1200"/>
        </a:p>
      </dsp:txBody>
      <dsp:txXfrm>
        <a:off x="0" y="2148752"/>
        <a:ext cx="9601200" cy="716105"/>
      </dsp:txXfrm>
    </dsp:sp>
    <dsp:sp modelId="{8880C73E-C7ED-484D-9D63-655EA5B8FADB}">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225ABE-0216-664B-AF3D-3B16C66BCB6E}">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baseline="0"/>
            <a:t>-have services to assist you and help you understand the criminal justice system.</a:t>
          </a:r>
          <a:endParaRPr lang="en-US" sz="2100" kern="1200"/>
        </a:p>
      </dsp:txBody>
      <dsp:txXfrm>
        <a:off x="0" y="2864857"/>
        <a:ext cx="9601200" cy="7161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4501AA-B762-0A4D-84F2-6BAFACCF2850}">
      <dsp:nvSpPr>
        <dsp:cNvPr id="0" name=""/>
        <dsp:cNvSpPr/>
      </dsp:nvSpPr>
      <dsp:spPr>
        <a:xfrm>
          <a:off x="1394327" y="2242"/>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Screens</a:t>
          </a:r>
          <a:endParaRPr lang="en-US" sz="2700" kern="1200"/>
        </a:p>
      </dsp:txBody>
      <dsp:txXfrm>
        <a:off x="1394327" y="2242"/>
        <a:ext cx="2703743" cy="1622245"/>
      </dsp:txXfrm>
    </dsp:sp>
    <dsp:sp modelId="{B6151039-012C-604E-B2FC-47F64C16CD22}">
      <dsp:nvSpPr>
        <dsp:cNvPr id="0" name=""/>
        <dsp:cNvSpPr/>
      </dsp:nvSpPr>
      <dsp:spPr>
        <a:xfrm>
          <a:off x="4368444" y="2242"/>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Live links</a:t>
          </a:r>
          <a:endParaRPr lang="en-US" sz="2700" kern="1200"/>
        </a:p>
      </dsp:txBody>
      <dsp:txXfrm>
        <a:off x="4368444" y="2242"/>
        <a:ext cx="2703743" cy="1622245"/>
      </dsp:txXfrm>
    </dsp:sp>
    <dsp:sp modelId="{F2B9766F-7EA8-FE4D-8A79-3A457B36369A}">
      <dsp:nvSpPr>
        <dsp:cNvPr id="0" name=""/>
        <dsp:cNvSpPr/>
      </dsp:nvSpPr>
      <dsp:spPr>
        <a:xfrm>
          <a:off x="7342561" y="2242"/>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Evidence given in private</a:t>
          </a:r>
          <a:endParaRPr lang="en-US" sz="2700" kern="1200"/>
        </a:p>
      </dsp:txBody>
      <dsp:txXfrm>
        <a:off x="7342561" y="2242"/>
        <a:ext cx="2703743" cy="1622245"/>
      </dsp:txXfrm>
    </dsp:sp>
    <dsp:sp modelId="{2F41813B-F8F3-464C-98B9-31D11EE0C453}">
      <dsp:nvSpPr>
        <dsp:cNvPr id="0" name=""/>
        <dsp:cNvSpPr/>
      </dsp:nvSpPr>
      <dsp:spPr>
        <a:xfrm>
          <a:off x="1394327" y="1894863"/>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Removal of wigs and gowns by judges and barristers.</a:t>
          </a:r>
          <a:endParaRPr lang="en-US" sz="2700" kern="1200"/>
        </a:p>
      </dsp:txBody>
      <dsp:txXfrm>
        <a:off x="1394327" y="1894863"/>
        <a:ext cx="2703743" cy="1622245"/>
      </dsp:txXfrm>
    </dsp:sp>
    <dsp:sp modelId="{A0FC4D7D-1D09-9742-BA92-EAF426FDBF74}">
      <dsp:nvSpPr>
        <dsp:cNvPr id="0" name=""/>
        <dsp:cNvSpPr/>
      </dsp:nvSpPr>
      <dsp:spPr>
        <a:xfrm>
          <a:off x="4368444" y="1894863"/>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Visual recorded interview.</a:t>
          </a:r>
          <a:endParaRPr lang="en-US" sz="2700" kern="1200"/>
        </a:p>
      </dsp:txBody>
      <dsp:txXfrm>
        <a:off x="4368444" y="1894863"/>
        <a:ext cx="2703743" cy="1622245"/>
      </dsp:txXfrm>
    </dsp:sp>
    <dsp:sp modelId="{EC8DF9CC-567E-CB49-B892-CE343270867D}">
      <dsp:nvSpPr>
        <dsp:cNvPr id="0" name=""/>
        <dsp:cNvSpPr/>
      </dsp:nvSpPr>
      <dsp:spPr>
        <a:xfrm>
          <a:off x="7342561" y="1894863"/>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Pre-trail visual recorded cross-examination or re examination.</a:t>
          </a:r>
          <a:endParaRPr lang="en-US" sz="2700" kern="1200"/>
        </a:p>
      </dsp:txBody>
      <dsp:txXfrm>
        <a:off x="7342561" y="1894863"/>
        <a:ext cx="2703743" cy="1622245"/>
      </dsp:txXfrm>
    </dsp:sp>
    <dsp:sp modelId="{D4CA0991-12A4-E94B-B0CB-468994BE1B53}">
      <dsp:nvSpPr>
        <dsp:cNvPr id="0" name=""/>
        <dsp:cNvSpPr/>
      </dsp:nvSpPr>
      <dsp:spPr>
        <a:xfrm>
          <a:off x="2881385" y="3787483"/>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Examination of the witnesses through an intermediary.</a:t>
          </a:r>
          <a:endParaRPr lang="en-US" sz="2700" kern="1200"/>
        </a:p>
      </dsp:txBody>
      <dsp:txXfrm>
        <a:off x="2881385" y="3787483"/>
        <a:ext cx="2703743" cy="1622245"/>
      </dsp:txXfrm>
    </dsp:sp>
    <dsp:sp modelId="{A5C101CF-2035-C14C-8765-418FD057F223}">
      <dsp:nvSpPr>
        <dsp:cNvPr id="0" name=""/>
        <dsp:cNvSpPr/>
      </dsp:nvSpPr>
      <dsp:spPr>
        <a:xfrm>
          <a:off x="5855503" y="3787483"/>
          <a:ext cx="2703743" cy="1622245"/>
        </a:xfrm>
        <a:prstGeom prst="rect">
          <a:avLst/>
        </a:prstGeom>
        <a:gradFill rotWithShape="0">
          <a:gsLst>
            <a:gs pos="0">
              <a:schemeClr val="lt1">
                <a:hueOff val="0"/>
                <a:satOff val="0"/>
                <a:lumOff val="0"/>
                <a:alphaOff val="0"/>
                <a:tint val="94000"/>
                <a:satMod val="103000"/>
                <a:lumMod val="102000"/>
              </a:schemeClr>
            </a:gs>
            <a:gs pos="50000">
              <a:schemeClr val="lt1">
                <a:hueOff val="0"/>
                <a:satOff val="0"/>
                <a:lumOff val="0"/>
                <a:alphaOff val="0"/>
                <a:shade val="100000"/>
                <a:satMod val="110000"/>
                <a:lumMod val="100000"/>
              </a:schemeClr>
            </a:gs>
            <a:gs pos="100000">
              <a:schemeClr val="l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Aids in Communication.</a:t>
          </a:r>
          <a:endParaRPr lang="en-US" sz="2700" kern="1200"/>
        </a:p>
      </dsp:txBody>
      <dsp:txXfrm>
        <a:off x="5855503" y="3787483"/>
        <a:ext cx="2703743" cy="16222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BB3C1-1797-E440-ABA2-E026DBFFEB2E}">
      <dsp:nvSpPr>
        <dsp:cNvPr id="0" name=""/>
        <dsp:cNvSpPr/>
      </dsp:nvSpPr>
      <dsp:spPr>
        <a:xfrm>
          <a:off x="0" y="588307"/>
          <a:ext cx="10473069" cy="973440"/>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Defined ’Victimology’ and enquired into the history and theories relating to victimology.</a:t>
          </a:r>
          <a:endParaRPr lang="en-US" sz="2600" kern="1200"/>
        </a:p>
      </dsp:txBody>
      <dsp:txXfrm>
        <a:off x="47519" y="635826"/>
        <a:ext cx="10378031" cy="878402"/>
      </dsp:txXfrm>
    </dsp:sp>
    <dsp:sp modelId="{B0F7F123-15F6-6745-9F47-30ACD6646EE7}">
      <dsp:nvSpPr>
        <dsp:cNvPr id="0" name=""/>
        <dsp:cNvSpPr/>
      </dsp:nvSpPr>
      <dsp:spPr>
        <a:xfrm>
          <a:off x="0" y="1636627"/>
          <a:ext cx="10473069" cy="973440"/>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Defined ‘Victims’, looked at theories of victimisation and the impact being a victim can have.</a:t>
          </a:r>
          <a:endParaRPr lang="en-US" sz="2600" kern="1200"/>
        </a:p>
      </dsp:txBody>
      <dsp:txXfrm>
        <a:off x="47519" y="1684146"/>
        <a:ext cx="10378031" cy="878402"/>
      </dsp:txXfrm>
    </dsp:sp>
    <dsp:sp modelId="{A6DA4613-2E41-6D48-9877-6F4B9390963B}">
      <dsp:nvSpPr>
        <dsp:cNvPr id="0" name=""/>
        <dsp:cNvSpPr/>
      </dsp:nvSpPr>
      <dsp:spPr>
        <a:xfrm>
          <a:off x="0" y="2684947"/>
          <a:ext cx="10473069" cy="973440"/>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Established how victims fit into the criminal justice system and enquired into the rights that victims have by looking at the victims code.</a:t>
          </a:r>
          <a:endParaRPr lang="en-US" sz="2600" kern="1200"/>
        </a:p>
      </dsp:txBody>
      <dsp:txXfrm>
        <a:off x="47519" y="2732466"/>
        <a:ext cx="10378031" cy="878402"/>
      </dsp:txXfrm>
    </dsp:sp>
    <dsp:sp modelId="{A0F0FDAD-181C-624B-9D93-1379B10F3E4D}">
      <dsp:nvSpPr>
        <dsp:cNvPr id="0" name=""/>
        <dsp:cNvSpPr/>
      </dsp:nvSpPr>
      <dsp:spPr>
        <a:xfrm>
          <a:off x="0" y="3733267"/>
          <a:ext cx="10473069" cy="973440"/>
        </a:xfrm>
        <a:prstGeom prst="round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Defined ’Witnesses’ and looked into how they can have special measures during the court process.</a:t>
          </a:r>
          <a:endParaRPr lang="en-US" sz="2600" kern="1200"/>
        </a:p>
      </dsp:txBody>
      <dsp:txXfrm>
        <a:off x="47519" y="3780786"/>
        <a:ext cx="10378031" cy="8784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77694A-F513-2141-9A9C-CAA740214470}" type="datetimeFigureOut">
              <a:rPr lang="en-GB" smtClean="0"/>
              <a:t>15/10/2021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462A7E-7286-B641-9771-A3AAD80AAB47}" type="slidenum">
              <a:rPr lang="en-GB" smtClean="0"/>
              <a:t>‹#›</a:t>
            </a:fld>
            <a:endParaRPr lang="en-GB"/>
          </a:p>
        </p:txBody>
      </p:sp>
    </p:spTree>
    <p:extLst>
      <p:ext uri="{BB962C8B-B14F-4D97-AF65-F5344CB8AC3E}">
        <p14:creationId xmlns:p14="http://schemas.microsoft.com/office/powerpoint/2010/main" val="4093619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www.legislation.gov.uk/ukpga/2009/25/section/103" TargetMode="External"/><Relationship Id="rId3" Type="http://schemas.openxmlformats.org/officeDocument/2006/relationships/hyperlink" Target="http://www.legislation.gov.uk/ukpga/1999/23/section/23" TargetMode="External"/><Relationship Id="rId7" Type="http://schemas.openxmlformats.org/officeDocument/2006/relationships/hyperlink" Target="http://www.legislation.gov.uk/ukpga/1999/23/section/27"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www.legislation.gov.uk/ukpga/1999/23/section/26" TargetMode="External"/><Relationship Id="rId11" Type="http://schemas.openxmlformats.org/officeDocument/2006/relationships/hyperlink" Target="http://www.legislation.gov.uk/ukpga/1999/23/section/30" TargetMode="External"/><Relationship Id="rId5" Type="http://schemas.openxmlformats.org/officeDocument/2006/relationships/hyperlink" Target="http://www.legislation.gov.uk/ukpga/1999/23/section/25" TargetMode="External"/><Relationship Id="rId10" Type="http://schemas.openxmlformats.org/officeDocument/2006/relationships/hyperlink" Target="http://www.legislation.gov.uk/ukpga/1999/23/section/29" TargetMode="External"/><Relationship Id="rId4" Type="http://schemas.openxmlformats.org/officeDocument/2006/relationships/hyperlink" Target="http://www.legislation.gov.uk/ukpga/1999/23/section/24" TargetMode="External"/><Relationship Id="rId9" Type="http://schemas.openxmlformats.org/officeDocument/2006/relationships/hyperlink" Target="http://www.legislation.gov.uk/ukpga/1999/23/section/28"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a:t>
            </a:fld>
            <a:endParaRPr lang="en-GB"/>
          </a:p>
        </p:txBody>
      </p:sp>
    </p:spTree>
    <p:extLst>
      <p:ext uri="{BB962C8B-B14F-4D97-AF65-F5344CB8AC3E}">
        <p14:creationId xmlns:p14="http://schemas.microsoft.com/office/powerpoint/2010/main" val="506144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2</a:t>
            </a:fld>
            <a:endParaRPr lang="en-GB"/>
          </a:p>
        </p:txBody>
      </p:sp>
    </p:spTree>
    <p:extLst>
      <p:ext uri="{BB962C8B-B14F-4D97-AF65-F5344CB8AC3E}">
        <p14:creationId xmlns:p14="http://schemas.microsoft.com/office/powerpoint/2010/main" val="115381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a:t>
            </a:fld>
            <a:endParaRPr lang="en-GB"/>
          </a:p>
        </p:txBody>
      </p:sp>
    </p:spTree>
    <p:extLst>
      <p:ext uri="{BB962C8B-B14F-4D97-AF65-F5344CB8AC3E}">
        <p14:creationId xmlns:p14="http://schemas.microsoft.com/office/powerpoint/2010/main" val="1919667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4</a:t>
            </a:fld>
            <a:endParaRPr lang="en-GB"/>
          </a:p>
        </p:txBody>
      </p:sp>
    </p:spTree>
    <p:extLst>
      <p:ext uri="{BB962C8B-B14F-4D97-AF65-F5344CB8AC3E}">
        <p14:creationId xmlns:p14="http://schemas.microsoft.com/office/powerpoint/2010/main" val="4047978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5</a:t>
            </a:fld>
            <a:endParaRPr lang="en-GB"/>
          </a:p>
        </p:txBody>
      </p:sp>
    </p:spTree>
    <p:extLst>
      <p:ext uri="{BB962C8B-B14F-4D97-AF65-F5344CB8AC3E}">
        <p14:creationId xmlns:p14="http://schemas.microsoft.com/office/powerpoint/2010/main" val="3703618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Victimology is a broad area of study encompassing theory, research, policy and practice. </a:t>
            </a:r>
          </a:p>
          <a:p>
            <a:endParaRPr lang="en-GB" dirty="0"/>
          </a:p>
          <a:p>
            <a:r>
              <a:rPr lang="en-GB" dirty="0"/>
              <a:t>Victimology theories try and explain why it is that certain people and particular groups of individuals become victimised. </a:t>
            </a:r>
          </a:p>
          <a:p>
            <a:endParaRPr lang="en-GB" dirty="0"/>
          </a:p>
          <a:p>
            <a:r>
              <a:rPr lang="en-GB" dirty="0"/>
              <a:t>Research in victimology draw upon wide range of positive and interpretivists approaches in order to explore processes of victimisation.</a:t>
            </a:r>
          </a:p>
          <a:p>
            <a:endParaRPr lang="en-GB" dirty="0"/>
          </a:p>
          <a:p>
            <a:r>
              <a:rPr lang="en-GB" dirty="0"/>
              <a:t>The World Society of Victimology has defined victimology as: </a:t>
            </a:r>
          </a:p>
          <a:p>
            <a:r>
              <a:rPr lang="en-GB"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6</a:t>
            </a:fld>
            <a:endParaRPr lang="en-GB"/>
          </a:p>
        </p:txBody>
      </p:sp>
    </p:spTree>
    <p:extLst>
      <p:ext uri="{BB962C8B-B14F-4D97-AF65-F5344CB8AC3E}">
        <p14:creationId xmlns:p14="http://schemas.microsoft.com/office/powerpoint/2010/main" val="826175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For years people who were interested in criminology and criminal justice focused their attention on offenders in ways to try and determine why people broke the law and the responses from authorities on criminal activity.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Overtime, the focus shifted attention away from the offender and turned attention to the forgotten side of crime – the victim. Every crime by definition has a criminal and a victim but academics had overlooked the victims as a worthy topic of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Victimology was first proposed as a social science in the 1940 following a shift in interests to victims to gain a better understanding of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Hans von </a:t>
            </a:r>
            <a:r>
              <a:rPr lang="en-GB" sz="800" dirty="0" err="1"/>
              <a:t>Hentig</a:t>
            </a:r>
            <a:r>
              <a:rPr lang="en-GB" sz="800" dirty="0"/>
              <a:t> – one of the earliest individuals to study crime victims. Published the book </a:t>
            </a:r>
            <a:r>
              <a:rPr lang="en-GB" sz="800" i="1" dirty="0"/>
              <a:t>The Criminal and His Victim </a:t>
            </a:r>
            <a:r>
              <a:rPr lang="en-GB" sz="800" i="0" dirty="0"/>
              <a:t>in 1948. Van Hating wondered what made people victims but then switched to the issue on what made people victims. </a:t>
            </a:r>
            <a:r>
              <a:rPr lang="en-GB" sz="800" i="0" dirty="0" err="1"/>
              <a:t>Hentig</a:t>
            </a:r>
            <a:r>
              <a:rPr lang="en-GB" sz="800" i="0" dirty="0"/>
              <a:t> argues that not all victims were completely innocent of any wrongdoings.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Stephen Schafer – penned a book called </a:t>
            </a:r>
            <a:r>
              <a:rPr lang="en-GB" sz="800" i="1" dirty="0"/>
              <a:t>The Victim and his Criminal</a:t>
            </a:r>
            <a:r>
              <a:rPr lang="en-GB" sz="800" i="0" dirty="0"/>
              <a:t> – suggests that the criminal-victim relationship is surrounded by the notion of ‘’functional responsibility’’ – however, it can range from a complete lack of involvement, partial triggering and full immersion.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Marvin E. </a:t>
            </a:r>
            <a:r>
              <a:rPr lang="en-GB" sz="800" i="0" dirty="0" err="1"/>
              <a:t>Wolfgan</a:t>
            </a:r>
            <a:r>
              <a:rPr lang="en-GB" sz="800" i="0" dirty="0"/>
              <a:t> – in 1958 his book </a:t>
            </a:r>
            <a:r>
              <a:rPr lang="en-GB" sz="800" i="1" dirty="0"/>
              <a:t>Patterns in Criminal Homicide </a:t>
            </a:r>
            <a:r>
              <a:rPr lang="en-GB" sz="800" i="0" dirty="0"/>
              <a:t>attracted large amounts of attention. He wanted to know how the victim was responsible for the victimisation episode. Examined the notion of victim precipitation. Suggested that victims instigate the event by displaying a weapon, throwing first punch or some other violent exchange.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Menachem Amir – conducted a analysis of rape incidents from 1958-1960 and published his findings via book format in 1971 called the </a:t>
            </a:r>
            <a:r>
              <a:rPr lang="en-GB" sz="800" i="1" dirty="0"/>
              <a:t>Patterns in Forcible Rape.</a:t>
            </a:r>
            <a:r>
              <a:rPr lang="en-GB" sz="800" i="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Amir alleged that some victims had a psychological desire to be raped. He looked at reasons why women are raped using </a:t>
            </a:r>
            <a:r>
              <a:rPr lang="en-GB" sz="800" i="0" dirty="0" err="1"/>
              <a:t>Wolfgan’s</a:t>
            </a:r>
            <a:r>
              <a:rPr lang="en-GB" sz="800" i="0" dirty="0"/>
              <a:t> victim precipitation assumptions. For example, first consenting but then later withdrawing the incident was deemed victim precipitated. Also, wearing provocative clothing or having a bad reputation were other indicators according to Amir as victim instigation.</a:t>
            </a:r>
            <a:endParaRPr lang="en-GB" sz="800"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7</a:t>
            </a:fld>
            <a:endParaRPr lang="en-GB"/>
          </a:p>
        </p:txBody>
      </p:sp>
    </p:spTree>
    <p:extLst>
      <p:ext uri="{BB962C8B-B14F-4D97-AF65-F5344CB8AC3E}">
        <p14:creationId xmlns:p14="http://schemas.microsoft.com/office/powerpoint/2010/main" val="501760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observers refer to </a:t>
            </a:r>
            <a:r>
              <a:rPr lang="en-GB" dirty="0" err="1"/>
              <a:t>Beniamin</a:t>
            </a:r>
            <a:r>
              <a:rPr lang="en-GB" dirty="0"/>
              <a:t> </a:t>
            </a:r>
            <a:r>
              <a:rPr lang="en-GB" dirty="0" err="1"/>
              <a:t>Medelsohn</a:t>
            </a:r>
            <a:r>
              <a:rPr lang="en-GB" dirty="0"/>
              <a:t> as the ‘’father of victimology’’.</a:t>
            </a:r>
          </a:p>
          <a:p>
            <a:r>
              <a:rPr lang="en-GB" dirty="0"/>
              <a:t>During the 1950s </a:t>
            </a:r>
            <a:r>
              <a:rPr lang="en-GB" dirty="0" err="1"/>
              <a:t>Medelsohn</a:t>
            </a:r>
            <a:r>
              <a:rPr lang="en-GB" dirty="0"/>
              <a:t> used his case files to explore the topic of </a:t>
            </a:r>
            <a:r>
              <a:rPr lang="en-GB" dirty="0" err="1"/>
              <a:t>vtictim</a:t>
            </a:r>
            <a:r>
              <a:rPr lang="en-GB" dirty="0"/>
              <a:t> blaming. </a:t>
            </a:r>
          </a:p>
          <a:p>
            <a:endParaRPr lang="en-GB" dirty="0"/>
          </a:p>
          <a:p>
            <a:r>
              <a:rPr lang="en-GB" dirty="0"/>
              <a:t>According to Mendelsohn the overall purpose of victimology is to understand the cause of victimisation, devise appropriate prevention strategies and to investigate effective remedies or healing options. </a:t>
            </a:r>
          </a:p>
          <a:p>
            <a:endParaRPr lang="en-GB" dirty="0"/>
          </a:p>
          <a:p>
            <a:r>
              <a:rPr lang="en-GB" dirty="0"/>
              <a:t>Coined general victimology as consisting of five major categories of victims and his proposal included the following dimensions: </a:t>
            </a:r>
          </a:p>
          <a:p>
            <a:r>
              <a:rPr lang="en-GB" dirty="0"/>
              <a:t>Victim of crime – self explanatory.</a:t>
            </a:r>
          </a:p>
          <a:p>
            <a:r>
              <a:rPr lang="en-GB" dirty="0"/>
              <a:t>Victim of oneself – harm that they cause themselves aka suicide, self harm.</a:t>
            </a:r>
          </a:p>
          <a:p>
            <a:r>
              <a:rPr lang="en-GB" dirty="0"/>
              <a:t>Victims of the social environment – discrimination based on race, age or sex.</a:t>
            </a:r>
          </a:p>
          <a:p>
            <a:r>
              <a:rPr lang="en-GB" dirty="0"/>
              <a:t>Victims of technology -  although innovations generally improve the quality of life, they can also carry unintended consequences. </a:t>
            </a:r>
          </a:p>
          <a:p>
            <a:r>
              <a:rPr lang="en-GB" dirty="0"/>
              <a:t>Victims of the natural environment – natural disasters that occur.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8</a:t>
            </a:fld>
            <a:endParaRPr lang="en-GB"/>
          </a:p>
        </p:txBody>
      </p:sp>
    </p:spTree>
    <p:extLst>
      <p:ext uri="{BB962C8B-B14F-4D97-AF65-F5344CB8AC3E}">
        <p14:creationId xmlns:p14="http://schemas.microsoft.com/office/powerpoint/2010/main" val="3794101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Positivism has been very powerful in the development of victimology. </a:t>
            </a:r>
          </a:p>
          <a:p>
            <a:r>
              <a:rPr lang="en-GB" sz="1000" dirty="0"/>
              <a:t>Positivist victimology concerns itself with patterns of victimisation and how these may be related to crime prevention or reduction initiatives. </a:t>
            </a:r>
          </a:p>
          <a:p>
            <a:endParaRPr lang="en-GB" sz="1000" dirty="0"/>
          </a:p>
          <a:p>
            <a:r>
              <a:rPr lang="en-GB" sz="1000" dirty="0" err="1"/>
              <a:t>Miers</a:t>
            </a:r>
            <a:r>
              <a:rPr lang="en-GB" sz="1000" dirty="0"/>
              <a:t> (1989) has identified the key characteristics of positivist victimology – ‘’</a:t>
            </a:r>
            <a:r>
              <a:rPr lang="en-GB" sz="1000" b="0" i="0" kern="1200" dirty="0">
                <a:solidFill>
                  <a:schemeClr val="tx1"/>
                </a:solidFill>
                <a:effectLst/>
                <a:latin typeface="+mn-lt"/>
                <a:ea typeface="+mn-ea"/>
                <a:cs typeface="+mn-cs"/>
              </a:rPr>
              <a:t> The identification of factors which contribute to a non-random pattern of victimization, a focus on interpersonal crimes of violence, and a concern to identify victims who may have contributed to their own victimization.’’  - However, there is only a focus here on street crimes and </a:t>
            </a:r>
            <a:r>
              <a:rPr lang="en-GB" sz="1000" b="0" i="0" kern="1200" dirty="0" err="1">
                <a:solidFill>
                  <a:schemeClr val="tx1"/>
                </a:solidFill>
                <a:effectLst/>
                <a:latin typeface="+mn-lt"/>
                <a:ea typeface="+mn-ea"/>
                <a:cs typeface="+mn-cs"/>
              </a:rPr>
              <a:t>Miers</a:t>
            </a:r>
            <a:r>
              <a:rPr lang="en-GB" sz="1000" b="0" i="0" kern="1200" dirty="0">
                <a:solidFill>
                  <a:schemeClr val="tx1"/>
                </a:solidFill>
                <a:effectLst/>
                <a:latin typeface="+mn-lt"/>
                <a:ea typeface="+mn-ea"/>
                <a:cs typeface="+mn-cs"/>
              </a:rPr>
              <a:t> ignores other criminal victimisation such as rape, abuse, and things occurring behind closed doors. </a:t>
            </a:r>
          </a:p>
          <a:p>
            <a:endParaRPr lang="en-GB" sz="1000" b="0" i="0" kern="1200" dirty="0">
              <a:solidFill>
                <a:schemeClr val="tx1"/>
              </a:solidFill>
              <a:effectLst/>
              <a:latin typeface="+mn-lt"/>
              <a:ea typeface="+mn-ea"/>
              <a:cs typeface="+mn-cs"/>
            </a:endParaRPr>
          </a:p>
          <a:p>
            <a:r>
              <a:rPr lang="en-GB" sz="1000" b="0" i="0" kern="1200" dirty="0">
                <a:solidFill>
                  <a:schemeClr val="tx1"/>
                </a:solidFill>
                <a:effectLst/>
                <a:latin typeface="+mn-lt"/>
                <a:ea typeface="+mn-ea"/>
                <a:cs typeface="+mn-cs"/>
              </a:rPr>
              <a:t>But what is meant by positivism?</a:t>
            </a:r>
          </a:p>
          <a:p>
            <a:endParaRPr lang="en-GB" sz="1000" b="0" i="0" kern="1200" dirty="0">
              <a:solidFill>
                <a:schemeClr val="tx1"/>
              </a:solidFill>
              <a:effectLst/>
              <a:latin typeface="+mn-lt"/>
              <a:ea typeface="+mn-ea"/>
              <a:cs typeface="+mn-cs"/>
            </a:endParaRPr>
          </a:p>
          <a:p>
            <a:r>
              <a:rPr lang="en-GB" sz="1000" b="0" i="0" kern="1200" dirty="0" err="1">
                <a:solidFill>
                  <a:schemeClr val="tx1"/>
                </a:solidFill>
                <a:effectLst/>
                <a:latin typeface="+mn-lt"/>
                <a:ea typeface="+mn-ea"/>
                <a:cs typeface="+mn-cs"/>
              </a:rPr>
              <a:t>Keat</a:t>
            </a:r>
            <a:r>
              <a:rPr lang="en-GB" sz="1000" b="0" i="0" kern="1200" dirty="0">
                <a:solidFill>
                  <a:schemeClr val="tx1"/>
                </a:solidFill>
                <a:effectLst/>
                <a:latin typeface="+mn-lt"/>
                <a:ea typeface="+mn-ea"/>
                <a:cs typeface="+mn-cs"/>
              </a:rPr>
              <a:t> and </a:t>
            </a:r>
            <a:r>
              <a:rPr lang="en-GB" sz="1000" b="0" i="0" kern="1200" dirty="0" err="1">
                <a:solidFill>
                  <a:schemeClr val="tx1"/>
                </a:solidFill>
                <a:effectLst/>
                <a:latin typeface="+mn-lt"/>
                <a:ea typeface="+mn-ea"/>
                <a:cs typeface="+mn-cs"/>
              </a:rPr>
              <a:t>Urry</a:t>
            </a:r>
            <a:r>
              <a:rPr lang="en-GB" sz="1000" b="0" i="0" kern="1200" dirty="0">
                <a:solidFill>
                  <a:schemeClr val="tx1"/>
                </a:solidFill>
                <a:effectLst/>
                <a:latin typeface="+mn-lt"/>
                <a:ea typeface="+mn-ea"/>
                <a:cs typeface="+mn-cs"/>
              </a:rPr>
              <a:t> 1975 state that ‘’ For the positivist, there are no necessary connections in nature; there are only regularities, successions of phenomena which can be systematically represented in the universal laws of scientific theory. Any attempt to go beyond this plunges science into the unverifiable claims of metaphysics and religion, which are at best unscientific, and at worst meaningless.’’ </a:t>
            </a:r>
          </a:p>
          <a:p>
            <a:r>
              <a:rPr lang="en-GB" sz="1000" b="0" i="0" kern="1200" dirty="0">
                <a:solidFill>
                  <a:schemeClr val="tx1"/>
                </a:solidFill>
                <a:effectLst/>
                <a:latin typeface="+mn-lt"/>
                <a:ea typeface="+mn-ea"/>
                <a:cs typeface="+mn-cs"/>
              </a:rPr>
              <a:t>The view of science illustrates a concern with patterns, regularities and precipitative characterisation of victimising events. </a:t>
            </a:r>
          </a:p>
          <a:p>
            <a:endParaRPr lang="en-GB" sz="1000" b="0" i="0" kern="1200" dirty="0">
              <a:solidFill>
                <a:schemeClr val="tx1"/>
              </a:solidFill>
              <a:effectLst/>
              <a:latin typeface="+mn-lt"/>
              <a:ea typeface="+mn-ea"/>
              <a:cs typeface="+mn-cs"/>
            </a:endParaRPr>
          </a:p>
          <a:p>
            <a:r>
              <a:rPr lang="en-GB" sz="1000" b="0" i="0" kern="1200" dirty="0">
                <a:solidFill>
                  <a:schemeClr val="tx1"/>
                </a:solidFill>
                <a:effectLst/>
                <a:latin typeface="+mn-lt"/>
                <a:ea typeface="+mn-ea"/>
                <a:cs typeface="+mn-cs"/>
              </a:rPr>
              <a:t>Positivism has been very powerful in the development of victimology – patterns yielded by positivists have been used in the political area. </a:t>
            </a:r>
          </a:p>
          <a:p>
            <a:endParaRPr lang="en-GB" sz="1200" b="0" i="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9</a:t>
            </a:fld>
            <a:endParaRPr lang="en-GB"/>
          </a:p>
        </p:txBody>
      </p:sp>
    </p:spTree>
    <p:extLst>
      <p:ext uri="{BB962C8B-B14F-4D97-AF65-F5344CB8AC3E}">
        <p14:creationId xmlns:p14="http://schemas.microsoft.com/office/powerpoint/2010/main" val="2853423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Radical victimology focused on the vulnerability of certain groups and sought to draw attention to crimes of the powerful and the failure to recognise the victimisation that results from crimes of the powerful.</a:t>
            </a:r>
          </a:p>
          <a:p>
            <a:endParaRPr lang="en-GB" dirty="0"/>
          </a:p>
          <a:p>
            <a:r>
              <a:rPr lang="en-GB" dirty="0"/>
              <a:t>Essentially radical victimology concerns itself with ‘’victims of police force, victims of war, the victims of the correctional system, the victims of oppression of any sort’’ (Quinney 1972, cited in </a:t>
            </a:r>
            <a:r>
              <a:rPr lang="en-GB" dirty="0" err="1"/>
              <a:t>Mawby</a:t>
            </a:r>
            <a:r>
              <a:rPr lang="en-GB" dirty="0"/>
              <a:t> and </a:t>
            </a:r>
            <a:r>
              <a:rPr lang="en-GB" dirty="0" err="1"/>
              <a:t>Malkate</a:t>
            </a:r>
            <a:r>
              <a:rPr lang="en-GB" dirty="0"/>
              <a:t>, 1994, p.13). Thus, calls into question the role of the capitalist states in victimology.</a:t>
            </a:r>
          </a:p>
          <a:p>
            <a:endParaRPr lang="en-GB" dirty="0"/>
          </a:p>
          <a:p>
            <a:r>
              <a:rPr lang="en-GB" dirty="0"/>
              <a:t>Radical victimology is also concerned with the discipline of human rights. Elias (1985, cited in </a:t>
            </a:r>
            <a:r>
              <a:rPr lang="en-GB" dirty="0" err="1"/>
              <a:t>Mawby</a:t>
            </a:r>
            <a:r>
              <a:rPr lang="en-GB" dirty="0"/>
              <a:t> and </a:t>
            </a:r>
            <a:r>
              <a:rPr lang="en-GB" dirty="0" err="1"/>
              <a:t>Malkate</a:t>
            </a:r>
            <a:r>
              <a:rPr lang="en-GB" dirty="0"/>
              <a:t>, 1994, p.14) states that ‘’Human rights standards can provide victimology with boundaries that include… official victimological definition… more objective measures of actual victimisation’’. </a:t>
            </a:r>
          </a:p>
          <a:p>
            <a:r>
              <a:rPr lang="en-GB" dirty="0"/>
              <a:t>This argument concerns itself with relieving human suffering. The commitment to human rights perspective for radical victimology is an important one. </a:t>
            </a:r>
          </a:p>
          <a:p>
            <a:endParaRPr lang="en-GB" dirty="0"/>
          </a:p>
          <a:p>
            <a:r>
              <a:rPr lang="en-GB" dirty="0"/>
              <a:t>Radical victimology moves us away from a framework which sees victimology as being primarily concerned with victims of crime and recognises the importance of problematising the law and state. </a:t>
            </a:r>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10</a:t>
            </a:fld>
            <a:endParaRPr lang="en-GB"/>
          </a:p>
        </p:txBody>
      </p:sp>
    </p:spTree>
    <p:extLst>
      <p:ext uri="{BB962C8B-B14F-4D97-AF65-F5344CB8AC3E}">
        <p14:creationId xmlns:p14="http://schemas.microsoft.com/office/powerpoint/2010/main" val="407481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victimology borrows from labelling theory and focuses on the process of becoming a victim through the application of a label. </a:t>
            </a:r>
          </a:p>
          <a:p>
            <a:endParaRPr lang="en-GB" dirty="0"/>
          </a:p>
          <a:p>
            <a:r>
              <a:rPr lang="en-GB" dirty="0" err="1"/>
              <a:t>Miers</a:t>
            </a:r>
            <a:r>
              <a:rPr lang="en-GB" dirty="0"/>
              <a:t> (1990, cited in Newburn, 2013, p.357) states how ‘’Many groups and individuals can claim the label, but the key question of critical victimology are who has the power to apply the label and what considerations are significant in that determination’’.</a:t>
            </a:r>
          </a:p>
          <a:p>
            <a:endParaRPr lang="en-GB" dirty="0"/>
          </a:p>
          <a:p>
            <a:r>
              <a:rPr lang="en-GB" dirty="0"/>
              <a:t>Critical </a:t>
            </a:r>
            <a:r>
              <a:rPr lang="en-GB" dirty="0" err="1"/>
              <a:t>victimologists</a:t>
            </a:r>
            <a:r>
              <a:rPr lang="en-GB" dirty="0"/>
              <a:t> argue that more attention needs to be paid on the social functions of victimisation and how labelling people as a victim has a impact. For example, someone may feel ‘weak’ being labelled as a victim. </a:t>
            </a:r>
          </a:p>
          <a:p>
            <a:endParaRPr lang="en-GB" dirty="0"/>
          </a:p>
          <a:p>
            <a:r>
              <a:rPr lang="en-GB" dirty="0" err="1"/>
              <a:t>Mawby</a:t>
            </a:r>
            <a:r>
              <a:rPr lang="en-GB" dirty="0"/>
              <a:t> and </a:t>
            </a:r>
            <a:r>
              <a:rPr lang="en-GB" dirty="0" err="1"/>
              <a:t>Walkate</a:t>
            </a:r>
            <a:r>
              <a:rPr lang="en-GB" dirty="0"/>
              <a:t> (1994) argue that critical victimology should be organised around 3 concepts – rights; citizenship and the state.</a:t>
            </a:r>
          </a:p>
          <a:p>
            <a:endParaRPr lang="en-GB" dirty="0"/>
          </a:p>
          <a:p>
            <a:r>
              <a:rPr lang="en-GB" dirty="0"/>
              <a:t>Critical victimology is an attempt to examine the wider social context and understand how versions of victimology are interwoven in policy response and the service delivery to victims of crime.</a:t>
            </a:r>
          </a:p>
        </p:txBody>
      </p:sp>
      <p:sp>
        <p:nvSpPr>
          <p:cNvPr id="4" name="Slide Number Placeholder 3"/>
          <p:cNvSpPr>
            <a:spLocks noGrp="1"/>
          </p:cNvSpPr>
          <p:nvPr>
            <p:ph type="sldNum" sz="quarter" idx="5"/>
          </p:nvPr>
        </p:nvSpPr>
        <p:spPr/>
        <p:txBody>
          <a:bodyPr/>
          <a:lstStyle/>
          <a:p>
            <a:fld id="{89462A7E-7286-B641-9771-A3AAD80AAB47}" type="slidenum">
              <a:rPr lang="en-GB" smtClean="0"/>
              <a:t>11</a:t>
            </a:fld>
            <a:endParaRPr lang="en-GB"/>
          </a:p>
        </p:txBody>
      </p:sp>
    </p:spTree>
    <p:extLst>
      <p:ext uri="{BB962C8B-B14F-4D97-AF65-F5344CB8AC3E}">
        <p14:creationId xmlns:p14="http://schemas.microsoft.com/office/powerpoint/2010/main" val="4231887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12</a:t>
            </a:fld>
            <a:endParaRPr lang="en-GB"/>
          </a:p>
        </p:txBody>
      </p:sp>
    </p:spTree>
    <p:extLst>
      <p:ext uri="{BB962C8B-B14F-4D97-AF65-F5344CB8AC3E}">
        <p14:creationId xmlns:p14="http://schemas.microsoft.com/office/powerpoint/2010/main" val="1466053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13</a:t>
            </a:fld>
            <a:endParaRPr lang="en-GB"/>
          </a:p>
        </p:txBody>
      </p:sp>
    </p:spTree>
    <p:extLst>
      <p:ext uri="{BB962C8B-B14F-4D97-AF65-F5344CB8AC3E}">
        <p14:creationId xmlns:p14="http://schemas.microsoft.com/office/powerpoint/2010/main" val="4001860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the Codes of Practice the Ministry of Justice defines victims as: </a:t>
            </a:r>
            <a:br>
              <a:rPr lang="en-GB" dirty="0"/>
            </a:br>
            <a:r>
              <a:rPr lang="en-GB" i="1" dirty="0"/>
              <a:t>-a person who has suffered harm, including physical, mental or emotional harm or economic loss which was directly caused by a criminal offence.</a:t>
            </a:r>
            <a:br>
              <a:rPr lang="en-GB" i="1" dirty="0"/>
            </a:br>
            <a:r>
              <a:rPr lang="en-GB" i="1" dirty="0"/>
              <a:t>-a close relative of a person whose death was directly caused by a criminal offence.</a:t>
            </a:r>
          </a:p>
          <a:p>
            <a:endParaRPr lang="en-GB" dirty="0"/>
          </a:p>
          <a:p>
            <a:r>
              <a:rPr lang="en-GB" dirty="0"/>
              <a:t>However, Tim Newburn states that a victim is a ‘</a:t>
            </a:r>
            <a:r>
              <a:rPr lang="en-GB" i="1" dirty="0"/>
              <a:t>’Persons who, individually or collectively have suffered harm, including physical or mental injury, emotional suffering, economic loss or substantial impairment of their fundamental rights, through acts or omission that are in violation of criminal laws’’.</a:t>
            </a:r>
          </a:p>
          <a:p>
            <a:endParaRPr lang="en-GB" i="1" dirty="0"/>
          </a:p>
          <a:p>
            <a:r>
              <a:rPr lang="en-GB" b="1" i="0" u="sng" dirty="0"/>
              <a:t>What are the differences within these definitions?</a:t>
            </a:r>
          </a:p>
        </p:txBody>
      </p:sp>
      <p:sp>
        <p:nvSpPr>
          <p:cNvPr id="4" name="Slide Number Placeholder 3"/>
          <p:cNvSpPr>
            <a:spLocks noGrp="1"/>
          </p:cNvSpPr>
          <p:nvPr>
            <p:ph type="sldNum" sz="quarter" idx="5"/>
          </p:nvPr>
        </p:nvSpPr>
        <p:spPr/>
        <p:txBody>
          <a:bodyPr/>
          <a:lstStyle/>
          <a:p>
            <a:fld id="{89462A7E-7286-B641-9771-A3AAD80AAB47}" type="slidenum">
              <a:rPr lang="en-GB" smtClean="0"/>
              <a:t>14</a:t>
            </a:fld>
            <a:endParaRPr lang="en-GB"/>
          </a:p>
        </p:txBody>
      </p:sp>
    </p:spTree>
    <p:extLst>
      <p:ext uri="{BB962C8B-B14F-4D97-AF65-F5344CB8AC3E}">
        <p14:creationId xmlns:p14="http://schemas.microsoft.com/office/powerpoint/2010/main" val="24000591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15</a:t>
            </a:fld>
            <a:endParaRPr lang="en-GB"/>
          </a:p>
        </p:txBody>
      </p:sp>
    </p:spTree>
    <p:extLst>
      <p:ext uri="{BB962C8B-B14F-4D97-AF65-F5344CB8AC3E}">
        <p14:creationId xmlns:p14="http://schemas.microsoft.com/office/powerpoint/2010/main" val="1982221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Lifestyle Exposure Theory is a theory of victimisation that suggests that different lifestyles expose people into different situations and some lifestyles may bring people into more crime prone situations that result in people being exposed into higher risk of victimisation. </a:t>
            </a:r>
          </a:p>
          <a:p>
            <a:endParaRPr lang="en-GB" dirty="0"/>
          </a:p>
          <a:p>
            <a:r>
              <a:rPr lang="en-GB" dirty="0"/>
              <a:t>Lifestyle exposure theory holds that crime is a developmental process guided by an ongoing interaction between variables (incentive, opportunity and choice). </a:t>
            </a:r>
          </a:p>
          <a:p>
            <a:endParaRPr lang="en-GB" dirty="0"/>
          </a:p>
          <a:p>
            <a:r>
              <a:rPr lang="en-GB" dirty="0"/>
              <a:t>The underlying assumption of this theory is that peoples activities bring them closer or into contact with crimes. </a:t>
            </a:r>
          </a:p>
          <a:p>
            <a:endParaRPr lang="en-GB" dirty="0"/>
          </a:p>
          <a:p>
            <a:r>
              <a:rPr lang="en-GB" b="1" dirty="0"/>
              <a:t>Can anyone think of examples of lifestyles or activities that can result in someone being victim to crime?</a:t>
            </a:r>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16</a:t>
            </a:fld>
            <a:endParaRPr lang="en-GB"/>
          </a:p>
        </p:txBody>
      </p:sp>
    </p:spTree>
    <p:extLst>
      <p:ext uri="{BB962C8B-B14F-4D97-AF65-F5344CB8AC3E}">
        <p14:creationId xmlns:p14="http://schemas.microsoft.com/office/powerpoint/2010/main" val="27773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Routine Activity Theory was developed by Cohen and Felson 1979 to attempt make sense of rising crime rates. </a:t>
            </a:r>
          </a:p>
          <a:p>
            <a:endParaRPr lang="en-GB" dirty="0"/>
          </a:p>
          <a:p>
            <a:r>
              <a:rPr lang="en-GB" dirty="0"/>
              <a:t>The diagram summarises the three elements of crime: </a:t>
            </a:r>
          </a:p>
          <a:p>
            <a:pPr marL="228600" indent="-228600">
              <a:buAutoNum type="arabicPeriod"/>
            </a:pPr>
            <a:r>
              <a:rPr lang="en-GB" dirty="0"/>
              <a:t>Motivated/likely offender.</a:t>
            </a:r>
          </a:p>
          <a:p>
            <a:pPr marL="228600" indent="-228600">
              <a:buAutoNum type="arabicPeriod"/>
            </a:pPr>
            <a:r>
              <a:rPr lang="en-GB" dirty="0"/>
              <a:t>Suitable targets – likely to reflect thinks such as value, desirability, capability of the person.</a:t>
            </a:r>
          </a:p>
          <a:p>
            <a:pPr marL="228600" indent="-228600">
              <a:buAutoNum type="arabicPeriod"/>
            </a:pPr>
            <a:r>
              <a:rPr lang="en-GB" dirty="0"/>
              <a:t>The absence of capable guardians.</a:t>
            </a:r>
            <a:br>
              <a:rPr lang="en-GB" dirty="0"/>
            </a:br>
            <a:br>
              <a:rPr lang="en-GB" dirty="0"/>
            </a:br>
            <a:r>
              <a:rPr lang="en-GB" dirty="0"/>
              <a:t>Cohen and Felson state that the risk of victimisation varies dramatically on circumstances and location.</a:t>
            </a:r>
            <a:br>
              <a:rPr lang="en-GB" dirty="0"/>
            </a:br>
            <a:br>
              <a:rPr lang="en-GB" dirty="0"/>
            </a:br>
            <a:r>
              <a:rPr lang="en-GB" dirty="0"/>
              <a:t>The suitability of targets are then dependent on four elements known as VIVA;</a:t>
            </a:r>
            <a:br>
              <a:rPr lang="en-GB" dirty="0"/>
            </a:br>
            <a:r>
              <a:rPr lang="en-GB" dirty="0"/>
              <a:t>- Value – the worth of the target from the viewpoint of the offender</a:t>
            </a:r>
            <a:br>
              <a:rPr lang="en-GB" dirty="0"/>
            </a:br>
            <a:r>
              <a:rPr lang="en-GB" dirty="0"/>
              <a:t>-Inertia – the extent to which the target can be realistically removed</a:t>
            </a:r>
            <a:br>
              <a:rPr lang="en-GB" dirty="0"/>
            </a:br>
            <a:r>
              <a:rPr lang="en-GB" dirty="0"/>
              <a:t>-Visibility – how visible the target is to the offender.</a:t>
            </a:r>
            <a:br>
              <a:rPr lang="en-GB" dirty="0"/>
            </a:br>
            <a:r>
              <a:rPr lang="en-GB" dirty="0"/>
              <a:t>-Access – how easy it is to gain access to target.</a:t>
            </a:r>
            <a:br>
              <a:rPr lang="en-GB" dirty="0"/>
            </a:br>
            <a:br>
              <a:rPr lang="en-GB" dirty="0"/>
            </a:br>
            <a:r>
              <a:rPr lang="en-GB" b="1" dirty="0"/>
              <a:t>Can anyone think of situations where Routine Activity applies?</a:t>
            </a:r>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17</a:t>
            </a:fld>
            <a:endParaRPr lang="en-GB"/>
          </a:p>
        </p:txBody>
      </p:sp>
    </p:spTree>
    <p:extLst>
      <p:ext uri="{BB962C8B-B14F-4D97-AF65-F5344CB8AC3E}">
        <p14:creationId xmlns:p14="http://schemas.microsoft.com/office/powerpoint/2010/main" val="506427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Victim precipitation theory which is heavily linked to the history of victimology suggests that the victims themselves behave or initiate confrontations where the offender is the provoked into committing the attacks.</a:t>
            </a:r>
          </a:p>
          <a:p>
            <a:endParaRPr lang="en-GB" sz="1000" dirty="0"/>
          </a:p>
          <a:p>
            <a:r>
              <a:rPr lang="en-GB" sz="1000" dirty="0"/>
              <a:t>For example Von </a:t>
            </a:r>
            <a:r>
              <a:rPr lang="en-GB" sz="1000" dirty="0" err="1"/>
              <a:t>Hentig</a:t>
            </a:r>
            <a:r>
              <a:rPr lang="en-GB" sz="1000" dirty="0"/>
              <a:t> (1940) stated that ’’the human victim in many instances seems to lead the evil doer actively into temptation’’ and suggested in 1948 that victims deserve some of the blame for the crimes that they are victim to.</a:t>
            </a:r>
          </a:p>
          <a:p>
            <a:endParaRPr lang="en-GB" sz="1000" dirty="0"/>
          </a:p>
          <a:p>
            <a:r>
              <a:rPr lang="en-GB" sz="1000" dirty="0"/>
              <a:t>Then in 1956 Mendelson (1956) constructed a taxonomy of victims that centred on their level of blame – categories ranging from completely innocent victims to voluntary victims and then guilty victims.</a:t>
            </a:r>
          </a:p>
          <a:p>
            <a:endParaRPr lang="en-GB" sz="1000" dirty="0"/>
          </a:p>
          <a:p>
            <a:r>
              <a:rPr lang="en-GB" sz="1000" b="1" dirty="0"/>
              <a:t>Can you think of examples of who is a innocent victim (children), voluntary victim (dying in a suicide pact with partner) and guilty victims (assailants)?</a:t>
            </a:r>
          </a:p>
          <a:p>
            <a:endParaRPr lang="en-GB" sz="1000" b="1" dirty="0"/>
          </a:p>
          <a:p>
            <a:r>
              <a:rPr lang="en-GB" sz="1000" b="0" dirty="0"/>
              <a:t>Amir in 1967 then researched victims of rape and suggested that they precipitated their own rape due to being in risky situations. </a:t>
            </a:r>
          </a:p>
          <a:p>
            <a:endParaRPr lang="en-GB" sz="1000" b="0" dirty="0"/>
          </a:p>
          <a:p>
            <a:r>
              <a:rPr lang="en-GB" sz="1000" b="0" dirty="0"/>
              <a:t>In the late 20</a:t>
            </a:r>
            <a:r>
              <a:rPr lang="en-GB" sz="1000" b="0" baseline="30000" dirty="0"/>
              <a:t>th</a:t>
            </a:r>
            <a:r>
              <a:rPr lang="en-GB" sz="1000" b="0" dirty="0"/>
              <a:t> century this theory came under heavy criticism – due to the fact it placed heavy emphasis on blaming the victim</a:t>
            </a:r>
          </a:p>
        </p:txBody>
      </p:sp>
      <p:sp>
        <p:nvSpPr>
          <p:cNvPr id="4" name="Slide Number Placeholder 3"/>
          <p:cNvSpPr>
            <a:spLocks noGrp="1"/>
          </p:cNvSpPr>
          <p:nvPr>
            <p:ph type="sldNum" sz="quarter" idx="5"/>
          </p:nvPr>
        </p:nvSpPr>
        <p:spPr/>
        <p:txBody>
          <a:bodyPr/>
          <a:lstStyle/>
          <a:p>
            <a:fld id="{89462A7E-7286-B641-9771-A3AAD80AAB47}" type="slidenum">
              <a:rPr lang="en-GB" smtClean="0"/>
              <a:t>18</a:t>
            </a:fld>
            <a:endParaRPr lang="en-GB"/>
          </a:p>
        </p:txBody>
      </p:sp>
    </p:spTree>
    <p:extLst>
      <p:ext uri="{BB962C8B-B14F-4D97-AF65-F5344CB8AC3E}">
        <p14:creationId xmlns:p14="http://schemas.microsoft.com/office/powerpoint/2010/main" val="3376852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Explores the other side of victim precipitation theory – suggesting that victims are exposed to crime not because of their actions because they are in a certain place. Being exposed to dangerous places, such as crime prone areas increases the probability of becoming a victim to criminal activity.</a:t>
            </a:r>
          </a:p>
          <a:p>
            <a:endParaRPr lang="en-GB" dirty="0"/>
          </a:p>
          <a:p>
            <a:r>
              <a:rPr lang="en-GB" dirty="0" err="1"/>
              <a:t>Wislon</a:t>
            </a:r>
            <a:r>
              <a:rPr lang="en-GB" dirty="0"/>
              <a:t> 2012 discusses how socio-economic inequality finds more minorities in the victims seat as they commonly come from low income households and are unable to move away from crime ridden areas. </a:t>
            </a:r>
          </a:p>
          <a:p>
            <a:endParaRPr lang="en-GB" dirty="0"/>
          </a:p>
          <a:p>
            <a:r>
              <a:rPr lang="en-GB" dirty="0"/>
              <a:t>The deviant place theory suggests taking safety precautions in these areas may have limited effect since it’s the neighbourhood not the lifestyle choice that affects the probability of victimisation. Harper 2014 suggests that the only way to minimise the risk of victimisation is to leave the area.</a:t>
            </a:r>
          </a:p>
          <a:p>
            <a:endParaRPr lang="en-GB" dirty="0"/>
          </a:p>
          <a:p>
            <a:r>
              <a:rPr lang="en-GB" b="1" dirty="0"/>
              <a:t>Can anyone think of examples of places where you are more likely to be victim to a crime that is against your control?</a:t>
            </a:r>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19</a:t>
            </a:fld>
            <a:endParaRPr lang="en-GB"/>
          </a:p>
        </p:txBody>
      </p:sp>
    </p:spTree>
    <p:extLst>
      <p:ext uri="{BB962C8B-B14F-4D97-AF65-F5344CB8AC3E}">
        <p14:creationId xmlns:p14="http://schemas.microsoft.com/office/powerpoint/2010/main" val="7470758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ideal victim is a victimological concept. It introduces the values of hierarchies in the designation of victimhood, where some victims are deemed more deserving than others. </a:t>
            </a:r>
          </a:p>
          <a:p>
            <a:endParaRPr lang="en-GB" dirty="0"/>
          </a:p>
          <a:p>
            <a:r>
              <a:rPr lang="en-GB" dirty="0"/>
              <a:t>However, it is impossible to isolate the construction of the victim from the perpetrator as the co-exist with one another. Ideal victims create ideal offenders.</a:t>
            </a:r>
          </a:p>
        </p:txBody>
      </p:sp>
      <p:sp>
        <p:nvSpPr>
          <p:cNvPr id="4" name="Slide Number Placeholder 3"/>
          <p:cNvSpPr>
            <a:spLocks noGrp="1"/>
          </p:cNvSpPr>
          <p:nvPr>
            <p:ph type="sldNum" sz="quarter" idx="5"/>
          </p:nvPr>
        </p:nvSpPr>
        <p:spPr/>
        <p:txBody>
          <a:bodyPr/>
          <a:lstStyle/>
          <a:p>
            <a:fld id="{89462A7E-7286-B641-9771-A3AAD80AAB47}" type="slidenum">
              <a:rPr lang="en-GB" smtClean="0"/>
              <a:t>20</a:t>
            </a:fld>
            <a:endParaRPr lang="en-GB"/>
          </a:p>
        </p:txBody>
      </p:sp>
    </p:spTree>
    <p:extLst>
      <p:ext uri="{BB962C8B-B14F-4D97-AF65-F5344CB8AC3E}">
        <p14:creationId xmlns:p14="http://schemas.microsoft.com/office/powerpoint/2010/main" val="36094488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is different and can be affected in different ways after being a victim of crime. </a:t>
            </a:r>
          </a:p>
          <a:p>
            <a:endParaRPr lang="en-GB" dirty="0"/>
          </a:p>
          <a:p>
            <a:r>
              <a:rPr lang="en-GB" dirty="0"/>
              <a:t>Following a crime, victims may feel angry, depressed, isolated, fearful, experience negative feelings or have issues sleeping. Victims may also worry about practical issues such as insurance claims, receiving medial treatment, the inability to work. Illustrating the psychological and emotional impacts, psychical consequences and socio-economic consequences following victimisation to a crime.</a:t>
            </a:r>
          </a:p>
          <a:p>
            <a:endParaRPr lang="en-GB" dirty="0"/>
          </a:p>
          <a:p>
            <a:r>
              <a:rPr lang="en-GB" dirty="0"/>
              <a:t>Individuals may have specific needs that determines the support that is required to help them after being a victim. </a:t>
            </a:r>
          </a:p>
          <a:p>
            <a:endParaRPr lang="en-GB" dirty="0"/>
          </a:p>
          <a:p>
            <a:r>
              <a:rPr lang="en-GB" dirty="0"/>
              <a:t>Trauma can also be experienced as a result of crime which may have a negative impact on a persons mental health and possibly lead to serious mental health conditions such as PTSD. Trauma can be caused by a singular or repeated experience. </a:t>
            </a:r>
          </a:p>
          <a:p>
            <a:endParaRPr lang="en-GB" dirty="0"/>
          </a:p>
          <a:p>
            <a:r>
              <a:rPr lang="en-GB" b="1" dirty="0"/>
              <a:t>Can these impacts overlap with each other?</a:t>
            </a:r>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21</a:t>
            </a:fld>
            <a:endParaRPr lang="en-GB"/>
          </a:p>
        </p:txBody>
      </p:sp>
    </p:spTree>
    <p:extLst>
      <p:ext uri="{BB962C8B-B14F-4D97-AF65-F5344CB8AC3E}">
        <p14:creationId xmlns:p14="http://schemas.microsoft.com/office/powerpoint/2010/main" val="42454601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Until the 1970s, victims were very much a forgotten party in crime. However, victims are still essentially witnesses to crime. </a:t>
            </a:r>
          </a:p>
          <a:p>
            <a:endParaRPr lang="en-GB" sz="1000" dirty="0"/>
          </a:p>
          <a:p>
            <a:r>
              <a:rPr lang="en-GB" sz="1000" dirty="0"/>
              <a:t>Victims journey’s start with crime but they can take up different routes – many victims choose not to report the crime and as a result never come into contact with the CJS. These come under the ‘dark figure’ of crime as they are unquantifiable numbers of crimes that happen but are unknown.</a:t>
            </a:r>
          </a:p>
          <a:p>
            <a:endParaRPr lang="en-GB" sz="1000" dirty="0"/>
          </a:p>
          <a:p>
            <a:r>
              <a:rPr lang="en-GB" sz="1000" b="1" dirty="0"/>
              <a:t>What are the reasons some people may not report the crime they have been victim to?</a:t>
            </a:r>
          </a:p>
          <a:p>
            <a:endParaRPr lang="en-GB" sz="1000" dirty="0"/>
          </a:p>
          <a:p>
            <a:r>
              <a:rPr lang="en-GB" sz="1000" dirty="0"/>
              <a:t>Reporting crime to the relevant authority is the first step of seeking justice through the CJS – it is important that the initial interaction with the victim is a positive experience for the victim as it sets the tone for the process.</a:t>
            </a:r>
          </a:p>
          <a:p>
            <a:r>
              <a:rPr lang="en-GB" sz="1000" dirty="0"/>
              <a:t>The CJS needs to act in a victim sensitive way – as a means of the victim developing trust in the process and evidence is collected correctly.</a:t>
            </a:r>
          </a:p>
          <a:p>
            <a:endParaRPr lang="en-GB" sz="1000" dirty="0"/>
          </a:p>
          <a:p>
            <a:r>
              <a:rPr lang="en-GB" sz="1000" dirty="0"/>
              <a:t>The traditional role of the victim is often perceived to be that of a witness of the prosecution – victims are often required to provide a testimony that accounts what has happened to them. </a:t>
            </a:r>
          </a:p>
        </p:txBody>
      </p:sp>
      <p:sp>
        <p:nvSpPr>
          <p:cNvPr id="4" name="Slide Number Placeholder 3"/>
          <p:cNvSpPr>
            <a:spLocks noGrp="1"/>
          </p:cNvSpPr>
          <p:nvPr>
            <p:ph type="sldNum" sz="quarter" idx="5"/>
          </p:nvPr>
        </p:nvSpPr>
        <p:spPr/>
        <p:txBody>
          <a:bodyPr/>
          <a:lstStyle/>
          <a:p>
            <a:fld id="{89462A7E-7286-B641-9771-A3AAD80AAB47}" type="slidenum">
              <a:rPr lang="en-GB" smtClean="0"/>
              <a:t>22</a:t>
            </a:fld>
            <a:endParaRPr lang="en-GB"/>
          </a:p>
        </p:txBody>
      </p:sp>
    </p:spTree>
    <p:extLst>
      <p:ext uri="{BB962C8B-B14F-4D97-AF65-F5344CB8AC3E}">
        <p14:creationId xmlns:p14="http://schemas.microsoft.com/office/powerpoint/2010/main" val="36771999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23</a:t>
            </a:fld>
            <a:endParaRPr lang="en-GB"/>
          </a:p>
        </p:txBody>
      </p:sp>
    </p:spTree>
    <p:extLst>
      <p:ext uri="{BB962C8B-B14F-4D97-AF65-F5344CB8AC3E}">
        <p14:creationId xmlns:p14="http://schemas.microsoft.com/office/powerpoint/2010/main" val="1507473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24</a:t>
            </a:fld>
            <a:endParaRPr lang="en-GB"/>
          </a:p>
        </p:txBody>
      </p:sp>
    </p:spTree>
    <p:extLst>
      <p:ext uri="{BB962C8B-B14F-4D97-AF65-F5344CB8AC3E}">
        <p14:creationId xmlns:p14="http://schemas.microsoft.com/office/powerpoint/2010/main" val="40294620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25</a:t>
            </a:fld>
            <a:endParaRPr lang="en-GB"/>
          </a:p>
        </p:txBody>
      </p:sp>
    </p:spTree>
    <p:extLst>
      <p:ext uri="{BB962C8B-B14F-4D97-AF65-F5344CB8AC3E}">
        <p14:creationId xmlns:p14="http://schemas.microsoft.com/office/powerpoint/2010/main" val="29247620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26</a:t>
            </a:fld>
            <a:endParaRPr lang="en-GB"/>
          </a:p>
        </p:txBody>
      </p:sp>
    </p:spTree>
    <p:extLst>
      <p:ext uri="{BB962C8B-B14F-4D97-AF65-F5344CB8AC3E}">
        <p14:creationId xmlns:p14="http://schemas.microsoft.com/office/powerpoint/2010/main" val="284054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27</a:t>
            </a:fld>
            <a:endParaRPr lang="en-GB"/>
          </a:p>
        </p:txBody>
      </p:sp>
    </p:spTree>
    <p:extLst>
      <p:ext uri="{BB962C8B-B14F-4D97-AF65-F5344CB8AC3E}">
        <p14:creationId xmlns:p14="http://schemas.microsoft.com/office/powerpoint/2010/main" val="39822851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crime and the public have a legitimate expectation that those who commit criminal offences will be brought to justice. However, in cases where perpetrators of crime are not brough to justice or the investigations have stopped the victims have the right to seek review of these decisions.</a:t>
            </a:r>
          </a:p>
          <a:p>
            <a:endParaRPr lang="en-GB" dirty="0"/>
          </a:p>
          <a:p>
            <a:r>
              <a:rPr lang="en-GB" dirty="0"/>
              <a:t>The Victims Right to Review scheme enables victims to seek a review of the CPS decisions not to start a prosecution or stop a prosecution. </a:t>
            </a:r>
          </a:p>
          <a:p>
            <a:endParaRPr lang="en-GB" dirty="0"/>
          </a:p>
          <a:p>
            <a:r>
              <a:rPr lang="en-GB" dirty="0"/>
              <a:t>Following a review under the scheme, there are two possible review outcomes:</a:t>
            </a:r>
            <a:br>
              <a:rPr lang="en-GB" dirty="0"/>
            </a:br>
            <a:r>
              <a:rPr lang="en-GB" dirty="0"/>
              <a:t>-A new decision: earlier decision is overturned.</a:t>
            </a:r>
            <a:br>
              <a:rPr lang="en-GB" dirty="0"/>
            </a:br>
            <a:r>
              <a:rPr lang="en-GB" dirty="0"/>
              <a:t>-Uphold of previous decision: the original decision not to prosecute is upheld and the victims is notified and provided with an explanation.</a:t>
            </a:r>
          </a:p>
          <a:p>
            <a:endParaRPr lang="en-GB" dirty="0"/>
          </a:p>
          <a:p>
            <a:r>
              <a:rPr lang="en-GB" dirty="0"/>
              <a:t>The right to request a review under the VRR schemes arise when the CPS:</a:t>
            </a:r>
          </a:p>
          <a:p>
            <a:r>
              <a:rPr lang="en-GB" dirty="0"/>
              <a:t>-make a final decision not to bring proceedings</a:t>
            </a:r>
          </a:p>
          <a:p>
            <a:r>
              <a:rPr lang="en-GB" dirty="0"/>
              <a:t>-discontinues or withdraws all charges involving the victim and ends all proceedings related to them.</a:t>
            </a:r>
          </a:p>
          <a:p>
            <a:r>
              <a:rPr lang="en-GB" dirty="0"/>
              <a:t>-has offered no evidence in the proceedings relating the victim.</a:t>
            </a:r>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28</a:t>
            </a:fld>
            <a:endParaRPr lang="en-GB"/>
          </a:p>
        </p:txBody>
      </p:sp>
    </p:spTree>
    <p:extLst>
      <p:ext uri="{BB962C8B-B14F-4D97-AF65-F5344CB8AC3E}">
        <p14:creationId xmlns:p14="http://schemas.microsoft.com/office/powerpoint/2010/main" val="30283001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Victim support is an independent charity who dedicate support to people affected by crime and traumatic incidents in England and Wales.</a:t>
            </a:r>
          </a:p>
          <a:p>
            <a:r>
              <a:rPr lang="en-GB" sz="1000" dirty="0"/>
              <a:t>Their services help people affected by all types of crime ranging from hate crimes, rape, theft, murder and they provide free confidential support 24 hours a day all year round regardless of whether the incident has been reported to the police.</a:t>
            </a:r>
          </a:p>
          <a:p>
            <a:endParaRPr lang="en-GB" sz="1000" dirty="0"/>
          </a:p>
          <a:p>
            <a:r>
              <a:rPr lang="en-GB" sz="1000" dirty="0"/>
              <a:t>They seek to have developed innovative services that meet new and emerging needs, empowered more people with specialist support and advocacy to feel safer and move beyond the impact of their experienced harm and will have effected change by making the case for people to have stronger rights and feel respected by the CJS.</a:t>
            </a:r>
          </a:p>
          <a:p>
            <a:endParaRPr lang="en-GB" sz="1000" dirty="0"/>
          </a:p>
          <a:p>
            <a:r>
              <a:rPr lang="en-GB" sz="1000" dirty="0"/>
              <a:t>Victim support provides information, practical help and emotional support to those who have experienced crime and they provide services by:</a:t>
            </a:r>
          </a:p>
          <a:p>
            <a:pPr marL="171450" indent="-171450">
              <a:buFontTx/>
              <a:buChar char="-"/>
            </a:pPr>
            <a:r>
              <a:rPr lang="en-GB" sz="1000" dirty="0"/>
              <a:t>Contacting people by letter, phone or visit. </a:t>
            </a:r>
          </a:p>
          <a:p>
            <a:pPr marL="171450" indent="-171450">
              <a:buFontTx/>
              <a:buChar char="-"/>
            </a:pPr>
            <a:r>
              <a:rPr lang="en-GB" sz="1000" dirty="0"/>
              <a:t>Arrangement of trained volunteers to see people in their homes, at their local office and sometimes at other safe places. </a:t>
            </a:r>
          </a:p>
          <a:p>
            <a:pPr marL="171450" indent="-171450">
              <a:buFontTx/>
              <a:buChar char="-"/>
            </a:pPr>
            <a:r>
              <a:rPr lang="en-GB" sz="1000" dirty="0"/>
              <a:t>The volunteer then will provide people with time to talk about their reactions and emotions to their experiences and will provide information about how these emotions are normal, identify help and support such as support groups, counselling and meetings, tell victims about their rights and arrange support in throughout the investigation process by the police or in the CPS</a:t>
            </a:r>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29</a:t>
            </a:fld>
            <a:endParaRPr lang="en-GB"/>
          </a:p>
        </p:txBody>
      </p:sp>
    </p:spTree>
    <p:extLst>
      <p:ext uri="{BB962C8B-B14F-4D97-AF65-F5344CB8AC3E}">
        <p14:creationId xmlns:p14="http://schemas.microsoft.com/office/powerpoint/2010/main" val="3945913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30</a:t>
            </a:fld>
            <a:endParaRPr lang="en-GB"/>
          </a:p>
        </p:txBody>
      </p:sp>
    </p:spTree>
    <p:extLst>
      <p:ext uri="{BB962C8B-B14F-4D97-AF65-F5344CB8AC3E}">
        <p14:creationId xmlns:p14="http://schemas.microsoft.com/office/powerpoint/2010/main" val="7014285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According to the College of Policing, a witness is a person, other than the defendant, who is likely to  give evidence in court. All victims are also witnesses and should be treated as such.</a:t>
            </a:r>
          </a:p>
          <a:p>
            <a:endParaRPr lang="en-GB" sz="900" dirty="0"/>
          </a:p>
          <a:p>
            <a:r>
              <a:rPr lang="en-GB" sz="900" b="0" i="0" kern="1200" dirty="0">
                <a:solidFill>
                  <a:schemeClr val="tx1"/>
                </a:solidFill>
                <a:effectLst/>
                <a:latin typeface="+mn-lt"/>
                <a:ea typeface="+mn-ea"/>
                <a:cs typeface="+mn-cs"/>
              </a:rPr>
              <a:t>The success of any investigation depends largely on the accuracy and detail of the material obtained from witnesses. Investigators, whether tasked with a volume crime or major investigation, must recognise the individual needs and concerns of witnesses and treat them with dignity and respect. This can have a significant impact on how witnesses cooperate with the investigation and any subsequent prosecution.</a:t>
            </a:r>
            <a:endParaRPr lang="en-GB" sz="900" dirty="0"/>
          </a:p>
          <a:p>
            <a:endParaRPr lang="en-GB" sz="900" dirty="0"/>
          </a:p>
          <a:p>
            <a:r>
              <a:rPr lang="en-GB" sz="900" dirty="0"/>
              <a:t>A witness is defined as ‘’one who sees, knows or vouches for something. One who gives testimony under oath or affirmation, in person, by oral or written deposition’’.</a:t>
            </a:r>
          </a:p>
          <a:p>
            <a:endParaRPr lang="en-GB" sz="900" dirty="0"/>
          </a:p>
          <a:p>
            <a:r>
              <a:rPr lang="en-GB" sz="900" dirty="0"/>
              <a:t>The significant of a witness are those:</a:t>
            </a:r>
            <a:br>
              <a:rPr lang="en-GB" sz="900" dirty="0"/>
            </a:br>
            <a:r>
              <a:rPr lang="en-GB" sz="900" dirty="0"/>
              <a:t>- have or claim to have witnessed, visually or otherwise , an indictable offence, and </a:t>
            </a:r>
            <a:br>
              <a:rPr lang="en-GB" sz="900" dirty="0"/>
            </a:br>
            <a:r>
              <a:rPr lang="en-GB" sz="900" dirty="0"/>
              <a:t>- have a particular relationship to the victim or have a central position in an investigation into a indictable offence.</a:t>
            </a:r>
            <a:br>
              <a:rPr lang="en-GB" sz="900" dirty="0"/>
            </a:br>
            <a:br>
              <a:rPr lang="en-GB" sz="900" dirty="0"/>
            </a:br>
            <a:r>
              <a:rPr lang="en-GB" sz="900" dirty="0"/>
              <a:t>Vulnerable witness is defined by Section 16 of the Youth Justice and Criminal Evidence as:</a:t>
            </a:r>
            <a:br>
              <a:rPr lang="en-GB" sz="900" dirty="0"/>
            </a:br>
            <a:r>
              <a:rPr lang="en-GB" sz="900" dirty="0"/>
              <a:t>ALL children witnesses and any witness whose quality of evidence is likely to be diminished because they are suffering from a mental disorder, have a significant impairment of intelligence or social functions or have a physical disorder.</a:t>
            </a:r>
          </a:p>
          <a:p>
            <a:endParaRPr lang="en-GB" sz="900" dirty="0"/>
          </a:p>
          <a:p>
            <a:r>
              <a:rPr lang="en-GB" sz="900" dirty="0"/>
              <a:t>Intimidated witnesses are defined by Section 17 of the Youth Justice and Criminal Evidence as those suffering from fear or distress in relation to testifying in the case.</a:t>
            </a:r>
          </a:p>
        </p:txBody>
      </p:sp>
      <p:sp>
        <p:nvSpPr>
          <p:cNvPr id="4" name="Slide Number Placeholder 3"/>
          <p:cNvSpPr>
            <a:spLocks noGrp="1"/>
          </p:cNvSpPr>
          <p:nvPr>
            <p:ph type="sldNum" sz="quarter" idx="5"/>
          </p:nvPr>
        </p:nvSpPr>
        <p:spPr/>
        <p:txBody>
          <a:bodyPr/>
          <a:lstStyle/>
          <a:p>
            <a:fld id="{89462A7E-7286-B641-9771-A3AAD80AAB47}" type="slidenum">
              <a:rPr lang="en-GB" smtClean="0"/>
              <a:t>31</a:t>
            </a:fld>
            <a:endParaRPr lang="en-GB"/>
          </a:p>
        </p:txBody>
      </p:sp>
    </p:spTree>
    <p:extLst>
      <p:ext uri="{BB962C8B-B14F-4D97-AF65-F5344CB8AC3E}">
        <p14:creationId xmlns:p14="http://schemas.microsoft.com/office/powerpoint/2010/main" val="5723624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32</a:t>
            </a:fld>
            <a:endParaRPr lang="en-GB"/>
          </a:p>
        </p:txBody>
      </p:sp>
    </p:spTree>
    <p:extLst>
      <p:ext uri="{BB962C8B-B14F-4D97-AF65-F5344CB8AC3E}">
        <p14:creationId xmlns:p14="http://schemas.microsoft.com/office/powerpoint/2010/main" val="14071096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50" b="1" i="0" kern="1200" dirty="0">
                <a:solidFill>
                  <a:schemeClr val="tx1"/>
                </a:solidFill>
                <a:effectLst/>
                <a:latin typeface="+mn-lt"/>
                <a:ea typeface="+mn-ea"/>
                <a:cs typeface="+mn-cs"/>
              </a:rPr>
              <a:t>screens</a:t>
            </a:r>
            <a:r>
              <a:rPr lang="en-GB" sz="750" b="0" i="0" kern="1200" dirty="0">
                <a:solidFill>
                  <a:schemeClr val="tx1"/>
                </a:solidFill>
                <a:effectLst/>
                <a:latin typeface="+mn-lt"/>
                <a:ea typeface="+mn-ea"/>
                <a:cs typeface="+mn-cs"/>
              </a:rPr>
              <a:t> (available for vulnerable and intimidated witnesses): screens may be made available to shield the witness from the defendant, (</a:t>
            </a:r>
            <a:r>
              <a:rPr lang="en-GB" sz="750" b="0" i="0" u="none" strike="noStrike" kern="1200" dirty="0">
                <a:solidFill>
                  <a:schemeClr val="tx1"/>
                </a:solidFill>
                <a:effectLst/>
                <a:latin typeface="+mn-lt"/>
                <a:ea typeface="+mn-ea"/>
                <a:cs typeface="+mn-cs"/>
                <a:hlinkClick r:id="rId3"/>
              </a:rPr>
              <a:t>s23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live link</a:t>
            </a:r>
            <a:r>
              <a:rPr lang="en-GB" sz="750" b="0" i="0" kern="1200" dirty="0">
                <a:solidFill>
                  <a:schemeClr val="tx1"/>
                </a:solidFill>
                <a:effectLst/>
                <a:latin typeface="+mn-lt"/>
                <a:ea typeface="+mn-ea"/>
                <a:cs typeface="+mn-cs"/>
              </a:rPr>
              <a:t> (available for vulnerable and intimidated witnesses): a live link enables the witness to give evidence during the trial from outside the court through a visual link to the courtroom. The witness may be accommodated either within the court building or in a suitable location outside the court, (</a:t>
            </a:r>
            <a:r>
              <a:rPr lang="en-GB" sz="750" b="0" i="0" u="none" strike="noStrike" kern="1200" dirty="0">
                <a:solidFill>
                  <a:schemeClr val="tx1"/>
                </a:solidFill>
                <a:effectLst/>
                <a:latin typeface="+mn-lt"/>
                <a:ea typeface="+mn-ea"/>
                <a:cs typeface="+mn-cs"/>
                <a:hlinkClick r:id="rId4"/>
              </a:rPr>
              <a:t>s24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evidence given in private</a:t>
            </a:r>
            <a:r>
              <a:rPr lang="en-GB" sz="750" b="0" i="0" kern="1200" dirty="0">
                <a:solidFill>
                  <a:schemeClr val="tx1"/>
                </a:solidFill>
                <a:effectLst/>
                <a:latin typeface="+mn-lt"/>
                <a:ea typeface="+mn-ea"/>
                <a:cs typeface="+mn-cs"/>
              </a:rPr>
              <a:t> (available for some vulnerable and intimidated witnesses): exclusion from the court of members of the public and the press (except for one named person to represent the press) in cases involving sexual offences or intimidation by someone other than the accused, (</a:t>
            </a:r>
            <a:r>
              <a:rPr lang="en-GB" sz="750" b="0" i="0" u="none" strike="noStrike" kern="1200" dirty="0">
                <a:solidFill>
                  <a:schemeClr val="tx1"/>
                </a:solidFill>
                <a:effectLst/>
                <a:latin typeface="+mn-lt"/>
                <a:ea typeface="+mn-ea"/>
                <a:cs typeface="+mn-cs"/>
                <a:hlinkClick r:id="rId5"/>
              </a:rPr>
              <a:t>s25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removal of wigs and gowns by judges and barristers</a:t>
            </a:r>
            <a:r>
              <a:rPr lang="en-GB" sz="750" b="0" i="0" kern="1200" dirty="0">
                <a:solidFill>
                  <a:schemeClr val="tx1"/>
                </a:solidFill>
                <a:effectLst/>
                <a:latin typeface="+mn-lt"/>
                <a:ea typeface="+mn-ea"/>
                <a:cs typeface="+mn-cs"/>
              </a:rPr>
              <a:t> (available for vulnerable and intimidated witnesses at the Crown Court), (</a:t>
            </a:r>
            <a:r>
              <a:rPr lang="en-GB" sz="750" b="0" i="0" u="none" strike="noStrike" kern="1200" dirty="0">
                <a:solidFill>
                  <a:schemeClr val="tx1"/>
                </a:solidFill>
                <a:effectLst/>
                <a:latin typeface="+mn-lt"/>
                <a:ea typeface="+mn-ea"/>
                <a:cs typeface="+mn-cs"/>
                <a:hlinkClick r:id="rId6"/>
              </a:rPr>
              <a:t>s26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visual recorded interview</a:t>
            </a:r>
            <a:r>
              <a:rPr lang="en-GB" sz="750" b="0" i="0" kern="1200" dirty="0">
                <a:solidFill>
                  <a:schemeClr val="tx1"/>
                </a:solidFill>
                <a:effectLst/>
                <a:latin typeface="+mn-lt"/>
                <a:ea typeface="+mn-ea"/>
                <a:cs typeface="+mn-cs"/>
              </a:rPr>
              <a:t> (available for vulnerable and intimidated witnesses): a visual recorded interview with a vulnerable or intimidated witness before the trial may be admitted by the court as the witness's evidence-in-chief, for adult complainants in sexual offence trials in the Crown Court. A visual recorded interview will be automatically admissible, upon application, unless this would not be in the interests of justice or would not maximise the quality of the complainant's evidence, (</a:t>
            </a:r>
            <a:r>
              <a:rPr lang="en-GB" sz="750" b="0" i="0" u="none" strike="noStrike" kern="1200" dirty="0">
                <a:solidFill>
                  <a:schemeClr val="tx1"/>
                </a:solidFill>
                <a:effectLst/>
                <a:latin typeface="+mn-lt"/>
                <a:ea typeface="+mn-ea"/>
                <a:cs typeface="+mn-cs"/>
                <a:hlinkClick r:id="rId7"/>
              </a:rPr>
              <a:t>s27 YJCEA</a:t>
            </a:r>
            <a:r>
              <a:rPr lang="en-GB" sz="750" b="0" i="0" kern="1200" dirty="0">
                <a:solidFill>
                  <a:schemeClr val="tx1"/>
                </a:solidFill>
                <a:effectLst/>
                <a:latin typeface="+mn-lt"/>
                <a:ea typeface="+mn-ea"/>
                <a:cs typeface="+mn-cs"/>
              </a:rPr>
              <a:t>). (</a:t>
            </a:r>
            <a:r>
              <a:rPr lang="en-GB" sz="750" b="0" i="0" u="none" strike="noStrike" kern="1200" dirty="0">
                <a:solidFill>
                  <a:schemeClr val="tx1"/>
                </a:solidFill>
                <a:effectLst/>
                <a:latin typeface="+mn-lt"/>
                <a:ea typeface="+mn-ea"/>
                <a:cs typeface="+mn-cs"/>
                <a:hlinkClick r:id="rId8"/>
              </a:rPr>
              <a:t>Section 103 of the Coroners and Justice Act 2009</a:t>
            </a:r>
            <a:r>
              <a:rPr lang="en-GB" sz="750" b="0" i="0" kern="1200" dirty="0">
                <a:solidFill>
                  <a:schemeClr val="tx1"/>
                </a:solidFill>
                <a:effectLst/>
                <a:latin typeface="+mn-lt"/>
                <a:ea typeface="+mn-ea"/>
                <a:cs typeface="+mn-cs"/>
              </a:rPr>
              <a:t> relaxes the restrictions on a witness giving additional evidence in chief after the witness's visual recorded interview has been admitted);</a:t>
            </a:r>
          </a:p>
          <a:p>
            <a:r>
              <a:rPr lang="en-GB" sz="750" b="1" i="0" kern="1200" dirty="0">
                <a:solidFill>
                  <a:schemeClr val="tx1"/>
                </a:solidFill>
                <a:effectLst/>
                <a:latin typeface="+mn-lt"/>
                <a:ea typeface="+mn-ea"/>
                <a:cs typeface="+mn-cs"/>
              </a:rPr>
              <a:t>pre-trial visual recorded cross-examination or re-examination</a:t>
            </a:r>
            <a:r>
              <a:rPr lang="en-GB" sz="750" b="0" i="0" kern="1200" dirty="0">
                <a:solidFill>
                  <a:schemeClr val="tx1"/>
                </a:solidFill>
                <a:effectLst/>
                <a:latin typeface="+mn-lt"/>
                <a:ea typeface="+mn-ea"/>
                <a:cs typeface="+mn-cs"/>
              </a:rPr>
              <a:t> a visual recorded examination of the witness recorded at an earlier point in the process than the trial may be admitted by the court as the witness’s cross-examination and re-examination evidence in the Crown Court. This can only be applied for where there has been a s27 direction for a visual recorded interview to be admitted as evidence and when a victim or a witness meets the vulnerable criteria. A visual recorded examination will be automatically admissible, upon application, unless this would not be in the interests of justice or would not maximise the quality of the complainant’s evidence, (</a:t>
            </a:r>
            <a:r>
              <a:rPr lang="en-GB" sz="750" b="0" i="0" u="none" strike="noStrike" kern="1200" dirty="0">
                <a:solidFill>
                  <a:schemeClr val="tx1"/>
                </a:solidFill>
                <a:effectLst/>
                <a:latin typeface="+mn-lt"/>
                <a:ea typeface="+mn-ea"/>
                <a:cs typeface="+mn-cs"/>
                <a:hlinkClick r:id="rId9"/>
              </a:rPr>
              <a:t>s28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examination of the witness through an intermediary</a:t>
            </a:r>
            <a:r>
              <a:rPr lang="en-GB" sz="750" b="0" i="0" kern="1200" dirty="0">
                <a:solidFill>
                  <a:schemeClr val="tx1"/>
                </a:solidFill>
                <a:effectLst/>
                <a:latin typeface="+mn-lt"/>
                <a:ea typeface="+mn-ea"/>
                <a:cs typeface="+mn-cs"/>
              </a:rPr>
              <a:t> (only available for vulnerable witnesses): an intermediary may be appointed by the court to assist the witness to give their evidence at court. They can also provide communication assistance in the investigation stage - approval for admission of evidence so taken is then sought retrospectively. The intermediary is allowed to explain questions or answers so far as is necessary to enable them to be understood by the witness or the questioner but without changing the substance of the evidence, (</a:t>
            </a:r>
            <a:r>
              <a:rPr lang="en-GB" sz="750" b="0" i="0" u="none" strike="noStrike" kern="1200" dirty="0">
                <a:solidFill>
                  <a:schemeClr val="tx1"/>
                </a:solidFill>
                <a:effectLst/>
                <a:latin typeface="+mn-lt"/>
                <a:ea typeface="+mn-ea"/>
                <a:cs typeface="+mn-cs"/>
                <a:hlinkClick r:id="rId10"/>
              </a:rPr>
              <a:t>s29 YJCEA</a:t>
            </a:r>
            <a:r>
              <a:rPr lang="en-GB" sz="750" b="0" i="0" kern="1200" dirty="0">
                <a:solidFill>
                  <a:schemeClr val="tx1"/>
                </a:solidFill>
                <a:effectLst/>
                <a:latin typeface="+mn-lt"/>
                <a:ea typeface="+mn-ea"/>
                <a:cs typeface="+mn-cs"/>
              </a:rPr>
              <a:t>);</a:t>
            </a:r>
          </a:p>
          <a:p>
            <a:r>
              <a:rPr lang="en-GB" sz="750" b="1" i="0" kern="1200" dirty="0">
                <a:solidFill>
                  <a:schemeClr val="tx1"/>
                </a:solidFill>
                <a:effectLst/>
                <a:latin typeface="+mn-lt"/>
                <a:ea typeface="+mn-ea"/>
                <a:cs typeface="+mn-cs"/>
              </a:rPr>
              <a:t>aids to communication</a:t>
            </a:r>
            <a:r>
              <a:rPr lang="en-GB" sz="750" b="0" i="0" kern="1200" dirty="0">
                <a:solidFill>
                  <a:schemeClr val="tx1"/>
                </a:solidFill>
                <a:effectLst/>
                <a:latin typeface="+mn-lt"/>
                <a:ea typeface="+mn-ea"/>
                <a:cs typeface="+mn-cs"/>
              </a:rPr>
              <a:t> (only available for vulnerable witnesses): aids to communication may be permitted to enable a witness to give best evidence whether through a communicator or interpreter, or through a communication aid or technique, provided that the communication can be independently verified and understood by the court, (</a:t>
            </a:r>
            <a:r>
              <a:rPr lang="en-GB" sz="750" b="0" i="0" u="none" strike="noStrike" kern="1200" dirty="0">
                <a:solidFill>
                  <a:schemeClr val="tx1"/>
                </a:solidFill>
                <a:effectLst/>
                <a:latin typeface="+mn-lt"/>
                <a:ea typeface="+mn-ea"/>
                <a:cs typeface="+mn-cs"/>
                <a:hlinkClick r:id="rId11"/>
              </a:rPr>
              <a:t>s30 YJCEA</a:t>
            </a:r>
            <a:r>
              <a:rPr lang="en-GB" sz="75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33</a:t>
            </a:fld>
            <a:endParaRPr lang="en-GB"/>
          </a:p>
        </p:txBody>
      </p:sp>
    </p:spTree>
    <p:extLst>
      <p:ext uri="{BB962C8B-B14F-4D97-AF65-F5344CB8AC3E}">
        <p14:creationId xmlns:p14="http://schemas.microsoft.com/office/powerpoint/2010/main" val="31004616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34</a:t>
            </a:fld>
            <a:endParaRPr lang="en-GB"/>
          </a:p>
        </p:txBody>
      </p:sp>
    </p:spTree>
    <p:extLst>
      <p:ext uri="{BB962C8B-B14F-4D97-AF65-F5344CB8AC3E}">
        <p14:creationId xmlns:p14="http://schemas.microsoft.com/office/powerpoint/2010/main" val="22831560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35</a:t>
            </a:fld>
            <a:endParaRPr lang="en-GB"/>
          </a:p>
        </p:txBody>
      </p:sp>
    </p:spTree>
    <p:extLst>
      <p:ext uri="{BB962C8B-B14F-4D97-AF65-F5344CB8AC3E}">
        <p14:creationId xmlns:p14="http://schemas.microsoft.com/office/powerpoint/2010/main" val="23173510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possible choices in the list of questions that relate to Youth Justice – if you are interested in these questions then here are some starting points for you and questions to think about.</a:t>
            </a:r>
          </a:p>
          <a:p>
            <a:endParaRPr lang="en-GB" dirty="0"/>
          </a:p>
          <a:p>
            <a:r>
              <a:rPr lang="en-GB" dirty="0"/>
              <a:t>The focus of the lecture next week will also be relating to the questions.</a:t>
            </a:r>
          </a:p>
        </p:txBody>
      </p:sp>
      <p:sp>
        <p:nvSpPr>
          <p:cNvPr id="4" name="Slide Number Placeholder 3"/>
          <p:cNvSpPr>
            <a:spLocks noGrp="1"/>
          </p:cNvSpPr>
          <p:nvPr>
            <p:ph type="sldNum" sz="quarter" idx="5"/>
          </p:nvPr>
        </p:nvSpPr>
        <p:spPr/>
        <p:txBody>
          <a:bodyPr/>
          <a:lstStyle/>
          <a:p>
            <a:fld id="{89462A7E-7286-B641-9771-A3AAD80AAB47}" type="slidenum">
              <a:rPr lang="en-GB" smtClean="0"/>
              <a:t>36</a:t>
            </a:fld>
            <a:endParaRPr lang="en-GB"/>
          </a:p>
        </p:txBody>
      </p:sp>
    </p:spTree>
    <p:extLst>
      <p:ext uri="{BB962C8B-B14F-4D97-AF65-F5344CB8AC3E}">
        <p14:creationId xmlns:p14="http://schemas.microsoft.com/office/powerpoint/2010/main" val="40799499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37</a:t>
            </a:fld>
            <a:endParaRPr lang="en-GB"/>
          </a:p>
        </p:txBody>
      </p:sp>
    </p:spTree>
    <p:extLst>
      <p:ext uri="{BB962C8B-B14F-4D97-AF65-F5344CB8AC3E}">
        <p14:creationId xmlns:p14="http://schemas.microsoft.com/office/powerpoint/2010/main" val="29306362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462A7E-7286-B641-9771-A3AAD80AAB47}" type="slidenum">
              <a:rPr lang="en-GB" smtClean="0"/>
              <a:t>38</a:t>
            </a:fld>
            <a:endParaRPr lang="en-GB"/>
          </a:p>
        </p:txBody>
      </p:sp>
    </p:spTree>
    <p:extLst>
      <p:ext uri="{BB962C8B-B14F-4D97-AF65-F5344CB8AC3E}">
        <p14:creationId xmlns:p14="http://schemas.microsoft.com/office/powerpoint/2010/main" val="1186118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10/15/21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195195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97989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10/15/21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1056102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6948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02853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38150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27683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10/15/21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30113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10/15/21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61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62168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30057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10/15/21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79147415"/>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penoregon.pressbooks.pub/ccj230/chapter/1-14-victims-in-the-cj-syste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ejil.org/pdfs/29/3/2909.pd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74376/victims-code-2020.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ps.gov.uk/legal-guidance/special-measures"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thenayj.org.uk/wp-content/uploads/2015/06/2012-The-Age-of-Criminal-responsibility.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s://pure.port.ac.uk/ws/portalfiles/portal/13541340/Ryukoku_64_92.pdf"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74376/victims-code-2020.pdf"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s://www-jstor-org.ezproxy.uwtsd.ac.uk/stable/pdf/29766556.pdf?refreqid=excelsior%3A38227d2131f46b2a08f5d31d64fd017a"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app.college.police.uk/app-content/investigations/victims-and-witnesses/" TargetMode="External"/><Relationship Id="rId3" Type="http://schemas.openxmlformats.org/officeDocument/2006/relationships/hyperlink" Target="https://www.unodc.org/e4j/en/crime-prevention-criminal-justice/module-11/key-issues/2--the-impact-of-crime-including-trauma.html" TargetMode="External"/><Relationship Id="rId7" Type="http://schemas.openxmlformats.org/officeDocument/2006/relationships/hyperlink" Target="https://www.victimsupport.org.uk/more-us/about-us/"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cps.gov.uk/legal-guidance/victims-right-review-scheme" TargetMode="External"/><Relationship Id="rId5" Type="http://schemas.openxmlformats.org/officeDocument/2006/relationships/hyperlink" Target="https://www.cambridge.org/core/services/aop-cambridge-core/content/view/C2933BAAB0A5BD4FC406A4A36EBDD4AF/S1754942617000542a.pdf/beyond-blaming-the-victim-toward-a-more-progressive-understanding-of-workplace-mistreatment.pdf" TargetMode="External"/><Relationship Id="rId4" Type="http://schemas.openxmlformats.org/officeDocument/2006/relationships/hyperlink" Target="https://www-jstor-org.ezproxy.uwtsd.ac.uk/stable/pdf/23365565.pdf?refreqid=excelsior%3Ab65f90c1b498b5f812d67cca09ab9b0a" TargetMode="External"/><Relationship Id="rId9" Type="http://schemas.openxmlformats.org/officeDocument/2006/relationships/hyperlink" Target="https://www.cps.gov.uk/legal-guidance/special-meas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0"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1"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B5F1C9B5-053A-084E-A902-C19F9305DB31}"/>
              </a:ext>
            </a:extLst>
          </p:cNvPr>
          <p:cNvSpPr>
            <a:spLocks noGrp="1"/>
          </p:cNvSpPr>
          <p:nvPr>
            <p:ph type="ctrTitle"/>
          </p:nvPr>
        </p:nvSpPr>
        <p:spPr>
          <a:xfrm>
            <a:off x="1562669" y="1480930"/>
            <a:ext cx="8447964" cy="3254321"/>
          </a:xfrm>
        </p:spPr>
        <p:txBody>
          <a:bodyPr>
            <a:normAutofit/>
          </a:bodyPr>
          <a:lstStyle/>
          <a:p>
            <a:r>
              <a:rPr lang="en-GB" sz="6600" dirty="0"/>
              <a:t>Victimology, Victims &amp; Witnesses</a:t>
            </a:r>
          </a:p>
        </p:txBody>
      </p:sp>
    </p:spTree>
    <p:extLst>
      <p:ext uri="{BB962C8B-B14F-4D97-AF65-F5344CB8AC3E}">
        <p14:creationId xmlns:p14="http://schemas.microsoft.com/office/powerpoint/2010/main" val="2571436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54B25-E491-ED4F-9565-39191B10392E}"/>
              </a:ext>
            </a:extLst>
          </p:cNvPr>
          <p:cNvSpPr>
            <a:spLocks noGrp="1"/>
          </p:cNvSpPr>
          <p:nvPr>
            <p:ph type="title"/>
          </p:nvPr>
        </p:nvSpPr>
        <p:spPr/>
        <p:txBody>
          <a:bodyPr/>
          <a:lstStyle/>
          <a:p>
            <a:r>
              <a:rPr lang="en-GB" dirty="0"/>
              <a:t>Aims</a:t>
            </a:r>
          </a:p>
        </p:txBody>
      </p:sp>
      <p:graphicFrame>
        <p:nvGraphicFramePr>
          <p:cNvPr id="6" name="Content Placeholder 3">
            <a:extLst>
              <a:ext uri="{FF2B5EF4-FFF2-40B4-BE49-F238E27FC236}">
                <a16:creationId xmlns:a16="http://schemas.microsoft.com/office/drawing/2014/main" id="{2AE2C4EC-43C0-4965-959A-D93E8FE8AB7D}"/>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7186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E858A-6754-E946-B5DF-1EED10017A86}"/>
              </a:ext>
            </a:extLst>
          </p:cNvPr>
          <p:cNvSpPr>
            <a:spLocks noGrp="1"/>
          </p:cNvSpPr>
          <p:nvPr>
            <p:ph type="title"/>
          </p:nvPr>
        </p:nvSpPr>
        <p:spPr>
          <a:xfrm>
            <a:off x="1371600" y="685800"/>
            <a:ext cx="9601200" cy="1485900"/>
          </a:xfrm>
        </p:spPr>
        <p:txBody>
          <a:bodyPr>
            <a:normAutofit/>
          </a:bodyPr>
          <a:lstStyle/>
          <a:p>
            <a:r>
              <a:rPr lang="en-GB" dirty="0"/>
              <a:t>Objectives</a:t>
            </a:r>
          </a:p>
        </p:txBody>
      </p:sp>
      <p:graphicFrame>
        <p:nvGraphicFramePr>
          <p:cNvPr id="12" name="Content Placeholder 2">
            <a:extLst>
              <a:ext uri="{FF2B5EF4-FFF2-40B4-BE49-F238E27FC236}">
                <a16:creationId xmlns:a16="http://schemas.microsoft.com/office/drawing/2014/main" id="{4250BCCB-6718-438F-8FC8-54947DD14517}"/>
              </a:ext>
            </a:extLst>
          </p:cNvPr>
          <p:cNvGraphicFramePr>
            <a:graphicFrameLocks noGrp="1"/>
          </p:cNvGraphicFramePr>
          <p:nvPr>
            <p:ph idx="1"/>
            <p:extLst>
              <p:ext uri="{D42A27DB-BD31-4B8C-83A1-F6EECF244321}">
                <p14:modId xmlns:p14="http://schemas.microsoft.com/office/powerpoint/2010/main" val="486970532"/>
              </p:ext>
            </p:extLst>
          </p:nvPr>
        </p:nvGraphicFramePr>
        <p:xfrm>
          <a:off x="1219201" y="1306285"/>
          <a:ext cx="10462726" cy="5225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189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B6FB8-470D-6845-97F7-CD7E60F4AE7F}"/>
              </a:ext>
            </a:extLst>
          </p:cNvPr>
          <p:cNvSpPr>
            <a:spLocks noGrp="1"/>
          </p:cNvSpPr>
          <p:nvPr>
            <p:ph type="title"/>
          </p:nvPr>
        </p:nvSpPr>
        <p:spPr/>
        <p:txBody>
          <a:bodyPr/>
          <a:lstStyle/>
          <a:p>
            <a:r>
              <a:rPr lang="en-GB" dirty="0"/>
              <a:t>Assignment Questions</a:t>
            </a:r>
          </a:p>
        </p:txBody>
      </p:sp>
      <p:graphicFrame>
        <p:nvGraphicFramePr>
          <p:cNvPr id="5" name="Content Placeholder 2">
            <a:extLst>
              <a:ext uri="{FF2B5EF4-FFF2-40B4-BE49-F238E27FC236}">
                <a16:creationId xmlns:a16="http://schemas.microsoft.com/office/drawing/2014/main" id="{6D433274-5089-48F2-A769-640BA9F8ACD4}"/>
              </a:ext>
            </a:extLst>
          </p:cNvPr>
          <p:cNvGraphicFramePr>
            <a:graphicFrameLocks noGrp="1"/>
          </p:cNvGraphicFramePr>
          <p:nvPr>
            <p:ph idx="1"/>
            <p:extLst>
              <p:ext uri="{D42A27DB-BD31-4B8C-83A1-F6EECF244321}">
                <p14:modId xmlns:p14="http://schemas.microsoft.com/office/powerpoint/2010/main" val="53846266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204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5FEBB1F-508E-4ACE-A53B-525FFA077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B687ADC4-1812-437A-97AA-230888706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6170E629-727E-4A2F-8228-0A71B67BD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1" name="Rectangle 10">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5"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F9D61069-79E0-7D47-B9EB-FC82EEAC57D4}"/>
              </a:ext>
            </a:extLst>
          </p:cNvPr>
          <p:cNvSpPr>
            <a:spLocks noGrp="1"/>
          </p:cNvSpPr>
          <p:nvPr>
            <p:ph type="title"/>
          </p:nvPr>
        </p:nvSpPr>
        <p:spPr>
          <a:xfrm>
            <a:off x="1581772" y="653406"/>
            <a:ext cx="8447964" cy="3254321"/>
          </a:xfrm>
        </p:spPr>
        <p:txBody>
          <a:bodyPr vert="horz" lIns="91440" tIns="45720" rIns="91440" bIns="45720" rtlCol="0" anchor="b">
            <a:normAutofit/>
          </a:bodyPr>
          <a:lstStyle/>
          <a:p>
            <a:r>
              <a:rPr lang="en-US" sz="6600" cap="all" dirty="0"/>
              <a:t>VICTIMOLOGY</a:t>
            </a:r>
          </a:p>
        </p:txBody>
      </p:sp>
    </p:spTree>
    <p:extLst>
      <p:ext uri="{BB962C8B-B14F-4D97-AF65-F5344CB8AC3E}">
        <p14:creationId xmlns:p14="http://schemas.microsoft.com/office/powerpoint/2010/main" val="256058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98B5-151A-5942-9F1A-7047C0157507}"/>
              </a:ext>
            </a:extLst>
          </p:cNvPr>
          <p:cNvSpPr>
            <a:spLocks noGrp="1"/>
          </p:cNvSpPr>
          <p:nvPr>
            <p:ph type="title"/>
          </p:nvPr>
        </p:nvSpPr>
        <p:spPr>
          <a:xfrm>
            <a:off x="1371600" y="685800"/>
            <a:ext cx="9601200" cy="1485900"/>
          </a:xfrm>
        </p:spPr>
        <p:txBody>
          <a:bodyPr>
            <a:normAutofit/>
          </a:bodyPr>
          <a:lstStyle/>
          <a:p>
            <a:r>
              <a:rPr lang="en-GB" dirty="0"/>
              <a:t>Defining - Victimology</a:t>
            </a:r>
          </a:p>
        </p:txBody>
      </p:sp>
      <p:sp>
        <p:nvSpPr>
          <p:cNvPr id="4" name="Content Placeholder 3">
            <a:extLst>
              <a:ext uri="{FF2B5EF4-FFF2-40B4-BE49-F238E27FC236}">
                <a16:creationId xmlns:a16="http://schemas.microsoft.com/office/drawing/2014/main" id="{037C7135-EED4-3941-916F-EEECD2D2BAA3}"/>
              </a:ext>
            </a:extLst>
          </p:cNvPr>
          <p:cNvSpPr>
            <a:spLocks noGrp="1"/>
          </p:cNvSpPr>
          <p:nvPr>
            <p:ph idx="1"/>
          </p:nvPr>
        </p:nvSpPr>
        <p:spPr/>
        <p:txBody>
          <a:bodyPr/>
          <a:lstStyle/>
          <a:p>
            <a:pPr lvl="0"/>
            <a:r>
              <a:rPr lang="en-GB" dirty="0"/>
              <a:t>Broad area of study – theory, research, policy and practice.</a:t>
            </a:r>
            <a:br>
              <a:rPr lang="en-GB" dirty="0"/>
            </a:br>
            <a:br>
              <a:rPr lang="en-GB" dirty="0"/>
            </a:br>
            <a:endParaRPr lang="en-GB" dirty="0"/>
          </a:p>
          <a:p>
            <a:pPr lvl="0"/>
            <a:endParaRPr lang="en-US" dirty="0"/>
          </a:p>
          <a:p>
            <a:pPr lvl="0"/>
            <a:r>
              <a:rPr lang="en-GB"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endParaRPr lang="en-US" dirty="0"/>
          </a:p>
          <a:p>
            <a:pPr lvl="1"/>
            <a:r>
              <a:rPr lang="en-GB" dirty="0"/>
              <a:t>(The World Society of Victimology cited in </a:t>
            </a:r>
            <a:r>
              <a:rPr lang="en-GB" dirty="0" err="1"/>
              <a:t>Spalek</a:t>
            </a:r>
            <a:r>
              <a:rPr lang="en-GB" dirty="0"/>
              <a:t> 2017, p. 4 )</a:t>
            </a:r>
            <a:endParaRPr lang="en-US" dirty="0"/>
          </a:p>
        </p:txBody>
      </p:sp>
    </p:spTree>
    <p:extLst>
      <p:ext uri="{BB962C8B-B14F-4D97-AF65-F5344CB8AC3E}">
        <p14:creationId xmlns:p14="http://schemas.microsoft.com/office/powerpoint/2010/main" val="3895492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F029-441C-344B-BF25-C38F27F1A259}"/>
              </a:ext>
            </a:extLst>
          </p:cNvPr>
          <p:cNvSpPr>
            <a:spLocks noGrp="1"/>
          </p:cNvSpPr>
          <p:nvPr>
            <p:ph type="title"/>
          </p:nvPr>
        </p:nvSpPr>
        <p:spPr/>
        <p:txBody>
          <a:bodyPr/>
          <a:lstStyle/>
          <a:p>
            <a:r>
              <a:rPr lang="en-GB" dirty="0"/>
              <a:t>History - Victimology</a:t>
            </a:r>
          </a:p>
        </p:txBody>
      </p:sp>
      <p:graphicFrame>
        <p:nvGraphicFramePr>
          <p:cNvPr id="5" name="Content Placeholder 2">
            <a:extLst>
              <a:ext uri="{FF2B5EF4-FFF2-40B4-BE49-F238E27FC236}">
                <a16:creationId xmlns:a16="http://schemas.microsoft.com/office/drawing/2014/main" id="{DE76E5D6-A2A2-4D81-A7ED-86DA8A90EE20}"/>
              </a:ext>
            </a:extLst>
          </p:cNvPr>
          <p:cNvGraphicFramePr>
            <a:graphicFrameLocks noGrp="1"/>
          </p:cNvGraphicFramePr>
          <p:nvPr>
            <p:ph idx="1"/>
            <p:extLst>
              <p:ext uri="{D42A27DB-BD31-4B8C-83A1-F6EECF244321}">
                <p14:modId xmlns:p14="http://schemas.microsoft.com/office/powerpoint/2010/main" val="1252733419"/>
              </p:ext>
            </p:extLst>
          </p:nvPr>
        </p:nvGraphicFramePr>
        <p:xfrm>
          <a:off x="912628" y="1597754"/>
          <a:ext cx="10519144" cy="5095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1829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8BA27-66E2-5D45-8FB3-6E2544854CCE}"/>
              </a:ext>
            </a:extLst>
          </p:cNvPr>
          <p:cNvSpPr>
            <a:spLocks noGrp="1"/>
          </p:cNvSpPr>
          <p:nvPr>
            <p:ph type="title"/>
          </p:nvPr>
        </p:nvSpPr>
        <p:spPr/>
        <p:txBody>
          <a:bodyPr>
            <a:normAutofit/>
          </a:bodyPr>
          <a:lstStyle/>
          <a:p>
            <a:r>
              <a:rPr lang="en-GB" dirty="0"/>
              <a:t>History – Victimology. Cont.</a:t>
            </a:r>
            <a:br>
              <a:rPr lang="en-GB" dirty="0"/>
            </a:br>
            <a:endParaRPr lang="en-GB" dirty="0"/>
          </a:p>
        </p:txBody>
      </p:sp>
      <p:sp>
        <p:nvSpPr>
          <p:cNvPr id="3" name="Content Placeholder 2">
            <a:extLst>
              <a:ext uri="{FF2B5EF4-FFF2-40B4-BE49-F238E27FC236}">
                <a16:creationId xmlns:a16="http://schemas.microsoft.com/office/drawing/2014/main" id="{C1A8A3BD-B46C-654E-88FA-3CD0AED2BDEA}"/>
              </a:ext>
            </a:extLst>
          </p:cNvPr>
          <p:cNvSpPr>
            <a:spLocks noGrp="1"/>
          </p:cNvSpPr>
          <p:nvPr>
            <p:ph idx="1"/>
          </p:nvPr>
        </p:nvSpPr>
        <p:spPr/>
        <p:txBody>
          <a:bodyPr>
            <a:normAutofit fontScale="92500" lnSpcReduction="20000"/>
          </a:bodyPr>
          <a:lstStyle/>
          <a:p>
            <a:r>
              <a:rPr lang="en-GB" dirty="0" err="1"/>
              <a:t>Beniamin</a:t>
            </a:r>
            <a:r>
              <a:rPr lang="en-GB" dirty="0"/>
              <a:t> Mendelsohn – ‘’farther of victimology’’</a:t>
            </a:r>
          </a:p>
          <a:p>
            <a:endParaRPr lang="en-GB" dirty="0"/>
          </a:p>
          <a:p>
            <a:r>
              <a:rPr lang="en-GB" dirty="0"/>
              <a:t>Coined the term ‘general victimology’</a:t>
            </a:r>
            <a:br>
              <a:rPr lang="en-GB" dirty="0"/>
            </a:br>
            <a:endParaRPr lang="en-GB" dirty="0"/>
          </a:p>
          <a:p>
            <a:pPr marL="0" indent="0">
              <a:buNone/>
            </a:pPr>
            <a:r>
              <a:rPr lang="en-GB" i="1" dirty="0"/>
              <a:t>Five Categories:</a:t>
            </a:r>
          </a:p>
          <a:p>
            <a:pPr marL="457200" indent="-457200">
              <a:buAutoNum type="arabicPeriod"/>
            </a:pPr>
            <a:r>
              <a:rPr lang="en-GB" dirty="0"/>
              <a:t>Victims of Crime.</a:t>
            </a:r>
          </a:p>
          <a:p>
            <a:pPr marL="457200" indent="-457200">
              <a:buAutoNum type="arabicPeriod"/>
            </a:pPr>
            <a:r>
              <a:rPr lang="en-GB" dirty="0"/>
              <a:t>Victims of Oneself</a:t>
            </a:r>
          </a:p>
          <a:p>
            <a:pPr marL="457200" indent="-457200">
              <a:buAutoNum type="arabicPeriod"/>
            </a:pPr>
            <a:r>
              <a:rPr lang="en-GB" dirty="0"/>
              <a:t>Victims of the Social Environment</a:t>
            </a:r>
          </a:p>
          <a:p>
            <a:pPr marL="457200" indent="-457200">
              <a:buAutoNum type="arabicPeriod"/>
            </a:pPr>
            <a:r>
              <a:rPr lang="en-GB" dirty="0"/>
              <a:t>Victims of Technology</a:t>
            </a:r>
          </a:p>
          <a:p>
            <a:pPr marL="457200" indent="-457200">
              <a:buAutoNum type="arabicPeriod"/>
            </a:pPr>
            <a:r>
              <a:rPr lang="en-GB" dirty="0"/>
              <a:t>Victims of the Natural Environment</a:t>
            </a:r>
          </a:p>
        </p:txBody>
      </p:sp>
    </p:spTree>
    <p:extLst>
      <p:ext uri="{BB962C8B-B14F-4D97-AF65-F5344CB8AC3E}">
        <p14:creationId xmlns:p14="http://schemas.microsoft.com/office/powerpoint/2010/main" val="396952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241E-74AD-F644-BA7C-4325C8E5FF03}"/>
              </a:ext>
            </a:extLst>
          </p:cNvPr>
          <p:cNvSpPr>
            <a:spLocks noGrp="1"/>
          </p:cNvSpPr>
          <p:nvPr>
            <p:ph type="title"/>
          </p:nvPr>
        </p:nvSpPr>
        <p:spPr/>
        <p:txBody>
          <a:bodyPr/>
          <a:lstStyle/>
          <a:p>
            <a:r>
              <a:rPr lang="en-GB" dirty="0"/>
              <a:t>Positivist Victimology</a:t>
            </a:r>
          </a:p>
        </p:txBody>
      </p:sp>
      <p:sp>
        <p:nvSpPr>
          <p:cNvPr id="3" name="Content Placeholder 2">
            <a:extLst>
              <a:ext uri="{FF2B5EF4-FFF2-40B4-BE49-F238E27FC236}">
                <a16:creationId xmlns:a16="http://schemas.microsoft.com/office/drawing/2014/main" id="{281E4D26-2528-2B4B-B1C1-66DDB52F86A2}"/>
              </a:ext>
            </a:extLst>
          </p:cNvPr>
          <p:cNvSpPr>
            <a:spLocks noGrp="1"/>
          </p:cNvSpPr>
          <p:nvPr>
            <p:ph idx="1"/>
          </p:nvPr>
        </p:nvSpPr>
        <p:spPr/>
        <p:txBody>
          <a:bodyPr>
            <a:normAutofit fontScale="92500"/>
          </a:bodyPr>
          <a:lstStyle/>
          <a:p>
            <a:pPr marL="0" indent="0">
              <a:buNone/>
            </a:pPr>
            <a:r>
              <a:rPr lang="en-GB" dirty="0"/>
              <a:t>‘’The identification of factors which contribute to a non-random pattern of victimization, a focus on interpersonal crimes of violence, and a concern to identify victims who may have contributed to their own victimization.’’</a:t>
            </a:r>
          </a:p>
          <a:p>
            <a:pPr marL="0" indent="0">
              <a:buNone/>
            </a:pPr>
            <a:r>
              <a:rPr lang="en-GB" dirty="0"/>
              <a:t>				(</a:t>
            </a:r>
            <a:r>
              <a:rPr lang="en-GB" dirty="0" err="1"/>
              <a:t>Miers</a:t>
            </a:r>
            <a:r>
              <a:rPr lang="en-GB" dirty="0"/>
              <a:t>, 1989 cited in </a:t>
            </a:r>
            <a:r>
              <a:rPr lang="en-GB" dirty="0" err="1"/>
              <a:t>Mawby</a:t>
            </a:r>
            <a:r>
              <a:rPr lang="en-GB" dirty="0"/>
              <a:t> and </a:t>
            </a:r>
            <a:r>
              <a:rPr lang="en-GB" dirty="0" err="1"/>
              <a:t>Malkate</a:t>
            </a:r>
            <a:r>
              <a:rPr lang="en-GB" dirty="0"/>
              <a:t>, 1994, p. 9).</a:t>
            </a:r>
          </a:p>
          <a:p>
            <a:pPr marL="0" indent="0">
              <a:buNone/>
            </a:pPr>
            <a:endParaRPr lang="en-GB" dirty="0"/>
          </a:p>
          <a:p>
            <a:pPr marL="0" indent="0">
              <a:buNone/>
            </a:pPr>
            <a:r>
              <a:rPr lang="en-GB" dirty="0"/>
              <a:t>‘’ For the positivist, there are no necessary connections in nature; there are only regularities, successions of phenomena which can be systematically represented in the universal laws of scientific theory. Any attempt to go beyond this plunges science into the unverifiable claims of metaphysics and religion, which are at best unscientific, and at worst meaningless.’’</a:t>
            </a:r>
          </a:p>
          <a:p>
            <a:pPr marL="0" indent="0">
              <a:buNone/>
            </a:pPr>
            <a:r>
              <a:rPr lang="en-GB" dirty="0"/>
              <a:t>			(</a:t>
            </a:r>
            <a:r>
              <a:rPr lang="en-GB" dirty="0" err="1"/>
              <a:t>Keat</a:t>
            </a:r>
            <a:r>
              <a:rPr lang="en-GB" dirty="0"/>
              <a:t> and </a:t>
            </a:r>
            <a:r>
              <a:rPr lang="en-GB" dirty="0" err="1"/>
              <a:t>Urry</a:t>
            </a:r>
            <a:r>
              <a:rPr lang="en-GB" dirty="0"/>
              <a:t>, 1975 cited in </a:t>
            </a:r>
            <a:r>
              <a:rPr lang="en-GB" dirty="0" err="1"/>
              <a:t>Mawby</a:t>
            </a:r>
            <a:r>
              <a:rPr lang="en-GB" dirty="0"/>
              <a:t> and </a:t>
            </a:r>
            <a:r>
              <a:rPr lang="en-GB" dirty="0" err="1"/>
              <a:t>Malkate</a:t>
            </a:r>
            <a:r>
              <a:rPr lang="en-GB" dirty="0"/>
              <a:t>, 1994, 10).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86789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4A0E-88DE-5148-A866-2C96CC7EF6E3}"/>
              </a:ext>
            </a:extLst>
          </p:cNvPr>
          <p:cNvSpPr>
            <a:spLocks noGrp="1"/>
          </p:cNvSpPr>
          <p:nvPr>
            <p:ph type="title"/>
          </p:nvPr>
        </p:nvSpPr>
        <p:spPr/>
        <p:txBody>
          <a:bodyPr/>
          <a:lstStyle/>
          <a:p>
            <a:r>
              <a:rPr lang="en-GB" dirty="0"/>
              <a:t>Radical Victimology</a:t>
            </a:r>
          </a:p>
        </p:txBody>
      </p:sp>
      <p:sp>
        <p:nvSpPr>
          <p:cNvPr id="3" name="Content Placeholder 2">
            <a:extLst>
              <a:ext uri="{FF2B5EF4-FFF2-40B4-BE49-F238E27FC236}">
                <a16:creationId xmlns:a16="http://schemas.microsoft.com/office/drawing/2014/main" id="{3861C2A7-E7CE-9B40-ABC3-B7A4D74EE933}"/>
              </a:ext>
            </a:extLst>
          </p:cNvPr>
          <p:cNvSpPr>
            <a:spLocks noGrp="1"/>
          </p:cNvSpPr>
          <p:nvPr>
            <p:ph idx="1"/>
          </p:nvPr>
        </p:nvSpPr>
        <p:spPr>
          <a:xfrm>
            <a:off x="978195" y="1509823"/>
            <a:ext cx="10738883" cy="5039833"/>
          </a:xfrm>
        </p:spPr>
        <p:txBody>
          <a:bodyPr>
            <a:normAutofit/>
          </a:bodyPr>
          <a:lstStyle/>
          <a:p>
            <a:r>
              <a:rPr lang="en-GB" dirty="0"/>
              <a:t>Focus on vulnerability of certain groups.</a:t>
            </a:r>
          </a:p>
          <a:p>
            <a:r>
              <a:rPr lang="en-GB" dirty="0"/>
              <a:t>Draws attention to crimes of the powerful.</a:t>
            </a:r>
            <a:br>
              <a:rPr lang="en-GB" dirty="0"/>
            </a:br>
            <a:r>
              <a:rPr lang="en-GB" dirty="0"/>
              <a:t>‘‘’victims of police force, victims of war, the victims of the correctional system, the victims of oppression of any sort’’</a:t>
            </a:r>
            <a:br>
              <a:rPr lang="en-GB" dirty="0"/>
            </a:br>
            <a:r>
              <a:rPr lang="en-GB" dirty="0"/>
              <a:t>			(Quinney 1972, cited in </a:t>
            </a:r>
            <a:r>
              <a:rPr lang="en-GB" dirty="0" err="1"/>
              <a:t>Mawby</a:t>
            </a:r>
            <a:r>
              <a:rPr lang="en-GB" dirty="0"/>
              <a:t> and </a:t>
            </a:r>
            <a:r>
              <a:rPr lang="en-GB" dirty="0" err="1"/>
              <a:t>Malkate</a:t>
            </a:r>
            <a:r>
              <a:rPr lang="en-GB" dirty="0"/>
              <a:t>, 1994, p.13). </a:t>
            </a:r>
          </a:p>
          <a:p>
            <a:endParaRPr lang="en-GB" dirty="0"/>
          </a:p>
          <a:p>
            <a:r>
              <a:rPr lang="en-GB" dirty="0"/>
              <a:t>Focus on victims and human rights. </a:t>
            </a:r>
            <a:br>
              <a:rPr lang="en-GB" dirty="0"/>
            </a:br>
            <a:r>
              <a:rPr lang="en-GB" dirty="0"/>
              <a:t>‘’Human rights standards can provide victimology with boundaries that include… official victimological definition… more objective measures of actual victimisation’’. </a:t>
            </a:r>
            <a:br>
              <a:rPr lang="en-GB" dirty="0"/>
            </a:br>
            <a:r>
              <a:rPr lang="en-GB" dirty="0"/>
              <a:t>				(Elias, 1985, cited in </a:t>
            </a:r>
            <a:r>
              <a:rPr lang="en-GB" dirty="0" err="1"/>
              <a:t>Mawby</a:t>
            </a:r>
            <a:r>
              <a:rPr lang="en-GB" dirty="0"/>
              <a:t> and </a:t>
            </a:r>
            <a:r>
              <a:rPr lang="en-GB" dirty="0" err="1"/>
              <a:t>Malkate</a:t>
            </a:r>
            <a:r>
              <a:rPr lang="en-GB" dirty="0"/>
              <a:t>, 1994, p.14)</a:t>
            </a:r>
            <a:br>
              <a:rPr lang="en-GB" dirty="0"/>
            </a:br>
            <a:r>
              <a:rPr lang="en-GB" dirty="0"/>
              <a:t>			</a:t>
            </a:r>
            <a:br>
              <a:rPr lang="en-GB" dirty="0"/>
            </a:br>
            <a:endParaRPr lang="en-GB" dirty="0"/>
          </a:p>
          <a:p>
            <a:r>
              <a:rPr lang="en-GB" dirty="0"/>
              <a:t>Moves away from the victimology that is only concerned with the influence the victim has on its own victimisation.</a:t>
            </a:r>
          </a:p>
          <a:p>
            <a:endParaRPr lang="en-GB" dirty="0"/>
          </a:p>
        </p:txBody>
      </p:sp>
    </p:spTree>
    <p:extLst>
      <p:ext uri="{BB962C8B-B14F-4D97-AF65-F5344CB8AC3E}">
        <p14:creationId xmlns:p14="http://schemas.microsoft.com/office/powerpoint/2010/main" val="204880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F0DC9-4EA1-A540-8E5E-DB2C9565BA81}"/>
              </a:ext>
            </a:extLst>
          </p:cNvPr>
          <p:cNvSpPr>
            <a:spLocks noGrp="1"/>
          </p:cNvSpPr>
          <p:nvPr>
            <p:ph type="title"/>
          </p:nvPr>
        </p:nvSpPr>
        <p:spPr/>
        <p:txBody>
          <a:bodyPr/>
          <a:lstStyle/>
          <a:p>
            <a:r>
              <a:rPr lang="en-GB" dirty="0"/>
              <a:t>Critical Victimology</a:t>
            </a:r>
          </a:p>
        </p:txBody>
      </p:sp>
      <p:sp>
        <p:nvSpPr>
          <p:cNvPr id="3" name="Content Placeholder 2">
            <a:extLst>
              <a:ext uri="{FF2B5EF4-FFF2-40B4-BE49-F238E27FC236}">
                <a16:creationId xmlns:a16="http://schemas.microsoft.com/office/drawing/2014/main" id="{60188932-260F-F347-B91E-EEA73651E789}"/>
              </a:ext>
            </a:extLst>
          </p:cNvPr>
          <p:cNvSpPr>
            <a:spLocks noGrp="1"/>
          </p:cNvSpPr>
          <p:nvPr>
            <p:ph idx="1"/>
          </p:nvPr>
        </p:nvSpPr>
        <p:spPr/>
        <p:txBody>
          <a:bodyPr/>
          <a:lstStyle/>
          <a:p>
            <a:r>
              <a:rPr lang="en-GB" dirty="0"/>
              <a:t>Borrows from labelling theory.</a:t>
            </a:r>
          </a:p>
          <a:p>
            <a:endParaRPr lang="en-GB" dirty="0"/>
          </a:p>
          <a:p>
            <a:pPr marL="0" indent="0">
              <a:buNone/>
            </a:pPr>
            <a:r>
              <a:rPr lang="en-GB" i="1" dirty="0"/>
              <a:t>’Many groups and individuals can claim the label, but the key question of critical victimology are who has the power to apply the label and what considerations are significant in that determination’’.</a:t>
            </a:r>
            <a:br>
              <a:rPr lang="en-GB" i="1" dirty="0"/>
            </a:br>
            <a:r>
              <a:rPr lang="en-GB" i="1" dirty="0"/>
              <a:t>				</a:t>
            </a:r>
            <a:r>
              <a:rPr lang="en-GB" dirty="0"/>
              <a:t>(</a:t>
            </a:r>
            <a:r>
              <a:rPr lang="en-GB" dirty="0" err="1"/>
              <a:t>Miers</a:t>
            </a:r>
            <a:r>
              <a:rPr lang="en-GB" dirty="0"/>
              <a:t>, 1990 cited in Newburn, 2013, p. 357).</a:t>
            </a:r>
          </a:p>
          <a:p>
            <a:pPr marL="0" indent="0">
              <a:buNone/>
            </a:pPr>
            <a:endParaRPr lang="en-GB" dirty="0"/>
          </a:p>
          <a:p>
            <a:r>
              <a:rPr lang="en-GB" dirty="0"/>
              <a:t>Attempt to examine the wider social context and understand how other versions of victimology are interwoven in policy and response.</a:t>
            </a:r>
          </a:p>
        </p:txBody>
      </p:sp>
    </p:spTree>
    <p:extLst>
      <p:ext uri="{BB962C8B-B14F-4D97-AF65-F5344CB8AC3E}">
        <p14:creationId xmlns:p14="http://schemas.microsoft.com/office/powerpoint/2010/main" val="2114382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6">
            <a:extLst>
              <a:ext uri="{FF2B5EF4-FFF2-40B4-BE49-F238E27FC236}">
                <a16:creationId xmlns:a16="http://schemas.microsoft.com/office/drawing/2014/main" id="{B5FEBB1F-508E-4ACE-A53B-525FFA077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B687ADC4-1812-437A-97AA-230888706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6170E629-727E-4A2F-8228-0A71B67BD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0" name="Rectangle 10">
            <a:extLst>
              <a:ext uri="{FF2B5EF4-FFF2-40B4-BE49-F238E27FC236}">
                <a16:creationId xmlns:a16="http://schemas.microsoft.com/office/drawing/2014/main" id="{EC2B4A13-0632-456F-A66A-2D0CDB9D3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1568A552-34C4-41D2-A36B-9E86EC569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22" name="Freeform: Shape 14">
            <a:extLst>
              <a:ext uri="{FF2B5EF4-FFF2-40B4-BE49-F238E27FC236}">
                <a16:creationId xmlns:a16="http://schemas.microsoft.com/office/drawing/2014/main" id="{B8BE655E-142C-41C9-895E-54D55EDDA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F31AFFF-0A9F-F345-B507-1DAC919DC517}"/>
              </a:ext>
            </a:extLst>
          </p:cNvPr>
          <p:cNvSpPr>
            <a:spLocks noGrp="1"/>
          </p:cNvSpPr>
          <p:nvPr>
            <p:ph type="title"/>
          </p:nvPr>
        </p:nvSpPr>
        <p:spPr>
          <a:xfrm>
            <a:off x="1084006" y="1086143"/>
            <a:ext cx="9969910" cy="3540448"/>
          </a:xfrm>
        </p:spPr>
        <p:txBody>
          <a:bodyPr vert="horz" lIns="91440" tIns="45720" rIns="91440" bIns="45720" rtlCol="0" anchor="b">
            <a:normAutofit/>
          </a:bodyPr>
          <a:lstStyle/>
          <a:p>
            <a:pPr algn="ctr"/>
            <a:r>
              <a:rPr lang="en-US" sz="7200" cap="all"/>
              <a:t>VICTIMS</a:t>
            </a:r>
          </a:p>
        </p:txBody>
      </p:sp>
      <p:sp>
        <p:nvSpPr>
          <p:cNvPr id="23" name="Rectangle 16">
            <a:extLst>
              <a:ext uri="{FF2B5EF4-FFF2-40B4-BE49-F238E27FC236}">
                <a16:creationId xmlns:a16="http://schemas.microsoft.com/office/drawing/2014/main" id="{198CC593-9FF4-46EF-81AE-2D26922F1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4072571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5FEBB1F-508E-4ACE-A53B-525FFA077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B687ADC4-1812-437A-97AA-230888706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6170E629-727E-4A2F-8228-0A71B67BD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6"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EF09E83C-0F38-764F-A0AD-6C356AB598AB}"/>
              </a:ext>
            </a:extLst>
          </p:cNvPr>
          <p:cNvSpPr>
            <a:spLocks noGrp="1"/>
          </p:cNvSpPr>
          <p:nvPr>
            <p:ph type="title"/>
          </p:nvPr>
        </p:nvSpPr>
        <p:spPr>
          <a:xfrm>
            <a:off x="1478521" y="1480930"/>
            <a:ext cx="5751537" cy="3848521"/>
          </a:xfrm>
        </p:spPr>
        <p:txBody>
          <a:bodyPr vert="horz" lIns="91440" tIns="45720" rIns="91440" bIns="45720" rtlCol="0" anchor="ctr">
            <a:normAutofit/>
          </a:bodyPr>
          <a:lstStyle/>
          <a:p>
            <a:pPr algn="r"/>
            <a:r>
              <a:rPr lang="en-US" sz="6600" cap="all" dirty="0"/>
              <a:t>TASK – 5 minutes </a:t>
            </a:r>
          </a:p>
        </p:txBody>
      </p:sp>
      <p:sp>
        <p:nvSpPr>
          <p:cNvPr id="3" name="Content Placeholder 2">
            <a:extLst>
              <a:ext uri="{FF2B5EF4-FFF2-40B4-BE49-F238E27FC236}">
                <a16:creationId xmlns:a16="http://schemas.microsoft.com/office/drawing/2014/main" id="{7C912CCC-9953-F24B-9D9F-D853AD8C26E7}"/>
              </a:ext>
            </a:extLst>
          </p:cNvPr>
          <p:cNvSpPr>
            <a:spLocks noGrp="1"/>
          </p:cNvSpPr>
          <p:nvPr>
            <p:ph idx="1"/>
          </p:nvPr>
        </p:nvSpPr>
        <p:spPr>
          <a:xfrm>
            <a:off x="8119870" y="1480929"/>
            <a:ext cx="2593610" cy="3848522"/>
          </a:xfrm>
        </p:spPr>
        <p:txBody>
          <a:bodyPr vert="horz" lIns="91440" tIns="45720" rIns="91440" bIns="45720" rtlCol="0" anchor="ctr">
            <a:normAutofit/>
          </a:bodyPr>
          <a:lstStyle/>
          <a:p>
            <a:pPr marL="0" indent="0">
              <a:lnSpc>
                <a:spcPct val="112000"/>
              </a:lnSpc>
              <a:spcBef>
                <a:spcPts val="0"/>
              </a:spcBef>
              <a:spcAft>
                <a:spcPts val="600"/>
              </a:spcAft>
              <a:buNone/>
            </a:pPr>
            <a:r>
              <a:rPr lang="en-US" sz="3500" dirty="0">
                <a:solidFill>
                  <a:schemeClr val="tx1"/>
                </a:solidFill>
              </a:rPr>
              <a:t>Define ‘Victims’</a:t>
            </a:r>
          </a:p>
        </p:txBody>
      </p:sp>
      <p:cxnSp>
        <p:nvCxnSpPr>
          <p:cNvPr id="18" name="Straight Connector 17">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0536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8AFB-06BA-484F-A212-BC2B4E387D99}"/>
              </a:ext>
            </a:extLst>
          </p:cNvPr>
          <p:cNvSpPr>
            <a:spLocks noGrp="1"/>
          </p:cNvSpPr>
          <p:nvPr>
            <p:ph type="title"/>
          </p:nvPr>
        </p:nvSpPr>
        <p:spPr/>
        <p:txBody>
          <a:bodyPr/>
          <a:lstStyle/>
          <a:p>
            <a:r>
              <a:rPr lang="en-GB" dirty="0"/>
              <a:t>Defining - Victims</a:t>
            </a:r>
          </a:p>
        </p:txBody>
      </p:sp>
      <p:sp>
        <p:nvSpPr>
          <p:cNvPr id="3" name="Content Placeholder 2">
            <a:extLst>
              <a:ext uri="{FF2B5EF4-FFF2-40B4-BE49-F238E27FC236}">
                <a16:creationId xmlns:a16="http://schemas.microsoft.com/office/drawing/2014/main" id="{11D37BBB-B0AE-4548-B178-992A1142369B}"/>
              </a:ext>
            </a:extLst>
          </p:cNvPr>
          <p:cNvSpPr>
            <a:spLocks noGrp="1"/>
          </p:cNvSpPr>
          <p:nvPr>
            <p:ph idx="1"/>
          </p:nvPr>
        </p:nvSpPr>
        <p:spPr>
          <a:xfrm>
            <a:off x="1371599" y="1828801"/>
            <a:ext cx="10296939" cy="4790660"/>
          </a:xfrm>
        </p:spPr>
        <p:txBody>
          <a:bodyPr>
            <a:normAutofit/>
          </a:bodyPr>
          <a:lstStyle/>
          <a:p>
            <a:pPr marL="0" indent="0">
              <a:buNone/>
            </a:pPr>
            <a:r>
              <a:rPr lang="en-GB" dirty="0"/>
              <a:t>Legal:</a:t>
            </a:r>
          </a:p>
          <a:p>
            <a:pPr marL="0" indent="0">
              <a:buNone/>
            </a:pPr>
            <a:r>
              <a:rPr lang="en-GB" dirty="0"/>
              <a:t>The definition of a ‘victim’ is:</a:t>
            </a:r>
          </a:p>
          <a:p>
            <a:pPr marL="0" indent="0">
              <a:buNone/>
            </a:pPr>
            <a:r>
              <a:rPr lang="en-GB" i="1" dirty="0"/>
              <a:t>-a person who has suffered harm, including physical, mental or emotional harm or economic loss which was directly caused by a criminal offence.</a:t>
            </a:r>
            <a:br>
              <a:rPr lang="en-GB" i="1" dirty="0"/>
            </a:br>
            <a:r>
              <a:rPr lang="en-GB" i="1" dirty="0"/>
              <a:t>-a close relative of a person whose death was directly caused by a criminal offence.</a:t>
            </a:r>
          </a:p>
          <a:p>
            <a:pPr marL="0" indent="0" algn="r">
              <a:buNone/>
            </a:pPr>
            <a:r>
              <a:rPr lang="en-GB" dirty="0"/>
              <a:t>(Ministry of Justice, 2020, p. 3)</a:t>
            </a:r>
          </a:p>
          <a:p>
            <a:pPr marL="0" indent="0" algn="r">
              <a:buNone/>
            </a:pPr>
            <a:endParaRPr lang="en-GB" dirty="0"/>
          </a:p>
          <a:p>
            <a:pPr marL="0" indent="0" algn="r">
              <a:buNone/>
            </a:pPr>
            <a:endParaRPr lang="en-GB" dirty="0"/>
          </a:p>
          <a:p>
            <a:pPr marL="0" indent="0">
              <a:buNone/>
            </a:pPr>
            <a:r>
              <a:rPr lang="en-GB" dirty="0"/>
              <a:t>Academic:</a:t>
            </a:r>
            <a:br>
              <a:rPr lang="en-GB" dirty="0"/>
            </a:br>
            <a:r>
              <a:rPr lang="en-GB" dirty="0"/>
              <a:t>‘</a:t>
            </a:r>
            <a:r>
              <a:rPr lang="en-GB" i="1" dirty="0"/>
              <a:t>’Persons who, individually or collectively have suffered harm, including physical or mental injury, emotional suffering, economic loss or substantial impairment of their fundamental rights, through acts or omission that are in violation of criminal laws’’</a:t>
            </a:r>
            <a:br>
              <a:rPr lang="en-GB" dirty="0"/>
            </a:br>
            <a:r>
              <a:rPr lang="en-GB" dirty="0"/>
              <a:t>							(Newburn, 2013, p. 352)</a:t>
            </a:r>
          </a:p>
        </p:txBody>
      </p:sp>
    </p:spTree>
    <p:extLst>
      <p:ext uri="{BB962C8B-B14F-4D97-AF65-F5344CB8AC3E}">
        <p14:creationId xmlns:p14="http://schemas.microsoft.com/office/powerpoint/2010/main" val="2452879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6D19D-0854-F845-A60A-2CF8A3F304FE}"/>
              </a:ext>
            </a:extLst>
          </p:cNvPr>
          <p:cNvSpPr>
            <a:spLocks noGrp="1"/>
          </p:cNvSpPr>
          <p:nvPr>
            <p:ph type="title"/>
          </p:nvPr>
        </p:nvSpPr>
        <p:spPr>
          <a:xfrm>
            <a:off x="1404049" y="928585"/>
            <a:ext cx="9867331" cy="868081"/>
          </a:xfrm>
        </p:spPr>
        <p:txBody>
          <a:bodyPr anchor="ctr">
            <a:normAutofit/>
          </a:bodyPr>
          <a:lstStyle/>
          <a:p>
            <a:r>
              <a:rPr lang="en-GB" dirty="0"/>
              <a:t>TASK - Who is a victim? (10 minutes)</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BCC912D9-9279-1B48-A3C7-1F58594BF468}"/>
              </a:ext>
            </a:extLst>
          </p:cNvPr>
          <p:cNvSpPr>
            <a:spLocks noGrp="1"/>
          </p:cNvSpPr>
          <p:nvPr>
            <p:ph idx="1"/>
          </p:nvPr>
        </p:nvSpPr>
        <p:spPr>
          <a:xfrm>
            <a:off x="1105469" y="2866956"/>
            <a:ext cx="9639868" cy="3516753"/>
          </a:xfrm>
        </p:spPr>
        <p:txBody>
          <a:bodyPr anchor="ctr">
            <a:normAutofit/>
          </a:bodyPr>
          <a:lstStyle/>
          <a:p>
            <a:r>
              <a:rPr lang="en-GB" sz="1700" dirty="0"/>
              <a:t>Theorists have developed victim typologies that are concerned primarily with the situational and personal characteristics of victims and the relationship between victims and offenders.</a:t>
            </a:r>
            <a:endParaRPr lang="en-GB" sz="1700" dirty="0">
              <a:hlinkClick r:id="rId3"/>
            </a:endParaRPr>
          </a:p>
          <a:p>
            <a:endParaRPr lang="en-GB" sz="1700" dirty="0">
              <a:hlinkClick r:id="rId3"/>
            </a:endParaRPr>
          </a:p>
          <a:p>
            <a:r>
              <a:rPr lang="en-GB" sz="1700" dirty="0">
                <a:hlinkClick r:id="rId3"/>
              </a:rPr>
              <a:t>https://openoregon.pressbooks.pub/ccj230/chapter/1-14-victims-in-the-cj-system/</a:t>
            </a:r>
            <a:r>
              <a:rPr lang="en-GB" sz="1700" dirty="0"/>
              <a:t> </a:t>
            </a:r>
            <a:br>
              <a:rPr lang="en-GB" sz="1700" dirty="0"/>
            </a:br>
            <a:br>
              <a:rPr lang="en-GB" sz="1700" dirty="0"/>
            </a:br>
            <a:br>
              <a:rPr lang="en-GB" sz="1700" dirty="0"/>
            </a:br>
            <a:r>
              <a:rPr lang="en-GB" sz="1700" b="1" i="1" u="sng" dirty="0"/>
              <a:t>Read this and make note of who is a victim according to Mendelsohn and Von </a:t>
            </a:r>
            <a:r>
              <a:rPr lang="en-GB" sz="1700" b="1" i="1" u="sng" dirty="0" err="1"/>
              <a:t>Hentig</a:t>
            </a:r>
            <a:r>
              <a:rPr lang="en-GB" sz="1700" b="1" i="1" u="sng" dirty="0"/>
              <a:t> work.</a:t>
            </a:r>
            <a:br>
              <a:rPr lang="en-GB" sz="1700" b="1" i="1" dirty="0"/>
            </a:br>
            <a:br>
              <a:rPr lang="en-GB" sz="1700" b="1" i="1" dirty="0"/>
            </a:br>
            <a:r>
              <a:rPr lang="en-GB" sz="1700" b="1" i="1" dirty="0"/>
              <a:t>-Do you agree with these typologies?</a:t>
            </a:r>
            <a:br>
              <a:rPr lang="en-GB" sz="1700" b="1" i="1" dirty="0"/>
            </a:br>
            <a:br>
              <a:rPr lang="en-GB" sz="1700" b="1" i="1" dirty="0"/>
            </a:br>
            <a:r>
              <a:rPr lang="en-GB" sz="1700" b="1" i="1" dirty="0"/>
              <a:t>-Who are victims to you?</a:t>
            </a:r>
          </a:p>
          <a:p>
            <a:pPr marL="0" indent="0">
              <a:buNone/>
            </a:pPr>
            <a:endParaRPr lang="en-GB" sz="1700" b="1" i="1" dirty="0"/>
          </a:p>
          <a:p>
            <a:pPr marL="0" indent="0">
              <a:buNone/>
            </a:pPr>
            <a:endParaRPr lang="en-GB" sz="1700" dirty="0"/>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3047418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A92AC-F9A2-E947-9F14-DFE5C639FFBF}"/>
              </a:ext>
            </a:extLst>
          </p:cNvPr>
          <p:cNvSpPr>
            <a:spLocks noGrp="1"/>
          </p:cNvSpPr>
          <p:nvPr>
            <p:ph type="title"/>
          </p:nvPr>
        </p:nvSpPr>
        <p:spPr/>
        <p:txBody>
          <a:bodyPr/>
          <a:lstStyle/>
          <a:p>
            <a:r>
              <a:rPr lang="en-GB" dirty="0"/>
              <a:t>Theories of victimisation</a:t>
            </a:r>
          </a:p>
        </p:txBody>
      </p:sp>
      <p:sp>
        <p:nvSpPr>
          <p:cNvPr id="3" name="Content Placeholder 2">
            <a:extLst>
              <a:ext uri="{FF2B5EF4-FFF2-40B4-BE49-F238E27FC236}">
                <a16:creationId xmlns:a16="http://schemas.microsoft.com/office/drawing/2014/main" id="{43A620F5-64A2-EE4F-B26D-4160D31A196D}"/>
              </a:ext>
            </a:extLst>
          </p:cNvPr>
          <p:cNvSpPr>
            <a:spLocks noGrp="1"/>
          </p:cNvSpPr>
          <p:nvPr>
            <p:ph idx="1"/>
          </p:nvPr>
        </p:nvSpPr>
        <p:spPr>
          <a:xfrm>
            <a:off x="1371600" y="1828800"/>
            <a:ext cx="9601200" cy="4788568"/>
          </a:xfrm>
        </p:spPr>
        <p:txBody>
          <a:bodyPr>
            <a:normAutofit/>
          </a:bodyPr>
          <a:lstStyle/>
          <a:p>
            <a:pPr marL="0" indent="0">
              <a:buNone/>
            </a:pPr>
            <a:r>
              <a:rPr lang="en-GB" b="1" u="sng" dirty="0"/>
              <a:t>Lifestyle Exposure Theory:</a:t>
            </a:r>
          </a:p>
          <a:p>
            <a:pPr marL="0" indent="0">
              <a:buNone/>
            </a:pPr>
            <a:endParaRPr lang="en-GB" b="1" u="sng" dirty="0"/>
          </a:p>
          <a:p>
            <a:r>
              <a:rPr lang="en-GB" dirty="0"/>
              <a:t>Different lifestyles expose people into different situation that can result in more crime situations and expose people into higher victimisation.</a:t>
            </a:r>
          </a:p>
          <a:p>
            <a:endParaRPr lang="en-GB" dirty="0"/>
          </a:p>
          <a:p>
            <a:r>
              <a:rPr lang="en-GB" dirty="0"/>
              <a:t>Crime = developmental process guided by an interaction of variables; incentive, opportunity and choice.</a:t>
            </a:r>
          </a:p>
          <a:p>
            <a:endParaRPr lang="en-GB" dirty="0"/>
          </a:p>
          <a:p>
            <a:r>
              <a:rPr lang="en-GB" dirty="0"/>
              <a:t>Certain activities in peoples lifestyles can bring them closer to crime and being victims to crime</a:t>
            </a:r>
          </a:p>
          <a:p>
            <a:endParaRPr lang="en-GB" dirty="0"/>
          </a:p>
        </p:txBody>
      </p:sp>
    </p:spTree>
    <p:extLst>
      <p:ext uri="{BB962C8B-B14F-4D97-AF65-F5344CB8AC3E}">
        <p14:creationId xmlns:p14="http://schemas.microsoft.com/office/powerpoint/2010/main" val="111260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DC6F-94BA-CF40-9A32-1F155EE47020}"/>
              </a:ext>
            </a:extLst>
          </p:cNvPr>
          <p:cNvSpPr>
            <a:spLocks noGrp="1"/>
          </p:cNvSpPr>
          <p:nvPr>
            <p:ph type="title"/>
          </p:nvPr>
        </p:nvSpPr>
        <p:spPr/>
        <p:txBody>
          <a:bodyPr/>
          <a:lstStyle/>
          <a:p>
            <a:r>
              <a:rPr lang="en-GB" dirty="0"/>
              <a:t>Theories of victimisation – cont. </a:t>
            </a:r>
          </a:p>
        </p:txBody>
      </p:sp>
      <p:sp>
        <p:nvSpPr>
          <p:cNvPr id="3" name="Content Placeholder 2">
            <a:extLst>
              <a:ext uri="{FF2B5EF4-FFF2-40B4-BE49-F238E27FC236}">
                <a16:creationId xmlns:a16="http://schemas.microsoft.com/office/drawing/2014/main" id="{7149F725-973D-B643-9F5A-B83FD8F65A56}"/>
              </a:ext>
            </a:extLst>
          </p:cNvPr>
          <p:cNvSpPr>
            <a:spLocks noGrp="1"/>
          </p:cNvSpPr>
          <p:nvPr>
            <p:ph idx="1"/>
          </p:nvPr>
        </p:nvSpPr>
        <p:spPr>
          <a:xfrm>
            <a:off x="1371600" y="2286000"/>
            <a:ext cx="5066522" cy="4653584"/>
          </a:xfrm>
        </p:spPr>
        <p:txBody>
          <a:bodyPr>
            <a:normAutofit/>
          </a:bodyPr>
          <a:lstStyle/>
          <a:p>
            <a:pPr marL="0" indent="0">
              <a:buNone/>
            </a:pPr>
            <a:r>
              <a:rPr lang="en-GB" b="1" u="sng" dirty="0"/>
              <a:t>Routine Activity Theory:</a:t>
            </a:r>
          </a:p>
          <a:p>
            <a:r>
              <a:rPr lang="en-GB" dirty="0"/>
              <a:t>Developed by Cohen and Felson 1979.</a:t>
            </a:r>
            <a:br>
              <a:rPr lang="en-GB" dirty="0"/>
            </a:br>
            <a:endParaRPr lang="en-GB" dirty="0"/>
          </a:p>
          <a:p>
            <a:r>
              <a:rPr lang="en-GB" dirty="0"/>
              <a:t>Risk of victimisation depends dramatically on circumstances and location.</a:t>
            </a:r>
            <a:br>
              <a:rPr lang="en-GB" dirty="0"/>
            </a:br>
            <a:endParaRPr lang="en-GB" dirty="0"/>
          </a:p>
          <a:p>
            <a:r>
              <a:rPr lang="en-GB" dirty="0"/>
              <a:t>Felson 1998 states the targets suitability depends on:</a:t>
            </a:r>
            <a:br>
              <a:rPr lang="en-GB" dirty="0"/>
            </a:br>
            <a:r>
              <a:rPr lang="en-GB" i="1" dirty="0"/>
              <a:t>-Value</a:t>
            </a:r>
            <a:br>
              <a:rPr lang="en-GB" i="1" dirty="0"/>
            </a:br>
            <a:r>
              <a:rPr lang="en-GB" i="1" dirty="0"/>
              <a:t>-Inertia</a:t>
            </a:r>
            <a:br>
              <a:rPr lang="en-GB" i="1" dirty="0"/>
            </a:br>
            <a:r>
              <a:rPr lang="en-GB" i="1" dirty="0"/>
              <a:t>-Visibility and </a:t>
            </a:r>
            <a:br>
              <a:rPr lang="en-GB" i="1" dirty="0"/>
            </a:br>
            <a:r>
              <a:rPr lang="en-GB" i="1" dirty="0"/>
              <a:t>-Access</a:t>
            </a:r>
          </a:p>
        </p:txBody>
      </p:sp>
      <p:pic>
        <p:nvPicPr>
          <p:cNvPr id="2050" name="Picture 2" descr="Routine Activities Theory (Criminology Theories) IResearchNet">
            <a:extLst>
              <a:ext uri="{FF2B5EF4-FFF2-40B4-BE49-F238E27FC236}">
                <a16:creationId xmlns:a16="http://schemas.microsoft.com/office/drawing/2014/main" id="{2E6A722E-D15B-E74B-AE75-5AED6F631F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8877" y="1749908"/>
            <a:ext cx="4688639" cy="465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352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84415-2513-3D40-82B4-8A0447A6B995}"/>
              </a:ext>
            </a:extLst>
          </p:cNvPr>
          <p:cNvSpPr>
            <a:spLocks noGrp="1"/>
          </p:cNvSpPr>
          <p:nvPr>
            <p:ph type="title"/>
          </p:nvPr>
        </p:nvSpPr>
        <p:spPr>
          <a:xfrm>
            <a:off x="1306286" y="357624"/>
            <a:ext cx="7601339" cy="1485900"/>
          </a:xfrm>
        </p:spPr>
        <p:txBody>
          <a:bodyPr>
            <a:normAutofit/>
          </a:bodyPr>
          <a:lstStyle/>
          <a:p>
            <a:r>
              <a:rPr lang="en-GB" sz="3400" dirty="0"/>
              <a:t>Theories of victimisation – cont. </a:t>
            </a:r>
          </a:p>
        </p:txBody>
      </p:sp>
      <p:sp>
        <p:nvSpPr>
          <p:cNvPr id="3076" name="Rectangle 70">
            <a:extLst>
              <a:ext uri="{FF2B5EF4-FFF2-40B4-BE49-F238E27FC236}">
                <a16:creationId xmlns:a16="http://schemas.microsoft.com/office/drawing/2014/main" id="{5A4829B7-47EE-4685-ADC0-DE464C22A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74" name="Picture 2" descr="Introduction to Victimology">
            <a:extLst>
              <a:ext uri="{FF2B5EF4-FFF2-40B4-BE49-F238E27FC236}">
                <a16:creationId xmlns:a16="http://schemas.microsoft.com/office/drawing/2014/main" id="{97F63EBC-DFBB-894B-9F11-D366C62716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6490" y="1448170"/>
            <a:ext cx="6517065" cy="43368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E85D6B5-3840-4041-A2DF-D84C4D2478DF}"/>
              </a:ext>
            </a:extLst>
          </p:cNvPr>
          <p:cNvSpPr>
            <a:spLocks noGrp="1"/>
          </p:cNvSpPr>
          <p:nvPr>
            <p:ph idx="1"/>
          </p:nvPr>
        </p:nvSpPr>
        <p:spPr>
          <a:xfrm>
            <a:off x="7823351" y="1100574"/>
            <a:ext cx="4331333" cy="4684406"/>
          </a:xfrm>
        </p:spPr>
        <p:txBody>
          <a:bodyPr>
            <a:normAutofit/>
          </a:bodyPr>
          <a:lstStyle/>
          <a:p>
            <a:pPr marL="0" indent="0">
              <a:buNone/>
            </a:pPr>
            <a:r>
              <a:rPr lang="en-GB" b="1" u="sng" dirty="0"/>
              <a:t>Victim Precipitation Theory</a:t>
            </a:r>
          </a:p>
          <a:p>
            <a:pPr marL="0" indent="0">
              <a:buNone/>
            </a:pPr>
            <a:endParaRPr lang="en-GB" b="1" u="sng" dirty="0"/>
          </a:p>
          <a:p>
            <a:r>
              <a:rPr lang="en-GB" dirty="0"/>
              <a:t>Victims behave or initiate confrontations where the offender is provoked.|</a:t>
            </a:r>
            <a:br>
              <a:rPr lang="en-GB" dirty="0"/>
            </a:br>
            <a:endParaRPr lang="en-GB" dirty="0"/>
          </a:p>
          <a:p>
            <a:r>
              <a:rPr lang="en-GB" dirty="0"/>
              <a:t>Links to von </a:t>
            </a:r>
            <a:r>
              <a:rPr lang="en-GB" dirty="0" err="1"/>
              <a:t>Hentig</a:t>
            </a:r>
            <a:r>
              <a:rPr lang="en-GB" dirty="0"/>
              <a:t>, </a:t>
            </a:r>
            <a:r>
              <a:rPr lang="en-GB" dirty="0" err="1"/>
              <a:t>Medelsohn</a:t>
            </a:r>
            <a:r>
              <a:rPr lang="en-GB" dirty="0"/>
              <a:t> and Amir victimology research.</a:t>
            </a:r>
            <a:br>
              <a:rPr lang="en-GB" dirty="0"/>
            </a:br>
            <a:endParaRPr lang="en-GB" dirty="0"/>
          </a:p>
          <a:p>
            <a:r>
              <a:rPr lang="en-GB" dirty="0"/>
              <a:t>Heavy criticism in the late 20</a:t>
            </a:r>
            <a:r>
              <a:rPr lang="en-GB" baseline="30000" dirty="0"/>
              <a:t>th</a:t>
            </a:r>
            <a:r>
              <a:rPr lang="en-GB" dirty="0"/>
              <a:t> Century</a:t>
            </a:r>
            <a:r>
              <a:rPr lang="en-GB" sz="1700" dirty="0"/>
              <a:t>.</a:t>
            </a:r>
          </a:p>
          <a:p>
            <a:endParaRPr lang="en-GB" sz="1700" dirty="0"/>
          </a:p>
        </p:txBody>
      </p:sp>
    </p:spTree>
    <p:extLst>
      <p:ext uri="{BB962C8B-B14F-4D97-AF65-F5344CB8AC3E}">
        <p14:creationId xmlns:p14="http://schemas.microsoft.com/office/powerpoint/2010/main" val="2561735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F0DC9-4EA1-A540-8E5E-DB2C9565BA81}"/>
              </a:ext>
            </a:extLst>
          </p:cNvPr>
          <p:cNvSpPr>
            <a:spLocks noGrp="1"/>
          </p:cNvSpPr>
          <p:nvPr>
            <p:ph type="title"/>
          </p:nvPr>
        </p:nvSpPr>
        <p:spPr>
          <a:xfrm>
            <a:off x="1023562" y="247650"/>
            <a:ext cx="9131695" cy="1485900"/>
          </a:xfrm>
        </p:spPr>
        <p:txBody>
          <a:bodyPr>
            <a:normAutofit/>
          </a:bodyPr>
          <a:lstStyle/>
          <a:p>
            <a:r>
              <a:rPr lang="en-GB" dirty="0"/>
              <a:t>Theories of victimisation – cont. </a:t>
            </a:r>
          </a:p>
        </p:txBody>
      </p:sp>
      <p:sp>
        <p:nvSpPr>
          <p:cNvPr id="71" name="Rectangle 70">
            <a:extLst>
              <a:ext uri="{FF2B5EF4-FFF2-40B4-BE49-F238E27FC236}">
                <a16:creationId xmlns:a16="http://schemas.microsoft.com/office/drawing/2014/main" id="{1F4C3E1F-F848-429E-A6D6-86E45FBD3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098" name="Picture 2" descr="4 Theories of Victimology Explained - eLawTalk.com">
            <a:extLst>
              <a:ext uri="{FF2B5EF4-FFF2-40B4-BE49-F238E27FC236}">
                <a16:creationId xmlns:a16="http://schemas.microsoft.com/office/drawing/2014/main" id="{00402846-A91D-604E-A75F-0ECE8A3EBF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2" y="1577104"/>
            <a:ext cx="5071256" cy="338375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0188932-260F-F347-B91E-EEA73651E789}"/>
              </a:ext>
            </a:extLst>
          </p:cNvPr>
          <p:cNvSpPr>
            <a:spLocks noGrp="1"/>
          </p:cNvSpPr>
          <p:nvPr>
            <p:ph idx="1"/>
          </p:nvPr>
        </p:nvSpPr>
        <p:spPr>
          <a:xfrm>
            <a:off x="6389914" y="2286000"/>
            <a:ext cx="5127172" cy="3581400"/>
          </a:xfrm>
        </p:spPr>
        <p:txBody>
          <a:bodyPr>
            <a:normAutofit lnSpcReduction="10000"/>
          </a:bodyPr>
          <a:lstStyle/>
          <a:p>
            <a:pPr marL="0" indent="0">
              <a:buNone/>
            </a:pPr>
            <a:r>
              <a:rPr lang="en-GB" b="1" u="sng" dirty="0"/>
              <a:t>Deviant Place Theory:</a:t>
            </a:r>
          </a:p>
          <a:p>
            <a:endParaRPr lang="en-GB" b="1" u="sng" dirty="0"/>
          </a:p>
          <a:p>
            <a:r>
              <a:rPr lang="en-GB" dirty="0"/>
              <a:t>‘’The deviant place theory states that greater exposure to dangerous places make the individual more likely to become victim to crime.’’ </a:t>
            </a:r>
            <a:br>
              <a:rPr lang="en-GB" dirty="0"/>
            </a:br>
            <a:r>
              <a:rPr lang="en-GB" dirty="0"/>
              <a:t>		(</a:t>
            </a:r>
            <a:r>
              <a:rPr lang="en-GB" dirty="0" err="1"/>
              <a:t>Azumah</a:t>
            </a:r>
            <a:r>
              <a:rPr lang="en-GB" dirty="0"/>
              <a:t> et al, 2020, p. 98).</a:t>
            </a:r>
          </a:p>
          <a:p>
            <a:endParaRPr lang="en-GB" dirty="0"/>
          </a:p>
          <a:p>
            <a:r>
              <a:rPr lang="en-GB" dirty="0"/>
              <a:t>Only way to minimise victimisation is to move away from the area.</a:t>
            </a:r>
          </a:p>
          <a:p>
            <a:endParaRPr lang="en-GB" dirty="0"/>
          </a:p>
        </p:txBody>
      </p:sp>
    </p:spTree>
    <p:extLst>
      <p:ext uri="{BB962C8B-B14F-4D97-AF65-F5344CB8AC3E}">
        <p14:creationId xmlns:p14="http://schemas.microsoft.com/office/powerpoint/2010/main" val="374470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4B11-02D3-D649-9F41-E53A725C2FE3}"/>
              </a:ext>
            </a:extLst>
          </p:cNvPr>
          <p:cNvSpPr>
            <a:spLocks noGrp="1"/>
          </p:cNvSpPr>
          <p:nvPr>
            <p:ph type="title"/>
          </p:nvPr>
        </p:nvSpPr>
        <p:spPr/>
        <p:txBody>
          <a:bodyPr/>
          <a:lstStyle/>
          <a:p>
            <a:r>
              <a:rPr lang="en-GB" dirty="0"/>
              <a:t>Ideal Victims – Task 20 mins</a:t>
            </a:r>
          </a:p>
        </p:txBody>
      </p:sp>
      <p:sp>
        <p:nvSpPr>
          <p:cNvPr id="3" name="Content Placeholder 2">
            <a:extLst>
              <a:ext uri="{FF2B5EF4-FFF2-40B4-BE49-F238E27FC236}">
                <a16:creationId xmlns:a16="http://schemas.microsoft.com/office/drawing/2014/main" id="{4B870185-133D-214A-BD42-4ADA0C891FC7}"/>
              </a:ext>
            </a:extLst>
          </p:cNvPr>
          <p:cNvSpPr>
            <a:spLocks noGrp="1"/>
          </p:cNvSpPr>
          <p:nvPr>
            <p:ph idx="1"/>
          </p:nvPr>
        </p:nvSpPr>
        <p:spPr>
          <a:xfrm>
            <a:off x="895739" y="1586204"/>
            <a:ext cx="10655559" cy="5271796"/>
          </a:xfrm>
        </p:spPr>
        <p:txBody>
          <a:bodyPr>
            <a:normAutofit/>
          </a:bodyPr>
          <a:lstStyle/>
          <a:p>
            <a:r>
              <a:rPr lang="en-GB" dirty="0" err="1"/>
              <a:t>Schwobel</a:t>
            </a:r>
            <a:r>
              <a:rPr lang="en-GB" dirty="0"/>
              <a:t>-Patel, C. (2018) ‘The ‘Ideal’ Victim of International Criminal Law’, </a:t>
            </a:r>
            <a:r>
              <a:rPr lang="en-GB" i="1" dirty="0"/>
              <a:t>The European Journal of International Law, </a:t>
            </a:r>
            <a:r>
              <a:rPr lang="en-GB" dirty="0"/>
              <a:t>29(3), 703-724. URL: </a:t>
            </a:r>
            <a:r>
              <a:rPr lang="en-GB" dirty="0">
                <a:hlinkClick r:id="rId3"/>
              </a:rPr>
              <a:t>http://www.ejil.org/pdfs/29/3/2909.pdf</a:t>
            </a:r>
            <a:r>
              <a:rPr lang="en-GB" dirty="0"/>
              <a:t> </a:t>
            </a:r>
            <a:br>
              <a:rPr lang="en-GB" dirty="0"/>
            </a:br>
            <a:endParaRPr lang="en-GB" i="1" dirty="0"/>
          </a:p>
          <a:p>
            <a:pPr marL="530352" lvl="1" indent="0">
              <a:buNone/>
            </a:pPr>
            <a:r>
              <a:rPr lang="en-GB" i="1" dirty="0"/>
              <a:t>The role of victims is increasingly central to discussions in, and practices of, international criminal law. This increased attentiveness to victims, I argue, is leading to a visual and discursive specification of victimhood. Drawing on criminologist Nils Christie’s theorizing of victimhood, and identifying practices inside and outside the international criminal law courtroom, I discuss the social, political and legal construction of an ‘ideal’ victim. The features of an ‘ideal’ victim of international crime are identified as being: (</a:t>
            </a:r>
            <a:r>
              <a:rPr lang="en-GB" i="1" dirty="0" err="1"/>
              <a:t>i</a:t>
            </a:r>
            <a:r>
              <a:rPr lang="en-GB" i="1" dirty="0"/>
              <a:t>) weakness and vulnerability; (ii) dependency and (iii) grotesqueness.</a:t>
            </a:r>
          </a:p>
          <a:p>
            <a:pPr marL="0" indent="0" algn="r">
              <a:buNone/>
            </a:pPr>
            <a:r>
              <a:rPr lang="en-GB" i="0" dirty="0" err="1"/>
              <a:t>Schwobel</a:t>
            </a:r>
            <a:r>
              <a:rPr lang="en-GB" i="0" dirty="0"/>
              <a:t>-Patel, C. (2018, p. 703)</a:t>
            </a:r>
            <a:endParaRPr lang="en-GB" i="0" dirty="0">
              <a:hlinkClick r:id="rId3"/>
            </a:endParaRPr>
          </a:p>
          <a:p>
            <a:r>
              <a:rPr lang="en-GB" b="1" dirty="0"/>
              <a:t>Pages 709-718:</a:t>
            </a:r>
            <a:br>
              <a:rPr lang="en-GB" b="1" dirty="0"/>
            </a:br>
            <a:r>
              <a:rPr lang="en-GB" b="1" dirty="0"/>
              <a:t>-Victims as weak and vulnerable.</a:t>
            </a:r>
            <a:br>
              <a:rPr lang="en-GB" b="1" dirty="0"/>
            </a:br>
            <a:r>
              <a:rPr lang="en-GB" b="1" dirty="0"/>
              <a:t>-Victims as Dependent</a:t>
            </a:r>
            <a:br>
              <a:rPr lang="en-GB" b="1" dirty="0"/>
            </a:br>
            <a:r>
              <a:rPr lang="en-GB" b="1" dirty="0"/>
              <a:t>-Victims as Grotesque</a:t>
            </a:r>
          </a:p>
          <a:p>
            <a:r>
              <a:rPr lang="en-GB" b="1" dirty="0"/>
              <a:t>Be able to provide an overview to the class on the features of these and give examples. </a:t>
            </a:r>
          </a:p>
          <a:p>
            <a:endParaRPr lang="en-GB" dirty="0"/>
          </a:p>
          <a:p>
            <a:endParaRPr lang="en-GB" dirty="0"/>
          </a:p>
          <a:p>
            <a:endParaRPr lang="en-GB" dirty="0"/>
          </a:p>
        </p:txBody>
      </p:sp>
    </p:spTree>
    <p:extLst>
      <p:ext uri="{BB962C8B-B14F-4D97-AF65-F5344CB8AC3E}">
        <p14:creationId xmlns:p14="http://schemas.microsoft.com/office/powerpoint/2010/main" val="363585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D1B5-15D2-1D4C-88DF-0926AFCDB880}"/>
              </a:ext>
            </a:extLst>
          </p:cNvPr>
          <p:cNvSpPr>
            <a:spLocks noGrp="1"/>
          </p:cNvSpPr>
          <p:nvPr>
            <p:ph type="title"/>
          </p:nvPr>
        </p:nvSpPr>
        <p:spPr/>
        <p:txBody>
          <a:bodyPr/>
          <a:lstStyle/>
          <a:p>
            <a:r>
              <a:rPr lang="en-GB" dirty="0"/>
              <a:t>Impact of being a victim</a:t>
            </a:r>
          </a:p>
        </p:txBody>
      </p:sp>
      <p:graphicFrame>
        <p:nvGraphicFramePr>
          <p:cNvPr id="5" name="Content Placeholder 2">
            <a:extLst>
              <a:ext uri="{FF2B5EF4-FFF2-40B4-BE49-F238E27FC236}">
                <a16:creationId xmlns:a16="http://schemas.microsoft.com/office/drawing/2014/main" id="{B28C2604-9521-47AC-8BDC-42A80121D17A}"/>
              </a:ext>
            </a:extLst>
          </p:cNvPr>
          <p:cNvGraphicFramePr>
            <a:graphicFrameLocks noGrp="1"/>
          </p:cNvGraphicFramePr>
          <p:nvPr>
            <p:ph idx="1"/>
            <p:extLst>
              <p:ext uri="{D42A27DB-BD31-4B8C-83A1-F6EECF244321}">
                <p14:modId xmlns:p14="http://schemas.microsoft.com/office/powerpoint/2010/main" val="57165098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598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B269D-E257-C443-B17C-5AD9B605AC16}"/>
              </a:ext>
            </a:extLst>
          </p:cNvPr>
          <p:cNvSpPr>
            <a:spLocks noGrp="1"/>
          </p:cNvSpPr>
          <p:nvPr>
            <p:ph type="title"/>
          </p:nvPr>
        </p:nvSpPr>
        <p:spPr/>
        <p:txBody>
          <a:bodyPr/>
          <a:lstStyle/>
          <a:p>
            <a:r>
              <a:rPr lang="en-GB" dirty="0"/>
              <a:t>Victims in the Criminal Justice System</a:t>
            </a:r>
          </a:p>
        </p:txBody>
      </p:sp>
      <p:graphicFrame>
        <p:nvGraphicFramePr>
          <p:cNvPr id="5" name="Content Placeholder 2">
            <a:extLst>
              <a:ext uri="{FF2B5EF4-FFF2-40B4-BE49-F238E27FC236}">
                <a16:creationId xmlns:a16="http://schemas.microsoft.com/office/drawing/2014/main" id="{57F13C42-1B89-4734-A0E0-9404309F74BE}"/>
              </a:ext>
            </a:extLst>
          </p:cNvPr>
          <p:cNvGraphicFramePr>
            <a:graphicFrameLocks noGrp="1"/>
          </p:cNvGraphicFramePr>
          <p:nvPr>
            <p:ph idx="1"/>
            <p:extLst>
              <p:ext uri="{D42A27DB-BD31-4B8C-83A1-F6EECF244321}">
                <p14:modId xmlns:p14="http://schemas.microsoft.com/office/powerpoint/2010/main" val="3789361654"/>
              </p:ext>
            </p:extLst>
          </p:nvPr>
        </p:nvGraphicFramePr>
        <p:xfrm>
          <a:off x="1371600" y="1949116"/>
          <a:ext cx="9601200" cy="4908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0369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12DD05C-FB24-A940-8776-96FEE985CCB4}"/>
              </a:ext>
            </a:extLst>
          </p:cNvPr>
          <p:cNvPicPr>
            <a:picLocks noGrp="1" noChangeAspect="1"/>
          </p:cNvPicPr>
          <p:nvPr>
            <p:ph idx="1"/>
          </p:nvPr>
        </p:nvPicPr>
        <p:blipFill>
          <a:blip r:embed="rId3"/>
          <a:stretch>
            <a:fillRect/>
          </a:stretch>
        </p:blipFill>
        <p:spPr>
          <a:xfrm>
            <a:off x="0" y="0"/>
            <a:ext cx="12191999" cy="6858000"/>
          </a:xfrm>
        </p:spPr>
      </p:pic>
    </p:spTree>
    <p:extLst>
      <p:ext uri="{BB962C8B-B14F-4D97-AF65-F5344CB8AC3E}">
        <p14:creationId xmlns:p14="http://schemas.microsoft.com/office/powerpoint/2010/main" val="458471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49AD509-C2FD-9C43-B23B-255E3AC8615B}"/>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1382870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3429-B6D4-BE48-8618-8F63F9DEE1BF}"/>
              </a:ext>
            </a:extLst>
          </p:cNvPr>
          <p:cNvSpPr>
            <a:spLocks noGrp="1"/>
          </p:cNvSpPr>
          <p:nvPr>
            <p:ph type="title"/>
          </p:nvPr>
        </p:nvSpPr>
        <p:spPr/>
        <p:txBody>
          <a:bodyPr/>
          <a:lstStyle/>
          <a:p>
            <a:r>
              <a:rPr lang="en-GB" dirty="0"/>
              <a:t>Victims Code</a:t>
            </a:r>
          </a:p>
        </p:txBody>
      </p:sp>
      <p:graphicFrame>
        <p:nvGraphicFramePr>
          <p:cNvPr id="5" name="Content Placeholder 2">
            <a:extLst>
              <a:ext uri="{FF2B5EF4-FFF2-40B4-BE49-F238E27FC236}">
                <a16:creationId xmlns:a16="http://schemas.microsoft.com/office/drawing/2014/main" id="{A8C4C422-271C-4D9D-B55D-2107ACF99FC5}"/>
              </a:ext>
            </a:extLst>
          </p:cNvPr>
          <p:cNvGraphicFramePr>
            <a:graphicFrameLocks noGrp="1"/>
          </p:cNvGraphicFramePr>
          <p:nvPr>
            <p:ph idx="1"/>
            <p:extLst>
              <p:ext uri="{D42A27DB-BD31-4B8C-83A1-F6EECF244321}">
                <p14:modId xmlns:p14="http://schemas.microsoft.com/office/powerpoint/2010/main" val="294866803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056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0A364-4F96-2B46-AEAB-AC931234BE3D}"/>
              </a:ext>
            </a:extLst>
          </p:cNvPr>
          <p:cNvSpPr>
            <a:spLocks noGrp="1"/>
          </p:cNvSpPr>
          <p:nvPr>
            <p:ph type="title"/>
          </p:nvPr>
        </p:nvSpPr>
        <p:spPr>
          <a:xfrm>
            <a:off x="1307872" y="1274600"/>
            <a:ext cx="9867331" cy="868081"/>
          </a:xfrm>
        </p:spPr>
        <p:txBody>
          <a:bodyPr anchor="ctr">
            <a:normAutofit/>
          </a:bodyPr>
          <a:lstStyle/>
          <a:p>
            <a:r>
              <a:rPr lang="en-GB" dirty="0"/>
              <a:t>TASK - Victims Code (30 Minutes)</a:t>
            </a:r>
          </a:p>
        </p:txBody>
      </p:sp>
      <p:sp>
        <p:nvSpPr>
          <p:cNvPr id="42" name="Freeform: Shape 41">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44" name="Freeform: Shape 43">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6B41118B-65B2-F044-83B8-BF43F1D08659}"/>
              </a:ext>
            </a:extLst>
          </p:cNvPr>
          <p:cNvSpPr>
            <a:spLocks noGrp="1"/>
          </p:cNvSpPr>
          <p:nvPr>
            <p:ph idx="1"/>
          </p:nvPr>
        </p:nvSpPr>
        <p:spPr>
          <a:xfrm>
            <a:off x="1421604" y="2022853"/>
            <a:ext cx="9639868" cy="3516753"/>
          </a:xfrm>
        </p:spPr>
        <p:txBody>
          <a:bodyPr anchor="ctr">
            <a:normAutofit/>
          </a:bodyPr>
          <a:lstStyle/>
          <a:p>
            <a:pPr marL="0" indent="0">
              <a:buNone/>
            </a:pPr>
            <a:r>
              <a:rPr lang="en-GB" sz="3000" i="1" dirty="0">
                <a:hlinkClick r:id="rId3"/>
              </a:rPr>
              <a:t>https://assets.publishing.service.gov.uk/government/uploads/system/uploads/attachment_data/file/974376/victims-code-2020.pdf</a:t>
            </a:r>
            <a:r>
              <a:rPr lang="en-GB" sz="3000" i="1" dirty="0"/>
              <a:t> </a:t>
            </a:r>
          </a:p>
          <a:p>
            <a:pPr marL="0" indent="0">
              <a:buNone/>
            </a:pPr>
            <a:r>
              <a:rPr lang="en-GB" sz="3000" b="1" i="1" dirty="0"/>
              <a:t>In groups look at one section of the Victims Code and make notes to be prepared to present your notes back to the class.</a:t>
            </a:r>
          </a:p>
        </p:txBody>
      </p:sp>
      <p:sp>
        <p:nvSpPr>
          <p:cNvPr id="46" name="Rectangle 45">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578369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ictims Code">
            <a:extLst>
              <a:ext uri="{FF2B5EF4-FFF2-40B4-BE49-F238E27FC236}">
                <a16:creationId xmlns:a16="http://schemas.microsoft.com/office/drawing/2014/main" id="{E3678BEE-1453-6C45-A7E0-C2CF7EB118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770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82AF-6DEC-FC4F-8B0B-1673B62A07E6}"/>
              </a:ext>
            </a:extLst>
          </p:cNvPr>
          <p:cNvSpPr>
            <a:spLocks noGrp="1"/>
          </p:cNvSpPr>
          <p:nvPr>
            <p:ph type="title"/>
          </p:nvPr>
        </p:nvSpPr>
        <p:spPr>
          <a:xfrm>
            <a:off x="1261872" y="210312"/>
            <a:ext cx="8206958" cy="1485900"/>
          </a:xfrm>
        </p:spPr>
        <p:txBody>
          <a:bodyPr>
            <a:normAutofit/>
          </a:bodyPr>
          <a:lstStyle/>
          <a:p>
            <a:r>
              <a:rPr lang="en-GB" dirty="0"/>
              <a:t>Victims Right to Review Scheme</a:t>
            </a:r>
          </a:p>
        </p:txBody>
      </p:sp>
      <p:sp>
        <p:nvSpPr>
          <p:cNvPr id="71" name="Rectangle 70">
            <a:extLst>
              <a:ext uri="{FF2B5EF4-FFF2-40B4-BE49-F238E27FC236}">
                <a16:creationId xmlns:a16="http://schemas.microsoft.com/office/drawing/2014/main" id="{1F4C3E1F-F848-429E-A6D6-86E45FBD3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122" name="Picture 2" descr="Victims&amp;#39; Right to Review Scheme | The Crown Prosecution Service">
            <a:extLst>
              <a:ext uri="{FF2B5EF4-FFF2-40B4-BE49-F238E27FC236}">
                <a16:creationId xmlns:a16="http://schemas.microsoft.com/office/drawing/2014/main" id="{AC63A898-E8C8-D94F-87C6-AD08EA5FC8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2676" y="1350749"/>
            <a:ext cx="5071256" cy="49951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A856FBE-1D01-3E4E-9129-1529C5AA5CA3}"/>
              </a:ext>
            </a:extLst>
          </p:cNvPr>
          <p:cNvSpPr>
            <a:spLocks noGrp="1"/>
          </p:cNvSpPr>
          <p:nvPr>
            <p:ph idx="1"/>
          </p:nvPr>
        </p:nvSpPr>
        <p:spPr>
          <a:xfrm>
            <a:off x="6389914" y="1517904"/>
            <a:ext cx="5127172" cy="4828032"/>
          </a:xfrm>
        </p:spPr>
        <p:txBody>
          <a:bodyPr>
            <a:normAutofit fontScale="92500" lnSpcReduction="20000"/>
          </a:bodyPr>
          <a:lstStyle/>
          <a:p>
            <a:r>
              <a:rPr lang="en-GB" dirty="0"/>
              <a:t>Right to Review scheme – enables victims to seek a review of the CPS decisions.</a:t>
            </a:r>
            <a:br>
              <a:rPr lang="en-GB" dirty="0"/>
            </a:br>
            <a:endParaRPr lang="en-GB" dirty="0"/>
          </a:p>
          <a:p>
            <a:r>
              <a:rPr lang="en-GB" dirty="0"/>
              <a:t>Two possible outcomes from the review:</a:t>
            </a:r>
            <a:br>
              <a:rPr lang="en-GB" dirty="0"/>
            </a:br>
            <a:r>
              <a:rPr lang="en-GB" i="1" dirty="0"/>
              <a:t>-A new decision.</a:t>
            </a:r>
            <a:br>
              <a:rPr lang="en-GB" i="1" dirty="0"/>
            </a:br>
            <a:r>
              <a:rPr lang="en-GB" i="1" dirty="0"/>
              <a:t>-Uphold previous decision.</a:t>
            </a:r>
            <a:br>
              <a:rPr lang="en-GB" i="1" dirty="0"/>
            </a:br>
            <a:endParaRPr lang="en-GB" i="1" dirty="0"/>
          </a:p>
          <a:p>
            <a:r>
              <a:rPr lang="en-GB" dirty="0"/>
              <a:t>The right to review under VRR occurs when the CPS:</a:t>
            </a:r>
            <a:br>
              <a:rPr lang="en-GB" dirty="0"/>
            </a:br>
            <a:br>
              <a:rPr lang="en-GB" dirty="0"/>
            </a:br>
            <a:r>
              <a:rPr lang="en-GB" i="1" dirty="0"/>
              <a:t>-make a final decision not to bring proceedings</a:t>
            </a:r>
            <a:br>
              <a:rPr lang="en-GB" i="1" dirty="0"/>
            </a:br>
            <a:br>
              <a:rPr lang="en-GB" i="1" dirty="0"/>
            </a:br>
            <a:r>
              <a:rPr lang="en-GB" i="1" dirty="0"/>
              <a:t>-discontinues or withdraws all charges involving the victim and ends all proceedings related to them.</a:t>
            </a:r>
            <a:br>
              <a:rPr lang="en-GB" i="1" dirty="0"/>
            </a:br>
            <a:br>
              <a:rPr lang="en-GB" i="1" dirty="0"/>
            </a:br>
            <a:r>
              <a:rPr lang="en-GB" i="1" dirty="0"/>
              <a:t>-has offered no evidence in the proceedings relating the victim.</a:t>
            </a:r>
          </a:p>
          <a:p>
            <a:endParaRPr lang="en-GB" sz="1600" dirty="0"/>
          </a:p>
        </p:txBody>
      </p:sp>
    </p:spTree>
    <p:extLst>
      <p:ext uri="{BB962C8B-B14F-4D97-AF65-F5344CB8AC3E}">
        <p14:creationId xmlns:p14="http://schemas.microsoft.com/office/powerpoint/2010/main" val="2531508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755D-7670-5C4A-8FFB-813C7E8028A2}"/>
              </a:ext>
            </a:extLst>
          </p:cNvPr>
          <p:cNvSpPr>
            <a:spLocks noGrp="1"/>
          </p:cNvSpPr>
          <p:nvPr>
            <p:ph type="title"/>
          </p:nvPr>
        </p:nvSpPr>
        <p:spPr>
          <a:xfrm>
            <a:off x="1262742" y="247650"/>
            <a:ext cx="5127172" cy="1485900"/>
          </a:xfrm>
        </p:spPr>
        <p:txBody>
          <a:bodyPr>
            <a:normAutofit/>
          </a:bodyPr>
          <a:lstStyle/>
          <a:p>
            <a:r>
              <a:rPr lang="en-GB" dirty="0"/>
              <a:t>Victim Support</a:t>
            </a:r>
          </a:p>
        </p:txBody>
      </p:sp>
      <p:sp>
        <p:nvSpPr>
          <p:cNvPr id="71" name="Rectangle 70">
            <a:extLst>
              <a:ext uri="{FF2B5EF4-FFF2-40B4-BE49-F238E27FC236}">
                <a16:creationId xmlns:a16="http://schemas.microsoft.com/office/drawing/2014/main" id="{1F4C3E1F-F848-429E-A6D6-86E45FBD3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146" name="Picture 2" descr="Victim Support (@VictimSupport) | Twitter">
            <a:extLst>
              <a:ext uri="{FF2B5EF4-FFF2-40B4-BE49-F238E27FC236}">
                <a16:creationId xmlns:a16="http://schemas.microsoft.com/office/drawing/2014/main" id="{5763D3E9-79A7-5848-99C9-465A571EAF5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2" y="1335023"/>
            <a:ext cx="5071256" cy="44695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08FF97-4087-CE47-915A-18F11A042E5E}"/>
              </a:ext>
            </a:extLst>
          </p:cNvPr>
          <p:cNvSpPr>
            <a:spLocks noGrp="1"/>
          </p:cNvSpPr>
          <p:nvPr>
            <p:ph idx="1"/>
          </p:nvPr>
        </p:nvSpPr>
        <p:spPr>
          <a:xfrm>
            <a:off x="6333998" y="1335023"/>
            <a:ext cx="5127172" cy="5245608"/>
          </a:xfrm>
        </p:spPr>
        <p:txBody>
          <a:bodyPr>
            <a:normAutofit/>
          </a:bodyPr>
          <a:lstStyle/>
          <a:p>
            <a:r>
              <a:rPr lang="en-GB" dirty="0"/>
              <a:t>Charity – available all year round and 24 hours a day. </a:t>
            </a:r>
          </a:p>
          <a:p>
            <a:r>
              <a:rPr lang="en-GB" dirty="0"/>
              <a:t>Provide confidential support regardless of whether it has been reported to the police.</a:t>
            </a:r>
          </a:p>
          <a:p>
            <a:r>
              <a:rPr lang="en-GB" dirty="0"/>
              <a:t>Provide information, practical help and emotional support.</a:t>
            </a:r>
          </a:p>
          <a:p>
            <a:r>
              <a:rPr lang="en-GB" dirty="0"/>
              <a:t>By 2023 – the seek to have developed innovative services that meet new and emerging neds that empower more people through support and advocacy to help them move behind their experienced harm.</a:t>
            </a:r>
          </a:p>
        </p:txBody>
      </p:sp>
    </p:spTree>
    <p:extLst>
      <p:ext uri="{BB962C8B-B14F-4D97-AF65-F5344CB8AC3E}">
        <p14:creationId xmlns:p14="http://schemas.microsoft.com/office/powerpoint/2010/main" val="346207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5FEBB1F-508E-4ACE-A53B-525FFA077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B687ADC4-1812-437A-97AA-230888706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6170E629-727E-4A2F-8228-0A71B67BD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1" name="Rectangle 10">
            <a:extLst>
              <a:ext uri="{FF2B5EF4-FFF2-40B4-BE49-F238E27FC236}">
                <a16:creationId xmlns:a16="http://schemas.microsoft.com/office/drawing/2014/main" id="{CC30DECA-E52C-4D56-96B9-718590A2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A046A95-1E4D-4EAE-9146-822CF94F0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 name="Freeform 6">
              <a:extLst>
                <a:ext uri="{FF2B5EF4-FFF2-40B4-BE49-F238E27FC236}">
                  <a16:creationId xmlns:a16="http://schemas.microsoft.com/office/drawing/2014/main" id="{E94C9933-93E1-43FF-8BC2-8F0B7794D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5" name="Freeform 6">
              <a:extLst>
                <a:ext uri="{FF2B5EF4-FFF2-40B4-BE49-F238E27FC236}">
                  <a16:creationId xmlns:a16="http://schemas.microsoft.com/office/drawing/2014/main" id="{B3AA8CBD-7A2E-4084-A09F-484D16658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7DC65912-8409-CD45-B1BA-267306EEEDF4}"/>
              </a:ext>
            </a:extLst>
          </p:cNvPr>
          <p:cNvSpPr>
            <a:spLocks noGrp="1"/>
          </p:cNvSpPr>
          <p:nvPr>
            <p:ph type="title"/>
          </p:nvPr>
        </p:nvSpPr>
        <p:spPr>
          <a:xfrm>
            <a:off x="2831633" y="635575"/>
            <a:ext cx="8447964" cy="3254321"/>
          </a:xfrm>
        </p:spPr>
        <p:txBody>
          <a:bodyPr vert="horz" lIns="91440" tIns="45720" rIns="91440" bIns="45720" rtlCol="0" anchor="b">
            <a:normAutofit/>
          </a:bodyPr>
          <a:lstStyle/>
          <a:p>
            <a:r>
              <a:rPr lang="en-US" sz="6600" cap="all" dirty="0"/>
              <a:t>WITESSES</a:t>
            </a:r>
          </a:p>
        </p:txBody>
      </p:sp>
    </p:spTree>
    <p:extLst>
      <p:ext uri="{BB962C8B-B14F-4D97-AF65-F5344CB8AC3E}">
        <p14:creationId xmlns:p14="http://schemas.microsoft.com/office/powerpoint/2010/main" val="1065782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F9416-8B44-564F-85FF-A01C08CFD9EF}"/>
              </a:ext>
            </a:extLst>
          </p:cNvPr>
          <p:cNvSpPr>
            <a:spLocks noGrp="1"/>
          </p:cNvSpPr>
          <p:nvPr>
            <p:ph type="title"/>
          </p:nvPr>
        </p:nvSpPr>
        <p:spPr/>
        <p:txBody>
          <a:bodyPr/>
          <a:lstStyle/>
          <a:p>
            <a:r>
              <a:rPr lang="en-GB" dirty="0"/>
              <a:t>Witnesses - Definitions</a:t>
            </a:r>
          </a:p>
        </p:txBody>
      </p:sp>
      <p:sp>
        <p:nvSpPr>
          <p:cNvPr id="3" name="Content Placeholder 2">
            <a:extLst>
              <a:ext uri="{FF2B5EF4-FFF2-40B4-BE49-F238E27FC236}">
                <a16:creationId xmlns:a16="http://schemas.microsoft.com/office/drawing/2014/main" id="{13641130-B7E4-8648-9D08-2CB6CAF8F165}"/>
              </a:ext>
            </a:extLst>
          </p:cNvPr>
          <p:cNvSpPr>
            <a:spLocks noGrp="1"/>
          </p:cNvSpPr>
          <p:nvPr>
            <p:ph idx="1"/>
          </p:nvPr>
        </p:nvSpPr>
        <p:spPr/>
        <p:txBody>
          <a:bodyPr/>
          <a:lstStyle/>
          <a:p>
            <a:pPr marL="0" indent="0">
              <a:buNone/>
            </a:pPr>
            <a:r>
              <a:rPr lang="en-GB" i="1" dirty="0"/>
              <a:t>‘’A witness is a person, other than the defendant, who is likely to give evidence in court. All victims are also witnesses and should be treated as such’’</a:t>
            </a:r>
            <a:br>
              <a:rPr lang="en-GB" i="1" dirty="0"/>
            </a:br>
            <a:r>
              <a:rPr lang="en-GB" i="1" dirty="0"/>
              <a:t>							</a:t>
            </a:r>
            <a:r>
              <a:rPr lang="en-GB" dirty="0"/>
              <a:t>(College of Policing, 2021).</a:t>
            </a:r>
          </a:p>
          <a:p>
            <a:pPr marL="0" indent="0">
              <a:buNone/>
            </a:pPr>
            <a:endParaRPr lang="en-GB" i="1" dirty="0"/>
          </a:p>
          <a:p>
            <a:pPr marL="0" indent="0">
              <a:buNone/>
            </a:pPr>
            <a:r>
              <a:rPr lang="en-GB" b="1" dirty="0"/>
              <a:t>Vulnerable witnesses: </a:t>
            </a:r>
            <a:br>
              <a:rPr lang="en-GB" b="1" dirty="0"/>
            </a:br>
            <a:r>
              <a:rPr lang="en-GB" dirty="0"/>
              <a:t>All children are vulnerable witnesses.</a:t>
            </a:r>
            <a:br>
              <a:rPr lang="en-GB" dirty="0"/>
            </a:br>
            <a:r>
              <a:rPr lang="en-GB" dirty="0"/>
              <a:t>Any witness whose evidence is diminished due to mental or physical disorders.</a:t>
            </a:r>
          </a:p>
          <a:p>
            <a:pPr marL="0" indent="0">
              <a:buNone/>
            </a:pPr>
            <a:endParaRPr lang="en-GB" dirty="0"/>
          </a:p>
          <a:p>
            <a:pPr marL="0" indent="0">
              <a:buNone/>
            </a:pPr>
            <a:r>
              <a:rPr lang="en-GB" b="1" dirty="0"/>
              <a:t>Intimidated witnesses: </a:t>
            </a:r>
            <a:br>
              <a:rPr lang="en-GB" b="1" dirty="0"/>
            </a:br>
            <a:r>
              <a:rPr lang="en-GB" dirty="0"/>
              <a:t>Those suffering fear or distress in relation to testifying in the case</a:t>
            </a:r>
            <a:endParaRPr lang="en-GB" b="1" dirty="0"/>
          </a:p>
        </p:txBody>
      </p:sp>
    </p:spTree>
    <p:extLst>
      <p:ext uri="{BB962C8B-B14F-4D97-AF65-F5344CB8AC3E}">
        <p14:creationId xmlns:p14="http://schemas.microsoft.com/office/powerpoint/2010/main" val="3338019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4A28B-2A05-4241-A8DC-FABAF647273B}"/>
              </a:ext>
            </a:extLst>
          </p:cNvPr>
          <p:cNvSpPr>
            <a:spLocks noGrp="1"/>
          </p:cNvSpPr>
          <p:nvPr>
            <p:ph type="title"/>
          </p:nvPr>
        </p:nvSpPr>
        <p:spPr>
          <a:xfrm>
            <a:off x="1162334" y="1013926"/>
            <a:ext cx="9867331" cy="868081"/>
          </a:xfrm>
        </p:spPr>
        <p:txBody>
          <a:bodyPr anchor="ctr">
            <a:normAutofit/>
          </a:bodyPr>
          <a:lstStyle/>
          <a:p>
            <a:r>
              <a:rPr lang="en-GB" dirty="0"/>
              <a:t>TASK – 10 Minutes</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7467A6F2-9F26-B34D-9D49-D72FF0746DB8}"/>
              </a:ext>
            </a:extLst>
          </p:cNvPr>
          <p:cNvSpPr>
            <a:spLocks noGrp="1"/>
          </p:cNvSpPr>
          <p:nvPr>
            <p:ph idx="1"/>
          </p:nvPr>
        </p:nvSpPr>
        <p:spPr>
          <a:xfrm>
            <a:off x="1375805" y="1999009"/>
            <a:ext cx="9639868" cy="3516753"/>
          </a:xfrm>
        </p:spPr>
        <p:txBody>
          <a:bodyPr anchor="ctr">
            <a:normAutofit/>
          </a:bodyPr>
          <a:lstStyle/>
          <a:p>
            <a:r>
              <a:rPr lang="en-GB" sz="3000" i="1" dirty="0"/>
              <a:t>Look at the special measures and provide an overview them and what one applies to intimidated and vulnerable witnesses.</a:t>
            </a:r>
            <a:br>
              <a:rPr lang="en-GB" sz="3000" i="1" dirty="0"/>
            </a:br>
            <a:br>
              <a:rPr lang="en-GB" sz="3000" i="1" dirty="0"/>
            </a:br>
            <a:r>
              <a:rPr lang="en-GB" sz="3000" i="1" dirty="0">
                <a:hlinkClick r:id="rId3"/>
              </a:rPr>
              <a:t>https://www.cps.gov.uk/legal-guidance/special-measures</a:t>
            </a:r>
            <a:r>
              <a:rPr lang="en-GB" sz="3000" i="1" dirty="0"/>
              <a:t> </a:t>
            </a:r>
          </a:p>
          <a:p>
            <a:pPr marL="0" indent="0">
              <a:buNone/>
            </a:pPr>
            <a:endParaRPr lang="en-GB" i="1" dirty="0"/>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427738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CCC86-FFBE-6442-8C57-0936A8D597C8}"/>
              </a:ext>
            </a:extLst>
          </p:cNvPr>
          <p:cNvSpPr>
            <a:spLocks noGrp="1"/>
          </p:cNvSpPr>
          <p:nvPr>
            <p:ph type="title"/>
          </p:nvPr>
        </p:nvSpPr>
        <p:spPr>
          <a:xfrm>
            <a:off x="1371600" y="685800"/>
            <a:ext cx="9601200" cy="1485900"/>
          </a:xfrm>
        </p:spPr>
        <p:txBody>
          <a:bodyPr>
            <a:normAutofit/>
          </a:bodyPr>
          <a:lstStyle/>
          <a:p>
            <a:r>
              <a:rPr lang="en-GB" dirty="0"/>
              <a:t>Special Measures</a:t>
            </a:r>
          </a:p>
        </p:txBody>
      </p:sp>
      <p:graphicFrame>
        <p:nvGraphicFramePr>
          <p:cNvPr id="5" name="Content Placeholder 2">
            <a:extLst>
              <a:ext uri="{FF2B5EF4-FFF2-40B4-BE49-F238E27FC236}">
                <a16:creationId xmlns:a16="http://schemas.microsoft.com/office/drawing/2014/main" id="{33BF62A5-F1FD-42F2-AA0C-489EF7AA14BD}"/>
              </a:ext>
            </a:extLst>
          </p:cNvPr>
          <p:cNvGraphicFramePr>
            <a:graphicFrameLocks noGrp="1"/>
          </p:cNvGraphicFramePr>
          <p:nvPr>
            <p:ph idx="1"/>
            <p:extLst>
              <p:ext uri="{D42A27DB-BD31-4B8C-83A1-F6EECF244321}">
                <p14:modId xmlns:p14="http://schemas.microsoft.com/office/powerpoint/2010/main" val="3725296627"/>
              </p:ext>
            </p:extLst>
          </p:nvPr>
        </p:nvGraphicFramePr>
        <p:xfrm>
          <a:off x="531628" y="1446028"/>
          <a:ext cx="11440632" cy="5411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976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2EAB-886C-9841-AC9B-05659FB85CB1}"/>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797559A6-11CA-4DAF-9C71-3C26763642EC}"/>
              </a:ext>
            </a:extLst>
          </p:cNvPr>
          <p:cNvGraphicFramePr>
            <a:graphicFrameLocks noGrp="1"/>
          </p:cNvGraphicFramePr>
          <p:nvPr>
            <p:ph idx="1"/>
            <p:extLst>
              <p:ext uri="{D42A27DB-BD31-4B8C-83A1-F6EECF244321}">
                <p14:modId xmlns:p14="http://schemas.microsoft.com/office/powerpoint/2010/main" val="3872210319"/>
              </p:ext>
            </p:extLst>
          </p:nvPr>
        </p:nvGraphicFramePr>
        <p:xfrm>
          <a:off x="1371600" y="1297172"/>
          <a:ext cx="10473070" cy="5295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8943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CDAEBAD-F3BE-433C-BEE5-D8EB4DF7BF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2" name="Freeform 6">
              <a:extLst>
                <a:ext uri="{FF2B5EF4-FFF2-40B4-BE49-F238E27FC236}">
                  <a16:creationId xmlns:a16="http://schemas.microsoft.com/office/drawing/2014/main" id="{0A3957AE-A940-4E68-87B4-0E45E7C91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8760C852-3FFF-4139-9954-94B7B67885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5" name="Rectangle 24">
            <a:extLst>
              <a:ext uri="{FF2B5EF4-FFF2-40B4-BE49-F238E27FC236}">
                <a16:creationId xmlns:a16="http://schemas.microsoft.com/office/drawing/2014/main" id="{E6E96179-A3FC-45BE-BB12-5E13B8239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y question marks on black background">
            <a:extLst>
              <a:ext uri="{FF2B5EF4-FFF2-40B4-BE49-F238E27FC236}">
                <a16:creationId xmlns:a16="http://schemas.microsoft.com/office/drawing/2014/main" id="{389F95A7-7FD6-4A85-8759-E4DF47544D8E}"/>
              </a:ext>
            </a:extLst>
          </p:cNvPr>
          <p:cNvPicPr>
            <a:picLocks noChangeAspect="1"/>
          </p:cNvPicPr>
          <p:nvPr/>
        </p:nvPicPr>
        <p:blipFill rotWithShape="1">
          <a:blip r:embed="rId3"/>
          <a:srcRect l="55826" r="2" b="2"/>
          <a:stretch/>
        </p:blipFill>
        <p:spPr>
          <a:xfrm>
            <a:off x="20" y="10"/>
            <a:ext cx="4966232" cy="6857990"/>
          </a:xfrm>
          <a:prstGeom prst="rect">
            <a:avLst/>
          </a:prstGeom>
        </p:spPr>
      </p:pic>
      <p:sp>
        <p:nvSpPr>
          <p:cNvPr id="27" name="Freeform 6">
            <a:extLst>
              <a:ext uri="{FF2B5EF4-FFF2-40B4-BE49-F238E27FC236}">
                <a16:creationId xmlns:a16="http://schemas.microsoft.com/office/drawing/2014/main" id="{783BC9D6-2E45-44A2-A1D4-D8C81BB4F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A523279-A7EA-0E4C-8157-52FA5A95E119}"/>
              </a:ext>
            </a:extLst>
          </p:cNvPr>
          <p:cNvSpPr>
            <a:spLocks noGrp="1"/>
          </p:cNvSpPr>
          <p:nvPr>
            <p:ph type="title"/>
          </p:nvPr>
        </p:nvSpPr>
        <p:spPr>
          <a:xfrm>
            <a:off x="6138004" y="1480930"/>
            <a:ext cx="5607908" cy="3254321"/>
          </a:xfrm>
        </p:spPr>
        <p:txBody>
          <a:bodyPr vert="horz" lIns="91440" tIns="45720" rIns="91440" bIns="45720" rtlCol="0" anchor="b">
            <a:normAutofit/>
          </a:bodyPr>
          <a:lstStyle/>
          <a:p>
            <a:r>
              <a:rPr lang="en-US" sz="7000" cap="all"/>
              <a:t>Questions?</a:t>
            </a:r>
          </a:p>
        </p:txBody>
      </p:sp>
    </p:spTree>
    <p:extLst>
      <p:ext uri="{BB962C8B-B14F-4D97-AF65-F5344CB8AC3E}">
        <p14:creationId xmlns:p14="http://schemas.microsoft.com/office/powerpoint/2010/main" val="12146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30888-19CB-E74F-B230-C0C9E7B71AD5}"/>
              </a:ext>
            </a:extLst>
          </p:cNvPr>
          <p:cNvSpPr>
            <a:spLocks noGrp="1"/>
          </p:cNvSpPr>
          <p:nvPr>
            <p:ph type="title"/>
          </p:nvPr>
        </p:nvSpPr>
        <p:spPr>
          <a:xfrm>
            <a:off x="1371600" y="685800"/>
            <a:ext cx="9601200" cy="5043196"/>
          </a:xfrm>
        </p:spPr>
        <p:txBody>
          <a:bodyPr>
            <a:normAutofit fontScale="90000"/>
          </a:bodyPr>
          <a:lstStyle/>
          <a:p>
            <a:r>
              <a:rPr lang="en-GB" u="sng" dirty="0"/>
              <a:t>NEXT WEEK: YOUTH JUSTICE</a:t>
            </a:r>
            <a:br>
              <a:rPr lang="en-GB" dirty="0"/>
            </a:br>
            <a:br>
              <a:rPr lang="en-GB" dirty="0"/>
            </a:br>
            <a:r>
              <a:rPr lang="en-GB" sz="2400" dirty="0">
                <a:hlinkClick r:id="rId3"/>
              </a:rPr>
              <a:t>https://thenayj.org.uk/wp-content/uploads/2015/06/2012-The-Age-of-Criminal-responsibility.pdf</a:t>
            </a:r>
            <a:r>
              <a:rPr lang="en-GB" sz="2400" dirty="0"/>
              <a:t> </a:t>
            </a:r>
            <a:br>
              <a:rPr lang="en-GB" sz="2400" dirty="0"/>
            </a:br>
            <a:br>
              <a:rPr lang="en-GB" sz="2400" dirty="0"/>
            </a:br>
            <a:r>
              <a:rPr lang="en-GB" sz="2400" dirty="0"/>
              <a:t>What are the main reasons for raising the age of criminal responsibility in England and Wales in this article?</a:t>
            </a:r>
            <a:br>
              <a:rPr lang="en-GB" sz="2400" dirty="0"/>
            </a:br>
            <a:r>
              <a:rPr lang="en-GB" sz="2400" dirty="0"/>
              <a:t>Do you think that the the age of responsibility needs to be changed?</a:t>
            </a:r>
            <a:br>
              <a:rPr lang="en-GB" sz="2400" dirty="0"/>
            </a:br>
            <a:br>
              <a:rPr lang="en-GB" sz="2400" dirty="0"/>
            </a:br>
            <a:r>
              <a:rPr lang="en-GB" sz="2400" dirty="0">
                <a:hlinkClick r:id="rId4"/>
              </a:rPr>
              <a:t>https://pure.port.ac.uk/ws/portalfiles/portal/13541340/Ryukoku_64_92.pdf</a:t>
            </a:r>
            <a:br>
              <a:rPr lang="en-GB" sz="2400" dirty="0"/>
            </a:br>
            <a:r>
              <a:rPr lang="en-GB" sz="2400" dirty="0"/>
              <a:t> </a:t>
            </a:r>
            <a:br>
              <a:rPr lang="en-GB" sz="2400" dirty="0"/>
            </a:br>
            <a:r>
              <a:rPr lang="en-GB" sz="2400" dirty="0"/>
              <a:t>Outline the main changes to youth justice.</a:t>
            </a:r>
            <a:br>
              <a:rPr lang="en-GB" sz="2400" dirty="0"/>
            </a:br>
            <a:r>
              <a:rPr lang="en-GB" sz="2400" dirty="0"/>
              <a:t>What has changed</a:t>
            </a:r>
            <a:r>
              <a:rPr lang="en-GB" sz="2400"/>
              <a:t>? </a:t>
            </a:r>
            <a:br>
              <a:rPr lang="en-GB" sz="2400"/>
            </a:br>
            <a:r>
              <a:rPr lang="en-GB" sz="2400"/>
              <a:t>Are </a:t>
            </a:r>
            <a:r>
              <a:rPr lang="en-GB" sz="2400" dirty="0"/>
              <a:t>the changes enough?</a:t>
            </a:r>
            <a:br>
              <a:rPr lang="en-GB" sz="2400" dirty="0"/>
            </a:br>
            <a:br>
              <a:rPr lang="en-GB" sz="2400" dirty="0"/>
            </a:br>
            <a:endParaRPr lang="en-GB" sz="2400" dirty="0"/>
          </a:p>
        </p:txBody>
      </p:sp>
    </p:spTree>
    <p:extLst>
      <p:ext uri="{BB962C8B-B14F-4D97-AF65-F5344CB8AC3E}">
        <p14:creationId xmlns:p14="http://schemas.microsoft.com/office/powerpoint/2010/main" val="3849210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80FD9-BF4A-A443-9769-98029B8E1052}"/>
              </a:ext>
            </a:extLst>
          </p:cNvPr>
          <p:cNvSpPr>
            <a:spLocks noGrp="1"/>
          </p:cNvSpPr>
          <p:nvPr>
            <p:ph type="title"/>
          </p:nvPr>
        </p:nvSpPr>
        <p:spPr>
          <a:xfrm>
            <a:off x="1219200" y="159026"/>
            <a:ext cx="9601200" cy="1485900"/>
          </a:xfrm>
        </p:spPr>
        <p:txBody>
          <a:bodyPr/>
          <a:lstStyle/>
          <a:p>
            <a:r>
              <a:rPr lang="en-GB" dirty="0"/>
              <a:t>References</a:t>
            </a:r>
          </a:p>
        </p:txBody>
      </p:sp>
      <p:sp>
        <p:nvSpPr>
          <p:cNvPr id="3" name="Content Placeholder 2">
            <a:extLst>
              <a:ext uri="{FF2B5EF4-FFF2-40B4-BE49-F238E27FC236}">
                <a16:creationId xmlns:a16="http://schemas.microsoft.com/office/drawing/2014/main" id="{B6830548-F2A9-1447-8EE7-88AC0A9C1ABC}"/>
              </a:ext>
            </a:extLst>
          </p:cNvPr>
          <p:cNvSpPr>
            <a:spLocks noGrp="1"/>
          </p:cNvSpPr>
          <p:nvPr>
            <p:ph idx="1"/>
          </p:nvPr>
        </p:nvSpPr>
        <p:spPr>
          <a:xfrm>
            <a:off x="1371600" y="871871"/>
            <a:ext cx="10388009" cy="5827104"/>
          </a:xfrm>
        </p:spPr>
        <p:txBody>
          <a:bodyPr>
            <a:normAutofit lnSpcReduction="10000"/>
          </a:bodyPr>
          <a:lstStyle/>
          <a:p>
            <a:r>
              <a:rPr lang="en-GB" dirty="0" err="1"/>
              <a:t>Spalek</a:t>
            </a:r>
            <a:r>
              <a:rPr lang="en-GB" dirty="0"/>
              <a:t>, B. (2017) </a:t>
            </a:r>
            <a:r>
              <a:rPr lang="en-GB" i="1" dirty="0"/>
              <a:t>Crime Victims: Theory, Policy and Practice</a:t>
            </a:r>
            <a:r>
              <a:rPr lang="en-GB" dirty="0"/>
              <a:t> (2</a:t>
            </a:r>
            <a:r>
              <a:rPr lang="en-GB" baseline="30000" dirty="0"/>
              <a:t>nd</a:t>
            </a:r>
            <a:r>
              <a:rPr lang="en-GB" dirty="0"/>
              <a:t> Ed.). London: Palgrave.</a:t>
            </a:r>
          </a:p>
          <a:p>
            <a:r>
              <a:rPr lang="en-GB" dirty="0"/>
              <a:t>Fisher, B.S., and Lab, S.P. (2010) </a:t>
            </a:r>
            <a:r>
              <a:rPr lang="en-GB" i="1" dirty="0"/>
              <a:t>Encyclopaedia of Victimology and Crime Prevention. </a:t>
            </a:r>
            <a:r>
              <a:rPr lang="en-GB" dirty="0"/>
              <a:t>London: Sage Publications Inc.</a:t>
            </a:r>
          </a:p>
          <a:p>
            <a:r>
              <a:rPr lang="en-GB" dirty="0" err="1"/>
              <a:t>Mawby</a:t>
            </a:r>
            <a:r>
              <a:rPr lang="en-GB" dirty="0"/>
              <a:t>, R., and </a:t>
            </a:r>
            <a:r>
              <a:rPr lang="en-GB" dirty="0" err="1"/>
              <a:t>Walklate</a:t>
            </a:r>
            <a:r>
              <a:rPr lang="en-GB" dirty="0"/>
              <a:t>, S. (1994) </a:t>
            </a:r>
            <a:r>
              <a:rPr lang="en-GB" i="1" dirty="0"/>
              <a:t>Critical Victimology: International Perspectives. </a:t>
            </a:r>
            <a:r>
              <a:rPr lang="en-GB" dirty="0"/>
              <a:t>London: Sage Publications, Inc.</a:t>
            </a:r>
          </a:p>
          <a:p>
            <a:r>
              <a:rPr lang="en-GB" dirty="0"/>
              <a:t>Newburn, T. (2013) </a:t>
            </a:r>
            <a:r>
              <a:rPr lang="en-GB" i="1" dirty="0"/>
              <a:t>Criminology </a:t>
            </a:r>
            <a:r>
              <a:rPr lang="en-GB" dirty="0"/>
              <a:t>(2</a:t>
            </a:r>
            <a:r>
              <a:rPr lang="en-GB" baseline="30000" dirty="0"/>
              <a:t>nd</a:t>
            </a:r>
            <a:r>
              <a:rPr lang="en-GB" dirty="0"/>
              <a:t> Ed.). New York: Routledge.</a:t>
            </a:r>
          </a:p>
          <a:p>
            <a:r>
              <a:rPr lang="en-GB" dirty="0"/>
              <a:t>Ministry of Justice. (2020)</a:t>
            </a:r>
            <a:r>
              <a:rPr lang="en-GB" i="1" dirty="0"/>
              <a:t> </a:t>
            </a:r>
            <a:r>
              <a:rPr lang="en-GB" dirty="0"/>
              <a:t>‘Codes of Practice for Victims of Crime in England and Wales’ Available at: </a:t>
            </a:r>
            <a:r>
              <a:rPr lang="en-GB" dirty="0">
                <a:hlinkClick r:id="rId3"/>
              </a:rPr>
              <a:t>https://assets.publishing.service.gov.uk/government/uploads/system/uploads/attachment_data/file/974376/victims-code-2020.pdf</a:t>
            </a:r>
            <a:r>
              <a:rPr lang="en-GB" dirty="0"/>
              <a:t> </a:t>
            </a:r>
          </a:p>
          <a:p>
            <a:r>
              <a:rPr lang="en-GB" dirty="0" err="1"/>
              <a:t>Azumah</a:t>
            </a:r>
            <a:r>
              <a:rPr lang="en-GB" dirty="0"/>
              <a:t>, F.D., </a:t>
            </a:r>
            <a:r>
              <a:rPr lang="en-GB" dirty="0" err="1"/>
              <a:t>Nachinaab</a:t>
            </a:r>
            <a:r>
              <a:rPr lang="en-GB" dirty="0"/>
              <a:t>, J.O., and </a:t>
            </a:r>
            <a:r>
              <a:rPr lang="en-GB" dirty="0" err="1"/>
              <a:t>Ayim</a:t>
            </a:r>
            <a:r>
              <a:rPr lang="en-GB" dirty="0"/>
              <a:t>, P.N. (2020) ‘Determinants of Target Victim Selection: A Case Study of Criminals from </a:t>
            </a:r>
            <a:r>
              <a:rPr lang="en-GB" dirty="0" err="1"/>
              <a:t>Gamba</a:t>
            </a:r>
            <a:r>
              <a:rPr lang="en-GB" dirty="0"/>
              <a:t> Prison’, </a:t>
            </a:r>
            <a:r>
              <a:rPr lang="en-GB" i="1" dirty="0"/>
              <a:t>Journal of Victimology and Victim Justice, </a:t>
            </a:r>
            <a:r>
              <a:rPr lang="en-GB" dirty="0"/>
              <a:t>3(1), 93-112. Doi: 10.1177/2516606920927258  </a:t>
            </a:r>
          </a:p>
          <a:p>
            <a:r>
              <a:rPr lang="en-GB" dirty="0" err="1"/>
              <a:t>Walkate</a:t>
            </a:r>
            <a:r>
              <a:rPr lang="en-GB" dirty="0"/>
              <a:t>, S. (1990) ‘Researching Victims of Crime: Critical Victimology’, </a:t>
            </a:r>
            <a:r>
              <a:rPr lang="en-GB" i="1" dirty="0"/>
              <a:t>Social Justice, 17(3), </a:t>
            </a:r>
            <a:r>
              <a:rPr lang="en-GB" dirty="0"/>
              <a:t>25-44. IR: </a:t>
            </a:r>
            <a:r>
              <a:rPr lang="en-GB" dirty="0">
                <a:hlinkClick r:id="rId4"/>
              </a:rPr>
              <a:t>https://www-jstor-org.ezproxy.uwtsd.ac.uk/stable/pdf/29766556.pdf?refreqid=excelsior%3A38227d2131f46b2a08f5d31d64fd017a</a:t>
            </a:r>
            <a:r>
              <a:rPr lang="en-GB" dirty="0"/>
              <a:t> </a:t>
            </a:r>
          </a:p>
        </p:txBody>
      </p:sp>
    </p:spTree>
    <p:extLst>
      <p:ext uri="{BB962C8B-B14F-4D97-AF65-F5344CB8AC3E}">
        <p14:creationId xmlns:p14="http://schemas.microsoft.com/office/powerpoint/2010/main" val="2905584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3F2F8-36D0-7E4E-A206-F406671E6CC2}"/>
              </a:ext>
            </a:extLst>
          </p:cNvPr>
          <p:cNvSpPr>
            <a:spLocks noGrp="1"/>
          </p:cNvSpPr>
          <p:nvPr>
            <p:ph idx="1"/>
          </p:nvPr>
        </p:nvSpPr>
        <p:spPr>
          <a:xfrm>
            <a:off x="1295400" y="255181"/>
            <a:ext cx="9601200" cy="6271437"/>
          </a:xfrm>
        </p:spPr>
        <p:txBody>
          <a:bodyPr>
            <a:normAutofit/>
          </a:bodyPr>
          <a:lstStyle/>
          <a:p>
            <a:pPr marL="0" indent="0">
              <a:buNone/>
            </a:pPr>
            <a:r>
              <a:rPr lang="en-GB" sz="4200" dirty="0">
                <a:solidFill>
                  <a:schemeClr val="tx2">
                    <a:lumMod val="90000"/>
                    <a:lumOff val="10000"/>
                  </a:schemeClr>
                </a:solidFill>
                <a:hlinkClick r:id="rId3">
                  <a:extLst>
                    <a:ext uri="{A12FA001-AC4F-418D-AE19-62706E023703}">
                      <ahyp:hlinkClr xmlns:ahyp="http://schemas.microsoft.com/office/drawing/2018/hyperlinkcolor" val="tx"/>
                    </a:ext>
                  </a:extLst>
                </a:hlinkClick>
              </a:rPr>
              <a:t>REFERENCES:</a:t>
            </a:r>
          </a:p>
          <a:p>
            <a:r>
              <a:rPr lang="en-GB" dirty="0">
                <a:solidFill>
                  <a:srgbClr val="66C8E3"/>
                </a:solidFill>
                <a:hlinkClick r:id="rId3">
                  <a:extLst>
                    <a:ext uri="{A12FA001-AC4F-418D-AE19-62706E023703}">
                      <ahyp:hlinkClr xmlns:ahyp="http://schemas.microsoft.com/office/drawing/2018/hyperlinkcolor" val="tx"/>
                    </a:ext>
                  </a:extLst>
                </a:hlinkClick>
              </a:rPr>
              <a:t>https://www.unodc.org/e4j/en/crime-prevention-criminal-justice/module-11/key-issues/2--the-impact-of-crime-including-trauma.html</a:t>
            </a:r>
            <a:endParaRPr lang="en-GB" dirty="0"/>
          </a:p>
          <a:p>
            <a:r>
              <a:rPr lang="en-GB" dirty="0">
                <a:hlinkClick r:id="rId4"/>
              </a:rPr>
              <a:t>https://www-jstor-org.ezproxy.uwtsd.ac.uk/stable/pdf/23365565.pdf?refreqid=excelsior%3Ab65f90c1b498b5f812d67cca09ab9b0a</a:t>
            </a:r>
            <a:r>
              <a:rPr lang="en-GB" dirty="0"/>
              <a:t> </a:t>
            </a:r>
          </a:p>
          <a:p>
            <a:r>
              <a:rPr lang="en-GB" dirty="0">
                <a:hlinkClick r:id="rId5"/>
              </a:rPr>
              <a:t>https://www.cambridge.org/core/services/aop-cambridge-core/content/view/C2933BAAB0A5BD4FC406A4A36EBDD4AF/S1754942617000542a.pdf/beyond-blaming-the-victim-toward-a-more-progressive-understanding-of-workplace-mistreatment.pdf</a:t>
            </a:r>
            <a:r>
              <a:rPr lang="en-GB" dirty="0"/>
              <a:t> </a:t>
            </a:r>
          </a:p>
          <a:p>
            <a:r>
              <a:rPr lang="en-GB" dirty="0">
                <a:hlinkClick r:id="rId6"/>
              </a:rPr>
              <a:t>https://www.cps.gov.uk/legal-guidance/victims-right-review-scheme</a:t>
            </a:r>
            <a:endParaRPr lang="en-GB" dirty="0"/>
          </a:p>
          <a:p>
            <a:r>
              <a:rPr lang="en-GB" dirty="0">
                <a:hlinkClick r:id="rId7"/>
              </a:rPr>
              <a:t>https://www.victimsupport.org.uk/more-us/about-us/</a:t>
            </a:r>
            <a:endParaRPr lang="en-GB" dirty="0"/>
          </a:p>
          <a:p>
            <a:r>
              <a:rPr lang="en-GB" dirty="0">
                <a:hlinkClick r:id="rId8"/>
              </a:rPr>
              <a:t>https://www.app.college.police.uk/app-content/investigations/victims-and-witnesses/</a:t>
            </a:r>
            <a:r>
              <a:rPr lang="en-GB" dirty="0"/>
              <a:t> </a:t>
            </a:r>
          </a:p>
          <a:p>
            <a:r>
              <a:rPr lang="en-GB" dirty="0">
                <a:hlinkClick r:id="rId9"/>
              </a:rPr>
              <a:t>https://www.cps.gov.uk/legal-guidance/special-measures</a:t>
            </a: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35106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3752</TotalTime>
  <Words>6325</Words>
  <Application>Microsoft Macintosh PowerPoint</Application>
  <PresentationFormat>Widescreen</PresentationFormat>
  <Paragraphs>373</Paragraphs>
  <Slides>38</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Calibri</vt:lpstr>
      <vt:lpstr>Franklin Gothic Book</vt:lpstr>
      <vt:lpstr>Crop</vt:lpstr>
      <vt:lpstr>Victimology, Victims &amp; Witnesses</vt:lpstr>
      <vt:lpstr>Aims</vt:lpstr>
      <vt:lpstr>Objectives</vt:lpstr>
      <vt:lpstr>Assignment Questions</vt:lpstr>
      <vt:lpstr>VICTIMOLOGY</vt:lpstr>
      <vt:lpstr>Defining - Victimology</vt:lpstr>
      <vt:lpstr>History - Victimology</vt:lpstr>
      <vt:lpstr>History – Victimology. Cont. </vt:lpstr>
      <vt:lpstr>Positivist Victimology</vt:lpstr>
      <vt:lpstr>Radical Victimology</vt:lpstr>
      <vt:lpstr>Critical Victimology</vt:lpstr>
      <vt:lpstr>VICTIMS</vt:lpstr>
      <vt:lpstr>TASK – 5 minutes </vt:lpstr>
      <vt:lpstr>Defining - Victims</vt:lpstr>
      <vt:lpstr>TASK - Who is a victim? (10 minutes)</vt:lpstr>
      <vt:lpstr>Theories of victimisation</vt:lpstr>
      <vt:lpstr>Theories of victimisation – cont. </vt:lpstr>
      <vt:lpstr>Theories of victimisation – cont. </vt:lpstr>
      <vt:lpstr>Theories of victimisation – cont. </vt:lpstr>
      <vt:lpstr>Ideal Victims – Task 20 mins</vt:lpstr>
      <vt:lpstr>Impact of being a victim</vt:lpstr>
      <vt:lpstr>Victims in the Criminal Justice System</vt:lpstr>
      <vt:lpstr>PowerPoint Presentation</vt:lpstr>
      <vt:lpstr>PowerPoint Presentation</vt:lpstr>
      <vt:lpstr>Victims Code</vt:lpstr>
      <vt:lpstr>TASK - Victims Code (30 Minutes)</vt:lpstr>
      <vt:lpstr>PowerPoint Presentation</vt:lpstr>
      <vt:lpstr>Victims Right to Review Scheme</vt:lpstr>
      <vt:lpstr>Victim Support</vt:lpstr>
      <vt:lpstr>WITESSES</vt:lpstr>
      <vt:lpstr>Witnesses - Definitions</vt:lpstr>
      <vt:lpstr>TASK – 10 Minutes</vt:lpstr>
      <vt:lpstr>Special Measures</vt:lpstr>
      <vt:lpstr>Conclusion</vt:lpstr>
      <vt:lpstr>Questions?</vt:lpstr>
      <vt:lpstr>NEXT WEEK: YOUTH JUSTICE  https://thenayj.org.uk/wp-content/uploads/2015/06/2012-The-Age-of-Criminal-responsibility.pdf   What are the main reasons for raising the age of criminal responsibility in England and Wales in this article? Do you think that the the age of responsibility needs to be changed?  https://pure.port.ac.uk/ws/portalfiles/portal/13541340/Ryukoku_64_92.pdf   Outline the main changes to youth justice. What has changed?  Are the changes enough?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&amp; Victimology</dc:title>
  <dc:creator>Sian Clare Wall (2110786)</dc:creator>
  <cp:lastModifiedBy>Sian Clare Wall (2110786)</cp:lastModifiedBy>
  <cp:revision>14</cp:revision>
  <cp:lastPrinted>2021-10-16T21:44:36Z</cp:lastPrinted>
  <dcterms:created xsi:type="dcterms:W3CDTF">2021-10-13T16:28:36Z</dcterms:created>
  <dcterms:modified xsi:type="dcterms:W3CDTF">2021-10-16T21:45:18Z</dcterms:modified>
</cp:coreProperties>
</file>