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82" r:id="rId4"/>
    <p:sldId id="283" r:id="rId5"/>
    <p:sldId id="284" r:id="rId6"/>
    <p:sldId id="285" r:id="rId7"/>
    <p:sldId id="276" r:id="rId8"/>
    <p:sldId id="277" r:id="rId9"/>
    <p:sldId id="279" r:id="rId10"/>
    <p:sldId id="278" r:id="rId11"/>
    <p:sldId id="281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5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535383E-A2F8-4481-B7FE-B96FD552973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840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6075B4-F8B3-4AB7-B1FF-5EACE5BDA65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929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2A07A1-6420-49AE-A9EF-195025C9A01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87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341574BF-9938-45F1-BCBA-7887251ED38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2622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B4B761-9464-404E-A55C-10E2067D86F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3468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F4F5E8-A179-46BB-991D-3E015E972D2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48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502CEF-2635-4BC0-8987-B5769F6762D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5469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66C7FD5-24AA-45EA-ACBB-14BE4B25B94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670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0C91FB-2C0D-4E5D-9D0D-BB8F47ADE95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4434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BA0E78-F1D6-47C8-99A5-E9BEDE8ACB4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6681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7A08FC-650E-4872-BB71-FFA2EFF4532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10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7D3A4"/>
            </a:gs>
            <a:gs pos="62000">
              <a:srgbClr val="A29E73"/>
            </a:gs>
            <a:gs pos="100000">
              <a:srgbClr val="908C6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fld id="{AF2A597C-228D-4033-8EA6-714096719E1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9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20" r:id="rId8"/>
    <p:sldLayoutId id="2147483921" r:id="rId9"/>
    <p:sldLayoutId id="2147483917" r:id="rId10"/>
    <p:sldLayoutId id="214748391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2" Type="http://schemas.openxmlformats.org/officeDocument/2006/relationships/tags" Target="../tags/tag3.xml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5.mp4"/><Relationship Id="rId2" Type="http://schemas.openxmlformats.org/officeDocument/2006/relationships/tags" Target="../tags/tag5.xml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Lecture 7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The Chi-squared test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81000"/>
            <a:ext cx="7024688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Introduction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676400"/>
            <a:ext cx="6981825" cy="4572000"/>
          </a:xfrm>
        </p:spPr>
        <p:txBody>
          <a:bodyPr rtlCol="0">
            <a:normAutofit lnSpcReduction="10000"/>
          </a:bodyPr>
          <a:lstStyle/>
          <a:p>
            <a:pPr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 smtClean="0"/>
              <a:t>Statistical tests encountered so far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 smtClean="0"/>
              <a:t>Mann-</a:t>
            </a:r>
            <a:r>
              <a:rPr lang="en-GB" altLang="en-US" sz="2400" dirty="0"/>
              <a:t>W</a:t>
            </a:r>
            <a:r>
              <a:rPr lang="en-GB" altLang="en-US" sz="2400" dirty="0" smtClean="0"/>
              <a:t>hitney and Wilcoxon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 smtClean="0"/>
              <a:t>T-test</a:t>
            </a:r>
          </a:p>
          <a:p>
            <a:pPr lvl="2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Comparing two groups or experimental conditions</a:t>
            </a:r>
          </a:p>
          <a:p>
            <a:pPr lvl="2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There is an individual numerical score from each individual participant</a:t>
            </a:r>
          </a:p>
          <a:p>
            <a:pPr lvl="2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800" dirty="0" smtClean="0"/>
          </a:p>
          <a:p>
            <a:pPr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 smtClean="0"/>
              <a:t>However, often in research we do not collect individual scores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 smtClean="0"/>
              <a:t>Data often collected at a </a:t>
            </a:r>
            <a:r>
              <a:rPr lang="en-GB" altLang="en-US" sz="2400" b="1" dirty="0" smtClean="0"/>
              <a:t>nominal</a:t>
            </a:r>
            <a:r>
              <a:rPr lang="en-GB" altLang="en-US" sz="2400" dirty="0" smtClean="0"/>
              <a:t> level</a:t>
            </a:r>
          </a:p>
          <a:p>
            <a:pPr lvl="2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Participants are categorised in some manner</a:t>
            </a:r>
          </a:p>
          <a:p>
            <a:pPr lvl="2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Number of people in each category are counted</a:t>
            </a:r>
          </a:p>
          <a:p>
            <a:pPr lvl="2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Data take the form of frequencies of occurrence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 smtClean="0"/>
              <a:t>Often, the type of data we collect in observational research</a:t>
            </a:r>
          </a:p>
          <a:p>
            <a:pPr lvl="2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162" y="381000"/>
            <a:ext cx="7024687" cy="1143000"/>
          </a:xfrm>
        </p:spPr>
        <p:txBody>
          <a:bodyPr/>
          <a:lstStyle/>
          <a:p>
            <a:r>
              <a:rPr lang="en-GB" dirty="0" smtClean="0"/>
              <a:t>Chi square – in class </a:t>
            </a:r>
            <a:r>
              <a:rPr lang="en-GB" dirty="0" err="1" smtClean="0"/>
              <a:t>eg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2986" y="1981200"/>
            <a:ext cx="6777037" cy="3508375"/>
          </a:xfrm>
        </p:spPr>
        <p:txBody>
          <a:bodyPr/>
          <a:lstStyle/>
          <a:p>
            <a:r>
              <a:rPr lang="en-GB" dirty="0" smtClean="0"/>
              <a:t>Cars (DV) and gender (IV).</a:t>
            </a:r>
          </a:p>
          <a:p>
            <a:r>
              <a:rPr lang="en-GB" dirty="0" smtClean="0"/>
              <a:t>We predict an association between gender and choice of car (car choice will be dependent on gender)</a:t>
            </a:r>
          </a:p>
          <a:p>
            <a:r>
              <a:rPr lang="en-GB" dirty="0" smtClean="0"/>
              <a:t>In particular, significantly higher frequency of males – choosing sports car. Higher frequency of females choosing saloon car.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82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-228600"/>
            <a:ext cx="7024687" cy="1143000"/>
          </a:xfrm>
        </p:spPr>
        <p:txBody>
          <a:bodyPr/>
          <a:lstStyle/>
          <a:p>
            <a:r>
              <a:rPr lang="en-GB" sz="3600" dirty="0" smtClean="0"/>
              <a:t>PPs and findings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928687"/>
            <a:ext cx="7848600" cy="4648199"/>
          </a:xfrm>
        </p:spPr>
        <p:txBody>
          <a:bodyPr/>
          <a:lstStyle/>
          <a:p>
            <a:pPr marL="69850" indent="0">
              <a:buNone/>
            </a:pPr>
            <a:r>
              <a:rPr lang="en-GB" b="1" dirty="0" smtClean="0"/>
              <a:t>200 participants – 123 males (61%), 77 females (39%)</a:t>
            </a:r>
          </a:p>
          <a:p>
            <a:pPr marL="69850" indent="0">
              <a:buNone/>
            </a:pPr>
            <a:endParaRPr lang="en-GB" sz="1050" dirty="0" smtClean="0"/>
          </a:p>
          <a:p>
            <a:pPr marL="69850" indent="0">
              <a:buNone/>
            </a:pPr>
            <a:r>
              <a:rPr lang="en-GB" dirty="0" smtClean="0"/>
              <a:t>85% males – chose sports car compared to only 36% of females. 64% females chose saloon car compared to 15% of males </a:t>
            </a:r>
          </a:p>
          <a:p>
            <a:pPr marL="69850" indent="0">
              <a:buNone/>
            </a:pPr>
            <a:endParaRPr lang="en-GB" sz="800" dirty="0" smtClean="0"/>
          </a:p>
          <a:p>
            <a:pPr marL="69850" indent="0">
              <a:buNone/>
            </a:pPr>
            <a:r>
              <a:rPr lang="en-GB" dirty="0"/>
              <a:t>Differences in </a:t>
            </a:r>
            <a:r>
              <a:rPr lang="en-GB" dirty="0" smtClean="0"/>
              <a:t>car choice between </a:t>
            </a:r>
            <a:r>
              <a:rPr lang="en-GB" dirty="0"/>
              <a:t>males and females were </a:t>
            </a:r>
            <a:r>
              <a:rPr lang="en-GB" dirty="0" smtClean="0"/>
              <a:t>found </a:t>
            </a:r>
            <a:r>
              <a:rPr lang="en-GB" dirty="0"/>
              <a:t>– the majority of </a:t>
            </a:r>
            <a:r>
              <a:rPr lang="en-GB" dirty="0" smtClean="0"/>
              <a:t>men </a:t>
            </a:r>
            <a:r>
              <a:rPr lang="en-GB" dirty="0"/>
              <a:t>were more likely to </a:t>
            </a:r>
            <a:r>
              <a:rPr lang="en-GB" dirty="0" smtClean="0"/>
              <a:t>choose the sports car, </a:t>
            </a:r>
            <a:r>
              <a:rPr lang="en-GB" dirty="0"/>
              <a:t>whereas the majority of </a:t>
            </a:r>
            <a:r>
              <a:rPr lang="en-GB" dirty="0" smtClean="0"/>
              <a:t>women </a:t>
            </a:r>
            <a:r>
              <a:rPr lang="en-GB" dirty="0"/>
              <a:t>were more likely </a:t>
            </a:r>
            <a:r>
              <a:rPr lang="en-GB" dirty="0" smtClean="0"/>
              <a:t>to choose the saloon car</a:t>
            </a:r>
            <a:r>
              <a:rPr lang="en-GB" dirty="0"/>
              <a:t>. A chi-squared test indicated </a:t>
            </a:r>
            <a:r>
              <a:rPr lang="en-GB" dirty="0" smtClean="0"/>
              <a:t>a significant </a:t>
            </a:r>
            <a:r>
              <a:rPr lang="en-GB" dirty="0"/>
              <a:t>association between </a:t>
            </a:r>
            <a:r>
              <a:rPr lang="en-GB" dirty="0" smtClean="0"/>
              <a:t>car choice and </a:t>
            </a:r>
            <a:r>
              <a:rPr lang="en-GB" dirty="0"/>
              <a:t>gender(χ2 = </a:t>
            </a:r>
            <a:r>
              <a:rPr lang="en-GB" dirty="0" smtClean="0"/>
              <a:t>51.042, </a:t>
            </a:r>
            <a:r>
              <a:rPr lang="en-GB" dirty="0" err="1"/>
              <a:t>df</a:t>
            </a:r>
            <a:r>
              <a:rPr lang="en-GB" dirty="0"/>
              <a:t> = 1, </a:t>
            </a:r>
            <a:r>
              <a:rPr lang="en-GB" dirty="0" smtClean="0"/>
              <a:t>p&lt;.</a:t>
            </a:r>
            <a:r>
              <a:rPr lang="en-GB" dirty="0"/>
              <a:t>05). </a:t>
            </a:r>
            <a:r>
              <a:rPr lang="en-GB" dirty="0" smtClean="0"/>
              <a:t>Phi shows </a:t>
            </a:r>
            <a:r>
              <a:rPr lang="en-GB" dirty="0"/>
              <a:t>that the effect size of the association was large </a:t>
            </a:r>
            <a:r>
              <a:rPr lang="en-GB" dirty="0" smtClean="0"/>
              <a:t>(.505)</a:t>
            </a:r>
            <a:endParaRPr lang="en-GB" dirty="0"/>
          </a:p>
          <a:p>
            <a:pPr marL="69850" indent="0">
              <a:buNone/>
            </a:pPr>
            <a:endParaRPr lang="en-GB" dirty="0"/>
          </a:p>
          <a:p>
            <a:pPr marL="69850" indent="0">
              <a:buNone/>
            </a:pPr>
            <a:endParaRPr lang="en-GB" dirty="0" smtClean="0"/>
          </a:p>
          <a:p>
            <a:pPr marL="6985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45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612" y="304800"/>
            <a:ext cx="7024687" cy="1143000"/>
          </a:xfrm>
        </p:spPr>
        <p:txBody>
          <a:bodyPr/>
          <a:lstStyle/>
          <a:p>
            <a:r>
              <a:rPr lang="en-GB" dirty="0" smtClean="0"/>
              <a:t>Add different car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752600"/>
            <a:ext cx="7024687" cy="3660775"/>
          </a:xfrm>
        </p:spPr>
        <p:txBody>
          <a:bodyPr/>
          <a:lstStyle/>
          <a:p>
            <a:r>
              <a:rPr lang="en-GB" dirty="0" smtClean="0"/>
              <a:t>Car type </a:t>
            </a:r>
            <a:r>
              <a:rPr lang="en-GB" dirty="0"/>
              <a:t>(DV) and gender (IV).</a:t>
            </a:r>
          </a:p>
          <a:p>
            <a:r>
              <a:rPr lang="en-GB" dirty="0"/>
              <a:t>We predict an association between gender and </a:t>
            </a:r>
            <a:r>
              <a:rPr lang="en-GB" dirty="0" smtClean="0"/>
              <a:t>car type </a:t>
            </a:r>
            <a:r>
              <a:rPr lang="en-GB" dirty="0"/>
              <a:t>(car choice will be dependent on gender)</a:t>
            </a:r>
          </a:p>
          <a:p>
            <a:r>
              <a:rPr lang="en-GB" dirty="0"/>
              <a:t>In particular, significantly higher frequency of males – choosing sports </a:t>
            </a:r>
            <a:r>
              <a:rPr lang="en-GB" dirty="0" smtClean="0"/>
              <a:t>type cars (BMW). </a:t>
            </a:r>
            <a:r>
              <a:rPr lang="en-GB" dirty="0"/>
              <a:t>Higher frequency of females choosing saloon </a:t>
            </a:r>
            <a:r>
              <a:rPr lang="en-GB" dirty="0" smtClean="0"/>
              <a:t>cars (FORD).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63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162" y="228600"/>
            <a:ext cx="7024687" cy="1143000"/>
          </a:xfrm>
        </p:spPr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3405" y="2819400"/>
            <a:ext cx="7696200" cy="4038600"/>
          </a:xfrm>
        </p:spPr>
        <p:txBody>
          <a:bodyPr/>
          <a:lstStyle/>
          <a:p>
            <a:r>
              <a:rPr lang="en-GB" dirty="0"/>
              <a:t>Differences in </a:t>
            </a:r>
            <a:r>
              <a:rPr lang="en-GB" dirty="0" smtClean="0"/>
              <a:t>car-type choice between </a:t>
            </a:r>
            <a:r>
              <a:rPr lang="en-GB" dirty="0"/>
              <a:t>different </a:t>
            </a:r>
            <a:r>
              <a:rPr lang="en-GB" dirty="0" smtClean="0"/>
              <a:t>gender were </a:t>
            </a:r>
            <a:r>
              <a:rPr lang="en-GB" dirty="0"/>
              <a:t>apparent – the majority of </a:t>
            </a:r>
            <a:r>
              <a:rPr lang="en-GB" dirty="0" smtClean="0"/>
              <a:t>males </a:t>
            </a:r>
            <a:r>
              <a:rPr lang="en-GB" dirty="0"/>
              <a:t>were more likely to </a:t>
            </a:r>
            <a:r>
              <a:rPr lang="en-GB" dirty="0" smtClean="0"/>
              <a:t>choose BMW, </a:t>
            </a:r>
            <a:r>
              <a:rPr lang="en-GB" dirty="0"/>
              <a:t>whereas the majority of </a:t>
            </a:r>
            <a:r>
              <a:rPr lang="en-GB" dirty="0"/>
              <a:t>f</a:t>
            </a:r>
            <a:r>
              <a:rPr lang="en-GB" dirty="0" smtClean="0"/>
              <a:t>emales were </a:t>
            </a:r>
            <a:r>
              <a:rPr lang="en-GB" dirty="0"/>
              <a:t>more likely </a:t>
            </a:r>
            <a:r>
              <a:rPr lang="en-GB" dirty="0" smtClean="0"/>
              <a:t>to choose Ford. </a:t>
            </a:r>
            <a:r>
              <a:rPr lang="en-GB" dirty="0"/>
              <a:t>A chi-squared test indicated a significant association between car-type choice and gender (χ2 = </a:t>
            </a:r>
            <a:r>
              <a:rPr lang="en-GB" dirty="0" smtClean="0"/>
              <a:t>50.189, </a:t>
            </a:r>
            <a:r>
              <a:rPr lang="en-GB" dirty="0" err="1"/>
              <a:t>df</a:t>
            </a:r>
            <a:r>
              <a:rPr lang="en-GB" dirty="0"/>
              <a:t> = 4, p&lt;.05). Cramer’s V shows that the effect size of the association was large </a:t>
            </a:r>
            <a:r>
              <a:rPr lang="en-GB" dirty="0" smtClean="0"/>
              <a:t>(.501)</a:t>
            </a:r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900111" y="1600021"/>
            <a:ext cx="73604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9850" lvl="0" eaLnBrk="0" hangingPunct="0">
              <a:spcBef>
                <a:spcPct val="20000"/>
              </a:spcBef>
              <a:buClr>
                <a:srgbClr val="A9A57C"/>
              </a:buClr>
              <a:buSzPct val="76000"/>
            </a:pPr>
            <a:r>
              <a:rPr lang="en-GB" sz="2400" dirty="0" smtClean="0">
                <a:solidFill>
                  <a:srgbClr val="675E47"/>
                </a:solidFill>
                <a:latin typeface="Century Gothic"/>
              </a:rPr>
              <a:t>50% </a:t>
            </a:r>
            <a:r>
              <a:rPr lang="en-GB" sz="2400" dirty="0">
                <a:solidFill>
                  <a:srgbClr val="675E47"/>
                </a:solidFill>
                <a:latin typeface="Century Gothic"/>
              </a:rPr>
              <a:t>males – chose </a:t>
            </a:r>
            <a:r>
              <a:rPr lang="en-GB" sz="2400" dirty="0" smtClean="0">
                <a:solidFill>
                  <a:srgbClr val="675E47"/>
                </a:solidFill>
                <a:latin typeface="Century Gothic"/>
              </a:rPr>
              <a:t>BMW compared </a:t>
            </a:r>
            <a:r>
              <a:rPr lang="en-GB" sz="2400" dirty="0">
                <a:solidFill>
                  <a:srgbClr val="675E47"/>
                </a:solidFill>
                <a:latin typeface="Century Gothic"/>
              </a:rPr>
              <a:t>to only </a:t>
            </a:r>
            <a:r>
              <a:rPr lang="en-GB" sz="2400" dirty="0" smtClean="0">
                <a:solidFill>
                  <a:srgbClr val="675E47"/>
                </a:solidFill>
                <a:latin typeface="Century Gothic"/>
              </a:rPr>
              <a:t>7% </a:t>
            </a:r>
            <a:r>
              <a:rPr lang="en-GB" sz="2400" dirty="0">
                <a:solidFill>
                  <a:srgbClr val="675E47"/>
                </a:solidFill>
                <a:latin typeface="Century Gothic"/>
              </a:rPr>
              <a:t>of females. </a:t>
            </a:r>
            <a:r>
              <a:rPr lang="en-GB" sz="2400" dirty="0" smtClean="0">
                <a:solidFill>
                  <a:srgbClr val="675E47"/>
                </a:solidFill>
                <a:latin typeface="Century Gothic"/>
              </a:rPr>
              <a:t>29% </a:t>
            </a:r>
            <a:r>
              <a:rPr lang="en-GB" sz="2400" dirty="0">
                <a:solidFill>
                  <a:srgbClr val="675E47"/>
                </a:solidFill>
                <a:latin typeface="Century Gothic"/>
              </a:rPr>
              <a:t>females chose </a:t>
            </a:r>
            <a:r>
              <a:rPr lang="en-GB" sz="2400" dirty="0" smtClean="0">
                <a:solidFill>
                  <a:srgbClr val="675E47"/>
                </a:solidFill>
                <a:latin typeface="Century Gothic"/>
              </a:rPr>
              <a:t>Ford compared </a:t>
            </a:r>
            <a:r>
              <a:rPr lang="en-GB" sz="2400" dirty="0">
                <a:solidFill>
                  <a:srgbClr val="675E47"/>
                </a:solidFill>
                <a:latin typeface="Century Gothic"/>
              </a:rPr>
              <a:t>to </a:t>
            </a:r>
            <a:r>
              <a:rPr lang="en-GB" sz="2400" dirty="0" smtClean="0">
                <a:solidFill>
                  <a:srgbClr val="675E47"/>
                </a:solidFill>
                <a:latin typeface="Century Gothic"/>
              </a:rPr>
              <a:t>7% </a:t>
            </a:r>
            <a:r>
              <a:rPr lang="en-GB" sz="2400" dirty="0">
                <a:solidFill>
                  <a:srgbClr val="675E47"/>
                </a:solidFill>
                <a:latin typeface="Century Gothic"/>
              </a:rPr>
              <a:t>of males </a:t>
            </a:r>
          </a:p>
        </p:txBody>
      </p:sp>
    </p:spTree>
    <p:extLst>
      <p:ext uri="{BB962C8B-B14F-4D97-AF65-F5344CB8AC3E}">
        <p14:creationId xmlns:p14="http://schemas.microsoft.com/office/powerpoint/2010/main" val="360840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F18DD0A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705600"/>
          </a:xfrm>
        </p:spPr>
      </p:pic>
    </p:spTree>
    <p:extLst>
      <p:ext uri="{BB962C8B-B14F-4D97-AF65-F5344CB8AC3E}">
        <p14:creationId xmlns:p14="http://schemas.microsoft.com/office/powerpoint/2010/main" val="359935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778"/>
    </mc:Choice>
    <mc:Fallback xmlns="">
      <p:transition spd="slow" advTm="109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78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8183D09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7" y="0"/>
            <a:ext cx="9138313" cy="6324600"/>
          </a:xfrm>
        </p:spPr>
      </p:pic>
    </p:spTree>
    <p:extLst>
      <p:ext uri="{BB962C8B-B14F-4D97-AF65-F5344CB8AC3E}">
        <p14:creationId xmlns:p14="http://schemas.microsoft.com/office/powerpoint/2010/main" val="3086470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915"/>
    </mc:Choice>
    <mc:Fallback xmlns="">
      <p:transition spd="slow" advTm="295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91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988" y="838200"/>
            <a:ext cx="7024687" cy="1143000"/>
          </a:xfrm>
        </p:spPr>
        <p:txBody>
          <a:bodyPr/>
          <a:lstStyle/>
          <a:p>
            <a:r>
              <a:rPr lang="en-GB" sz="3200" dirty="0" smtClean="0"/>
              <a:t>Writing up the results for a chi square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Differences </a:t>
            </a:r>
            <a:r>
              <a:rPr lang="en-GB" dirty="0"/>
              <a:t>in </a:t>
            </a:r>
            <a:r>
              <a:rPr lang="en-GB" dirty="0" smtClean="0"/>
              <a:t>smoking status between males and females </a:t>
            </a:r>
            <a:r>
              <a:rPr lang="en-GB" dirty="0"/>
              <a:t>were </a:t>
            </a:r>
            <a:r>
              <a:rPr lang="en-GB" dirty="0" smtClean="0"/>
              <a:t>not found – figures for those who smoked were similar across male and females. </a:t>
            </a:r>
            <a:r>
              <a:rPr lang="en-GB" dirty="0"/>
              <a:t>A chi-squared test indicated </a:t>
            </a:r>
            <a:r>
              <a:rPr lang="en-GB" dirty="0" smtClean="0"/>
              <a:t>no </a:t>
            </a:r>
            <a:r>
              <a:rPr lang="en-GB" dirty="0"/>
              <a:t>significant association between </a:t>
            </a:r>
            <a:r>
              <a:rPr lang="en-GB" dirty="0" smtClean="0"/>
              <a:t>smoking status </a:t>
            </a:r>
            <a:r>
              <a:rPr lang="en-GB" dirty="0"/>
              <a:t>and </a:t>
            </a:r>
            <a:r>
              <a:rPr lang="en-GB" dirty="0" smtClean="0"/>
              <a:t>gender(χ2 </a:t>
            </a:r>
            <a:r>
              <a:rPr lang="en-GB" dirty="0"/>
              <a:t>= </a:t>
            </a:r>
            <a:r>
              <a:rPr lang="en-GB" dirty="0" smtClean="0"/>
              <a:t>0.834, </a:t>
            </a:r>
            <a:r>
              <a:rPr lang="en-GB" dirty="0" err="1"/>
              <a:t>df</a:t>
            </a:r>
            <a:r>
              <a:rPr lang="en-GB" dirty="0"/>
              <a:t> = 1, </a:t>
            </a:r>
            <a:r>
              <a:rPr lang="en-GB" dirty="0" smtClean="0"/>
              <a:t>p&gt;.</a:t>
            </a:r>
            <a:r>
              <a:rPr lang="en-GB" dirty="0"/>
              <a:t>05).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tmp6443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34.755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096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23"/>
    </mc:Choice>
    <mc:Fallback xmlns="">
      <p:transition spd="slow" advTm="265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1E8C61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2823103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743"/>
    </mc:Choice>
    <mc:Fallback xmlns="">
      <p:transition spd="slow" advTm="421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988" y="838200"/>
            <a:ext cx="7024687" cy="1143000"/>
          </a:xfrm>
        </p:spPr>
        <p:txBody>
          <a:bodyPr/>
          <a:lstStyle/>
          <a:p>
            <a:r>
              <a:rPr lang="en-GB" sz="3200" dirty="0" smtClean="0"/>
              <a:t>Writing up the results for a chi square (2x4)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286000"/>
            <a:ext cx="7024687" cy="3924300"/>
          </a:xfrm>
        </p:spPr>
        <p:txBody>
          <a:bodyPr/>
          <a:lstStyle/>
          <a:p>
            <a:r>
              <a:rPr lang="en-GB" dirty="0" smtClean="0"/>
              <a:t>Differences </a:t>
            </a:r>
            <a:r>
              <a:rPr lang="en-GB" dirty="0"/>
              <a:t>in </a:t>
            </a:r>
            <a:r>
              <a:rPr lang="en-GB" dirty="0" smtClean="0"/>
              <a:t>smoking status between different drinking habits were apparent </a:t>
            </a:r>
            <a:r>
              <a:rPr lang="en-GB" dirty="0"/>
              <a:t>– the majority of </a:t>
            </a:r>
            <a:r>
              <a:rPr lang="en-GB" dirty="0" smtClean="0"/>
              <a:t>smokers were more likely to drink heavily, </a:t>
            </a:r>
            <a:r>
              <a:rPr lang="en-GB" dirty="0"/>
              <a:t>whereas the majority of </a:t>
            </a:r>
            <a:r>
              <a:rPr lang="en-GB" dirty="0" smtClean="0"/>
              <a:t>non-smokers were </a:t>
            </a:r>
            <a:r>
              <a:rPr lang="en-GB" dirty="0"/>
              <a:t>more </a:t>
            </a:r>
            <a:r>
              <a:rPr lang="en-GB" dirty="0" smtClean="0"/>
              <a:t>likely not to drink at all. </a:t>
            </a:r>
            <a:r>
              <a:rPr lang="en-GB" dirty="0"/>
              <a:t>A chi-squared test indicated </a:t>
            </a:r>
            <a:r>
              <a:rPr lang="en-GB" dirty="0" smtClean="0"/>
              <a:t>a </a:t>
            </a:r>
            <a:r>
              <a:rPr lang="en-GB" dirty="0"/>
              <a:t>significant association between </a:t>
            </a:r>
            <a:r>
              <a:rPr lang="en-GB" dirty="0" smtClean="0"/>
              <a:t>smoking status </a:t>
            </a:r>
            <a:r>
              <a:rPr lang="en-GB" dirty="0"/>
              <a:t>and drinking habits (</a:t>
            </a:r>
            <a:r>
              <a:rPr lang="en-GB" dirty="0" smtClean="0"/>
              <a:t>χ2 </a:t>
            </a:r>
            <a:r>
              <a:rPr lang="en-GB" dirty="0"/>
              <a:t>= </a:t>
            </a:r>
            <a:r>
              <a:rPr lang="en-GB" dirty="0" smtClean="0"/>
              <a:t>53.678, </a:t>
            </a:r>
            <a:r>
              <a:rPr lang="en-GB" dirty="0" err="1"/>
              <a:t>df</a:t>
            </a:r>
            <a:r>
              <a:rPr lang="en-GB" dirty="0"/>
              <a:t> = </a:t>
            </a:r>
            <a:r>
              <a:rPr lang="en-GB" dirty="0" smtClean="0"/>
              <a:t>4, p&lt;.</a:t>
            </a:r>
            <a:r>
              <a:rPr lang="en-GB" dirty="0"/>
              <a:t>05). </a:t>
            </a:r>
            <a:r>
              <a:rPr lang="en-GB" dirty="0" smtClean="0"/>
              <a:t>Cramer’s V shows that the effect size of the association was large (0.518)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tmpFF70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68.274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05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61"/>
    </mc:Choice>
    <mc:Fallback xmlns="">
      <p:transition spd="slow" advTm="45561"/>
    </mc:Fallback>
  </mc:AlternateContent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109783|recordLength=109783|start=0|end=109783|audioFormat={00001610-0000-0010-8000-00AA00389B71}|audioRate=44100|muted=false|volume=1|fadeIn=0|fadeOut=0|videoFormat={34363248-0000-0010-8000-00AA00389B71}|videoRate=5|videoWidth=1018|videoHeight=69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295915|recordLength=295915|start=0|end=295915|audioFormat={00001610-0000-0010-8000-00AA00389B71}|audioRate=44100|muted=false|volume=1|fadeIn=0|fadeOut=0|videoFormat={34363248-0000-0010-8000-00AA00389B71}|videoRate=5|videoWidth=1024|videoHeight=76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6523|recordLength=26557|start=0|end=26523|audioFormat={00001610-0000-0010-8000-00AA00389B71}|audioRate=44100|muted=false|volume=0.8|fadeIn=0|fadeOut=0|videoFormat={34363248-0000-0010-8000-00AA00389B71}|videoRate=15|videoWidth=256|videoHeight=2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421744|recordLength=421744|start=0|end=421744|audioFormat={00001610-0000-0010-8000-00AA00389B71}|audioRate=44100|muted=false|volume=0.8|fadeIn=0|fadeOut=0|videoFormat={34363248-0000-0010-8000-00AA00389B71}|videoRate=5|videoWidth=1024|videoHeight=76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45561|recordLength=45629|start=0|end=45561|audioFormat={00001610-0000-0010-8000-00AA00389B71}|audioRate=44100|muted=false|volume=0.8|fadeIn=0|fadeOut=0|videoFormat={34363248-0000-0010-8000-00AA00389B71}|videoRate=15|videoWidth=256|videoHeight=25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695</TotalTime>
  <Words>556</Words>
  <Application>Microsoft Office PowerPoint</Application>
  <PresentationFormat>On-screen Show (4:3)</PresentationFormat>
  <Paragraphs>38</Paragraphs>
  <Slides>11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Century Gothic</vt:lpstr>
      <vt:lpstr>Tahoma</vt:lpstr>
      <vt:lpstr>Wingdings 2</vt:lpstr>
      <vt:lpstr>Austin</vt:lpstr>
      <vt:lpstr>Lecture 7</vt:lpstr>
      <vt:lpstr>Introduction</vt:lpstr>
      <vt:lpstr>Chi square – in class eg.</vt:lpstr>
      <vt:lpstr>PPs and findings </vt:lpstr>
      <vt:lpstr>Add different car types</vt:lpstr>
      <vt:lpstr>RESULTS</vt:lpstr>
      <vt:lpstr>PowerPoint Presentation</vt:lpstr>
      <vt:lpstr>PowerPoint Presentation</vt:lpstr>
      <vt:lpstr>Writing up the results for a chi square </vt:lpstr>
      <vt:lpstr>PowerPoint Presentation</vt:lpstr>
      <vt:lpstr>Writing up the results for a chi square (2x4)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Greenway</dc:creator>
  <cp:lastModifiedBy>Charlotte Greenway</cp:lastModifiedBy>
  <cp:revision>46</cp:revision>
  <cp:lastPrinted>1601-01-01T00:00:00Z</cp:lastPrinted>
  <dcterms:created xsi:type="dcterms:W3CDTF">1601-01-01T00:00:00Z</dcterms:created>
  <dcterms:modified xsi:type="dcterms:W3CDTF">2018-03-20T15:10:23Z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