
<file path=[Content_Types].xml><?xml version="1.0" encoding="utf-8"?>
<Types xmlns="http://schemas.openxmlformats.org/package/2006/content-types">
  <Default Extension="gif" ContentType="image/gi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21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6AF5D8C-03C7-43DC-9CBD-F7EF219798BC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DD46A72C-A5A4-4EA1-8151-D9978CC53D96}">
      <dgm:prSet/>
      <dgm:spPr/>
      <dgm:t>
        <a:bodyPr/>
        <a:lstStyle/>
        <a:p>
          <a:r>
            <a:rPr lang="en-GB"/>
            <a:t>Sustainability as a strategic necessity for the hospitality industry.</a:t>
          </a:r>
          <a:endParaRPr lang="en-US"/>
        </a:p>
      </dgm:t>
    </dgm:pt>
    <dgm:pt modelId="{5740AB80-0D46-4C54-98B5-71586A31A0DA}" type="parTrans" cxnId="{72F0A73C-E7B6-4D4B-A0C7-7268ADE3CDF4}">
      <dgm:prSet/>
      <dgm:spPr/>
      <dgm:t>
        <a:bodyPr/>
        <a:lstStyle/>
        <a:p>
          <a:endParaRPr lang="en-US"/>
        </a:p>
      </dgm:t>
    </dgm:pt>
    <dgm:pt modelId="{9E90F502-E2AA-40C8-BC7C-9E3B9F16B4E0}" type="sibTrans" cxnId="{72F0A73C-E7B6-4D4B-A0C7-7268ADE3CDF4}">
      <dgm:prSet/>
      <dgm:spPr/>
      <dgm:t>
        <a:bodyPr/>
        <a:lstStyle/>
        <a:p>
          <a:endParaRPr lang="en-US"/>
        </a:p>
      </dgm:t>
    </dgm:pt>
    <dgm:pt modelId="{616A2037-3C33-4C55-B443-0B6FF42C860D}">
      <dgm:prSet/>
      <dgm:spPr/>
      <dgm:t>
        <a:bodyPr/>
        <a:lstStyle/>
        <a:p>
          <a:r>
            <a:rPr lang="en-GB"/>
            <a:t>Need for collaboration among stakeholders.</a:t>
          </a:r>
          <a:endParaRPr lang="en-US"/>
        </a:p>
      </dgm:t>
    </dgm:pt>
    <dgm:pt modelId="{D81A4168-C5ED-40A8-951A-37CF5E23E9D1}" type="parTrans" cxnId="{BB0AD156-561A-427F-8DB5-8FA5D7733589}">
      <dgm:prSet/>
      <dgm:spPr/>
      <dgm:t>
        <a:bodyPr/>
        <a:lstStyle/>
        <a:p>
          <a:endParaRPr lang="en-US"/>
        </a:p>
      </dgm:t>
    </dgm:pt>
    <dgm:pt modelId="{3B7930C8-88A7-4989-A440-F0415CC33430}" type="sibTrans" cxnId="{BB0AD156-561A-427F-8DB5-8FA5D7733589}">
      <dgm:prSet/>
      <dgm:spPr/>
      <dgm:t>
        <a:bodyPr/>
        <a:lstStyle/>
        <a:p>
          <a:endParaRPr lang="en-US"/>
        </a:p>
      </dgm:t>
    </dgm:pt>
    <dgm:pt modelId="{778D5219-93A5-4177-99AD-CEDAF1399C60}">
      <dgm:prSet/>
      <dgm:spPr/>
      <dgm:t>
        <a:bodyPr/>
        <a:lstStyle/>
        <a:p>
          <a:r>
            <a:rPr lang="en-GB"/>
            <a:t>Long-term benefits for both the environment and hotel profitability</a:t>
          </a:r>
          <a:endParaRPr lang="en-US"/>
        </a:p>
      </dgm:t>
    </dgm:pt>
    <dgm:pt modelId="{15F8C344-A59F-4C9C-88A5-478F1D02C90B}" type="parTrans" cxnId="{DE6AF746-4FE3-4DDD-B8B5-04508186DC23}">
      <dgm:prSet/>
      <dgm:spPr/>
      <dgm:t>
        <a:bodyPr/>
        <a:lstStyle/>
        <a:p>
          <a:endParaRPr lang="en-US"/>
        </a:p>
      </dgm:t>
    </dgm:pt>
    <dgm:pt modelId="{13D528A9-2628-4AAF-AE44-806E372A3B1D}" type="sibTrans" cxnId="{DE6AF746-4FE3-4DDD-B8B5-04508186DC23}">
      <dgm:prSet/>
      <dgm:spPr/>
      <dgm:t>
        <a:bodyPr/>
        <a:lstStyle/>
        <a:p>
          <a:endParaRPr lang="en-US"/>
        </a:p>
      </dgm:t>
    </dgm:pt>
    <dgm:pt modelId="{EE5307D0-C2A9-4A2F-9684-36C4BA7C3B6C}" type="pres">
      <dgm:prSet presAssocID="{26AF5D8C-03C7-43DC-9CBD-F7EF219798BC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76AD21DE-A7BA-429E-A097-42A7A84EDA53}" type="pres">
      <dgm:prSet presAssocID="{DD46A72C-A5A4-4EA1-8151-D9978CC53D96}" presName="hierRoot1" presStyleCnt="0"/>
      <dgm:spPr/>
    </dgm:pt>
    <dgm:pt modelId="{A06A97E3-2B92-427A-BE7C-8DC2FEDC119A}" type="pres">
      <dgm:prSet presAssocID="{DD46A72C-A5A4-4EA1-8151-D9978CC53D96}" presName="composite" presStyleCnt="0"/>
      <dgm:spPr/>
    </dgm:pt>
    <dgm:pt modelId="{51C65253-419D-4320-975F-9BE6A7BA94CF}" type="pres">
      <dgm:prSet presAssocID="{DD46A72C-A5A4-4EA1-8151-D9978CC53D96}" presName="background" presStyleLbl="node0" presStyleIdx="0" presStyleCnt="3"/>
      <dgm:spPr/>
    </dgm:pt>
    <dgm:pt modelId="{AE4B888F-66A8-47DA-998F-5EE8E50AADD3}" type="pres">
      <dgm:prSet presAssocID="{DD46A72C-A5A4-4EA1-8151-D9978CC53D96}" presName="text" presStyleLbl="fgAcc0" presStyleIdx="0" presStyleCnt="3">
        <dgm:presLayoutVars>
          <dgm:chPref val="3"/>
        </dgm:presLayoutVars>
      </dgm:prSet>
      <dgm:spPr/>
    </dgm:pt>
    <dgm:pt modelId="{8614BE6A-3712-4011-A87A-D552414ACC7A}" type="pres">
      <dgm:prSet presAssocID="{DD46A72C-A5A4-4EA1-8151-D9978CC53D96}" presName="hierChild2" presStyleCnt="0"/>
      <dgm:spPr/>
    </dgm:pt>
    <dgm:pt modelId="{E80D1C26-09E9-40E2-A3E3-2EECA869C3F7}" type="pres">
      <dgm:prSet presAssocID="{616A2037-3C33-4C55-B443-0B6FF42C860D}" presName="hierRoot1" presStyleCnt="0"/>
      <dgm:spPr/>
    </dgm:pt>
    <dgm:pt modelId="{93493EA5-CCCC-42CD-8457-0BD06C398B00}" type="pres">
      <dgm:prSet presAssocID="{616A2037-3C33-4C55-B443-0B6FF42C860D}" presName="composite" presStyleCnt="0"/>
      <dgm:spPr/>
    </dgm:pt>
    <dgm:pt modelId="{6BDD1A04-8452-4CAD-B778-DC126F859DE6}" type="pres">
      <dgm:prSet presAssocID="{616A2037-3C33-4C55-B443-0B6FF42C860D}" presName="background" presStyleLbl="node0" presStyleIdx="1" presStyleCnt="3"/>
      <dgm:spPr/>
    </dgm:pt>
    <dgm:pt modelId="{24E86729-8C52-4920-8C2F-069B12C82097}" type="pres">
      <dgm:prSet presAssocID="{616A2037-3C33-4C55-B443-0B6FF42C860D}" presName="text" presStyleLbl="fgAcc0" presStyleIdx="1" presStyleCnt="3">
        <dgm:presLayoutVars>
          <dgm:chPref val="3"/>
        </dgm:presLayoutVars>
      </dgm:prSet>
      <dgm:spPr/>
    </dgm:pt>
    <dgm:pt modelId="{E94CF501-8BF6-41CA-925F-A8C0771F0400}" type="pres">
      <dgm:prSet presAssocID="{616A2037-3C33-4C55-B443-0B6FF42C860D}" presName="hierChild2" presStyleCnt="0"/>
      <dgm:spPr/>
    </dgm:pt>
    <dgm:pt modelId="{BF4113AF-6378-4B61-9030-AB6980D5D654}" type="pres">
      <dgm:prSet presAssocID="{778D5219-93A5-4177-99AD-CEDAF1399C60}" presName="hierRoot1" presStyleCnt="0"/>
      <dgm:spPr/>
    </dgm:pt>
    <dgm:pt modelId="{E16FC8FB-B7A4-45FF-B9E2-5CBC124FE0A1}" type="pres">
      <dgm:prSet presAssocID="{778D5219-93A5-4177-99AD-CEDAF1399C60}" presName="composite" presStyleCnt="0"/>
      <dgm:spPr/>
    </dgm:pt>
    <dgm:pt modelId="{8A77B494-A420-4AC8-A7E6-429196317623}" type="pres">
      <dgm:prSet presAssocID="{778D5219-93A5-4177-99AD-CEDAF1399C60}" presName="background" presStyleLbl="node0" presStyleIdx="2" presStyleCnt="3"/>
      <dgm:spPr/>
    </dgm:pt>
    <dgm:pt modelId="{FF87A028-520E-4679-8CD1-35BD2C9F61BF}" type="pres">
      <dgm:prSet presAssocID="{778D5219-93A5-4177-99AD-CEDAF1399C60}" presName="text" presStyleLbl="fgAcc0" presStyleIdx="2" presStyleCnt="3">
        <dgm:presLayoutVars>
          <dgm:chPref val="3"/>
        </dgm:presLayoutVars>
      </dgm:prSet>
      <dgm:spPr/>
    </dgm:pt>
    <dgm:pt modelId="{BA6C58CC-AA84-4F58-A9F8-BA1282545238}" type="pres">
      <dgm:prSet presAssocID="{778D5219-93A5-4177-99AD-CEDAF1399C60}" presName="hierChild2" presStyleCnt="0"/>
      <dgm:spPr/>
    </dgm:pt>
  </dgm:ptLst>
  <dgm:cxnLst>
    <dgm:cxn modelId="{3EDE0118-7691-4E92-AD67-C1A4D5D72169}" type="presOf" srcId="{616A2037-3C33-4C55-B443-0B6FF42C860D}" destId="{24E86729-8C52-4920-8C2F-069B12C82097}" srcOrd="0" destOrd="0" presId="urn:microsoft.com/office/officeart/2005/8/layout/hierarchy1"/>
    <dgm:cxn modelId="{05CB8C34-ECDC-4028-8797-0B9F3AC2E47E}" type="presOf" srcId="{778D5219-93A5-4177-99AD-CEDAF1399C60}" destId="{FF87A028-520E-4679-8CD1-35BD2C9F61BF}" srcOrd="0" destOrd="0" presId="urn:microsoft.com/office/officeart/2005/8/layout/hierarchy1"/>
    <dgm:cxn modelId="{72F0A73C-E7B6-4D4B-A0C7-7268ADE3CDF4}" srcId="{26AF5D8C-03C7-43DC-9CBD-F7EF219798BC}" destId="{DD46A72C-A5A4-4EA1-8151-D9978CC53D96}" srcOrd="0" destOrd="0" parTransId="{5740AB80-0D46-4C54-98B5-71586A31A0DA}" sibTransId="{9E90F502-E2AA-40C8-BC7C-9E3B9F16B4E0}"/>
    <dgm:cxn modelId="{DE6AF746-4FE3-4DDD-B8B5-04508186DC23}" srcId="{26AF5D8C-03C7-43DC-9CBD-F7EF219798BC}" destId="{778D5219-93A5-4177-99AD-CEDAF1399C60}" srcOrd="2" destOrd="0" parTransId="{15F8C344-A59F-4C9C-88A5-478F1D02C90B}" sibTransId="{13D528A9-2628-4AAF-AE44-806E372A3B1D}"/>
    <dgm:cxn modelId="{BB0AD156-561A-427F-8DB5-8FA5D7733589}" srcId="{26AF5D8C-03C7-43DC-9CBD-F7EF219798BC}" destId="{616A2037-3C33-4C55-B443-0B6FF42C860D}" srcOrd="1" destOrd="0" parTransId="{D81A4168-C5ED-40A8-951A-37CF5E23E9D1}" sibTransId="{3B7930C8-88A7-4989-A440-F0415CC33430}"/>
    <dgm:cxn modelId="{93A9C88B-B791-4CF8-AFC5-7633BE390323}" type="presOf" srcId="{26AF5D8C-03C7-43DC-9CBD-F7EF219798BC}" destId="{EE5307D0-C2A9-4A2F-9684-36C4BA7C3B6C}" srcOrd="0" destOrd="0" presId="urn:microsoft.com/office/officeart/2005/8/layout/hierarchy1"/>
    <dgm:cxn modelId="{01CAE9F6-E0BE-4B49-9046-43F63CF50A28}" type="presOf" srcId="{DD46A72C-A5A4-4EA1-8151-D9978CC53D96}" destId="{AE4B888F-66A8-47DA-998F-5EE8E50AADD3}" srcOrd="0" destOrd="0" presId="urn:microsoft.com/office/officeart/2005/8/layout/hierarchy1"/>
    <dgm:cxn modelId="{32102B31-5492-499F-B386-A48C2B7DF964}" type="presParOf" srcId="{EE5307D0-C2A9-4A2F-9684-36C4BA7C3B6C}" destId="{76AD21DE-A7BA-429E-A097-42A7A84EDA53}" srcOrd="0" destOrd="0" presId="urn:microsoft.com/office/officeart/2005/8/layout/hierarchy1"/>
    <dgm:cxn modelId="{161FF20C-5B54-4931-BF1C-C149DA19E4DF}" type="presParOf" srcId="{76AD21DE-A7BA-429E-A097-42A7A84EDA53}" destId="{A06A97E3-2B92-427A-BE7C-8DC2FEDC119A}" srcOrd="0" destOrd="0" presId="urn:microsoft.com/office/officeart/2005/8/layout/hierarchy1"/>
    <dgm:cxn modelId="{EF0B26F7-0234-4498-AFCE-D878650D67DB}" type="presParOf" srcId="{A06A97E3-2B92-427A-BE7C-8DC2FEDC119A}" destId="{51C65253-419D-4320-975F-9BE6A7BA94CF}" srcOrd="0" destOrd="0" presId="urn:microsoft.com/office/officeart/2005/8/layout/hierarchy1"/>
    <dgm:cxn modelId="{111F6B2D-1D7B-491F-85FB-C90CB7BFDE33}" type="presParOf" srcId="{A06A97E3-2B92-427A-BE7C-8DC2FEDC119A}" destId="{AE4B888F-66A8-47DA-998F-5EE8E50AADD3}" srcOrd="1" destOrd="0" presId="urn:microsoft.com/office/officeart/2005/8/layout/hierarchy1"/>
    <dgm:cxn modelId="{A40F973D-9293-41B9-8977-D7C7CE4CF2FC}" type="presParOf" srcId="{76AD21DE-A7BA-429E-A097-42A7A84EDA53}" destId="{8614BE6A-3712-4011-A87A-D552414ACC7A}" srcOrd="1" destOrd="0" presId="urn:microsoft.com/office/officeart/2005/8/layout/hierarchy1"/>
    <dgm:cxn modelId="{DB999BFD-0E83-4D4B-8B64-E632564B9205}" type="presParOf" srcId="{EE5307D0-C2A9-4A2F-9684-36C4BA7C3B6C}" destId="{E80D1C26-09E9-40E2-A3E3-2EECA869C3F7}" srcOrd="1" destOrd="0" presId="urn:microsoft.com/office/officeart/2005/8/layout/hierarchy1"/>
    <dgm:cxn modelId="{2A1E9B79-FA8E-4472-9DD6-FE2023B488EC}" type="presParOf" srcId="{E80D1C26-09E9-40E2-A3E3-2EECA869C3F7}" destId="{93493EA5-CCCC-42CD-8457-0BD06C398B00}" srcOrd="0" destOrd="0" presId="urn:microsoft.com/office/officeart/2005/8/layout/hierarchy1"/>
    <dgm:cxn modelId="{C89008FD-150F-4A44-8D95-A79E38AD907E}" type="presParOf" srcId="{93493EA5-CCCC-42CD-8457-0BD06C398B00}" destId="{6BDD1A04-8452-4CAD-B778-DC126F859DE6}" srcOrd="0" destOrd="0" presId="urn:microsoft.com/office/officeart/2005/8/layout/hierarchy1"/>
    <dgm:cxn modelId="{49CDF30C-35DC-4A5A-917D-E6D177AF6424}" type="presParOf" srcId="{93493EA5-CCCC-42CD-8457-0BD06C398B00}" destId="{24E86729-8C52-4920-8C2F-069B12C82097}" srcOrd="1" destOrd="0" presId="urn:microsoft.com/office/officeart/2005/8/layout/hierarchy1"/>
    <dgm:cxn modelId="{7EBD5746-3CDC-4736-A385-142F2DB2D237}" type="presParOf" srcId="{E80D1C26-09E9-40E2-A3E3-2EECA869C3F7}" destId="{E94CF501-8BF6-41CA-925F-A8C0771F0400}" srcOrd="1" destOrd="0" presId="urn:microsoft.com/office/officeart/2005/8/layout/hierarchy1"/>
    <dgm:cxn modelId="{716371F8-86AF-4154-97E2-A5216097BE6E}" type="presParOf" srcId="{EE5307D0-C2A9-4A2F-9684-36C4BA7C3B6C}" destId="{BF4113AF-6378-4B61-9030-AB6980D5D654}" srcOrd="2" destOrd="0" presId="urn:microsoft.com/office/officeart/2005/8/layout/hierarchy1"/>
    <dgm:cxn modelId="{B71C766B-A633-48D1-ADD5-EBEB296917C3}" type="presParOf" srcId="{BF4113AF-6378-4B61-9030-AB6980D5D654}" destId="{E16FC8FB-B7A4-45FF-B9E2-5CBC124FE0A1}" srcOrd="0" destOrd="0" presId="urn:microsoft.com/office/officeart/2005/8/layout/hierarchy1"/>
    <dgm:cxn modelId="{26EEA4F2-3AC1-4B3E-BF8F-E5AB8C7884A0}" type="presParOf" srcId="{E16FC8FB-B7A4-45FF-B9E2-5CBC124FE0A1}" destId="{8A77B494-A420-4AC8-A7E6-429196317623}" srcOrd="0" destOrd="0" presId="urn:microsoft.com/office/officeart/2005/8/layout/hierarchy1"/>
    <dgm:cxn modelId="{A6F6F4BD-7DAF-416E-B6B8-F4484CCFB649}" type="presParOf" srcId="{E16FC8FB-B7A4-45FF-B9E2-5CBC124FE0A1}" destId="{FF87A028-520E-4679-8CD1-35BD2C9F61BF}" srcOrd="1" destOrd="0" presId="urn:microsoft.com/office/officeart/2005/8/layout/hierarchy1"/>
    <dgm:cxn modelId="{DA3D54BC-F41F-447D-B7FB-B1A335928A8B}" type="presParOf" srcId="{BF4113AF-6378-4B61-9030-AB6980D5D654}" destId="{BA6C58CC-AA84-4F58-A9F8-BA1282545238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C65253-419D-4320-975F-9BE6A7BA94CF}">
      <dsp:nvSpPr>
        <dsp:cNvPr id="0" name=""/>
        <dsp:cNvSpPr/>
      </dsp:nvSpPr>
      <dsp:spPr>
        <a:xfrm>
          <a:off x="0" y="524133"/>
          <a:ext cx="2918936" cy="185352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E4B888F-66A8-47DA-998F-5EE8E50AADD3}">
      <dsp:nvSpPr>
        <dsp:cNvPr id="0" name=""/>
        <dsp:cNvSpPr/>
      </dsp:nvSpPr>
      <dsp:spPr>
        <a:xfrm>
          <a:off x="324326" y="832243"/>
          <a:ext cx="2918936" cy="185352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Sustainability as a strategic necessity for the hospitality industry.</a:t>
          </a:r>
          <a:endParaRPr lang="en-US" sz="2500" kern="1200"/>
        </a:p>
      </dsp:txBody>
      <dsp:txXfrm>
        <a:off x="378614" y="886531"/>
        <a:ext cx="2810360" cy="1744948"/>
      </dsp:txXfrm>
    </dsp:sp>
    <dsp:sp modelId="{6BDD1A04-8452-4CAD-B778-DC126F859DE6}">
      <dsp:nvSpPr>
        <dsp:cNvPr id="0" name=""/>
        <dsp:cNvSpPr/>
      </dsp:nvSpPr>
      <dsp:spPr>
        <a:xfrm>
          <a:off x="3567588" y="524133"/>
          <a:ext cx="2918936" cy="185352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E86729-8C52-4920-8C2F-069B12C82097}">
      <dsp:nvSpPr>
        <dsp:cNvPr id="0" name=""/>
        <dsp:cNvSpPr/>
      </dsp:nvSpPr>
      <dsp:spPr>
        <a:xfrm>
          <a:off x="3891915" y="832243"/>
          <a:ext cx="2918936" cy="185352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Need for collaboration among stakeholders.</a:t>
          </a:r>
          <a:endParaRPr lang="en-US" sz="2500" kern="1200"/>
        </a:p>
      </dsp:txBody>
      <dsp:txXfrm>
        <a:off x="3946203" y="886531"/>
        <a:ext cx="2810360" cy="1744948"/>
      </dsp:txXfrm>
    </dsp:sp>
    <dsp:sp modelId="{8A77B494-A420-4AC8-A7E6-429196317623}">
      <dsp:nvSpPr>
        <dsp:cNvPr id="0" name=""/>
        <dsp:cNvSpPr/>
      </dsp:nvSpPr>
      <dsp:spPr>
        <a:xfrm>
          <a:off x="7135177" y="524133"/>
          <a:ext cx="2918936" cy="185352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87A028-520E-4679-8CD1-35BD2C9F61BF}">
      <dsp:nvSpPr>
        <dsp:cNvPr id="0" name=""/>
        <dsp:cNvSpPr/>
      </dsp:nvSpPr>
      <dsp:spPr>
        <a:xfrm>
          <a:off x="7459503" y="832243"/>
          <a:ext cx="2918936" cy="185352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Long-term benefits for both the environment and hotel profitability</a:t>
          </a:r>
          <a:endParaRPr lang="en-US" sz="2500" kern="1200"/>
        </a:p>
      </dsp:txBody>
      <dsp:txXfrm>
        <a:off x="7513791" y="886531"/>
        <a:ext cx="2810360" cy="174494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4950D4-C9BF-1B96-540E-2282091C89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96003F3-E17D-9C9E-F7BA-725FF13575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6CE53D-8BFC-02A3-853B-2B8DA5EA36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032A7-B9A6-4E83-B2CA-C83E836D77EC}" type="datetimeFigureOut">
              <a:rPr lang="en-GB" smtClean="0"/>
              <a:t>29/10/2024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ACBF19-D7AF-66B9-2F52-D303AF4CA2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CE1B9-C1C9-D11B-25DB-64A189834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A4CEE-ECE9-4853-B18C-4FC33A9A91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14209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8FB113-8126-4B6A-1761-32FB4E8452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5200C8-E7C0-9471-B873-2BD25210AA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F07271-8E40-BC21-1E94-18287BEA8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032A7-B9A6-4E83-B2CA-C83E836D77EC}" type="datetimeFigureOut">
              <a:rPr lang="en-GB" smtClean="0"/>
              <a:t>29/10/2024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C24FEF-7594-5EAC-BDC5-C20623393D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9710C7-D557-97F8-11D2-B2F8A31F1D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A4CEE-ECE9-4853-B18C-4FC33A9A91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04527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F6D4DA-0CC2-1444-10CF-8601863FA1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0F07E9-913A-AE04-4B19-234E6F5FA9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38C8C1-7032-54C1-3BB0-709D4E4BB7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032A7-B9A6-4E83-B2CA-C83E836D77EC}" type="datetimeFigureOut">
              <a:rPr lang="en-GB" smtClean="0"/>
              <a:t>29/10/2024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B96932-DA7D-0363-0C02-25B181D82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709720-F8EB-A27E-A230-5E95FD8DF2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A4CEE-ECE9-4853-B18C-4FC33A9A91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86130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CE5301-3889-4B93-DAA5-526D989672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2B4ACA-5B83-96AE-BEC9-3F3690844FC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290301D-1320-1710-E222-19F3AFFB3B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D2FF9C5-C4C4-908D-A97D-E5444B575C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032A7-B9A6-4E83-B2CA-C83E836D77EC}" type="datetimeFigureOut">
              <a:rPr lang="en-GB" smtClean="0"/>
              <a:t>29/10/2024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27CC79-7BA4-77C2-8A7E-E8AF79871A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4D95CB-8068-4064-E416-1C988967AA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A4CEE-ECE9-4853-B18C-4FC33A9A91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32927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BB9D5B-A6DA-41B7-AC5C-FD51B1CCB4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5FE744-B837-0144-18A8-6BC5265A34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E1F666-547D-7021-5B4D-94B6252933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FC3ED61-8C54-A3D5-E572-818BE1921FD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45EDBA0-B40B-64B1-ED52-3D343D3E98B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37ECE-EB2E-9638-F01D-44DA8F3261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032A7-B9A6-4E83-B2CA-C83E836D77EC}" type="datetimeFigureOut">
              <a:rPr lang="en-GB" smtClean="0"/>
              <a:t>29/10/2024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8234C96-B88D-D77F-3D47-A80A144248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6D68CB1-7222-7DAC-0B48-EFD7833ACB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A4CEE-ECE9-4853-B18C-4FC33A9A91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71858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F76430-91B8-0508-D40D-B43F6772AD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D031C72-6CD8-D454-B86E-C457876B99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032A7-B9A6-4E83-B2CA-C83E836D77EC}" type="datetimeFigureOut">
              <a:rPr lang="en-GB" smtClean="0"/>
              <a:t>29/10/2024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19675A4-FBD8-1F04-2A83-4F76DC494D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6EE78FF-5615-39A5-6B49-2B2216E2AF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A4CEE-ECE9-4853-B18C-4FC33A9A91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85718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BD28026-3797-8B3D-B78E-7C640160E0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032A7-B9A6-4E83-B2CA-C83E836D77EC}" type="datetimeFigureOut">
              <a:rPr lang="en-GB" smtClean="0"/>
              <a:t>29/10/2024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EBEF0C8-AA0B-F1BF-6B4E-642D7C9821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69ABA0-F85A-44F5-E88D-CAD3618359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A4CEE-ECE9-4853-B18C-4FC33A9A91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6363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64D5D1-2391-3348-382E-3F7C815950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17A830-A968-EE1A-66E3-2FA7A44791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E8E905B-9D88-0DA5-524A-6E4D30C997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C32987-A750-025E-8A11-4FE4DA730A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032A7-B9A6-4E83-B2CA-C83E836D77EC}" type="datetimeFigureOut">
              <a:rPr lang="en-GB" smtClean="0"/>
              <a:t>29/10/2024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FA116C-B326-9201-C109-7725BEB7B9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8EC560-6080-195D-887E-B923134C84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A4CEE-ECE9-4853-B18C-4FC33A9A91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0948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099772-9440-955F-1AC8-62B637351E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1E5B7B5-3A43-7E80-2DE8-64297F8463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0E2D62D-8E35-D4C1-B09C-A170250780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0634180-6D9F-F4A2-1A53-ED3FCD89AB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032A7-B9A6-4E83-B2CA-C83E836D77EC}" type="datetimeFigureOut">
              <a:rPr lang="en-GB" smtClean="0"/>
              <a:t>29/10/2024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FA2F94-11EE-A35F-E49E-0DD4A383E5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50CAEB-596E-7ED2-5739-B9E00EB2E8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A4CEE-ECE9-4853-B18C-4FC33A9A91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25823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27A7FA-16A2-7540-8663-0179D285F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45B5C82-7107-C69E-8FBD-47436DF022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3B6D8B-6BE3-1D17-FA4D-0833405327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032A7-B9A6-4E83-B2CA-C83E836D77EC}" type="datetimeFigureOut">
              <a:rPr lang="en-GB" smtClean="0"/>
              <a:t>29/10/2024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1FB46A-B056-B526-B946-879D0CBD03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B6A915-CDBA-9FE2-E312-95DF5A86EF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A4CEE-ECE9-4853-B18C-4FC33A9A91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3432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1269BF3-C5C8-E34D-50AC-1753D0C4DF8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FC2E1CC-4134-34B0-F791-392ABBB57F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46997F-21BE-842A-87B3-8CC40D102A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032A7-B9A6-4E83-B2CA-C83E836D77EC}" type="datetimeFigureOut">
              <a:rPr lang="en-GB" smtClean="0"/>
              <a:t>29/10/2024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A06D2E-B145-43AE-EA4F-D00B4BC468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121C61-5309-EAC8-85C5-AEE9FCDB17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A4CEE-ECE9-4853-B18C-4FC33A9A91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95257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95A015D-C99D-A360-7D8E-2D15571982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32301CB-38DF-D3CD-4625-E9CF151E3B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7A67EA-5DA1-9B2C-E7B3-C4D4684E929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BE032A7-B9A6-4E83-B2CA-C83E836D77EC}" type="datetimeFigureOut">
              <a:rPr lang="en-GB" smtClean="0"/>
              <a:t>29/10/2024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B78B05-ABE4-3D83-32B3-AE94B8BB559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A05AA1-D4A4-0E7E-5C8F-253F550EADD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CBA4CEE-ECE9-4853-B18C-4FC33A9A91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93711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esg.hilton.com/" TargetMode="External"/><Relationship Id="rId2" Type="http://schemas.openxmlformats.org/officeDocument/2006/relationships/hyperlink" Target="https://group.accor.com/en/commitment-to-sustainable-development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6F828D28-8E09-41CC-8229-3070B5467A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" name="Video 23" descr="Person Pressing Counter Bell">
            <a:extLst>
              <a:ext uri="{FF2B5EF4-FFF2-40B4-BE49-F238E27FC236}">
                <a16:creationId xmlns:a16="http://schemas.microsoft.com/office/drawing/2014/main" id="{0708E7BA-48DF-1B0A-F950-670ADD5EC3AD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t="284" r="-1" b="-1"/>
          <a:stretch/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id="{D5B012D8-7F27-4758-9AC6-C889B154BD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103377" y="1100316"/>
            <a:ext cx="6858003" cy="4657347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31302C2-190C-3410-ACA9-17F033F49E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65250" y="643466"/>
            <a:ext cx="8826500" cy="5000249"/>
          </a:xfrm>
        </p:spPr>
        <p:txBody>
          <a:bodyPr anchor="t">
            <a:normAutofit fontScale="90000"/>
          </a:bodyPr>
          <a:lstStyle/>
          <a:p>
            <a:pPr marL="342900" lvl="0" indent="-342900">
              <a:spcAft>
                <a:spcPts val="800"/>
              </a:spcAft>
              <a:tabLst>
                <a:tab pos="457200" algn="l"/>
              </a:tabLst>
            </a:pPr>
            <a:r>
              <a:rPr lang="en-GB" sz="4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Conference </a:t>
            </a:r>
            <a:r>
              <a:rPr lang="en-GB" sz="4000" kern="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br>
              <a:rPr lang="en-GB" sz="4000" kern="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sz="4000" kern="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4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Sustainability in the Hospitality Industry</a:t>
            </a:r>
            <a:br>
              <a:rPr lang="en-GB" sz="40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br>
              <a:rPr lang="en-GB" sz="40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4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Mohammed muddasar</a:t>
            </a:r>
            <a:br>
              <a:rPr lang="en-GB" sz="40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br>
              <a:rPr lang="en-GB" sz="40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4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2121682</a:t>
            </a:r>
            <a:br>
              <a:rPr lang="en-GB" sz="40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br>
              <a:rPr lang="en-GB" sz="40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4000" dirty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BMIH6001 </a:t>
            </a:r>
            <a:endParaRPr lang="en-GB" sz="4000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4063B759-00FC-46D1-9898-8E8625268F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40187" y="2206184"/>
            <a:ext cx="6858003" cy="2445624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2286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597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4" dur="1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video>
              <p:cMediaNode mute="1">
                <p:cTn id="15" repeatCount="indefinite" fill="hold" display="0">
                  <p:stCondLst>
                    <p:cond delay="indefinite"/>
                  </p:stCondLst>
                </p:cTn>
                <p:tgtEl>
                  <p:spTgt spid="24"/>
                </p:tgtEl>
              </p:cMediaNode>
            </p:video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B0AD1D1-7FE6-D1B3-6FF6-4CEF344941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0" y="762001"/>
            <a:ext cx="5334197" cy="1708242"/>
          </a:xfrm>
        </p:spPr>
        <p:txBody>
          <a:bodyPr anchor="ctr">
            <a:normAutofit/>
          </a:bodyPr>
          <a:lstStyle/>
          <a:p>
            <a:pPr algn="ctr"/>
            <a:r>
              <a:rPr lang="en-GB" sz="4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Abstract</a:t>
            </a:r>
            <a:br>
              <a:rPr lang="en-GB" sz="40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endParaRPr lang="en-GB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23E6CE-658A-E075-DE81-8E5B2EA183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0" y="2470244"/>
            <a:ext cx="5334197" cy="3769835"/>
          </a:xfrm>
        </p:spPr>
        <p:txBody>
          <a:bodyPr anchor="ctr">
            <a:normAutofit/>
          </a:bodyPr>
          <a:lstStyle/>
          <a:p>
            <a:pPr marL="342900" lvl="0" indent="-342900"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Overview of sustainability's growing importance in the hotel sector.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Focus on energy efficiency, water conservation, waste management, and sustainable sourcing.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Highlight successful case studies and challenges faced by some hotels.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sz="2000" dirty="0"/>
          </a:p>
        </p:txBody>
      </p:sp>
      <p:pic>
        <p:nvPicPr>
          <p:cNvPr id="5" name="Picture 4" descr="Abstract background of blue and water droplets">
            <a:extLst>
              <a:ext uri="{FF2B5EF4-FFF2-40B4-BE49-F238E27FC236}">
                <a16:creationId xmlns:a16="http://schemas.microsoft.com/office/drawing/2014/main" id="{581BFF3B-68A0-BC63-DDA3-A7BDE2643C1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7851" r="16429" b="-2"/>
          <a:stretch/>
        </p:blipFill>
        <p:spPr>
          <a:xfrm>
            <a:off x="6857797" y="-10886"/>
            <a:ext cx="5334204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793450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Triangle 9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74D1764-6BDC-6945-9AEF-CECAC0B941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5240" y="1050595"/>
            <a:ext cx="8074815" cy="1618489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en-GB" sz="7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  <a:br>
              <a:rPr lang="en-GB" sz="7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endParaRPr lang="en-GB" sz="7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546D4C-D51D-41B1-3F93-5F50A43F46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85240" y="2969469"/>
            <a:ext cx="8074815" cy="2800395"/>
          </a:xfrm>
        </p:spPr>
        <p:txBody>
          <a:bodyPr anchor="t">
            <a:normAutofit/>
          </a:bodyPr>
          <a:lstStyle/>
          <a:p>
            <a:pPr marL="342900" lvl="0" indent="-342900"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Definition of sustainability in the hospitality industry.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Importance due to resource consumption and environmental impact.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Increasing consumer demand for eco-friendly options.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2935866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D7B6173-1D58-48E2-83CF-37350F315F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D21050B-D85A-4CC6-94EC-450D24F19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C4720EDA-E218-43A9-8817-08F09F4DB6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952" cy="686238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D87C4F29-0DC4-4901-A2FD-7C88889E60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5F81162-7738-4BC8-BA5D-ADEFD7F2D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0083" y="-1044"/>
            <a:ext cx="6432966" cy="6859043"/>
          </a:xfrm>
          <a:prstGeom prst="rect">
            <a:avLst/>
          </a:prstGeom>
          <a:solidFill>
            <a:schemeClr val="bg1"/>
          </a:solidFill>
          <a:ln w="1206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8C004C-D880-9161-B6AD-6907236BDA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12439" y="552810"/>
            <a:ext cx="5448255" cy="2228759"/>
          </a:xfrm>
        </p:spPr>
        <p:txBody>
          <a:bodyPr anchor="b">
            <a:normAutofit/>
          </a:bodyPr>
          <a:lstStyle/>
          <a:p>
            <a:pPr marL="228600" marR="0" lvl="0" indent="-228600" algn="ctr" defTabSz="914400" rtl="0" eaLnBrk="1" fontAlgn="auto" latinLnBrk="0" hangingPunct="1">
              <a:spcBef>
                <a:spcPts val="1000"/>
              </a:spcBef>
              <a:spcAft>
                <a:spcPts val="800"/>
              </a:spcAft>
              <a:tabLst/>
              <a:defRPr/>
            </a:pPr>
            <a:r>
              <a:rPr kumimoji="0" lang="en-GB" sz="4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Key Themes in Sustainability</a:t>
            </a:r>
            <a:br>
              <a:rPr kumimoji="0" lang="en-GB" sz="4800" b="0" i="0" u="none" strike="noStrike" kern="100" cap="none" spc="0" normalizeH="0" baseline="0" noProof="0" dirty="0">
                <a:ln>
                  <a:noFill/>
                </a:ln>
                <a:effectLst/>
                <a:uLnTx/>
                <a:uFillTx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endParaRPr lang="en-GB" sz="4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0F9EF3-4135-0389-DD61-B92A571876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12439" y="2959729"/>
            <a:ext cx="5448255" cy="3341075"/>
          </a:xfrm>
        </p:spPr>
        <p:txBody>
          <a:bodyPr anchor="t">
            <a:normAutofit/>
          </a:bodyPr>
          <a:lstStyle/>
          <a:p>
            <a:pPr marL="342900" lvl="0" indent="-342900"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GB" sz="15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Energy Efficiency</a:t>
            </a:r>
            <a:endParaRPr lang="en-GB" sz="15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GB" sz="15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Importance of reducing energy costs.</a:t>
            </a:r>
            <a:endParaRPr lang="en-GB" sz="15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GB" sz="15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Example: Hilton’s goal to reduce energy consumption by 30% by 2030.</a:t>
            </a:r>
            <a:endParaRPr lang="en-GB" sz="15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GB" sz="15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Water Conservation</a:t>
            </a:r>
            <a:endParaRPr lang="en-GB" sz="15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GB" sz="15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Strategies: Low-flow fixtures, recycling.</a:t>
            </a:r>
            <a:endParaRPr lang="en-GB" sz="15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GB" sz="15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Example: IHG’s commitment to a 20% reduction in water use by 2025.</a:t>
            </a:r>
            <a:endParaRPr lang="en-GB" sz="15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endParaRPr lang="en-GB" sz="1500" dirty="0"/>
          </a:p>
        </p:txBody>
      </p:sp>
    </p:spTree>
    <p:extLst>
      <p:ext uri="{BB962C8B-B14F-4D97-AF65-F5344CB8AC3E}">
        <p14:creationId xmlns:p14="http://schemas.microsoft.com/office/powerpoint/2010/main" val="10757490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3ECBE1F1-D69B-4AFA-ABD5-8E41720EF6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Small plant growing on soil">
            <a:extLst>
              <a:ext uri="{FF2B5EF4-FFF2-40B4-BE49-F238E27FC236}">
                <a16:creationId xmlns:a16="http://schemas.microsoft.com/office/drawing/2014/main" id="{1201A76B-E77A-5C60-6E2C-E40E7DD9D67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0588" r="26752" b="-2"/>
          <a:stretch/>
        </p:blipFill>
        <p:spPr>
          <a:xfrm>
            <a:off x="-1" y="-2"/>
            <a:ext cx="5410198" cy="6858002"/>
          </a:xfrm>
          <a:prstGeom prst="rect">
            <a:avLst/>
          </a:prstGeom>
        </p:spPr>
      </p:pic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03A6265-E10C-4B85-9C20-E75FCAF9CC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0197" y="-1"/>
            <a:ext cx="6781802" cy="2286000"/>
          </a:xfrm>
          <a:prstGeom prst="rect">
            <a:avLst/>
          </a:prstGeom>
          <a:ln>
            <a:noFill/>
          </a:ln>
          <a:effectLst>
            <a:outerShdw blurRad="355600" dist="152400" sx="95000" sy="95000" algn="t" rotWithShape="0">
              <a:srgbClr val="000000">
                <a:alpha val="2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52CFF0E-3DB4-D01B-E28E-6B89685EFF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317" y="405685"/>
            <a:ext cx="5464968" cy="1559301"/>
          </a:xfrm>
        </p:spPr>
        <p:txBody>
          <a:bodyPr>
            <a:normAutofit/>
          </a:bodyPr>
          <a:lstStyle/>
          <a:p>
            <a:pPr algn="ctr"/>
            <a:r>
              <a:rPr lang="en-GB" sz="4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Key Themes Continued</a:t>
            </a:r>
            <a:br>
              <a:rPr lang="en-GB" sz="40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endParaRPr lang="en-GB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284DA0-8A4D-E50C-3835-AE9888FD30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5317" y="2743200"/>
            <a:ext cx="5247340" cy="3496878"/>
          </a:xfrm>
        </p:spPr>
        <p:txBody>
          <a:bodyPr anchor="ctr">
            <a:normAutofit/>
          </a:bodyPr>
          <a:lstStyle/>
          <a:p>
            <a:pPr marL="342900" lvl="0" indent="-342900">
              <a:spcAft>
                <a:spcPts val="800"/>
              </a:spcAft>
              <a:buFont typeface="+mj-lt"/>
              <a:buAutoNum type="arabicPeriod" startAt="3"/>
              <a:tabLst>
                <a:tab pos="457200" algn="l"/>
              </a:tabLst>
            </a:pPr>
            <a:r>
              <a:rPr lang="en-GB" sz="11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Waste Reduction</a:t>
            </a:r>
            <a:endParaRPr lang="en-GB" sz="11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GB" sz="11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Implementing recycling and composting.</a:t>
            </a:r>
            <a:endParaRPr lang="en-GB" sz="11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GB" sz="11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Example: Accor’s "Planet 21" initiative aims to cut food waste by 50%.</a:t>
            </a:r>
            <a:endParaRPr lang="en-GB" sz="11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800"/>
              </a:spcAft>
              <a:buFont typeface="+mj-lt"/>
              <a:buAutoNum type="arabicPeriod" startAt="3"/>
              <a:tabLst>
                <a:tab pos="457200" algn="l"/>
              </a:tabLst>
            </a:pPr>
            <a:r>
              <a:rPr lang="en-GB" sz="11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Sustainable Sourcing</a:t>
            </a:r>
            <a:endParaRPr lang="en-GB" sz="11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GB" sz="11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Local and organic products to reduce carbon footprint.</a:t>
            </a:r>
            <a:endParaRPr lang="en-GB" sz="11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GB" sz="11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Example: Ritz-Carlton’s Farm-to-Table movement.</a:t>
            </a:r>
            <a:endParaRPr lang="en-GB" sz="11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800"/>
              </a:spcAft>
              <a:buFont typeface="+mj-lt"/>
              <a:buAutoNum type="arabicPeriod" startAt="3"/>
              <a:tabLst>
                <a:tab pos="457200" algn="l"/>
              </a:tabLst>
            </a:pPr>
            <a:r>
              <a:rPr lang="en-GB" sz="11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Certifications and Standards</a:t>
            </a:r>
            <a:endParaRPr lang="en-GB" sz="11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GB" sz="11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Importance of certifications like LEED.</a:t>
            </a:r>
            <a:endParaRPr lang="en-GB" sz="11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GB" sz="11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Example: Proximity Hotel’s LEED Platinum certification.</a:t>
            </a:r>
            <a:endParaRPr lang="en-GB" sz="11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endParaRPr lang="en-GB" sz="1100" dirty="0"/>
          </a:p>
        </p:txBody>
      </p:sp>
    </p:spTree>
    <p:extLst>
      <p:ext uri="{BB962C8B-B14F-4D97-AF65-F5344CB8AC3E}">
        <p14:creationId xmlns:p14="http://schemas.microsoft.com/office/powerpoint/2010/main" val="37114123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3ECBE1F1-D69B-4AFA-ABD5-8E41720EF6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Test tubes with one test tube in orange with drops">
            <a:extLst>
              <a:ext uri="{FF2B5EF4-FFF2-40B4-BE49-F238E27FC236}">
                <a16:creationId xmlns:a16="http://schemas.microsoft.com/office/drawing/2014/main" id="{7091201B-4D28-71AF-DB53-28415013EC6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1630" r="14528"/>
          <a:stretch/>
        </p:blipFill>
        <p:spPr>
          <a:xfrm>
            <a:off x="-1" y="-2"/>
            <a:ext cx="5410198" cy="6858002"/>
          </a:xfrm>
          <a:prstGeom prst="rect">
            <a:avLst/>
          </a:prstGeom>
        </p:spPr>
      </p:pic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03A6265-E10C-4B85-9C20-E75FCAF9CC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0197" y="-1"/>
            <a:ext cx="6781802" cy="2286000"/>
          </a:xfrm>
          <a:prstGeom prst="rect">
            <a:avLst/>
          </a:prstGeom>
          <a:ln>
            <a:noFill/>
          </a:ln>
          <a:effectLst>
            <a:outerShdw blurRad="355600" dist="152400" sx="95000" sy="95000" algn="t" rotWithShape="0">
              <a:srgbClr val="000000">
                <a:alpha val="2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9165521-6184-4317-63CE-3533573D0A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317" y="405685"/>
            <a:ext cx="5464968" cy="1559301"/>
          </a:xfrm>
        </p:spPr>
        <p:txBody>
          <a:bodyPr>
            <a:normAutofit/>
          </a:bodyPr>
          <a:lstStyle/>
          <a:p>
            <a:pPr algn="ctr"/>
            <a:r>
              <a:rPr lang="en-GB" sz="4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Successful Case Studies</a:t>
            </a:r>
            <a:br>
              <a:rPr lang="en-GB" sz="40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endParaRPr lang="en-GB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2F37F0-AD43-1D24-48A4-7DF13F1F09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5317" y="2743200"/>
            <a:ext cx="5247340" cy="3496878"/>
          </a:xfrm>
        </p:spPr>
        <p:txBody>
          <a:bodyPr anchor="ctr">
            <a:normAutofit/>
          </a:bodyPr>
          <a:lstStyle/>
          <a:p>
            <a:pPr marL="342900" lvl="0" indent="-342900"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Proximity Hotel, USA: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LEED Platinum, energy-saving technologies.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Oberoi Group, India: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Water conservation and local sourcing.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Accor Hotels: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Global sustainability initiatives and performance improvements.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2520423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6E1AD14-753B-EF89-0D26-BF3312E60F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pPr algn="ctr"/>
            <a:r>
              <a:rPr lang="en-GB" sz="4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Challenges in Sustainability</a:t>
            </a:r>
            <a:endParaRPr lang="en-GB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9EE20D-6B55-F904-307F-17F34E8E7A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2" y="2743200"/>
            <a:ext cx="4646905" cy="3613149"/>
          </a:xfrm>
        </p:spPr>
        <p:txBody>
          <a:bodyPr anchor="ctr">
            <a:normAutofit/>
          </a:bodyPr>
          <a:lstStyle/>
          <a:p>
            <a:pPr marL="342900" lvl="0" indent="-342900"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Economic constraints for smaller hotels.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Lack of knowledge and resources.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Impact of COVID-19 on sustainability initiatives.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endParaRPr lang="en-GB" sz="2000" dirty="0"/>
          </a:p>
        </p:txBody>
      </p:sp>
      <p:pic>
        <p:nvPicPr>
          <p:cNvPr id="5" name="Picture 4" descr="A midsection of a person holding a miniature house">
            <a:extLst>
              <a:ext uri="{FF2B5EF4-FFF2-40B4-BE49-F238E27FC236}">
                <a16:creationId xmlns:a16="http://schemas.microsoft.com/office/drawing/2014/main" id="{3E2FB06D-D011-EBF2-9327-755CF5535E9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2804" r="21133" b="-1"/>
          <a:stretch/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4207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5" name="Rectangle 1034">
            <a:extLst>
              <a:ext uri="{FF2B5EF4-FFF2-40B4-BE49-F238E27FC236}">
                <a16:creationId xmlns:a16="http://schemas.microsoft.com/office/drawing/2014/main" id="{A8908DB7-C3A6-4FCB-9820-CEE02B398C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8E26AFA-D974-8DAA-4D0C-3AA1FC550A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40823"/>
            <a:ext cx="3419856" cy="5583148"/>
          </a:xfrm>
        </p:spPr>
        <p:txBody>
          <a:bodyPr anchor="ctr">
            <a:normAutofit/>
          </a:bodyPr>
          <a:lstStyle/>
          <a:p>
            <a:r>
              <a:rPr lang="en-GB" sz="5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Pestle and Swot analysis</a:t>
            </a:r>
            <a:br>
              <a:rPr lang="en-GB" sz="54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endParaRPr lang="en-GB" sz="5400" dirty="0"/>
          </a:p>
        </p:txBody>
      </p:sp>
      <p:sp>
        <p:nvSpPr>
          <p:cNvPr id="1037" name="sketch line">
            <a:extLst>
              <a:ext uri="{FF2B5EF4-FFF2-40B4-BE49-F238E27FC236}">
                <a16:creationId xmlns:a16="http://schemas.microsoft.com/office/drawing/2014/main" id="{535742DD-1B16-4E9D-B715-0D74B4574A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267200" y="630936"/>
            <a:ext cx="18288" cy="5590381"/>
          </a:xfrm>
          <a:custGeom>
            <a:avLst/>
            <a:gdLst>
              <a:gd name="connsiteX0" fmla="*/ 0 w 18288"/>
              <a:gd name="connsiteY0" fmla="*/ 0 h 5590381"/>
              <a:gd name="connsiteX1" fmla="*/ 18288 w 18288"/>
              <a:gd name="connsiteY1" fmla="*/ 0 h 5590381"/>
              <a:gd name="connsiteX2" fmla="*/ 18288 w 18288"/>
              <a:gd name="connsiteY2" fmla="*/ 754701 h 5590381"/>
              <a:gd name="connsiteX3" fmla="*/ 18288 w 18288"/>
              <a:gd name="connsiteY3" fmla="*/ 1565307 h 5590381"/>
              <a:gd name="connsiteX4" fmla="*/ 18288 w 18288"/>
              <a:gd name="connsiteY4" fmla="*/ 2152297 h 5590381"/>
              <a:gd name="connsiteX5" fmla="*/ 18288 w 18288"/>
              <a:gd name="connsiteY5" fmla="*/ 2906998 h 5590381"/>
              <a:gd name="connsiteX6" fmla="*/ 18288 w 18288"/>
              <a:gd name="connsiteY6" fmla="*/ 3549892 h 5590381"/>
              <a:gd name="connsiteX7" fmla="*/ 18288 w 18288"/>
              <a:gd name="connsiteY7" fmla="*/ 4080978 h 5590381"/>
              <a:gd name="connsiteX8" fmla="*/ 18288 w 18288"/>
              <a:gd name="connsiteY8" fmla="*/ 4835680 h 5590381"/>
              <a:gd name="connsiteX9" fmla="*/ 18288 w 18288"/>
              <a:gd name="connsiteY9" fmla="*/ 5590381 h 5590381"/>
              <a:gd name="connsiteX10" fmla="*/ 0 w 18288"/>
              <a:gd name="connsiteY10" fmla="*/ 5590381 h 5590381"/>
              <a:gd name="connsiteX11" fmla="*/ 0 w 18288"/>
              <a:gd name="connsiteY11" fmla="*/ 4835680 h 5590381"/>
              <a:gd name="connsiteX12" fmla="*/ 0 w 18288"/>
              <a:gd name="connsiteY12" fmla="*/ 4304593 h 5590381"/>
              <a:gd name="connsiteX13" fmla="*/ 0 w 18288"/>
              <a:gd name="connsiteY13" fmla="*/ 3773507 h 5590381"/>
              <a:gd name="connsiteX14" fmla="*/ 0 w 18288"/>
              <a:gd name="connsiteY14" fmla="*/ 3186517 h 5590381"/>
              <a:gd name="connsiteX15" fmla="*/ 0 w 18288"/>
              <a:gd name="connsiteY15" fmla="*/ 2487720 h 5590381"/>
              <a:gd name="connsiteX16" fmla="*/ 0 w 18288"/>
              <a:gd name="connsiteY16" fmla="*/ 1956633 h 5590381"/>
              <a:gd name="connsiteX17" fmla="*/ 0 w 18288"/>
              <a:gd name="connsiteY17" fmla="*/ 1425547 h 5590381"/>
              <a:gd name="connsiteX18" fmla="*/ 0 w 18288"/>
              <a:gd name="connsiteY18" fmla="*/ 614942 h 5590381"/>
              <a:gd name="connsiteX19" fmla="*/ 0 w 18288"/>
              <a:gd name="connsiteY19" fmla="*/ 0 h 5590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8288" h="5590381" fill="none" extrusionOk="0">
                <a:moveTo>
                  <a:pt x="0" y="0"/>
                </a:moveTo>
                <a:cubicBezTo>
                  <a:pt x="7726" y="-435"/>
                  <a:pt x="14198" y="437"/>
                  <a:pt x="18288" y="0"/>
                </a:cubicBezTo>
                <a:cubicBezTo>
                  <a:pt x="-5226" y="225076"/>
                  <a:pt x="46275" y="562283"/>
                  <a:pt x="18288" y="754701"/>
                </a:cubicBezTo>
                <a:cubicBezTo>
                  <a:pt x="-9699" y="947119"/>
                  <a:pt x="30081" y="1239251"/>
                  <a:pt x="18288" y="1565307"/>
                </a:cubicBezTo>
                <a:cubicBezTo>
                  <a:pt x="6495" y="1891363"/>
                  <a:pt x="7160" y="1999140"/>
                  <a:pt x="18288" y="2152297"/>
                </a:cubicBezTo>
                <a:cubicBezTo>
                  <a:pt x="29417" y="2305454"/>
                  <a:pt x="28705" y="2598333"/>
                  <a:pt x="18288" y="2906998"/>
                </a:cubicBezTo>
                <a:cubicBezTo>
                  <a:pt x="7871" y="3215663"/>
                  <a:pt x="35263" y="3327412"/>
                  <a:pt x="18288" y="3549892"/>
                </a:cubicBezTo>
                <a:cubicBezTo>
                  <a:pt x="1313" y="3772372"/>
                  <a:pt x="38561" y="3843836"/>
                  <a:pt x="18288" y="4080978"/>
                </a:cubicBezTo>
                <a:cubicBezTo>
                  <a:pt x="-1985" y="4318120"/>
                  <a:pt x="-3806" y="4511166"/>
                  <a:pt x="18288" y="4835680"/>
                </a:cubicBezTo>
                <a:cubicBezTo>
                  <a:pt x="40382" y="5160194"/>
                  <a:pt x="-13070" y="5401748"/>
                  <a:pt x="18288" y="5590381"/>
                </a:cubicBezTo>
                <a:cubicBezTo>
                  <a:pt x="12010" y="5589863"/>
                  <a:pt x="6799" y="5589982"/>
                  <a:pt x="0" y="5590381"/>
                </a:cubicBezTo>
                <a:cubicBezTo>
                  <a:pt x="-6480" y="5250523"/>
                  <a:pt x="-32148" y="5052531"/>
                  <a:pt x="0" y="4835680"/>
                </a:cubicBezTo>
                <a:cubicBezTo>
                  <a:pt x="32148" y="4618829"/>
                  <a:pt x="5352" y="4496374"/>
                  <a:pt x="0" y="4304593"/>
                </a:cubicBezTo>
                <a:cubicBezTo>
                  <a:pt x="-5352" y="4112812"/>
                  <a:pt x="9645" y="3919423"/>
                  <a:pt x="0" y="3773507"/>
                </a:cubicBezTo>
                <a:cubicBezTo>
                  <a:pt x="-9645" y="3627591"/>
                  <a:pt x="-10654" y="3330687"/>
                  <a:pt x="0" y="3186517"/>
                </a:cubicBezTo>
                <a:cubicBezTo>
                  <a:pt x="10654" y="3042347"/>
                  <a:pt x="18181" y="2635923"/>
                  <a:pt x="0" y="2487720"/>
                </a:cubicBezTo>
                <a:cubicBezTo>
                  <a:pt x="-18181" y="2339517"/>
                  <a:pt x="-7947" y="2113537"/>
                  <a:pt x="0" y="1956633"/>
                </a:cubicBezTo>
                <a:cubicBezTo>
                  <a:pt x="7947" y="1799729"/>
                  <a:pt x="-15145" y="1657735"/>
                  <a:pt x="0" y="1425547"/>
                </a:cubicBezTo>
                <a:cubicBezTo>
                  <a:pt x="15145" y="1193359"/>
                  <a:pt x="-23832" y="948054"/>
                  <a:pt x="0" y="614942"/>
                </a:cubicBezTo>
                <a:cubicBezTo>
                  <a:pt x="23832" y="281831"/>
                  <a:pt x="2816" y="129878"/>
                  <a:pt x="0" y="0"/>
                </a:cubicBezTo>
                <a:close/>
              </a:path>
              <a:path w="18288" h="5590381" stroke="0" extrusionOk="0">
                <a:moveTo>
                  <a:pt x="0" y="0"/>
                </a:moveTo>
                <a:cubicBezTo>
                  <a:pt x="5871" y="848"/>
                  <a:pt x="11713" y="-200"/>
                  <a:pt x="18288" y="0"/>
                </a:cubicBezTo>
                <a:cubicBezTo>
                  <a:pt x="41141" y="165299"/>
                  <a:pt x="3613" y="427555"/>
                  <a:pt x="18288" y="698798"/>
                </a:cubicBezTo>
                <a:cubicBezTo>
                  <a:pt x="32963" y="970041"/>
                  <a:pt x="19680" y="1226199"/>
                  <a:pt x="18288" y="1397595"/>
                </a:cubicBezTo>
                <a:cubicBezTo>
                  <a:pt x="16896" y="1568991"/>
                  <a:pt x="38798" y="1794517"/>
                  <a:pt x="18288" y="2152297"/>
                </a:cubicBezTo>
                <a:cubicBezTo>
                  <a:pt x="-2222" y="2510077"/>
                  <a:pt x="40846" y="2594424"/>
                  <a:pt x="18288" y="2739287"/>
                </a:cubicBezTo>
                <a:cubicBezTo>
                  <a:pt x="-4270" y="2884150"/>
                  <a:pt x="27117" y="3129706"/>
                  <a:pt x="18288" y="3493988"/>
                </a:cubicBezTo>
                <a:cubicBezTo>
                  <a:pt x="9459" y="3858270"/>
                  <a:pt x="54201" y="4041447"/>
                  <a:pt x="18288" y="4304593"/>
                </a:cubicBezTo>
                <a:cubicBezTo>
                  <a:pt x="-17625" y="4567740"/>
                  <a:pt x="49627" y="5149125"/>
                  <a:pt x="18288" y="5590381"/>
                </a:cubicBezTo>
                <a:cubicBezTo>
                  <a:pt x="10860" y="5590744"/>
                  <a:pt x="7568" y="5590157"/>
                  <a:pt x="0" y="5590381"/>
                </a:cubicBezTo>
                <a:cubicBezTo>
                  <a:pt x="36767" y="5266821"/>
                  <a:pt x="-16223" y="5116146"/>
                  <a:pt x="0" y="4835680"/>
                </a:cubicBezTo>
                <a:cubicBezTo>
                  <a:pt x="16223" y="4555214"/>
                  <a:pt x="-16316" y="4356490"/>
                  <a:pt x="0" y="4136882"/>
                </a:cubicBezTo>
                <a:cubicBezTo>
                  <a:pt x="16316" y="3917274"/>
                  <a:pt x="8005" y="3773465"/>
                  <a:pt x="0" y="3549892"/>
                </a:cubicBezTo>
                <a:cubicBezTo>
                  <a:pt x="-8005" y="3326319"/>
                  <a:pt x="27623" y="3052456"/>
                  <a:pt x="0" y="2851094"/>
                </a:cubicBezTo>
                <a:cubicBezTo>
                  <a:pt x="-27623" y="2649732"/>
                  <a:pt x="5614" y="2455815"/>
                  <a:pt x="0" y="2264104"/>
                </a:cubicBezTo>
                <a:cubicBezTo>
                  <a:pt x="-5614" y="2072393"/>
                  <a:pt x="22598" y="1990723"/>
                  <a:pt x="0" y="1733018"/>
                </a:cubicBezTo>
                <a:cubicBezTo>
                  <a:pt x="-22598" y="1475313"/>
                  <a:pt x="-6965" y="1369123"/>
                  <a:pt x="0" y="1090124"/>
                </a:cubicBezTo>
                <a:cubicBezTo>
                  <a:pt x="6965" y="811125"/>
                  <a:pt x="-19273" y="507044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3114097614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C46497C2-5198-D9DF-5BCB-FAD7898CFA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66488" y="1488933"/>
            <a:ext cx="6894576" cy="3874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53267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56E9B3E6-E277-4D68-BA48-9CB43FFBD6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AE1C45F0-260A-458C-96ED-C1F6D2151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" y="1216597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A6604B49-AD5C-4590-B051-06C8222ECD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743ECCAF-29C5-4537-947C-7EA1292463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ED49787B-8DE6-4467-AD0A-8DECC6E0C2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5" name="Rectangle 34">
            <a:extLst>
              <a:ext uri="{FF2B5EF4-FFF2-40B4-BE49-F238E27FC236}">
                <a16:creationId xmlns:a16="http://schemas.microsoft.com/office/drawing/2014/main" id="{D5B0017B-2ECA-49AF-B397-DC140825D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79" y="613954"/>
            <a:ext cx="10907487" cy="189411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43F8F7A-043A-F503-6E23-DB22104DCB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31" y="809898"/>
            <a:ext cx="10173010" cy="1554480"/>
          </a:xfrm>
        </p:spPr>
        <p:txBody>
          <a:bodyPr anchor="ctr">
            <a:normAutofit/>
          </a:bodyPr>
          <a:lstStyle/>
          <a:p>
            <a:pPr algn="ctr"/>
            <a:r>
              <a:rPr lang="en-GB" sz="4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Conclusion</a:t>
            </a:r>
            <a:br>
              <a:rPr lang="en-GB" sz="4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endParaRPr lang="en-GB" sz="4800" dirty="0"/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6CF1BAF6-AD41-4082-B212-8A1F9A2E8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6485313"/>
            <a:ext cx="1051560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0" name="Content Placeholder 2">
            <a:extLst>
              <a:ext uri="{FF2B5EF4-FFF2-40B4-BE49-F238E27FC236}">
                <a16:creationId xmlns:a16="http://schemas.microsoft.com/office/drawing/2014/main" id="{33254B99-0AD4-41B6-4775-3D37FF14C85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50265920"/>
              </p:ext>
            </p:extLst>
          </p:nvPr>
        </p:nvGraphicFramePr>
        <p:xfrm>
          <a:off x="904602" y="3017519"/>
          <a:ext cx="10378440" cy="32099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404098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A292854-1DF0-3BD3-BAEF-D16CF44FCF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0" y="762001"/>
            <a:ext cx="5334197" cy="825499"/>
          </a:xfrm>
        </p:spPr>
        <p:txBody>
          <a:bodyPr anchor="ctr">
            <a:normAutofit fontScale="90000"/>
          </a:bodyPr>
          <a:lstStyle/>
          <a:p>
            <a:pPr marL="228600" marR="0" lvl="0" indent="-228600" algn="ctr" defTabSz="914400" rtl="0" eaLnBrk="1" fontAlgn="auto" latinLnBrk="0" hangingPunct="1">
              <a:spcBef>
                <a:spcPts val="1000"/>
              </a:spcBef>
              <a:spcAft>
                <a:spcPts val="800"/>
              </a:spcAft>
              <a:tabLst/>
              <a:defRPr/>
            </a:pPr>
            <a:r>
              <a:rPr kumimoji="0" lang="en-GB" sz="40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  <a:br>
              <a:rPr kumimoji="0" lang="en-GB" sz="4000" b="0" i="0" u="none" strike="noStrike" kern="100" cap="none" spc="0" normalizeH="0" baseline="0" noProof="0" dirty="0">
                <a:ln>
                  <a:noFill/>
                </a:ln>
                <a:effectLst/>
                <a:uLnTx/>
                <a:uFillTx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endParaRPr lang="en-GB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43BA35-B26D-8155-D9C2-DF8372E9EE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0" y="1466850"/>
            <a:ext cx="5334197" cy="4773229"/>
          </a:xfrm>
        </p:spPr>
        <p:txBody>
          <a:bodyPr anchor="ctr">
            <a:normAutofit fontScale="32500" lnSpcReduction="20000"/>
          </a:bodyPr>
          <a:lstStyle/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GB" sz="2000" b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Accor.</a:t>
            </a:r>
            <a:r>
              <a:rPr lang="en-GB" sz="20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(2021). </a:t>
            </a:r>
            <a:r>
              <a:rPr lang="en-GB" sz="2000" i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Planet 21: Our Sustainable Development Programme</a:t>
            </a:r>
            <a:r>
              <a:rPr lang="en-GB" sz="20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 Available at: </a:t>
            </a:r>
            <a:r>
              <a:rPr lang="en-GB" sz="2000" u="sng" kern="100" dirty="0">
                <a:solidFill>
                  <a:srgbClr val="467886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  <a:hlinkClick r:id="rId2"/>
              </a:rPr>
              <a:t>https://group.accor.com/en/commitment-to-sustainable-development</a:t>
            </a:r>
            <a:r>
              <a:rPr lang="en-GB" sz="20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(Accessed: 15 October 2024).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GB" sz="2000" b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Benavides, C. and Benavides, A.</a:t>
            </a:r>
            <a:r>
              <a:rPr lang="en-GB" sz="20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(2020). 'Sustainable hotel management: Strategies for the implementation of sustainable practices', </a:t>
            </a:r>
            <a:r>
              <a:rPr lang="en-GB" sz="2000" i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Journal of Sustainable Tourism</a:t>
            </a:r>
            <a:r>
              <a:rPr lang="en-GB" sz="20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28(7), pp. 947-964. Available at: https://doi.org/10.1080/09669582.2020.1794557 (Accessed: 20 October 2024).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GB" sz="2000" b="1" kern="1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Bohdanowicz</a:t>
            </a:r>
            <a:r>
              <a:rPr lang="en-GB" sz="2000" b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P.</a:t>
            </a:r>
            <a:r>
              <a:rPr lang="en-GB" sz="20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(2006). 'Energy and water consumption in the hotel sector', </a:t>
            </a:r>
            <a:r>
              <a:rPr lang="en-GB" sz="2000" i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International Journal of Hospitality Management</a:t>
            </a:r>
            <a:r>
              <a:rPr lang="en-GB" sz="20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25(2), pp. 195-210. Available at: https://doi.org/10.1016/j.ijhm.2005.09.002 (Accessed: 19 October 2024).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GB" sz="2000" b="1" kern="1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Chechi</a:t>
            </a:r>
            <a:r>
              <a:rPr lang="en-GB" sz="2000" b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R. and Bruni, M.</a:t>
            </a:r>
            <a:r>
              <a:rPr lang="en-GB" sz="20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(2021). 'Sustainable sourcing in the hospitality industry: Challenges and opportunities', </a:t>
            </a:r>
            <a:r>
              <a:rPr lang="en-GB" sz="2000" i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International Journal of Hospitality Management</a:t>
            </a:r>
            <a:r>
              <a:rPr lang="en-GB" sz="20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97, 102982. Available at: https://doi.org/10.1016/j.ijhm.2021.102982 (Accessed: 22 October 2024).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GB" sz="2000" b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González-Rodríguez, M.R., </a:t>
            </a:r>
            <a:r>
              <a:rPr lang="en-GB" sz="2000" b="1" kern="1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Buxó</a:t>
            </a:r>
            <a:r>
              <a:rPr lang="en-GB" sz="2000" b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L. and Magrini, A.</a:t>
            </a:r>
            <a:r>
              <a:rPr lang="en-GB" sz="20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(2020). 'The role of local sourcing in sustainable hospitality management', </a:t>
            </a:r>
            <a:r>
              <a:rPr lang="en-GB" sz="2000" i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Journal of Cleaner Production</a:t>
            </a:r>
            <a:r>
              <a:rPr lang="en-GB" sz="20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255, 120148. Available at: https://doi.org/10.1016/j.jclepro.2019.120148 (Accessed: 22 October 2024).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GB" sz="2000" b="1" kern="1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Graci</a:t>
            </a:r>
            <a:r>
              <a:rPr lang="en-GB" sz="2000" b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S. and Dodds, R.</a:t>
            </a:r>
            <a:r>
              <a:rPr lang="en-GB" sz="20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(2008). 'Sustainable tourism in the hospitality industry: A review of the literature', </a:t>
            </a:r>
            <a:r>
              <a:rPr lang="en-GB" sz="2000" i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International Journal of Hospitality Management</a:t>
            </a:r>
            <a:r>
              <a:rPr lang="en-GB" sz="20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27(2), pp. 230-242. Available at: https://doi.org/10.1016/j.ijhm.2007.10.008 (Accessed: 17 October 2024).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GB" sz="2000" b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Hilton.</a:t>
            </a:r>
            <a:r>
              <a:rPr lang="en-GB" sz="20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(2021). </a:t>
            </a:r>
            <a:r>
              <a:rPr lang="en-GB" sz="2000" i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Travel with Purpose: Our 2030 Goals</a:t>
            </a:r>
            <a:r>
              <a:rPr lang="en-GB" sz="20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 Available at: </a:t>
            </a:r>
            <a:r>
              <a:rPr lang="en-GB" sz="2000" u="sng" kern="100" dirty="0">
                <a:solidFill>
                  <a:srgbClr val="467886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  <a:hlinkClick r:id="rId3"/>
              </a:rPr>
              <a:t>https://esg.hilton.com/</a:t>
            </a:r>
            <a:r>
              <a:rPr lang="en-GB" sz="20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(Accessed: 17 October 2024).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GB" sz="2000" b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IHG.</a:t>
            </a:r>
            <a:r>
              <a:rPr lang="en-GB" sz="20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(2021). </a:t>
            </a:r>
            <a:r>
              <a:rPr lang="en-GB" sz="2000" i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Water Conservation at IHG</a:t>
            </a:r>
            <a:r>
              <a:rPr lang="en-GB" sz="20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 Available at: https://www.ihgplc.com/en/responsible-business/sustainable-development (Accessed: 19 October 2024).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sz="2000" dirty="0"/>
          </a:p>
        </p:txBody>
      </p:sp>
      <p:pic>
        <p:nvPicPr>
          <p:cNvPr id="5" name="Picture 4" descr="Pen placed on top of a signature line">
            <a:extLst>
              <a:ext uri="{FF2B5EF4-FFF2-40B4-BE49-F238E27FC236}">
                <a16:creationId xmlns:a16="http://schemas.microsoft.com/office/drawing/2014/main" id="{8B3BE692-B093-6961-FF8B-82DEA0E9218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8164" r="-1" b="-1"/>
          <a:stretch/>
        </p:blipFill>
        <p:spPr>
          <a:xfrm>
            <a:off x="6857797" y="-10886"/>
            <a:ext cx="5334204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618442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8A95209C-5275-4E15-8EA7-7F42980ABF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Aerial view of a highway near the ocean">
            <a:extLst>
              <a:ext uri="{FF2B5EF4-FFF2-40B4-BE49-F238E27FC236}">
                <a16:creationId xmlns:a16="http://schemas.microsoft.com/office/drawing/2014/main" id="{E1C449E3-FAC3-F996-E922-4497053972A9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</a:blip>
          <a:srcRect t="5848" r="-1" b="19132"/>
          <a:stretch/>
        </p:blipFill>
        <p:spPr>
          <a:xfrm>
            <a:off x="20" y="10"/>
            <a:ext cx="12188931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52F9FB4-2F95-DEBB-1B57-630B8E87DF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7048" y="1124712"/>
            <a:ext cx="9144000" cy="3063240"/>
          </a:xfr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ctr" fontAlgn="auto">
              <a:spcAft>
                <a:spcPts val="800"/>
              </a:spcAft>
              <a:tabLst/>
              <a:defRPr/>
            </a:pPr>
            <a:r>
              <a:rPr kumimoji="0" lang="en-US" sz="6600" b="1" i="0" u="none" strike="noStrike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thank you</a:t>
            </a:r>
            <a:br>
              <a:rPr kumimoji="0" lang="en-US" sz="6600" b="0" i="0" u="none" strike="noStrike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</a:br>
            <a:endParaRPr lang="en-US" sz="6600">
              <a:solidFill>
                <a:schemeClr val="bg1"/>
              </a:solidFill>
            </a:endParaRPr>
          </a:p>
        </p:txBody>
      </p:sp>
      <p:sp>
        <p:nvSpPr>
          <p:cNvPr id="22" name="sketchy box">
            <a:extLst>
              <a:ext uri="{FF2B5EF4-FFF2-40B4-BE49-F238E27FC236}">
                <a16:creationId xmlns:a16="http://schemas.microsoft.com/office/drawing/2014/main" id="{4F2ED431-E304-4FF0-9F4E-032783C9D6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838200" y="720953"/>
            <a:ext cx="10515600" cy="5416094"/>
          </a:xfrm>
          <a:custGeom>
            <a:avLst/>
            <a:gdLst>
              <a:gd name="connsiteX0" fmla="*/ 0 w 10515600"/>
              <a:gd name="connsiteY0" fmla="*/ 0 h 5416094"/>
              <a:gd name="connsiteX1" fmla="*/ 552069 w 10515600"/>
              <a:gd name="connsiteY1" fmla="*/ 0 h 5416094"/>
              <a:gd name="connsiteX2" fmla="*/ 893826 w 10515600"/>
              <a:gd name="connsiteY2" fmla="*/ 0 h 5416094"/>
              <a:gd name="connsiteX3" fmla="*/ 1761363 w 10515600"/>
              <a:gd name="connsiteY3" fmla="*/ 0 h 5416094"/>
              <a:gd name="connsiteX4" fmla="*/ 2313432 w 10515600"/>
              <a:gd name="connsiteY4" fmla="*/ 0 h 5416094"/>
              <a:gd name="connsiteX5" fmla="*/ 2865501 w 10515600"/>
              <a:gd name="connsiteY5" fmla="*/ 0 h 5416094"/>
              <a:gd name="connsiteX6" fmla="*/ 3733038 w 10515600"/>
              <a:gd name="connsiteY6" fmla="*/ 0 h 5416094"/>
              <a:gd name="connsiteX7" fmla="*/ 4179951 w 10515600"/>
              <a:gd name="connsiteY7" fmla="*/ 0 h 5416094"/>
              <a:gd name="connsiteX8" fmla="*/ 5047488 w 10515600"/>
              <a:gd name="connsiteY8" fmla="*/ 0 h 5416094"/>
              <a:gd name="connsiteX9" fmla="*/ 5915025 w 10515600"/>
              <a:gd name="connsiteY9" fmla="*/ 0 h 5416094"/>
              <a:gd name="connsiteX10" fmla="*/ 6572250 w 10515600"/>
              <a:gd name="connsiteY10" fmla="*/ 0 h 5416094"/>
              <a:gd name="connsiteX11" fmla="*/ 7439787 w 10515600"/>
              <a:gd name="connsiteY11" fmla="*/ 0 h 5416094"/>
              <a:gd name="connsiteX12" fmla="*/ 7991856 w 10515600"/>
              <a:gd name="connsiteY12" fmla="*/ 0 h 5416094"/>
              <a:gd name="connsiteX13" fmla="*/ 8543925 w 10515600"/>
              <a:gd name="connsiteY13" fmla="*/ 0 h 5416094"/>
              <a:gd name="connsiteX14" fmla="*/ 9306306 w 10515600"/>
              <a:gd name="connsiteY14" fmla="*/ 0 h 5416094"/>
              <a:gd name="connsiteX15" fmla="*/ 9858375 w 10515600"/>
              <a:gd name="connsiteY15" fmla="*/ 0 h 5416094"/>
              <a:gd name="connsiteX16" fmla="*/ 10515600 w 10515600"/>
              <a:gd name="connsiteY16" fmla="*/ 0 h 5416094"/>
              <a:gd name="connsiteX17" fmla="*/ 10515600 w 10515600"/>
              <a:gd name="connsiteY17" fmla="*/ 785334 h 5416094"/>
              <a:gd name="connsiteX18" fmla="*/ 10515600 w 10515600"/>
              <a:gd name="connsiteY18" fmla="*/ 1516506 h 5416094"/>
              <a:gd name="connsiteX19" fmla="*/ 10515600 w 10515600"/>
              <a:gd name="connsiteY19" fmla="*/ 2247679 h 5416094"/>
              <a:gd name="connsiteX20" fmla="*/ 10515600 w 10515600"/>
              <a:gd name="connsiteY20" fmla="*/ 2762208 h 5416094"/>
              <a:gd name="connsiteX21" fmla="*/ 10515600 w 10515600"/>
              <a:gd name="connsiteY21" fmla="*/ 3330898 h 5416094"/>
              <a:gd name="connsiteX22" fmla="*/ 10515600 w 10515600"/>
              <a:gd name="connsiteY22" fmla="*/ 4062071 h 5416094"/>
              <a:gd name="connsiteX23" fmla="*/ 10515600 w 10515600"/>
              <a:gd name="connsiteY23" fmla="*/ 4684921 h 5416094"/>
              <a:gd name="connsiteX24" fmla="*/ 10515600 w 10515600"/>
              <a:gd name="connsiteY24" fmla="*/ 5416094 h 5416094"/>
              <a:gd name="connsiteX25" fmla="*/ 9753219 w 10515600"/>
              <a:gd name="connsiteY25" fmla="*/ 5416094 h 5416094"/>
              <a:gd name="connsiteX26" fmla="*/ 9411462 w 10515600"/>
              <a:gd name="connsiteY26" fmla="*/ 5416094 h 5416094"/>
              <a:gd name="connsiteX27" fmla="*/ 8754237 w 10515600"/>
              <a:gd name="connsiteY27" fmla="*/ 5416094 h 5416094"/>
              <a:gd name="connsiteX28" fmla="*/ 8307324 w 10515600"/>
              <a:gd name="connsiteY28" fmla="*/ 5416094 h 5416094"/>
              <a:gd name="connsiteX29" fmla="*/ 7544943 w 10515600"/>
              <a:gd name="connsiteY29" fmla="*/ 5416094 h 5416094"/>
              <a:gd name="connsiteX30" fmla="*/ 7098030 w 10515600"/>
              <a:gd name="connsiteY30" fmla="*/ 5416094 h 5416094"/>
              <a:gd name="connsiteX31" fmla="*/ 6335649 w 10515600"/>
              <a:gd name="connsiteY31" fmla="*/ 5416094 h 5416094"/>
              <a:gd name="connsiteX32" fmla="*/ 5993892 w 10515600"/>
              <a:gd name="connsiteY32" fmla="*/ 5416094 h 5416094"/>
              <a:gd name="connsiteX33" fmla="*/ 5231511 w 10515600"/>
              <a:gd name="connsiteY33" fmla="*/ 5416094 h 5416094"/>
              <a:gd name="connsiteX34" fmla="*/ 4784598 w 10515600"/>
              <a:gd name="connsiteY34" fmla="*/ 5416094 h 5416094"/>
              <a:gd name="connsiteX35" fmla="*/ 4442841 w 10515600"/>
              <a:gd name="connsiteY35" fmla="*/ 5416094 h 5416094"/>
              <a:gd name="connsiteX36" fmla="*/ 3995928 w 10515600"/>
              <a:gd name="connsiteY36" fmla="*/ 5416094 h 5416094"/>
              <a:gd name="connsiteX37" fmla="*/ 3233547 w 10515600"/>
              <a:gd name="connsiteY37" fmla="*/ 5416094 h 5416094"/>
              <a:gd name="connsiteX38" fmla="*/ 2786634 w 10515600"/>
              <a:gd name="connsiteY38" fmla="*/ 5416094 h 5416094"/>
              <a:gd name="connsiteX39" fmla="*/ 2444877 w 10515600"/>
              <a:gd name="connsiteY39" fmla="*/ 5416094 h 5416094"/>
              <a:gd name="connsiteX40" fmla="*/ 1997964 w 10515600"/>
              <a:gd name="connsiteY40" fmla="*/ 5416094 h 5416094"/>
              <a:gd name="connsiteX41" fmla="*/ 1445895 w 10515600"/>
              <a:gd name="connsiteY41" fmla="*/ 5416094 h 5416094"/>
              <a:gd name="connsiteX42" fmla="*/ 788670 w 10515600"/>
              <a:gd name="connsiteY42" fmla="*/ 5416094 h 5416094"/>
              <a:gd name="connsiteX43" fmla="*/ 0 w 10515600"/>
              <a:gd name="connsiteY43" fmla="*/ 5416094 h 5416094"/>
              <a:gd name="connsiteX44" fmla="*/ 0 w 10515600"/>
              <a:gd name="connsiteY44" fmla="*/ 4630760 h 5416094"/>
              <a:gd name="connsiteX45" fmla="*/ 0 w 10515600"/>
              <a:gd name="connsiteY45" fmla="*/ 3953749 h 5416094"/>
              <a:gd name="connsiteX46" fmla="*/ 0 w 10515600"/>
              <a:gd name="connsiteY46" fmla="*/ 3276737 h 5416094"/>
              <a:gd name="connsiteX47" fmla="*/ 0 w 10515600"/>
              <a:gd name="connsiteY47" fmla="*/ 2599725 h 5416094"/>
              <a:gd name="connsiteX48" fmla="*/ 0 w 10515600"/>
              <a:gd name="connsiteY48" fmla="*/ 1922713 h 5416094"/>
              <a:gd name="connsiteX49" fmla="*/ 0 w 10515600"/>
              <a:gd name="connsiteY49" fmla="*/ 1299863 h 5416094"/>
              <a:gd name="connsiteX50" fmla="*/ 0 w 10515600"/>
              <a:gd name="connsiteY50" fmla="*/ 0 h 5416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10515600" h="5416094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24919" y="196329"/>
                  <a:pt x="10549062" y="488432"/>
                  <a:pt x="10515600" y="785334"/>
                </a:cubicBezTo>
                <a:cubicBezTo>
                  <a:pt x="10482138" y="1082236"/>
                  <a:pt x="10536385" y="1323726"/>
                  <a:pt x="10515600" y="1516506"/>
                </a:cubicBezTo>
                <a:cubicBezTo>
                  <a:pt x="10494815" y="1709286"/>
                  <a:pt x="10546328" y="2097632"/>
                  <a:pt x="10515600" y="2247679"/>
                </a:cubicBezTo>
                <a:cubicBezTo>
                  <a:pt x="10484872" y="2397726"/>
                  <a:pt x="10491771" y="2577292"/>
                  <a:pt x="10515600" y="2762208"/>
                </a:cubicBezTo>
                <a:cubicBezTo>
                  <a:pt x="10539429" y="2947124"/>
                  <a:pt x="10511007" y="3105736"/>
                  <a:pt x="10515600" y="3330898"/>
                </a:cubicBezTo>
                <a:cubicBezTo>
                  <a:pt x="10520194" y="3556060"/>
                  <a:pt x="10497393" y="3882611"/>
                  <a:pt x="10515600" y="4062071"/>
                </a:cubicBezTo>
                <a:cubicBezTo>
                  <a:pt x="10533807" y="4241531"/>
                  <a:pt x="10544791" y="4505155"/>
                  <a:pt x="10515600" y="4684921"/>
                </a:cubicBezTo>
                <a:cubicBezTo>
                  <a:pt x="10486410" y="4864687"/>
                  <a:pt x="10497356" y="5246484"/>
                  <a:pt x="10515600" y="5416094"/>
                </a:cubicBezTo>
                <a:cubicBezTo>
                  <a:pt x="10245623" y="5445692"/>
                  <a:pt x="10029676" y="5415505"/>
                  <a:pt x="9753219" y="5416094"/>
                </a:cubicBezTo>
                <a:cubicBezTo>
                  <a:pt x="9476762" y="5416683"/>
                  <a:pt x="9553148" y="5422760"/>
                  <a:pt x="9411462" y="5416094"/>
                </a:cubicBezTo>
                <a:cubicBezTo>
                  <a:pt x="9269776" y="5409428"/>
                  <a:pt x="8927709" y="5385012"/>
                  <a:pt x="8754237" y="5416094"/>
                </a:cubicBezTo>
                <a:cubicBezTo>
                  <a:pt x="8580766" y="5447176"/>
                  <a:pt x="8413264" y="5410024"/>
                  <a:pt x="8307324" y="5416094"/>
                </a:cubicBezTo>
                <a:cubicBezTo>
                  <a:pt x="8201384" y="5422164"/>
                  <a:pt x="7912690" y="5421686"/>
                  <a:pt x="7544943" y="5416094"/>
                </a:cubicBezTo>
                <a:cubicBezTo>
                  <a:pt x="7177196" y="5410502"/>
                  <a:pt x="7304235" y="5418502"/>
                  <a:pt x="7098030" y="5416094"/>
                </a:cubicBezTo>
                <a:cubicBezTo>
                  <a:pt x="6891825" y="5413686"/>
                  <a:pt x="6541479" y="5434609"/>
                  <a:pt x="6335649" y="5416094"/>
                </a:cubicBezTo>
                <a:cubicBezTo>
                  <a:pt x="6129819" y="5397579"/>
                  <a:pt x="6106541" y="5402791"/>
                  <a:pt x="5993892" y="5416094"/>
                </a:cubicBezTo>
                <a:cubicBezTo>
                  <a:pt x="5881243" y="5429397"/>
                  <a:pt x="5545248" y="5437743"/>
                  <a:pt x="5231511" y="5416094"/>
                </a:cubicBezTo>
                <a:cubicBezTo>
                  <a:pt x="4917774" y="5394445"/>
                  <a:pt x="4963237" y="5426599"/>
                  <a:pt x="4784598" y="5416094"/>
                </a:cubicBezTo>
                <a:cubicBezTo>
                  <a:pt x="4605959" y="5405589"/>
                  <a:pt x="4605904" y="5406658"/>
                  <a:pt x="4442841" y="5416094"/>
                </a:cubicBezTo>
                <a:cubicBezTo>
                  <a:pt x="4279778" y="5425530"/>
                  <a:pt x="4177180" y="5426138"/>
                  <a:pt x="3995928" y="5416094"/>
                </a:cubicBezTo>
                <a:cubicBezTo>
                  <a:pt x="3814676" y="5406050"/>
                  <a:pt x="3516440" y="5429234"/>
                  <a:pt x="3233547" y="5416094"/>
                </a:cubicBezTo>
                <a:cubicBezTo>
                  <a:pt x="2950654" y="5402954"/>
                  <a:pt x="2884354" y="5436103"/>
                  <a:pt x="2786634" y="5416094"/>
                </a:cubicBezTo>
                <a:cubicBezTo>
                  <a:pt x="2688914" y="5396085"/>
                  <a:pt x="2522958" y="5423232"/>
                  <a:pt x="2444877" y="5416094"/>
                </a:cubicBezTo>
                <a:cubicBezTo>
                  <a:pt x="2366796" y="5408956"/>
                  <a:pt x="2104768" y="5395479"/>
                  <a:pt x="1997964" y="5416094"/>
                </a:cubicBezTo>
                <a:cubicBezTo>
                  <a:pt x="1891160" y="5436709"/>
                  <a:pt x="1573016" y="5412376"/>
                  <a:pt x="1445895" y="5416094"/>
                </a:cubicBezTo>
                <a:cubicBezTo>
                  <a:pt x="1318774" y="5419812"/>
                  <a:pt x="986443" y="5400529"/>
                  <a:pt x="788670" y="5416094"/>
                </a:cubicBezTo>
                <a:cubicBezTo>
                  <a:pt x="590897" y="5431659"/>
                  <a:pt x="363709" y="5381266"/>
                  <a:pt x="0" y="5416094"/>
                </a:cubicBezTo>
                <a:cubicBezTo>
                  <a:pt x="-22973" y="5218643"/>
                  <a:pt x="-26699" y="5010779"/>
                  <a:pt x="0" y="4630760"/>
                </a:cubicBezTo>
                <a:cubicBezTo>
                  <a:pt x="26699" y="4250741"/>
                  <a:pt x="-15389" y="4196664"/>
                  <a:pt x="0" y="3953749"/>
                </a:cubicBezTo>
                <a:cubicBezTo>
                  <a:pt x="15389" y="3710834"/>
                  <a:pt x="468" y="3611311"/>
                  <a:pt x="0" y="3276737"/>
                </a:cubicBezTo>
                <a:cubicBezTo>
                  <a:pt x="-468" y="2942163"/>
                  <a:pt x="15360" y="2781998"/>
                  <a:pt x="0" y="2599725"/>
                </a:cubicBezTo>
                <a:cubicBezTo>
                  <a:pt x="-15360" y="2417452"/>
                  <a:pt x="14816" y="2100232"/>
                  <a:pt x="0" y="1922713"/>
                </a:cubicBezTo>
                <a:cubicBezTo>
                  <a:pt x="-14816" y="1745194"/>
                  <a:pt x="-24648" y="1604167"/>
                  <a:pt x="0" y="1299863"/>
                </a:cubicBezTo>
                <a:cubicBezTo>
                  <a:pt x="24648" y="995559"/>
                  <a:pt x="2182" y="279525"/>
                  <a:pt x="0" y="0"/>
                </a:cubicBezTo>
                <a:close/>
              </a:path>
            </a:pathLst>
          </a:custGeom>
          <a:noFill/>
          <a:ln w="47625" cap="rnd">
            <a:solidFill>
              <a:schemeClr val="bg1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sketchy line">
            <a:extLst>
              <a:ext uri="{FF2B5EF4-FFF2-40B4-BE49-F238E27FC236}">
                <a16:creationId xmlns:a16="http://schemas.microsoft.com/office/drawing/2014/main" id="{4E87FCFB-2CCE-460D-B3DD-557C8BD1B9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74206" y="4419423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563791 w 4243589"/>
              <a:gd name="connsiteY1" fmla="*/ 0 h 18288"/>
              <a:gd name="connsiteX2" fmla="*/ 1042710 w 4243589"/>
              <a:gd name="connsiteY2" fmla="*/ 0 h 18288"/>
              <a:gd name="connsiteX3" fmla="*/ 1564066 w 4243589"/>
              <a:gd name="connsiteY3" fmla="*/ 0 h 18288"/>
              <a:gd name="connsiteX4" fmla="*/ 2212729 w 4243589"/>
              <a:gd name="connsiteY4" fmla="*/ 0 h 18288"/>
              <a:gd name="connsiteX5" fmla="*/ 2776520 w 4243589"/>
              <a:gd name="connsiteY5" fmla="*/ 0 h 18288"/>
              <a:gd name="connsiteX6" fmla="*/ 3297875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637362 w 4243589"/>
              <a:gd name="connsiteY9" fmla="*/ 18288 h 18288"/>
              <a:gd name="connsiteX10" fmla="*/ 3116007 w 4243589"/>
              <a:gd name="connsiteY10" fmla="*/ 18288 h 18288"/>
              <a:gd name="connsiteX11" fmla="*/ 2424908 w 4243589"/>
              <a:gd name="connsiteY11" fmla="*/ 18288 h 18288"/>
              <a:gd name="connsiteX12" fmla="*/ 1861117 w 4243589"/>
              <a:gd name="connsiteY12" fmla="*/ 18288 h 18288"/>
              <a:gd name="connsiteX13" fmla="*/ 1382198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3987" y="7429"/>
                  <a:pt x="4243569" y="10822"/>
                  <a:pt x="4243589" y="18288"/>
                </a:cubicBezTo>
                <a:cubicBezTo>
                  <a:pt x="4112949" y="-2855"/>
                  <a:pt x="3928037" y="1831"/>
                  <a:pt x="3637362" y="18288"/>
                </a:cubicBezTo>
                <a:cubicBezTo>
                  <a:pt x="3346687" y="34745"/>
                  <a:pt x="3254446" y="26669"/>
                  <a:pt x="3116007" y="18288"/>
                </a:cubicBezTo>
                <a:cubicBezTo>
                  <a:pt x="2977569" y="9907"/>
                  <a:pt x="2620228" y="28873"/>
                  <a:pt x="2424908" y="18288"/>
                </a:cubicBezTo>
                <a:cubicBezTo>
                  <a:pt x="2229588" y="7703"/>
                  <a:pt x="2088287" y="-3854"/>
                  <a:pt x="1861117" y="18288"/>
                </a:cubicBezTo>
                <a:cubicBezTo>
                  <a:pt x="1633947" y="40430"/>
                  <a:pt x="1502447" y="-871"/>
                  <a:pt x="1382198" y="18288"/>
                </a:cubicBezTo>
                <a:cubicBezTo>
                  <a:pt x="1261949" y="37447"/>
                  <a:pt x="1045440" y="28353"/>
                  <a:pt x="733535" y="18288"/>
                </a:cubicBezTo>
                <a:cubicBezTo>
                  <a:pt x="421630" y="8223"/>
                  <a:pt x="341257" y="-18359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2703" y="5429"/>
                  <a:pt x="4244410" y="14046"/>
                  <a:pt x="4243589" y="18288"/>
                </a:cubicBezTo>
                <a:cubicBezTo>
                  <a:pt x="4130424" y="-1240"/>
                  <a:pt x="3932803" y="42249"/>
                  <a:pt x="3722234" y="18288"/>
                </a:cubicBezTo>
                <a:cubicBezTo>
                  <a:pt x="3511665" y="-5673"/>
                  <a:pt x="3269903" y="45994"/>
                  <a:pt x="3116007" y="18288"/>
                </a:cubicBezTo>
                <a:cubicBezTo>
                  <a:pt x="2962111" y="-9418"/>
                  <a:pt x="2744280" y="23224"/>
                  <a:pt x="2509780" y="18288"/>
                </a:cubicBezTo>
                <a:cubicBezTo>
                  <a:pt x="2275280" y="13352"/>
                  <a:pt x="2066059" y="43664"/>
                  <a:pt x="1945989" y="18288"/>
                </a:cubicBezTo>
                <a:cubicBezTo>
                  <a:pt x="1825919" y="-7088"/>
                  <a:pt x="1407329" y="12616"/>
                  <a:pt x="1254890" y="18288"/>
                </a:cubicBezTo>
                <a:cubicBezTo>
                  <a:pt x="1102451" y="23960"/>
                  <a:pt x="837950" y="31673"/>
                  <a:pt x="563791" y="18288"/>
                </a:cubicBezTo>
                <a:cubicBezTo>
                  <a:pt x="289632" y="4903"/>
                  <a:pt x="132768" y="7105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rgbClr val="FFFFFF">
              <a:alpha val="75000"/>
            </a:srgbClr>
          </a:solidFill>
          <a:ln w="41275" cap="rnd">
            <a:solidFill>
              <a:schemeClr val="bg1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32487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667</Words>
  <Application>Microsoft Office PowerPoint</Application>
  <PresentationFormat>Widescreen</PresentationFormat>
  <Paragraphs>49</Paragraphs>
  <Slides>11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Aptos</vt:lpstr>
      <vt:lpstr>Aptos Display</vt:lpstr>
      <vt:lpstr>Arial</vt:lpstr>
      <vt:lpstr>Courier New</vt:lpstr>
      <vt:lpstr>Symbol</vt:lpstr>
      <vt:lpstr>Times New Roman</vt:lpstr>
      <vt:lpstr>Office Theme</vt:lpstr>
      <vt:lpstr>Conference PowerPoint  Sustainability in the Hospitality Industry  Mohammed muddasar  2121682  BMIH6001 </vt:lpstr>
      <vt:lpstr>Abstract </vt:lpstr>
      <vt:lpstr>Introduction </vt:lpstr>
      <vt:lpstr>Key Themes in Sustainability </vt:lpstr>
      <vt:lpstr>Key Themes Continued </vt:lpstr>
      <vt:lpstr>Successful Case Studies </vt:lpstr>
      <vt:lpstr>Challenges in Sustainability</vt:lpstr>
      <vt:lpstr>Pestle and Swot analysis </vt:lpstr>
      <vt:lpstr>Conclusion </vt:lpstr>
      <vt:lpstr>References </vt:lpstr>
      <vt:lpstr>thank you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mohammed muddasar</dc:creator>
  <cp:lastModifiedBy>mohammed muddasar</cp:lastModifiedBy>
  <cp:revision>4</cp:revision>
  <dcterms:created xsi:type="dcterms:W3CDTF">2024-10-07T10:49:28Z</dcterms:created>
  <dcterms:modified xsi:type="dcterms:W3CDTF">2024-10-29T00:49:33Z</dcterms:modified>
</cp:coreProperties>
</file>