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2" r:id="rId16"/>
    <p:sldId id="293" r:id="rId17"/>
    <p:sldId id="294" r:id="rId18"/>
    <p:sldId id="295" r:id="rId19"/>
    <p:sldId id="291" r:id="rId2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76" autoAdjust="0"/>
  </p:normalViewPr>
  <p:slideViewPr>
    <p:cSldViewPr>
      <p:cViewPr>
        <p:scale>
          <a:sx n="50" d="100"/>
          <a:sy n="50" d="100"/>
        </p:scale>
        <p:origin x="1301" y="8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relational-databases/triggers/ddl-events?view=sql-server-ver1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ACCC 5001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239767" y="2133600"/>
            <a:ext cx="7740846" cy="302217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Database Management Systems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Triggers - DDL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9768-FD2E-734D-9B1B-9BBA16C4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Agenda</a:t>
            </a:r>
            <a:endParaRPr lang="en-US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613B-F808-3544-BAF4-3269CF9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8A284-4B25-FE46-8CEC-659E9DA3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07368" y="1484784"/>
            <a:ext cx="10972800" cy="3917032"/>
          </a:xfrm>
        </p:spPr>
        <p:txBody>
          <a:bodyPr/>
          <a:lstStyle/>
          <a:p>
            <a:pPr marL="285750" indent="-285750"/>
            <a:r>
              <a:rPr lang="en-GB" dirty="0"/>
              <a:t>Review Triggers</a:t>
            </a:r>
          </a:p>
          <a:p>
            <a:pPr marL="285750" indent="-285750"/>
            <a:r>
              <a:rPr lang="en-GB" dirty="0"/>
              <a:t>Data Definition Language (DDL) Events</a:t>
            </a:r>
          </a:p>
          <a:p>
            <a:pPr marL="285750" indent="-285750"/>
            <a:r>
              <a:rPr lang="en-GB" dirty="0"/>
              <a:t>Creating DDL Triggers</a:t>
            </a:r>
          </a:p>
          <a:p>
            <a:pPr marL="285750" indent="-285750"/>
            <a:r>
              <a:rPr lang="en-GB" dirty="0"/>
              <a:t>DDL Trigger Scope</a:t>
            </a:r>
          </a:p>
          <a:p>
            <a:pPr marL="285750" indent="-285750"/>
            <a:r>
              <a:rPr lang="en-GB" dirty="0"/>
              <a:t>Changing the Firing Order of Triggers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28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of Triggers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6" name="Rectangle 5"/>
          <p:cNvSpPr/>
          <p:nvPr/>
        </p:nvSpPr>
        <p:spPr>
          <a:xfrm>
            <a:off x="1271464" y="1628800"/>
            <a:ext cx="2592288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DML Triggers</a:t>
            </a:r>
          </a:p>
          <a:p>
            <a:pPr algn="ctr"/>
            <a:endParaRPr lang="en-GB" dirty="0"/>
          </a:p>
          <a:p>
            <a:pPr algn="ctr"/>
            <a:r>
              <a:rPr lang="en-GB" dirty="0" smtClean="0"/>
              <a:t>Operate on INSERT, DELETE, UPDATE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5015880" y="1604865"/>
            <a:ext cx="2592288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DDL Triggers</a:t>
            </a:r>
          </a:p>
          <a:p>
            <a:pPr algn="ctr"/>
            <a:endParaRPr lang="en-GB" dirty="0"/>
          </a:p>
          <a:p>
            <a:pPr algn="ctr"/>
            <a:r>
              <a:rPr lang="en-GB" dirty="0" smtClean="0"/>
              <a:t>Operate on CREATE, DROP and ALTER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8494550" y="1628800"/>
            <a:ext cx="2592288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Logon Triggers</a:t>
            </a:r>
          </a:p>
          <a:p>
            <a:pPr algn="ctr"/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271464" y="1604865"/>
            <a:ext cx="2592288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DDL Triggers</a:t>
            </a:r>
          </a:p>
          <a:p>
            <a:pPr algn="ctr"/>
            <a:endParaRPr lang="en-GB" dirty="0"/>
          </a:p>
          <a:p>
            <a:pPr algn="ctr"/>
            <a:r>
              <a:rPr lang="en-GB" dirty="0" smtClean="0"/>
              <a:t>Operate on CREATE, DROP and ALTER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015880" y="1604865"/>
            <a:ext cx="607968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DDL Triggers operate on CREATE, DROP and ALTER commands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These are scoped to: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Database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Server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233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5342384" cy="1143000"/>
          </a:xfrm>
        </p:spPr>
        <p:txBody>
          <a:bodyPr/>
          <a:lstStyle/>
          <a:p>
            <a:r>
              <a:rPr lang="en-GB" dirty="0" smtClean="0"/>
              <a:t>CREATE Trigger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558408" cy="3917032"/>
          </a:xfrm>
        </p:spPr>
        <p:txBody>
          <a:bodyPr/>
          <a:lstStyle/>
          <a:p>
            <a:r>
              <a:rPr lang="en-GB" dirty="0" smtClean="0"/>
              <a:t>How we create this type of trigger depends on the scope of trigger:</a:t>
            </a:r>
          </a:p>
          <a:p>
            <a:pPr lvl="1"/>
            <a:r>
              <a:rPr lang="en-GB" dirty="0" smtClean="0"/>
              <a:t>Database or,</a:t>
            </a:r>
          </a:p>
          <a:p>
            <a:pPr lvl="1"/>
            <a:r>
              <a:rPr lang="en-GB" dirty="0" smtClean="0"/>
              <a:t>Server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569" t="1700" r="75594" b="38100"/>
          <a:stretch/>
        </p:blipFill>
        <p:spPr>
          <a:xfrm>
            <a:off x="7032104" y="189063"/>
            <a:ext cx="4176464" cy="61926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-5" t="301" r="75200" b="49300"/>
          <a:stretch/>
        </p:blipFill>
        <p:spPr>
          <a:xfrm>
            <a:off x="7054752" y="857450"/>
            <a:ext cx="4536504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690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DDL Triggers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Let’s consider creating a DDL trigger on our </a:t>
            </a:r>
            <a:r>
              <a:rPr lang="en-GB" dirty="0" err="1" smtClean="0"/>
              <a:t>NorthWind</a:t>
            </a:r>
            <a:r>
              <a:rPr lang="en-GB" dirty="0" smtClean="0"/>
              <a:t> database.  </a:t>
            </a:r>
            <a:endParaRPr lang="en-GB" dirty="0"/>
          </a:p>
          <a:p>
            <a:r>
              <a:rPr lang="en-GB" dirty="0" smtClean="0"/>
              <a:t>There are many events that a DDL Trigger can operate on, these can be quickly found with a google search on DDL Events: </a:t>
            </a:r>
            <a:r>
              <a:rPr lang="en-GB" dirty="0">
                <a:hlinkClick r:id="rId2"/>
              </a:rPr>
              <a:t>https://docs.microsoft.com/en-us/sql/relational-databases/triggers/ddl-events?view=sql-server-ver15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653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7848" y="274638"/>
            <a:ext cx="6854552" cy="1143000"/>
          </a:xfrm>
        </p:spPr>
        <p:txBody>
          <a:bodyPr/>
          <a:lstStyle/>
          <a:p>
            <a:r>
              <a:rPr lang="en-GB" dirty="0" smtClean="0"/>
              <a:t>Creating a DDL Trigger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TextBox 6"/>
          <p:cNvSpPr txBox="1"/>
          <p:nvPr/>
        </p:nvSpPr>
        <p:spPr>
          <a:xfrm>
            <a:off x="219803" y="764704"/>
            <a:ext cx="979438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Use </a:t>
            </a:r>
            <a:r>
              <a:rPr lang="en-GB" sz="2800" dirty="0" err="1" smtClean="0"/>
              <a:t>NorthWind</a:t>
            </a:r>
            <a:endParaRPr lang="en-GB" sz="2800" dirty="0" smtClean="0"/>
          </a:p>
          <a:p>
            <a:r>
              <a:rPr lang="en-GB" sz="2800" dirty="0" smtClean="0"/>
              <a:t>GO</a:t>
            </a:r>
          </a:p>
          <a:p>
            <a:endParaRPr lang="en-GB" sz="2800" dirty="0"/>
          </a:p>
          <a:p>
            <a:r>
              <a:rPr lang="en-GB" sz="2800" dirty="0" smtClean="0"/>
              <a:t>CREATE TRIGGER </a:t>
            </a:r>
            <a:r>
              <a:rPr lang="en-GB" sz="2800" dirty="0" err="1" smtClean="0"/>
              <a:t>trgNoNewTables</a:t>
            </a:r>
            <a:endParaRPr lang="en-GB" sz="2800" dirty="0" smtClean="0"/>
          </a:p>
          <a:p>
            <a:r>
              <a:rPr lang="en-GB" sz="2800" dirty="0" smtClean="0"/>
              <a:t>ON DATABASE</a:t>
            </a:r>
          </a:p>
          <a:p>
            <a:r>
              <a:rPr lang="en-GB" sz="2800" dirty="0" smtClean="0"/>
              <a:t>FOR CREATE_TABLE</a:t>
            </a:r>
          </a:p>
          <a:p>
            <a:r>
              <a:rPr lang="en-GB" sz="2800" dirty="0" smtClean="0"/>
              <a:t>AS</a:t>
            </a:r>
          </a:p>
          <a:p>
            <a:r>
              <a:rPr lang="en-GB" sz="2800" dirty="0" smtClean="0"/>
              <a:t>BEGIN</a:t>
            </a:r>
          </a:p>
          <a:p>
            <a:r>
              <a:rPr lang="en-GB" sz="2800" dirty="0"/>
              <a:t>	</a:t>
            </a:r>
            <a:r>
              <a:rPr lang="en-GB" sz="2800" dirty="0" smtClean="0"/>
              <a:t>PRINT ‘New Table Creation is Prohibited’</a:t>
            </a:r>
          </a:p>
          <a:p>
            <a:r>
              <a:rPr lang="en-GB" sz="2800" dirty="0"/>
              <a:t>	</a:t>
            </a:r>
            <a:r>
              <a:rPr lang="en-GB" sz="2800" dirty="0" smtClean="0"/>
              <a:t>ROLLBACK</a:t>
            </a:r>
          </a:p>
          <a:p>
            <a:r>
              <a:rPr lang="en-GB" sz="2800" dirty="0" smtClean="0"/>
              <a:t>END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84987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2344" y="274638"/>
            <a:ext cx="2390056" cy="1143000"/>
          </a:xfrm>
        </p:spPr>
        <p:txBody>
          <a:bodyPr/>
          <a:lstStyle/>
          <a:p>
            <a:r>
              <a:rPr lang="en-GB" dirty="0" smtClean="0"/>
              <a:t>Creating a Trigger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-7" t="3800" r="55120" b="34601"/>
          <a:stretch/>
        </p:blipFill>
        <p:spPr>
          <a:xfrm>
            <a:off x="191344" y="187922"/>
            <a:ext cx="8208912" cy="6336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019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9192344" y="274638"/>
            <a:ext cx="2390056" cy="1143000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 smtClean="0"/>
              <a:t>Creating a Trigger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782" t="11501" r="51181" b="34600"/>
          <a:stretch/>
        </p:blipFill>
        <p:spPr>
          <a:xfrm>
            <a:off x="0" y="116632"/>
            <a:ext cx="8784976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55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192344" y="274638"/>
            <a:ext cx="2390056" cy="1143000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 smtClean="0"/>
              <a:t>Creating a Trigger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388" t="11502" r="51181" b="31800"/>
          <a:stretch/>
        </p:blipFill>
        <p:spPr>
          <a:xfrm>
            <a:off x="119336" y="24016"/>
            <a:ext cx="8856984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841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9192344" y="274638"/>
            <a:ext cx="2390056" cy="1143000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 smtClean="0"/>
              <a:t>Deleting a Trigger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67408" y="620688"/>
            <a:ext cx="67687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Triggers can be deleted in two ways: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Right-click on the trigger in the object panel, and select delete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 delete panel appears, and if you click OK the trigger will be deleted.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b="1" dirty="0" smtClean="0"/>
              <a:t>Alternatively</a:t>
            </a:r>
            <a:r>
              <a:rPr lang="en-GB" sz="2800" dirty="0" smtClean="0"/>
              <a:t>:  it can be done using SQL, the DROP TRIGGER &lt;</a:t>
            </a:r>
            <a:r>
              <a:rPr lang="en-GB" sz="2800" dirty="0" err="1" smtClean="0"/>
              <a:t>triggername</a:t>
            </a:r>
            <a:r>
              <a:rPr lang="en-GB" sz="2800" dirty="0" smtClean="0"/>
              <a:t>&gt; DATABASE</a:t>
            </a: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GB" sz="2800" b="1" dirty="0" smtClean="0"/>
              <a:t>The DATABASE</a:t>
            </a:r>
            <a:r>
              <a:rPr lang="en-GB" sz="2800" dirty="0" smtClean="0"/>
              <a:t> option must be selected in this case.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87379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048328" y="274638"/>
            <a:ext cx="2534072" cy="1143000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 smtClean="0"/>
              <a:t>Enabling and Disabling a Trigger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79376" y="404664"/>
            <a:ext cx="7992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Triggers can be enabled and disabled from the object window, by right clicking on the trigger.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Alternatively, we could SQL code to enable and disable a trigger: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2438" t="15001" r="48819" b="36700"/>
          <a:stretch/>
        </p:blipFill>
        <p:spPr>
          <a:xfrm>
            <a:off x="479376" y="192535"/>
            <a:ext cx="6585480" cy="622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10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048328" y="274638"/>
            <a:ext cx="2534072" cy="1143000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 smtClean="0"/>
              <a:t>Enabling and Disabling a Trigger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415480" y="692696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Enabling and Disabling ALL Triggers: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2354" t="12849" r="56468" b="34860"/>
          <a:stretch/>
        </p:blipFill>
        <p:spPr>
          <a:xfrm>
            <a:off x="1404472" y="-1"/>
            <a:ext cx="4835544" cy="6716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85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048328" y="274638"/>
            <a:ext cx="2534072" cy="1143000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 smtClean="0"/>
              <a:t>Enabling and Disabling a </a:t>
            </a:r>
            <a:r>
              <a:rPr lang="en-GB" dirty="0" err="1" smtClean="0"/>
              <a:t>SERVERTrigger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11424" y="476672"/>
            <a:ext cx="64807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All that is required to apply the trigger server wide is to change database to SERVER ALL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-5" t="12901" r="48819" b="38100"/>
          <a:stretch/>
        </p:blipFill>
        <p:spPr>
          <a:xfrm>
            <a:off x="334432" y="380089"/>
            <a:ext cx="8728079" cy="46997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389" t="11501" r="47243" b="19200"/>
          <a:stretch/>
        </p:blipFill>
        <p:spPr>
          <a:xfrm>
            <a:off x="233893" y="116631"/>
            <a:ext cx="8828617" cy="6571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21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545955" y="259930"/>
            <a:ext cx="2534072" cy="1143000"/>
          </a:xfrm>
          <a:prstGeom prst="rect">
            <a:avLst/>
          </a:prstGeom>
        </p:spPr>
        <p:txBody>
          <a:bodyPr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 smtClean="0"/>
              <a:t>Trigger</a:t>
            </a:r>
          </a:p>
          <a:p>
            <a:r>
              <a:rPr lang="en-GB" dirty="0" smtClean="0"/>
              <a:t>ORDER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89" t="11501" r="51574" b="17800"/>
          <a:stretch/>
        </p:blipFill>
        <p:spPr>
          <a:xfrm>
            <a:off x="287866" y="259930"/>
            <a:ext cx="7567257" cy="62646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-794" t="11501" r="53151" b="34600"/>
          <a:stretch/>
        </p:blipFill>
        <p:spPr>
          <a:xfrm>
            <a:off x="89745" y="259929"/>
            <a:ext cx="9620004" cy="61218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388" t="12201" r="54725" b="35300"/>
          <a:stretch/>
        </p:blipFill>
        <p:spPr>
          <a:xfrm>
            <a:off x="573524" y="620539"/>
            <a:ext cx="8208912" cy="5400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-5" t="12201" r="54725" b="34601"/>
          <a:stretch/>
        </p:blipFill>
        <p:spPr>
          <a:xfrm>
            <a:off x="419619" y="262240"/>
            <a:ext cx="8280920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28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1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employee database: (can be </a:t>
            </a:r>
            <a:r>
              <a:rPr lang="en-GB" smtClean="0"/>
              <a:t>uploaded from teams)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Create a DML trigger to display a message when a new record is inserted into a table.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687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 DDL trigger to prevent anyone inserting a new table, printing a message to that effect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572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DISABLE the DDL trigger you created earlier</a:t>
            </a:r>
          </a:p>
          <a:p>
            <a:r>
              <a:rPr lang="en-GB" dirty="0" smtClean="0"/>
              <a:t>Try creating a new table</a:t>
            </a:r>
          </a:p>
          <a:p>
            <a:r>
              <a:rPr lang="en-GB" dirty="0" smtClean="0"/>
              <a:t>ENABLE the trigger once again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500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two DDL triggers to prevent creating a new table</a:t>
            </a:r>
          </a:p>
          <a:p>
            <a:r>
              <a:rPr lang="en-GB" dirty="0" smtClean="0"/>
              <a:t>Check the order in which they are executed</a:t>
            </a:r>
          </a:p>
          <a:p>
            <a:r>
              <a:rPr lang="en-GB" dirty="0" smtClean="0"/>
              <a:t>Try changing the order using the system stored procedure called </a:t>
            </a:r>
            <a:r>
              <a:rPr lang="en-GB" dirty="0" err="1" smtClean="0"/>
              <a:t>sp_TriggerOrder</a:t>
            </a:r>
            <a:endParaRPr lang="en-GB" dirty="0" smtClean="0"/>
          </a:p>
          <a:p>
            <a:r>
              <a:rPr lang="en-GB" dirty="0" smtClean="0"/>
              <a:t>Note you can also use the option of last or none rather than first.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827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732366" y="620688"/>
            <a:ext cx="10363200" cy="1362075"/>
          </a:xfrm>
        </p:spPr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14/07/2020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923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435</TotalTime>
  <Words>457</Words>
  <Application>Microsoft Office PowerPoint</Application>
  <PresentationFormat>Widescreen</PresentationFormat>
  <Paragraphs>115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Myriad Pro</vt:lpstr>
      <vt:lpstr>Verdana</vt:lpstr>
      <vt:lpstr>20140311PresentationUWTSDTemplate</vt:lpstr>
      <vt:lpstr>ACCC 5001</vt:lpstr>
      <vt:lpstr>Agenda</vt:lpstr>
      <vt:lpstr>Review of Triggers</vt:lpstr>
      <vt:lpstr>CREATE Trigger</vt:lpstr>
      <vt:lpstr>DDL Triggers</vt:lpstr>
      <vt:lpstr>Creating a DDL Trigger</vt:lpstr>
      <vt:lpstr>Creating a Trigger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 1</vt:lpstr>
      <vt:lpstr>Task 2</vt:lpstr>
      <vt:lpstr>Task 3</vt:lpstr>
      <vt:lpstr>Task 4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 Code</dc:title>
  <dc:creator>Paul Jenkins</dc:creator>
  <cp:lastModifiedBy>Paul Jenkins</cp:lastModifiedBy>
  <cp:revision>23</cp:revision>
  <cp:lastPrinted>2018-07-09T15:27:01Z</cp:lastPrinted>
  <dcterms:created xsi:type="dcterms:W3CDTF">2020-07-14T14:43:14Z</dcterms:created>
  <dcterms:modified xsi:type="dcterms:W3CDTF">2020-07-14T21:59:01Z</dcterms:modified>
</cp:coreProperties>
</file>