
<file path=[Content_Types].xml><?xml version="1.0" encoding="utf-8"?>
<Types xmlns="http://schemas.openxmlformats.org/package/2006/content-types">
  <Default Extension="jpeg" ContentType="image/jpeg"/>
  <Default Extension="rels" ContentType="application/vnd.openxmlformats-package.relationships+xml"/>
  <Default Extension="wav" ContentType="audio/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7"/>
  </p:notesMasterIdLst>
  <p:sldIdLst>
    <p:sldId id="256" r:id="rId2"/>
    <p:sldId id="257" r:id="rId3"/>
    <p:sldId id="258" r:id="rId4"/>
    <p:sldId id="259" r:id="rId5"/>
    <p:sldId id="262" r:id="rId6"/>
    <p:sldId id="263" r:id="rId7"/>
    <p:sldId id="285" r:id="rId8"/>
    <p:sldId id="286" r:id="rId9"/>
    <p:sldId id="273" r:id="rId10"/>
    <p:sldId id="288" r:id="rId11"/>
    <p:sldId id="287" r:id="rId12"/>
    <p:sldId id="289" r:id="rId13"/>
    <p:sldId id="290" r:id="rId14"/>
    <p:sldId id="291" r:id="rId15"/>
    <p:sldId id="275" r:id="rId16"/>
    <p:sldId id="292" r:id="rId17"/>
    <p:sldId id="276" r:id="rId18"/>
    <p:sldId id="277" r:id="rId19"/>
    <p:sldId id="278" r:id="rId20"/>
    <p:sldId id="279" r:id="rId21"/>
    <p:sldId id="280" r:id="rId22"/>
    <p:sldId id="281" r:id="rId23"/>
    <p:sldId id="283" r:id="rId24"/>
    <p:sldId id="282" r:id="rId25"/>
    <p:sldId id="27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00"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1/29/2024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3849071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826601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554938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049394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749577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1026"/>
          <p:cNvSpPr>
            <a:spLocks noGrp="1" noRot="1" noChangeAspect="1" noChangeArrowheads="1" noTextEdit="1"/>
          </p:cNvSpPr>
          <p:nvPr>
            <p:ph type="sldImg"/>
          </p:nvPr>
        </p:nvSpPr>
        <p:spPr>
          <a:ln/>
        </p:spPr>
      </p:sp>
      <p:sp>
        <p:nvSpPr>
          <p:cNvPr id="77827" name="Rectangle 1027"/>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326025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049386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029976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625512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xfrm>
            <a:off x="914400" y="4343400"/>
            <a:ext cx="5029200" cy="4114800"/>
          </a:xfrm>
          <a:noFill/>
          <a:ln/>
        </p:spPr>
        <p:txBody>
          <a:bodyPr/>
          <a:lstStyle/>
          <a:p>
            <a:r>
              <a:rPr lang="en-GB">
                <a:latin typeface="Arial" pitchFamily="34" charset="0"/>
              </a:rPr>
              <a:t>Data mining comes from three existing areas: statistics, machine learning and databases. </a:t>
            </a:r>
          </a:p>
        </p:txBody>
      </p:sp>
    </p:spTree>
    <p:extLst>
      <p:ext uri="{BB962C8B-B14F-4D97-AF65-F5344CB8AC3E}">
        <p14:creationId xmlns:p14="http://schemas.microsoft.com/office/powerpoint/2010/main" val="2747311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255605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508396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29088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2C320F9-5654-4993-99F7-7283C39ED8E2}" type="datetime1">
              <a:rPr lang="en-US" smtClean="0"/>
              <a:pPr/>
              <a:t>1/29/2024</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EC9C40B-2E77-49A9-8F9F-7D0AC3B27260}" type="datetime1">
              <a:rPr lang="en-US" smtClean="0"/>
              <a:pPr/>
              <a:t>1/29/2024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
        <p:nvSpPr>
          <p:cNvPr id="7" name="Title 6"/>
          <p:cNvSpPr>
            <a:spLocks noGrp="1"/>
          </p:cNvSpPr>
          <p:nvPr>
            <p:ph type="title"/>
          </p:nvPr>
        </p:nvSpPr>
        <p:spPr/>
        <p:txBody>
          <a:bodyPr rtlCol="0"/>
          <a:lstStyle/>
          <a:p>
            <a:r>
              <a:rPr kumimoji="0" lang="en-US" dirty="0"/>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3237B7A-F0D8-4574-8424-B9D582A00B48}" type="datetime1">
              <a:rPr lang="en-US" smtClean="0"/>
              <a:pPr/>
              <a:t>1/29/2024</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F348D51-6625-4F65-BAD2-F29EEA469577}" type="datetime1">
              <a:rPr lang="en-US" smtClean="0"/>
              <a:pPr/>
              <a:t>1/29/2024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AFFF3BD-2136-4AFB-AD74-AAC1A893A5E5}" type="datetime1">
              <a:rPr lang="en-US" smtClean="0"/>
              <a:pPr/>
              <a:t>1/29/2024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2D2D4F-B262-4018-8594-6B1FE2F875A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E3EA239-51F0-44F7-810C-0EDDD1EF8CCF}" type="datetime1">
              <a:rPr lang="en-US" smtClean="0"/>
              <a:pPr/>
              <a:t>1/29/2024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25D2D-1813-4F18-88BE-DBE4A3849144}" type="datetime1">
              <a:rPr lang="en-US" smtClean="0"/>
              <a:pPr/>
              <a:t>1/29/2024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D855BDD-08E9-43C2-AD74-86F9D8DB252A}" type="datetime1">
              <a:rPr lang="en-US" smtClean="0"/>
              <a:pPr/>
              <a:t>1/29/2024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76C7059-B313-4AFD-A635-592DBB80BA49}" type="datetime1">
              <a:rPr lang="en-US" smtClean="0"/>
              <a:pPr/>
              <a:t>1/29/2024</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32D2D4F-B262-4018-8594-6B1FE2F875A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C67F22D-9195-4A68-A0BB-0E98452AF363}" type="datetime1">
              <a:rPr lang="en-US" smtClean="0"/>
              <a:pPr/>
              <a:t>1/29/2024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9F2739C-1EA1-408B-B658-FF3A76880D9A}" type="datetime1">
              <a:rPr lang="en-US" smtClean="0"/>
              <a:pPr/>
              <a:t>1/29/2024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796908"/>
          </a:xfrm>
          <a:prstGeom prst="rect">
            <a:avLst/>
          </a:prstGeom>
        </p:spPr>
        <p:txBody>
          <a:bodyPr vert="horz" anchor="ctr">
            <a:normAutofit/>
            <a:scene3d>
              <a:camera prst="orthographicFront"/>
              <a:lightRig rig="soft" dir="t"/>
            </a:scene3d>
            <a:sp3d prstMaterial="softEdge">
              <a:bevelT w="25400" h="25400"/>
            </a:sp3d>
          </a:bodyPr>
          <a:lstStyle/>
          <a:p>
            <a:r>
              <a:rPr kumimoji="0" lang="en-US" dirty="0"/>
              <a:t>Click to edit Master title style</a:t>
            </a:r>
          </a:p>
        </p:txBody>
      </p:sp>
      <p:sp>
        <p:nvSpPr>
          <p:cNvPr id="30" name="Text Placeholder 29"/>
          <p:cNvSpPr>
            <a:spLocks noGrp="1"/>
          </p:cNvSpPr>
          <p:nvPr>
            <p:ph type="body" idx="1"/>
          </p:nvPr>
        </p:nvSpPr>
        <p:spPr>
          <a:xfrm>
            <a:off x="457200" y="1142984"/>
            <a:ext cx="8229600" cy="4864307"/>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8697240-6398-4F58-8E06-A1571280E3C4}" type="datetime1">
              <a:rPr lang="en-US" smtClean="0"/>
              <a:pPr/>
              <a:t>1/29/2024</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36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4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0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0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6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Mining &amp; Visualisation</a:t>
            </a:r>
          </a:p>
        </p:txBody>
      </p:sp>
      <p:sp>
        <p:nvSpPr>
          <p:cNvPr id="3" name="Subtitle 2"/>
          <p:cNvSpPr>
            <a:spLocks noGrp="1"/>
          </p:cNvSpPr>
          <p:nvPr>
            <p:ph type="subTitle" idx="1"/>
          </p:nvPr>
        </p:nvSpPr>
        <p:spPr/>
        <p:txBody>
          <a:bodyPr>
            <a:normAutofit lnSpcReduction="10000"/>
          </a:bodyPr>
          <a:lstStyle/>
          <a:p>
            <a:r>
              <a:rPr lang="en-GB"/>
              <a:t>Introduction</a:t>
            </a:r>
            <a:endParaRPr lang="en-GB" dirty="0"/>
          </a:p>
          <a:p>
            <a:endParaRPr lang="en-GB" dirty="0"/>
          </a:p>
          <a:p>
            <a:r>
              <a:rPr lang="en-GB" dirty="0"/>
              <a:t>Dr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This module aims to develop the student’s ability to apply suitable statistical and data mining techniques using a variety of supervised and unsupervised data mining methods.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
        <p:nvSpPr>
          <p:cNvPr id="2" name="Title 1"/>
          <p:cNvSpPr>
            <a:spLocks noGrp="1"/>
          </p:cNvSpPr>
          <p:nvPr>
            <p:ph type="title"/>
          </p:nvPr>
        </p:nvSpPr>
        <p:spPr/>
        <p:txBody>
          <a:bodyPr>
            <a:normAutofit/>
          </a:bodyPr>
          <a:lstStyle/>
          <a:p>
            <a:r>
              <a:rPr lang="en-GB" dirty="0"/>
              <a:t>Aims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Upon successful completion of this module, the student will be able to:</a:t>
            </a:r>
          </a:p>
          <a:p>
            <a:pPr lvl="1"/>
            <a:endParaRPr lang="en-GB" dirty="0"/>
          </a:p>
          <a:p>
            <a:pPr lvl="1"/>
            <a:r>
              <a:rPr lang="en-US" dirty="0"/>
              <a:t>Apply and justify the application of a range of statistical methods and data mining techniques to the extraction of information from data.</a:t>
            </a:r>
            <a:endParaRPr lang="en-GB" dirty="0"/>
          </a:p>
          <a:p>
            <a:pPr lvl="1"/>
            <a:r>
              <a:rPr lang="en-US" dirty="0"/>
              <a:t>Critically evaluate the validity of the techniques employed with respect to the relevant data and to their intended use.</a:t>
            </a:r>
            <a:endParaRPr lang="en-GB" dirty="0"/>
          </a:p>
          <a:p>
            <a:pPr lvl="1"/>
            <a:r>
              <a:rPr lang="en-US" dirty="0"/>
              <a:t>Interpret the intelligence provided by the data mining process within the context of the data set investigated.</a:t>
            </a:r>
            <a:endParaRPr lang="en-GB" dirty="0"/>
          </a:p>
          <a:p>
            <a:pPr lvl="1"/>
            <a:r>
              <a:rPr lang="en-US" dirty="0"/>
              <a:t>Effectively communicate the data mining process and its results to a decision maker.</a:t>
            </a:r>
            <a:endParaRPr lang="en-GB" dirty="0"/>
          </a:p>
          <a:p>
            <a:pPr lvl="1"/>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
        <p:nvSpPr>
          <p:cNvPr id="2" name="Title 1"/>
          <p:cNvSpPr>
            <a:spLocks noGrp="1"/>
          </p:cNvSpPr>
          <p:nvPr>
            <p:ph type="title"/>
          </p:nvPr>
        </p:nvSpPr>
        <p:spPr/>
        <p:txBody>
          <a:bodyPr>
            <a:normAutofit/>
          </a:bodyPr>
          <a:lstStyle/>
          <a:p>
            <a:r>
              <a:rPr lang="en-GB" dirty="0"/>
              <a:t>Learning Outcomes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2983"/>
            <a:ext cx="8229600" cy="5715017"/>
          </a:xfrm>
        </p:spPr>
        <p:txBody>
          <a:bodyPr>
            <a:normAutofit/>
          </a:bodyPr>
          <a:lstStyle/>
          <a:p>
            <a:pPr lvl="0"/>
            <a:r>
              <a:rPr lang="en-US" sz="2000" dirty="0"/>
              <a:t>Data mining methodologies such as CRISP-DM and SEMMA</a:t>
            </a:r>
            <a:endParaRPr lang="en-GB" sz="2000" dirty="0"/>
          </a:p>
          <a:p>
            <a:pPr lvl="0"/>
            <a:r>
              <a:rPr lang="en-US" sz="2000" dirty="0"/>
              <a:t>Data preparation, visualisation and exploration</a:t>
            </a:r>
          </a:p>
          <a:p>
            <a:pPr lvl="0"/>
            <a:r>
              <a:rPr lang="en-US" sz="2000" dirty="0"/>
              <a:t>Basic techniques: statistical modelling, decision trees, rulesets, association rules, linear models, instance-based learning, clustering, multi-instance learning, text mining, sentiment analysis</a:t>
            </a:r>
            <a:endParaRPr lang="en-GB" sz="2000" dirty="0"/>
          </a:p>
          <a:p>
            <a:pPr lvl="0"/>
            <a:r>
              <a:rPr lang="en-US" sz="2000" dirty="0"/>
              <a:t>Credibility of data mining solutions; training and testing, information loss, cost curves; minimum description length principle</a:t>
            </a:r>
            <a:endParaRPr lang="en-GB" sz="2000" dirty="0"/>
          </a:p>
          <a:p>
            <a:pPr lvl="0"/>
            <a:r>
              <a:rPr lang="en-US" sz="2000" dirty="0"/>
              <a:t>Machine learning; classification, association, perceptrons, numeric prediction, Bayesian networks, semi-supervised and unsupervised learning</a:t>
            </a:r>
            <a:endParaRPr lang="en-GB" sz="2000" dirty="0"/>
          </a:p>
          <a:p>
            <a:pPr lvl="0"/>
            <a:r>
              <a:rPr lang="en-US" sz="2000" dirty="0"/>
              <a:t>Data transformations; attribute selection, </a:t>
            </a:r>
            <a:r>
              <a:rPr lang="en-US" sz="2000" dirty="0" err="1"/>
              <a:t>discretisation</a:t>
            </a:r>
            <a:r>
              <a:rPr lang="en-US" sz="2000" dirty="0"/>
              <a:t>, projection, sampling, cleansing</a:t>
            </a:r>
            <a:endParaRPr lang="en-GB" sz="2000" dirty="0"/>
          </a:p>
          <a:p>
            <a:pPr lvl="0"/>
            <a:r>
              <a:rPr lang="en-US" sz="2000" dirty="0"/>
              <a:t>Applications of data mining</a:t>
            </a:r>
            <a:endParaRPr lang="en-GB" sz="2000" dirty="0"/>
          </a:p>
          <a:p>
            <a:pPr lvl="0"/>
            <a:r>
              <a:rPr lang="en-US" sz="2000" dirty="0"/>
              <a:t>Software tools for data mining</a:t>
            </a:r>
            <a:endParaRPr lang="en-GB" sz="20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
        <p:nvSpPr>
          <p:cNvPr id="2" name="Title 1"/>
          <p:cNvSpPr>
            <a:spLocks noGrp="1"/>
          </p:cNvSpPr>
          <p:nvPr>
            <p:ph type="title"/>
          </p:nvPr>
        </p:nvSpPr>
        <p:spPr/>
        <p:txBody>
          <a:bodyPr>
            <a:normAutofit/>
          </a:bodyPr>
          <a:lstStyle/>
          <a:p>
            <a:r>
              <a:rPr lang="en-GB" dirty="0"/>
              <a:t>Indicative Content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2984"/>
            <a:ext cx="8229600" cy="5454368"/>
          </a:xfrm>
        </p:spPr>
        <p:txBody>
          <a:bodyPr>
            <a:normAutofit/>
          </a:bodyPr>
          <a:lstStyle/>
          <a:p>
            <a:r>
              <a:rPr lang="en-GB" dirty="0"/>
              <a:t>100% Coursework</a:t>
            </a:r>
          </a:p>
          <a:p>
            <a:pPr marL="109728" indent="0">
              <a:buNone/>
            </a:pPr>
            <a:endParaRPr lang="en-GB" dirty="0"/>
          </a:p>
          <a:p>
            <a:r>
              <a:rPr lang="en-GB" dirty="0"/>
              <a:t>Coursework 1: </a:t>
            </a:r>
          </a:p>
          <a:p>
            <a:pPr lvl="1"/>
            <a:r>
              <a:rPr lang="en-GB" dirty="0"/>
              <a:t>25% - A short (15 minutes) presentation and summary sheet on the data set to be analysed</a:t>
            </a:r>
          </a:p>
          <a:p>
            <a:pPr lvl="2"/>
            <a:r>
              <a:rPr lang="en-GB" dirty="0"/>
              <a:t>15:00 Friday March 8</a:t>
            </a:r>
            <a:r>
              <a:rPr lang="en-GB" baseline="30000" dirty="0"/>
              <a:t>th</a:t>
            </a:r>
            <a:r>
              <a:rPr lang="en-GB" dirty="0"/>
              <a:t> 2024.</a:t>
            </a:r>
          </a:p>
          <a:p>
            <a:endParaRPr lang="en-GB" dirty="0"/>
          </a:p>
          <a:p>
            <a:r>
              <a:rPr lang="en-GB" dirty="0"/>
              <a:t>Coursework 2:</a:t>
            </a:r>
          </a:p>
          <a:p>
            <a:pPr lvl="1"/>
            <a:r>
              <a:rPr lang="en-GB" dirty="0"/>
              <a:t>75% - A business report based upon the results of a data mining process run upon the selected dataset</a:t>
            </a:r>
          </a:p>
          <a:p>
            <a:pPr lvl="2"/>
            <a:r>
              <a:rPr lang="en-GB" dirty="0"/>
              <a:t>15:00 Friday 3</a:t>
            </a:r>
            <a:r>
              <a:rPr lang="en-GB" baseline="30000" dirty="0"/>
              <a:t>rd</a:t>
            </a:r>
            <a:r>
              <a:rPr lang="en-GB" dirty="0"/>
              <a:t> May 2024</a:t>
            </a:r>
          </a:p>
          <a:p>
            <a:pPr marL="109728" indent="0">
              <a:buNone/>
            </a:pP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
        <p:nvSpPr>
          <p:cNvPr id="2" name="Title 1"/>
          <p:cNvSpPr>
            <a:spLocks noGrp="1"/>
          </p:cNvSpPr>
          <p:nvPr>
            <p:ph type="title"/>
          </p:nvPr>
        </p:nvSpPr>
        <p:spPr/>
        <p:txBody>
          <a:bodyPr>
            <a:normAutofit/>
          </a:bodyPr>
          <a:lstStyle/>
          <a:p>
            <a:r>
              <a:rPr lang="en-GB" dirty="0"/>
              <a:t>Assessment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B32D2D4F-B262-4018-8594-6B1FE2F875A5}" type="slidenum">
              <a:rPr lang="en-GB" smtClean="0"/>
              <a:pPr/>
              <a:t>6</a:t>
            </a:fld>
            <a:endParaRPr lang="en-GB"/>
          </a:p>
        </p:txBody>
      </p:sp>
      <p:sp>
        <p:nvSpPr>
          <p:cNvPr id="2" name="Title 1"/>
          <p:cNvSpPr>
            <a:spLocks noGrp="1"/>
          </p:cNvSpPr>
          <p:nvPr>
            <p:ph type="title"/>
          </p:nvPr>
        </p:nvSpPr>
        <p:spPr/>
        <p:txBody>
          <a:bodyPr>
            <a:normAutofit/>
          </a:bodyPr>
          <a:lstStyle/>
          <a:p>
            <a:r>
              <a:rPr lang="en-GB" dirty="0"/>
              <a:t>Course Texts</a:t>
            </a:r>
          </a:p>
        </p:txBody>
      </p:sp>
      <p:sp>
        <p:nvSpPr>
          <p:cNvPr id="3" name="Content Placeholder 2"/>
          <p:cNvSpPr>
            <a:spLocks noGrp="1"/>
          </p:cNvSpPr>
          <p:nvPr>
            <p:ph idx="1"/>
          </p:nvPr>
        </p:nvSpPr>
        <p:spPr/>
        <p:txBody>
          <a:bodyPr>
            <a:normAutofit lnSpcReduction="10000"/>
          </a:bodyPr>
          <a:lstStyle/>
          <a:p>
            <a:pPr marL="109728" indent="0">
              <a:buNone/>
            </a:pPr>
            <a:r>
              <a:rPr lang="en-GB" b="1" dirty="0"/>
              <a:t>Essential</a:t>
            </a:r>
            <a:endParaRPr lang="en-GB" dirty="0"/>
          </a:p>
          <a:p>
            <a:r>
              <a:rPr lang="en-GB" dirty="0" err="1"/>
              <a:t>Bramer</a:t>
            </a:r>
            <a:r>
              <a:rPr lang="en-GB" dirty="0"/>
              <a:t>, M. (2020) </a:t>
            </a:r>
            <a:r>
              <a:rPr lang="en-GB" b="1" i="1" dirty="0"/>
              <a:t>Principles of Data Mining</a:t>
            </a:r>
            <a:r>
              <a:rPr lang="en-GB" i="1" dirty="0"/>
              <a:t>, 4th Edition,</a:t>
            </a:r>
            <a:r>
              <a:rPr lang="en-GB" dirty="0"/>
              <a:t> Springer.</a:t>
            </a:r>
          </a:p>
          <a:p>
            <a:endParaRPr lang="en-GB" dirty="0"/>
          </a:p>
          <a:p>
            <a:pPr marL="109728" indent="0">
              <a:buNone/>
            </a:pPr>
            <a:r>
              <a:rPr lang="en-GB" b="1" dirty="0"/>
              <a:t>Recommended</a:t>
            </a:r>
            <a:endParaRPr lang="en-GB" dirty="0"/>
          </a:p>
          <a:p>
            <a:r>
              <a:rPr lang="en-GB" dirty="0"/>
              <a:t>Witten, I. H., Frank, E., Hall, M. A., and Pal, C.J. (2016)</a:t>
            </a:r>
            <a:r>
              <a:rPr lang="en-GB" i="1" dirty="0"/>
              <a:t> </a:t>
            </a:r>
            <a:r>
              <a:rPr lang="en-GB" b="1" i="1" dirty="0"/>
              <a:t>Data Mining: Practical Machine Learning Tools and Techniques</a:t>
            </a:r>
            <a:r>
              <a:rPr lang="en-GB" i="1" dirty="0"/>
              <a:t>, 4th Edition,</a:t>
            </a:r>
            <a:r>
              <a:rPr lang="en-GB" dirty="0"/>
              <a:t> Burlington: Morgan Kaufmann</a:t>
            </a:r>
          </a:p>
          <a:p>
            <a:endParaRPr lang="en-GB" dirty="0"/>
          </a:p>
          <a:p>
            <a:pPr marL="109728" indent="0">
              <a:buNone/>
            </a:pPr>
            <a:r>
              <a:rPr lang="en-GB" b="1" dirty="0"/>
              <a:t>Background</a:t>
            </a:r>
            <a:endParaRPr lang="en-GB" dirty="0"/>
          </a:p>
          <a:p>
            <a:r>
              <a:rPr lang="en-GB" dirty="0" err="1"/>
              <a:t>Kranzler</a:t>
            </a:r>
            <a:r>
              <a:rPr lang="en-GB" dirty="0"/>
              <a:t>, J. H. (2017) </a:t>
            </a:r>
            <a:r>
              <a:rPr lang="en-GB" b="1" i="1" dirty="0"/>
              <a:t>Statistics for the Terrified</a:t>
            </a:r>
            <a:r>
              <a:rPr lang="en-GB" i="1" dirty="0"/>
              <a:t>, 6</a:t>
            </a:r>
            <a:r>
              <a:rPr lang="en-GB" i="1" baseline="30000" dirty="0"/>
              <a:t>th</a:t>
            </a:r>
            <a:r>
              <a:rPr lang="en-GB" i="1" dirty="0"/>
              <a:t> Edition,</a:t>
            </a:r>
            <a:r>
              <a:rPr lang="en-GB" dirty="0"/>
              <a:t> Upper Saddle River: Prentice Hall</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066841960"/>
              </p:ext>
            </p:extLst>
          </p:nvPr>
        </p:nvGraphicFramePr>
        <p:xfrm>
          <a:off x="285720" y="1301819"/>
          <a:ext cx="8572560" cy="4600191"/>
        </p:xfrm>
        <a:graphic>
          <a:graphicData uri="http://schemas.openxmlformats.org/drawingml/2006/table">
            <a:tbl>
              <a:tblPr/>
              <a:tblGrid>
                <a:gridCol w="2714644">
                  <a:extLst>
                    <a:ext uri="{9D8B030D-6E8A-4147-A177-3AD203B41FA5}">
                      <a16:colId xmlns:a16="http://schemas.microsoft.com/office/drawing/2014/main" val="20000"/>
                    </a:ext>
                  </a:extLst>
                </a:gridCol>
                <a:gridCol w="5857916">
                  <a:extLst>
                    <a:ext uri="{9D8B030D-6E8A-4147-A177-3AD203B41FA5}">
                      <a16:colId xmlns:a16="http://schemas.microsoft.com/office/drawing/2014/main" val="20001"/>
                    </a:ext>
                  </a:extLst>
                </a:gridCol>
              </a:tblGrid>
              <a:tr h="975053">
                <a:tc>
                  <a:txBody>
                    <a:bodyPr/>
                    <a:lstStyle/>
                    <a:p>
                      <a:pPr>
                        <a:lnSpc>
                          <a:spcPct val="115000"/>
                        </a:lnSpc>
                        <a:spcAft>
                          <a:spcPts val="0"/>
                        </a:spcAft>
                      </a:pPr>
                      <a:r>
                        <a:rPr lang="en-GB" sz="2000" dirty="0">
                          <a:latin typeface="Times New Roman"/>
                          <a:ea typeface="Times New Roman"/>
                          <a:cs typeface="Times New Roman"/>
                        </a:rPr>
                        <a:t>Spiegel,</a:t>
                      </a:r>
                      <a:r>
                        <a:rPr lang="en-GB" sz="2000" baseline="0" dirty="0">
                          <a:latin typeface="Times New Roman"/>
                          <a:ea typeface="Times New Roman"/>
                          <a:cs typeface="Times New Roman"/>
                        </a:rPr>
                        <a:t> M. R</a:t>
                      </a:r>
                      <a:r>
                        <a:rPr lang="en-GB" sz="2000" dirty="0">
                          <a:latin typeface="Times New Roman"/>
                          <a:ea typeface="Times New Roman"/>
                          <a:cs typeface="Times New Roman"/>
                        </a:rPr>
                        <a:t>. </a:t>
                      </a:r>
                    </a:p>
                  </a:txBody>
                  <a:tcPr marL="68580" marR="68580" marT="0" marB="0">
                    <a:lnL>
                      <a:noFill/>
                    </a:lnL>
                    <a:lnR>
                      <a:noFill/>
                    </a:lnR>
                    <a:lnT>
                      <a:noFill/>
                    </a:lnT>
                    <a:lnB>
                      <a:noFill/>
                    </a:lnB>
                  </a:tcPr>
                </a:tc>
                <a:tc>
                  <a:txBody>
                    <a:bodyPr/>
                    <a:lstStyle/>
                    <a:p>
                      <a:pPr>
                        <a:lnSpc>
                          <a:spcPct val="115000"/>
                        </a:lnSpc>
                        <a:spcAft>
                          <a:spcPts val="0"/>
                        </a:spcAft>
                      </a:pPr>
                      <a:r>
                        <a:rPr lang="en-GB" sz="2000" b="1" i="1" u="none" dirty="0" err="1">
                          <a:latin typeface="Times New Roman"/>
                          <a:ea typeface="Times New Roman"/>
                          <a:cs typeface="Times New Roman"/>
                        </a:rPr>
                        <a:t>Shaum’s</a:t>
                      </a:r>
                      <a:r>
                        <a:rPr lang="en-GB" sz="2000" b="1" i="1" u="none" dirty="0">
                          <a:latin typeface="Times New Roman"/>
                          <a:ea typeface="Times New Roman"/>
                          <a:cs typeface="Times New Roman"/>
                        </a:rPr>
                        <a:t> Outline of Statistics</a:t>
                      </a:r>
                    </a:p>
                    <a:p>
                      <a:pPr>
                        <a:lnSpc>
                          <a:spcPct val="115000"/>
                        </a:lnSpc>
                        <a:spcAft>
                          <a:spcPts val="0"/>
                        </a:spcAft>
                      </a:pPr>
                      <a:r>
                        <a:rPr lang="en-GB" sz="2000" dirty="0" err="1">
                          <a:latin typeface="Times New Roman"/>
                          <a:ea typeface="Times New Roman"/>
                          <a:cs typeface="Times New Roman"/>
                        </a:rPr>
                        <a:t>Shaum’s</a:t>
                      </a:r>
                      <a:r>
                        <a:rPr lang="en-GB" sz="2000" dirty="0">
                          <a:latin typeface="Times New Roman"/>
                          <a:ea typeface="Times New Roman"/>
                          <a:cs typeface="Times New Roman"/>
                        </a:rPr>
                        <a:t> Outlines, 1998</a:t>
                      </a:r>
                    </a:p>
                    <a:p>
                      <a:pPr>
                        <a:lnSpc>
                          <a:spcPct val="115000"/>
                        </a:lnSpc>
                        <a:spcAft>
                          <a:spcPts val="0"/>
                        </a:spcAft>
                      </a:pPr>
                      <a:r>
                        <a:rPr lang="en-GB" sz="2000" dirty="0">
                          <a:latin typeface="Times New Roman"/>
                          <a:ea typeface="Times New Roman"/>
                          <a:cs typeface="Times New Roman"/>
                        </a:rPr>
                        <a:t>ISBN: 978-0070602816 (eBook</a:t>
                      </a:r>
                      <a:r>
                        <a:rPr lang="en-GB" sz="2000" baseline="0" dirty="0">
                          <a:latin typeface="Times New Roman"/>
                          <a:ea typeface="Times New Roman"/>
                          <a:cs typeface="Times New Roman"/>
                        </a:rPr>
                        <a:t> available)</a:t>
                      </a:r>
                      <a:endParaRPr lang="en-GB" sz="2000" dirty="0">
                        <a:latin typeface="Times New Roman"/>
                        <a:ea typeface="Times New Roman"/>
                        <a:cs typeface="Times New Roman"/>
                      </a:endParaRPr>
                    </a:p>
                  </a:txBody>
                  <a:tcPr marL="68580" marR="68580" marT="0" marB="0">
                    <a:lnL>
                      <a:noFill/>
                    </a:lnL>
                    <a:lnR>
                      <a:noFill/>
                    </a:lnR>
                    <a:lnT>
                      <a:noFill/>
                    </a:lnT>
                    <a:lnB>
                      <a:noFill/>
                    </a:lnB>
                  </a:tcPr>
                </a:tc>
                <a:extLst>
                  <a:ext uri="{0D108BD9-81ED-4DB2-BD59-A6C34878D82A}">
                    <a16:rowId xmlns:a16="http://schemas.microsoft.com/office/drawing/2014/main" val="10000"/>
                  </a:ext>
                </a:extLst>
              </a:tr>
              <a:tr h="1145198">
                <a:tc>
                  <a:txBody>
                    <a:bodyPr/>
                    <a:lstStyle/>
                    <a:p>
                      <a:pPr>
                        <a:lnSpc>
                          <a:spcPct val="115000"/>
                        </a:lnSpc>
                        <a:spcAft>
                          <a:spcPts val="0"/>
                        </a:spcAft>
                      </a:pPr>
                      <a:r>
                        <a:rPr lang="en-GB" sz="2000" dirty="0" err="1">
                          <a:latin typeface="Times New Roman"/>
                          <a:ea typeface="Times New Roman"/>
                          <a:cs typeface="Times New Roman"/>
                        </a:rPr>
                        <a:t>Kranzler</a:t>
                      </a:r>
                      <a:r>
                        <a:rPr lang="en-GB" sz="2000" dirty="0">
                          <a:latin typeface="Times New Roman"/>
                          <a:ea typeface="Times New Roman"/>
                          <a:cs typeface="Times New Roman"/>
                        </a:rPr>
                        <a:t>, J.H.</a:t>
                      </a:r>
                    </a:p>
                  </a:txBody>
                  <a:tcPr marL="68580" marR="68580" marT="0" marB="0">
                    <a:lnL>
                      <a:noFill/>
                    </a:lnL>
                    <a:lnR>
                      <a:noFill/>
                    </a:lnR>
                    <a:lnT>
                      <a:noFill/>
                    </a:lnT>
                    <a:lnB>
                      <a:noFill/>
                    </a:lnB>
                  </a:tcPr>
                </a:tc>
                <a:tc>
                  <a:txBody>
                    <a:bodyPr/>
                    <a:lstStyle/>
                    <a:p>
                      <a:pPr>
                        <a:lnSpc>
                          <a:spcPct val="115000"/>
                        </a:lnSpc>
                        <a:spcAft>
                          <a:spcPts val="0"/>
                        </a:spcAft>
                      </a:pPr>
                      <a:r>
                        <a:rPr lang="en-GB" sz="2000" b="1" i="1" dirty="0">
                          <a:latin typeface="Times New Roman"/>
                          <a:ea typeface="Times New Roman"/>
                          <a:cs typeface="Times New Roman"/>
                        </a:rPr>
                        <a:t>Statistics for the Terrified</a:t>
                      </a:r>
                      <a:endParaRPr lang="en-GB" sz="2000" b="0" i="0" dirty="0">
                        <a:latin typeface="Times New Roman"/>
                        <a:ea typeface="Times New Roman"/>
                        <a:cs typeface="Times New Roman"/>
                      </a:endParaRPr>
                    </a:p>
                    <a:p>
                      <a:pPr>
                        <a:lnSpc>
                          <a:spcPct val="115000"/>
                        </a:lnSpc>
                        <a:spcAft>
                          <a:spcPts val="0"/>
                        </a:spcAft>
                      </a:pPr>
                      <a:r>
                        <a:rPr lang="en-GB" sz="2000" b="0" i="0" dirty="0">
                          <a:latin typeface="Times New Roman"/>
                          <a:ea typeface="Times New Roman"/>
                          <a:cs typeface="Times New Roman"/>
                        </a:rPr>
                        <a:t>Pearson,</a:t>
                      </a:r>
                      <a:r>
                        <a:rPr lang="en-GB" sz="2000" b="0" i="0" baseline="0" dirty="0">
                          <a:latin typeface="Times New Roman"/>
                          <a:ea typeface="Times New Roman"/>
                          <a:cs typeface="Times New Roman"/>
                        </a:rPr>
                        <a:t> 2010</a:t>
                      </a:r>
                      <a:endParaRPr lang="en-GB" sz="2000" b="0" i="0" dirty="0">
                        <a:latin typeface="Times New Roman"/>
                        <a:ea typeface="Times New Roman"/>
                        <a:cs typeface="Times New Roman"/>
                      </a:endParaRPr>
                    </a:p>
                    <a:p>
                      <a:pPr>
                        <a:lnSpc>
                          <a:spcPct val="115000"/>
                        </a:lnSpc>
                        <a:spcAft>
                          <a:spcPts val="0"/>
                        </a:spcAft>
                      </a:pPr>
                      <a:r>
                        <a:rPr lang="en-GB" sz="2000" b="0" i="0" dirty="0">
                          <a:latin typeface="Times New Roman"/>
                          <a:ea typeface="Times New Roman"/>
                          <a:cs typeface="Times New Roman"/>
                        </a:rPr>
                        <a:t>ISBN: 020-5004067</a:t>
                      </a:r>
                      <a:endParaRPr lang="en-GB" sz="2000" b="1" i="1" dirty="0">
                        <a:latin typeface="Times New Roman"/>
                        <a:ea typeface="Times New Roman"/>
                        <a:cs typeface="Times New Roman"/>
                      </a:endParaRPr>
                    </a:p>
                  </a:txBody>
                  <a:tcPr marL="68580" marR="68580" marT="0" marB="0">
                    <a:lnL>
                      <a:noFill/>
                    </a:lnL>
                    <a:lnR>
                      <a:noFill/>
                    </a:lnR>
                    <a:lnT>
                      <a:noFill/>
                    </a:lnT>
                    <a:lnB>
                      <a:noFill/>
                    </a:lnB>
                  </a:tcPr>
                </a:tc>
                <a:extLst>
                  <a:ext uri="{0D108BD9-81ED-4DB2-BD59-A6C34878D82A}">
                    <a16:rowId xmlns:a16="http://schemas.microsoft.com/office/drawing/2014/main" val="10001"/>
                  </a:ext>
                </a:extLst>
              </a:tr>
              <a:tr h="1262216">
                <a:tc>
                  <a:txBody>
                    <a:bodyPr/>
                    <a:lstStyle/>
                    <a:p>
                      <a:pPr>
                        <a:lnSpc>
                          <a:spcPct val="115000"/>
                        </a:lnSpc>
                        <a:spcAft>
                          <a:spcPts val="0"/>
                        </a:spcAft>
                      </a:pPr>
                      <a:r>
                        <a:rPr lang="en-GB" sz="2000" dirty="0">
                          <a:latin typeface="Times New Roman"/>
                          <a:ea typeface="Times New Roman"/>
                          <a:cs typeface="Times New Roman"/>
                        </a:rPr>
                        <a:t>Klein, G. &amp; </a:t>
                      </a:r>
                      <a:r>
                        <a:rPr lang="en-GB" sz="2000" dirty="0" err="1">
                          <a:latin typeface="Times New Roman"/>
                          <a:ea typeface="Times New Roman"/>
                          <a:cs typeface="Times New Roman"/>
                        </a:rPr>
                        <a:t>Dabney</a:t>
                      </a:r>
                      <a:r>
                        <a:rPr lang="en-GB" sz="2000" dirty="0">
                          <a:latin typeface="Times New Roman"/>
                          <a:ea typeface="Times New Roman"/>
                          <a:cs typeface="Times New Roman"/>
                        </a:rPr>
                        <a:t>,</a:t>
                      </a:r>
                      <a:r>
                        <a:rPr lang="en-GB" sz="2000" baseline="0" dirty="0">
                          <a:latin typeface="Times New Roman"/>
                          <a:ea typeface="Times New Roman"/>
                          <a:cs typeface="Times New Roman"/>
                        </a:rPr>
                        <a:t> A</a:t>
                      </a:r>
                      <a:endParaRPr lang="en-GB" sz="2000" dirty="0">
                        <a:latin typeface="Times New Roman"/>
                        <a:ea typeface="Times New Roman"/>
                        <a:cs typeface="Times New Roman"/>
                      </a:endParaRPr>
                    </a:p>
                  </a:txBody>
                  <a:tcPr marL="68580" marR="68580" marT="0" marB="0">
                    <a:lnL>
                      <a:noFill/>
                    </a:lnL>
                    <a:lnR>
                      <a:noFill/>
                    </a:lnR>
                    <a:lnT>
                      <a:noFill/>
                    </a:lnT>
                    <a:lnB>
                      <a:noFill/>
                    </a:lnB>
                  </a:tcPr>
                </a:tc>
                <a:tc>
                  <a:txBody>
                    <a:bodyPr/>
                    <a:lstStyle/>
                    <a:p>
                      <a:r>
                        <a:rPr lang="en-GB" sz="2000" b="1" i="1" dirty="0">
                          <a:latin typeface="Times New Roman" pitchFamily="18" charset="0"/>
                          <a:cs typeface="Times New Roman" pitchFamily="18" charset="0"/>
                        </a:rPr>
                        <a:t>The</a:t>
                      </a:r>
                      <a:r>
                        <a:rPr lang="en-GB" sz="2000" b="1" i="1" baseline="0" dirty="0">
                          <a:latin typeface="Times New Roman" pitchFamily="18" charset="0"/>
                          <a:cs typeface="Times New Roman" pitchFamily="18" charset="0"/>
                        </a:rPr>
                        <a:t> Cartoon Introduction to Statistics</a:t>
                      </a:r>
                      <a:endParaRPr lang="en-GB" sz="2000" b="0" i="0" baseline="0" dirty="0">
                        <a:latin typeface="Times New Roman" pitchFamily="18" charset="0"/>
                        <a:cs typeface="Times New Roman" pitchFamily="18" charset="0"/>
                      </a:endParaRPr>
                    </a:p>
                    <a:p>
                      <a:r>
                        <a:rPr lang="en-GB" sz="2000" b="0" i="0" baseline="0" dirty="0">
                          <a:latin typeface="Times New Roman" pitchFamily="18" charset="0"/>
                          <a:cs typeface="Times New Roman" pitchFamily="18" charset="0"/>
                        </a:rPr>
                        <a:t>Farrar, </a:t>
                      </a:r>
                      <a:r>
                        <a:rPr lang="en-GB" sz="2000" b="0" i="0" baseline="0" dirty="0" err="1">
                          <a:latin typeface="Times New Roman" pitchFamily="18" charset="0"/>
                          <a:cs typeface="Times New Roman" pitchFamily="18" charset="0"/>
                        </a:rPr>
                        <a:t>Stralis</a:t>
                      </a:r>
                      <a:r>
                        <a:rPr lang="en-GB" sz="2000" b="0" i="0" baseline="0" dirty="0">
                          <a:latin typeface="Times New Roman" pitchFamily="18" charset="0"/>
                          <a:cs typeface="Times New Roman" pitchFamily="18" charset="0"/>
                        </a:rPr>
                        <a:t> &amp; Giroux, 2013</a:t>
                      </a:r>
                    </a:p>
                    <a:p>
                      <a:r>
                        <a:rPr lang="en-GB" sz="2000" b="0" i="0" baseline="0" dirty="0">
                          <a:latin typeface="Times New Roman" pitchFamily="18" charset="0"/>
                          <a:cs typeface="Times New Roman" pitchFamily="18" charset="0"/>
                        </a:rPr>
                        <a:t>ISBN: 978-0809033591</a:t>
                      </a:r>
                      <a:endParaRPr lang="en-GB" sz="2000" b="1" i="1" dirty="0">
                        <a:latin typeface="Times New Roman" pitchFamily="18" charset="0"/>
                        <a:cs typeface="Times New Roman"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10002"/>
                  </a:ext>
                </a:extLst>
              </a:tr>
              <a:tr h="1169347">
                <a:tc>
                  <a:txBody>
                    <a:bodyPr/>
                    <a:lstStyle/>
                    <a:p>
                      <a:endParaRPr lang="en-GB"/>
                    </a:p>
                  </a:txBody>
                  <a:tcPr marL="68580" marR="68580" marT="0" marB="0">
                    <a:lnL>
                      <a:noFill/>
                    </a:lnL>
                    <a:lnR>
                      <a:noFill/>
                    </a:lnR>
                    <a:lnT>
                      <a:noFill/>
                    </a:lnT>
                    <a:lnB>
                      <a:noFill/>
                    </a:lnB>
                  </a:tcPr>
                </a:tc>
                <a:tc>
                  <a:txBody>
                    <a:bodyPr/>
                    <a:lstStyle/>
                    <a:p>
                      <a:endParaRPr lang="en-GB" dirty="0"/>
                    </a:p>
                  </a:txBody>
                  <a:tcPr marL="68580" marR="68580" marT="0" marB="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5" name="Slide Number Placeholder 4"/>
          <p:cNvSpPr>
            <a:spLocks noGrp="1"/>
          </p:cNvSpPr>
          <p:nvPr>
            <p:ph type="sldNum" sz="quarter" idx="12"/>
          </p:nvPr>
        </p:nvSpPr>
        <p:spPr/>
        <p:txBody>
          <a:bodyPr/>
          <a:lstStyle/>
          <a:p>
            <a:fld id="{B32D2D4F-B262-4018-8594-6B1FE2F875A5}" type="slidenum">
              <a:rPr lang="en-GB" smtClean="0"/>
              <a:pPr/>
              <a:t>7</a:t>
            </a:fld>
            <a:endParaRPr lang="en-GB"/>
          </a:p>
        </p:txBody>
      </p:sp>
      <p:sp>
        <p:nvSpPr>
          <p:cNvPr id="2" name="Title 1"/>
          <p:cNvSpPr>
            <a:spLocks noGrp="1"/>
          </p:cNvSpPr>
          <p:nvPr>
            <p:ph type="title"/>
          </p:nvPr>
        </p:nvSpPr>
        <p:spPr/>
        <p:txBody>
          <a:bodyPr>
            <a:normAutofit/>
          </a:bodyPr>
          <a:lstStyle/>
          <a:p>
            <a:r>
              <a:rPr lang="en-GB" dirty="0"/>
              <a:t>Course Texts</a:t>
            </a:r>
          </a:p>
        </p:txBody>
      </p:sp>
    </p:spTree>
    <p:extLst>
      <p:ext uri="{BB962C8B-B14F-4D97-AF65-F5344CB8AC3E}">
        <p14:creationId xmlns:p14="http://schemas.microsoft.com/office/powerpoint/2010/main" val="3192130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457200" y="1142984"/>
            <a:ext cx="8229600" cy="5264960"/>
          </a:xfrm>
        </p:spPr>
        <p:txBody>
          <a:bodyPr>
            <a:normAutofit/>
          </a:bodyPr>
          <a:lstStyle/>
          <a:p>
            <a:r>
              <a:rPr lang="en-GB" sz="2400" dirty="0"/>
              <a:t>Data Mining Process</a:t>
            </a:r>
          </a:p>
          <a:p>
            <a:r>
              <a:rPr lang="en-GB" sz="2400" dirty="0"/>
              <a:t>Approaches, Problems &amp; Patterns</a:t>
            </a:r>
          </a:p>
          <a:p>
            <a:r>
              <a:rPr lang="en-GB" sz="2400" dirty="0"/>
              <a:t>Getting to Know Your Data</a:t>
            </a:r>
          </a:p>
          <a:p>
            <a:r>
              <a:rPr lang="en-GB" sz="2400" dirty="0"/>
              <a:t>Visualisation with Tableau</a:t>
            </a:r>
          </a:p>
          <a:p>
            <a:r>
              <a:rPr lang="en-GB" dirty="0"/>
              <a:t>Pre-processing Primary Data</a:t>
            </a:r>
          </a:p>
          <a:p>
            <a:r>
              <a:rPr lang="en-GB" dirty="0"/>
              <a:t>Modelling and Making Predictions</a:t>
            </a:r>
          </a:p>
          <a:p>
            <a:r>
              <a:rPr lang="en-GB" dirty="0"/>
              <a:t>Clustering</a:t>
            </a:r>
          </a:p>
          <a:p>
            <a:r>
              <a:rPr lang="en-GB" sz="2400" dirty="0"/>
              <a:t>Classification</a:t>
            </a:r>
          </a:p>
          <a:p>
            <a:r>
              <a:rPr lang="en-GB" dirty="0"/>
              <a:t>Association Analysis</a:t>
            </a:r>
          </a:p>
          <a:p>
            <a:r>
              <a:rPr lang="en-GB" sz="2400" dirty="0"/>
              <a:t>Time Series Analysis</a:t>
            </a:r>
          </a:p>
          <a:p>
            <a:r>
              <a:rPr lang="en-GB" dirty="0"/>
              <a:t>Data Governance and Data Protection</a:t>
            </a:r>
          </a:p>
          <a:p>
            <a:r>
              <a:rPr lang="en-GB" sz="2400" dirty="0"/>
              <a:t>Ethical Issues in Data Mining</a:t>
            </a:r>
          </a:p>
        </p:txBody>
      </p:sp>
      <p:sp>
        <p:nvSpPr>
          <p:cNvPr id="3" name="Slide Number Placeholder 2"/>
          <p:cNvSpPr>
            <a:spLocks noGrp="1"/>
          </p:cNvSpPr>
          <p:nvPr>
            <p:ph type="sldNum" sz="quarter" idx="12"/>
          </p:nvPr>
        </p:nvSpPr>
        <p:spPr/>
        <p:txBody>
          <a:bodyPr/>
          <a:lstStyle/>
          <a:p>
            <a:fld id="{B32D2D4F-B262-4018-8594-6B1FE2F875A5}" type="slidenum">
              <a:rPr lang="en-GB" smtClean="0"/>
              <a:pPr/>
              <a:t>8</a:t>
            </a:fld>
            <a:endParaRPr lang="en-GB"/>
          </a:p>
        </p:txBody>
      </p:sp>
      <p:sp>
        <p:nvSpPr>
          <p:cNvPr id="4" name="Title 3"/>
          <p:cNvSpPr>
            <a:spLocks noGrp="1"/>
          </p:cNvSpPr>
          <p:nvPr>
            <p:ph type="title"/>
          </p:nvPr>
        </p:nvSpPr>
        <p:spPr/>
        <p:txBody>
          <a:bodyPr>
            <a:normAutofit/>
          </a:bodyPr>
          <a:lstStyle/>
          <a:p>
            <a:r>
              <a:rPr lang="en-GB" dirty="0">
                <a:solidFill>
                  <a:schemeClr val="tx1"/>
                </a:solidFill>
              </a:rPr>
              <a:t>Content</a:t>
            </a:r>
          </a:p>
        </p:txBody>
      </p:sp>
    </p:spTree>
    <p:extLst>
      <p:ext uri="{BB962C8B-B14F-4D97-AF65-F5344CB8AC3E}">
        <p14:creationId xmlns:p14="http://schemas.microsoft.com/office/powerpoint/2010/main" val="1258824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Data Mining – What is it?</a:t>
            </a:r>
          </a:p>
        </p:txBody>
      </p:sp>
      <p:sp>
        <p:nvSpPr>
          <p:cNvPr id="6" name="Text Placeholder 5"/>
          <p:cNvSpPr>
            <a:spLocks noGrp="1"/>
          </p:cNvSpPr>
          <p:nvPr>
            <p:ph type="body" idx="1"/>
          </p:nvPr>
        </p:nvSpPr>
        <p:spPr/>
        <p:txBody>
          <a:bodyPr/>
          <a:lstStyle/>
          <a:p>
            <a:endParaRPr lang="en-GB"/>
          </a:p>
        </p:txBody>
      </p:sp>
      <p:sp>
        <p:nvSpPr>
          <p:cNvPr id="3" name="Slide Number Placeholder 2"/>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Background</a:t>
            </a:r>
          </a:p>
        </p:txBody>
      </p:sp>
      <p:sp>
        <p:nvSpPr>
          <p:cNvPr id="6" name="Content Placeholder 5"/>
          <p:cNvSpPr>
            <a:spLocks noGrp="1"/>
          </p:cNvSpPr>
          <p:nvPr>
            <p:ph idx="1"/>
          </p:nvPr>
        </p:nvSpPr>
        <p:spPr/>
        <p:txBody>
          <a:bodyPr>
            <a:normAutofit fontScale="92500" lnSpcReduction="10000"/>
          </a:bodyPr>
          <a:lstStyle/>
          <a:p>
            <a:r>
              <a:rPr lang="en-GB" dirty="0"/>
              <a:t>The decreasing cost of database ownership means that even small organisations can afford to maintain a large database</a:t>
            </a:r>
          </a:p>
          <a:p>
            <a:r>
              <a:rPr lang="en-GB" dirty="0"/>
              <a:t>The problem is how to extract information, and therefore gain knowledge, from this huge extent of data</a:t>
            </a:r>
          </a:p>
          <a:p>
            <a:r>
              <a:rPr lang="en-GB" dirty="0"/>
              <a:t>More data does not equal more knowledge!</a:t>
            </a:r>
          </a:p>
          <a:p>
            <a:r>
              <a:rPr lang="en-GB" dirty="0"/>
              <a:t>Most databases are set up for online transaction processing rather than for data analysis</a:t>
            </a:r>
          </a:p>
          <a:p>
            <a:r>
              <a:rPr lang="en-GB" dirty="0"/>
              <a:t>Data warehouses are better organised for online analytical processing</a:t>
            </a:r>
          </a:p>
          <a:p>
            <a:r>
              <a:rPr lang="en-GB" dirty="0"/>
              <a:t>Statistical software packages work better on numerical and continuous data than on nominal and discrete data, while most business-related data tends to be a mixture of types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
        <p:nvSpPr>
          <p:cNvPr id="3" name="Date Placeholder 2"/>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Tree>
    <p:extLst>
      <p:ext uri="{BB962C8B-B14F-4D97-AF65-F5344CB8AC3E}">
        <p14:creationId xmlns:p14="http://schemas.microsoft.com/office/powerpoint/2010/main" val="442663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a:t>Data, Information &amp; Knowledge</a:t>
            </a:r>
          </a:p>
        </p:txBody>
      </p:sp>
      <p:sp>
        <p:nvSpPr>
          <p:cNvPr id="5" name="Slide Number Placeholder 4"/>
          <p:cNvSpPr>
            <a:spLocks noGrp="1"/>
          </p:cNvSpPr>
          <p:nvPr>
            <p:ph type="sldNum" sz="quarter" idx="12"/>
          </p:nvPr>
        </p:nvSpPr>
        <p:spPr/>
        <p:txBody>
          <a:bodyPr/>
          <a:lstStyle/>
          <a:p>
            <a:fld id="{B32D2D4F-B262-4018-8594-6B1FE2F875A5}" type="slidenum">
              <a:rPr lang="en-GB" smtClean="0"/>
              <a:pPr/>
              <a:t>11</a:t>
            </a:fld>
            <a:endParaRPr lang="en-GB"/>
          </a:p>
        </p:txBody>
      </p:sp>
      <p:sp>
        <p:nvSpPr>
          <p:cNvPr id="4" name="Date Placeholder 3"/>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
        <p:nvSpPr>
          <p:cNvPr id="10" name="Isosceles Triangle 9"/>
          <p:cNvSpPr/>
          <p:nvPr/>
        </p:nvSpPr>
        <p:spPr>
          <a:xfrm>
            <a:off x="1748874" y="1285860"/>
            <a:ext cx="5466332" cy="4919698"/>
          </a:xfrm>
          <a:prstGeom prst="triangl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r>
              <a:rPr lang="en-GB" b="1" dirty="0">
                <a:latin typeface="Arial" pitchFamily="34" charset="0"/>
                <a:cs typeface="Arial" pitchFamily="34" charset="0"/>
              </a:rPr>
              <a:t>Raw Data</a:t>
            </a:r>
          </a:p>
        </p:txBody>
      </p:sp>
      <p:sp>
        <p:nvSpPr>
          <p:cNvPr id="9" name="Isosceles Triangle 8"/>
          <p:cNvSpPr/>
          <p:nvPr/>
        </p:nvSpPr>
        <p:spPr>
          <a:xfrm>
            <a:off x="2418273" y="1295384"/>
            <a:ext cx="4116947" cy="3705252"/>
          </a:xfrm>
          <a:prstGeom prst="triangl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r>
              <a:rPr lang="en-GB" b="1" dirty="0">
                <a:latin typeface="Arial" pitchFamily="34" charset="0"/>
                <a:cs typeface="Arial" pitchFamily="34" charset="0"/>
              </a:rPr>
              <a:t>Information</a:t>
            </a:r>
          </a:p>
        </p:txBody>
      </p:sp>
      <p:sp>
        <p:nvSpPr>
          <p:cNvPr id="8" name="Isosceles Triangle 7"/>
          <p:cNvSpPr/>
          <p:nvPr/>
        </p:nvSpPr>
        <p:spPr>
          <a:xfrm>
            <a:off x="3071802" y="1285860"/>
            <a:ext cx="2857520" cy="2571768"/>
          </a:xfrm>
          <a:prstGeom prst="triangl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a:latin typeface="Arial" pitchFamily="34" charset="0"/>
                <a:cs typeface="Arial" pitchFamily="34" charset="0"/>
              </a:rPr>
              <a:t>Knowledge</a:t>
            </a:r>
          </a:p>
        </p:txBody>
      </p:sp>
    </p:spTree>
    <p:extLst>
      <p:ext uri="{BB962C8B-B14F-4D97-AF65-F5344CB8AC3E}">
        <p14:creationId xmlns:p14="http://schemas.microsoft.com/office/powerpoint/2010/main" val="1069880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KDD &amp; Data Mining</a:t>
            </a:r>
          </a:p>
        </p:txBody>
      </p:sp>
      <p:sp>
        <p:nvSpPr>
          <p:cNvPr id="3" name="Content Placeholder 2"/>
          <p:cNvSpPr>
            <a:spLocks noGrp="1"/>
          </p:cNvSpPr>
          <p:nvPr>
            <p:ph idx="1"/>
          </p:nvPr>
        </p:nvSpPr>
        <p:spPr/>
        <p:txBody>
          <a:bodyPr/>
          <a:lstStyle/>
          <a:p>
            <a:r>
              <a:rPr lang="en-GB" i="1" dirty="0"/>
              <a:t>Knowledge Discovery in Databases </a:t>
            </a:r>
            <a:r>
              <a:rPr lang="en-GB" dirty="0"/>
              <a:t>(KDD) is the efficient process of searching through the raw data in large databases in order to find the information patterns that are embedded within them</a:t>
            </a:r>
          </a:p>
          <a:p>
            <a:r>
              <a:rPr lang="en-GB" i="1" dirty="0"/>
              <a:t>Data Mining</a:t>
            </a:r>
            <a:r>
              <a:rPr lang="en-GB" dirty="0"/>
              <a:t> is that part of the KDD process where hidden information patterns are discovered and output from prepared data</a:t>
            </a:r>
          </a:p>
          <a:p>
            <a:r>
              <a:rPr lang="en-GB" dirty="0"/>
              <a:t>In practice, the two terms are often used interchangeably</a:t>
            </a:r>
          </a:p>
        </p:txBody>
      </p:sp>
      <p:sp>
        <p:nvSpPr>
          <p:cNvPr id="5" name="Slide Number Placeholder 4"/>
          <p:cNvSpPr>
            <a:spLocks noGrp="1"/>
          </p:cNvSpPr>
          <p:nvPr>
            <p:ph type="sldNum" sz="quarter" idx="12"/>
          </p:nvPr>
        </p:nvSpPr>
        <p:spPr/>
        <p:txBody>
          <a:bodyPr/>
          <a:lstStyle/>
          <a:p>
            <a:fld id="{B32D2D4F-B262-4018-8594-6B1FE2F875A5}" type="slidenum">
              <a:rPr lang="en-GB" smtClean="0"/>
              <a:pPr/>
              <a:t>12</a:t>
            </a:fld>
            <a:endParaRPr lang="en-GB"/>
          </a:p>
        </p:txBody>
      </p:sp>
      <p:sp>
        <p:nvSpPr>
          <p:cNvPr id="4" name="Date Placeholder 3"/>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Tree>
    <p:extLst>
      <p:ext uri="{BB962C8B-B14F-4D97-AF65-F5344CB8AC3E}">
        <p14:creationId xmlns:p14="http://schemas.microsoft.com/office/powerpoint/2010/main" val="510855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7"/>
          <p:cNvSpPr>
            <a:spLocks noGrp="1"/>
          </p:cNvSpPr>
          <p:nvPr>
            <p:ph type="title" idx="4294967295"/>
          </p:nvPr>
        </p:nvSpPr>
        <p:spPr>
          <a:xfrm>
            <a:off x="0" y="214313"/>
            <a:ext cx="7272338" cy="1012825"/>
          </a:xfrm>
        </p:spPr>
        <p:txBody>
          <a:bodyPr/>
          <a:lstStyle/>
          <a:p>
            <a:r>
              <a:rPr lang="en-GB" sz="3200" b="1" dirty="0"/>
              <a:t>Data Mining: The Background</a:t>
            </a:r>
          </a:p>
        </p:txBody>
      </p:sp>
      <p:sp>
        <p:nvSpPr>
          <p:cNvPr id="64534" name="Content Placeholder 8"/>
          <p:cNvSpPr>
            <a:spLocks/>
          </p:cNvSpPr>
          <p:nvPr/>
        </p:nvSpPr>
        <p:spPr bwMode="auto">
          <a:xfrm>
            <a:off x="428596" y="1214422"/>
            <a:ext cx="8421687"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Computerisation of operations in commercial, governmental and scientific organisations has resulted in large volumes of operational data, e.g.</a:t>
            </a:r>
            <a:endParaRPr lang="en-GB" sz="2800" dirty="0"/>
          </a:p>
          <a:p>
            <a:pPr marL="760413" lvl="1" indent="-222250" eaLnBrk="0" hangingPunct="0">
              <a:spcBef>
                <a:spcPct val="20000"/>
              </a:spcBef>
              <a:buFontTx/>
              <a:buChar char="–"/>
            </a:pPr>
            <a:r>
              <a:rPr lang="en-GB" sz="2400" dirty="0"/>
              <a:t>Itemised telephone bills</a:t>
            </a:r>
          </a:p>
          <a:p>
            <a:pPr marL="760413" lvl="1" indent="-222250" eaLnBrk="0" hangingPunct="0">
              <a:spcBef>
                <a:spcPct val="20000"/>
              </a:spcBef>
              <a:buFontTx/>
              <a:buChar char="–"/>
            </a:pPr>
            <a:r>
              <a:rPr lang="en-GB" sz="2400" dirty="0"/>
              <a:t>Bank statements</a:t>
            </a:r>
          </a:p>
          <a:p>
            <a:pPr marL="760413" lvl="1" indent="-222250" eaLnBrk="0" hangingPunct="0">
              <a:spcBef>
                <a:spcPct val="20000"/>
              </a:spcBef>
              <a:buFontTx/>
              <a:buChar char="–"/>
            </a:pPr>
            <a:r>
              <a:rPr lang="en-GB" sz="2400" dirty="0"/>
              <a:t>Supermarket transactions</a:t>
            </a:r>
          </a:p>
          <a:p>
            <a:pPr marL="760413" lvl="1" indent="-222250" eaLnBrk="0" hangingPunct="0">
              <a:spcBef>
                <a:spcPct val="20000"/>
              </a:spcBef>
              <a:buFontTx/>
              <a:buChar char="–"/>
            </a:pPr>
            <a:r>
              <a:rPr lang="en-GB" sz="2400" dirty="0"/>
              <a:t>Share prices</a:t>
            </a:r>
          </a:p>
          <a:p>
            <a:pPr marL="760413" lvl="1" indent="-222250" eaLnBrk="0" hangingPunct="0">
              <a:spcBef>
                <a:spcPct val="20000"/>
              </a:spcBef>
              <a:buFontTx/>
              <a:buChar char="–"/>
            </a:pPr>
            <a:r>
              <a:rPr lang="en-GB" sz="2400" dirty="0"/>
              <a:t>Scientific experimental data sets</a:t>
            </a:r>
          </a:p>
          <a:p>
            <a:pPr marL="760413" lvl="1" indent="-222250" eaLnBrk="0" hangingPunct="0">
              <a:spcBef>
                <a:spcPct val="20000"/>
              </a:spcBef>
              <a:buFontTx/>
              <a:buChar char="–"/>
            </a:pPr>
            <a:r>
              <a:rPr lang="en-GB" sz="2400" dirty="0"/>
              <a:t>Published web pages</a:t>
            </a:r>
          </a:p>
          <a:p>
            <a:pPr marL="760413" lvl="1" indent="-222250" eaLnBrk="0" hangingPunct="0">
              <a:spcBef>
                <a:spcPct val="20000"/>
              </a:spcBef>
              <a:buFontTx/>
              <a:buChar char="–"/>
            </a:pPr>
            <a:r>
              <a:rPr lang="en-GB" sz="2400" dirty="0"/>
              <a:t>CCTV video footages</a:t>
            </a:r>
          </a:p>
          <a:p>
            <a:pPr marL="760413" lvl="1" indent="-222250" eaLnBrk="0" hangingPunct="0">
              <a:spcBef>
                <a:spcPct val="20000"/>
              </a:spcBef>
              <a:buFontTx/>
              <a:buChar char="–"/>
            </a:pPr>
            <a:r>
              <a:rPr lang="en-GB" sz="2400" dirty="0"/>
              <a:t>……</a:t>
            </a:r>
          </a:p>
        </p:txBody>
      </p:sp>
    </p:spTree>
    <p:extLst>
      <p:ext uri="{BB962C8B-B14F-4D97-AF65-F5344CB8AC3E}">
        <p14:creationId xmlns:p14="http://schemas.microsoft.com/office/powerpoint/2010/main" val="3316016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7"/>
          <p:cNvSpPr>
            <a:spLocks noGrp="1"/>
          </p:cNvSpPr>
          <p:nvPr>
            <p:ph type="title" idx="4294967295"/>
          </p:nvPr>
        </p:nvSpPr>
        <p:spPr>
          <a:xfrm>
            <a:off x="0" y="142875"/>
            <a:ext cx="7772400" cy="1012825"/>
          </a:xfrm>
        </p:spPr>
        <p:txBody>
          <a:bodyPr/>
          <a:lstStyle/>
          <a:p>
            <a:r>
              <a:rPr lang="en-GB" sz="3200" b="1" dirty="0"/>
              <a:t>Data Mining: The Background</a:t>
            </a:r>
          </a:p>
        </p:txBody>
      </p:sp>
      <p:sp>
        <p:nvSpPr>
          <p:cNvPr id="66563" name="Content Placeholder 8"/>
          <p:cNvSpPr>
            <a:spLocks/>
          </p:cNvSpPr>
          <p:nvPr/>
        </p:nvSpPr>
        <p:spPr bwMode="auto">
          <a:xfrm>
            <a:off x="285720" y="1071546"/>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Facts:</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Storing the data is an operational necessity</a:t>
            </a:r>
            <a:endParaRPr lang="en-GB" sz="2400" dirty="0"/>
          </a:p>
          <a:p>
            <a:pPr marL="760413" lvl="1" indent="-222250" eaLnBrk="0" hangingPunct="0">
              <a:spcBef>
                <a:spcPct val="20000"/>
              </a:spcBef>
              <a:buFontTx/>
              <a:buChar char="–"/>
            </a:pPr>
            <a:r>
              <a:rPr lang="en-GB" altLang="zh-CN" sz="2400" dirty="0">
                <a:latin typeface="Helvetica" charset="0"/>
                <a:ea typeface="ËÎÌå" pitchFamily="34" charset="-122"/>
              </a:rPr>
              <a:t>Storing the data has become easy and affordable</a:t>
            </a:r>
          </a:p>
          <a:p>
            <a:pPr marL="760413" lvl="1" indent="-222250" eaLnBrk="0" hangingPunct="0">
              <a:spcBef>
                <a:spcPct val="20000"/>
              </a:spcBef>
              <a:buFontTx/>
              <a:buChar char="–"/>
            </a:pPr>
            <a:r>
              <a:rPr lang="en-GB" altLang="zh-CN" sz="2400" dirty="0">
                <a:latin typeface="Helvetica" charset="0"/>
                <a:ea typeface="ËÎÌå" pitchFamily="34" charset="-122"/>
              </a:rPr>
              <a:t>Data acquisition is fully or partially automatic and fast</a:t>
            </a:r>
          </a:p>
          <a:p>
            <a:pPr marL="284163" indent="-284163" eaLnBrk="0" hangingPunct="0">
              <a:spcBef>
                <a:spcPct val="20000"/>
              </a:spcBef>
              <a:buFontTx/>
              <a:buChar char="•"/>
            </a:pPr>
            <a:r>
              <a:rPr lang="en-GB" altLang="zh-CN" sz="2800" dirty="0">
                <a:latin typeface="Helvetica" charset="0"/>
                <a:ea typeface="ËÎÌå" pitchFamily="34" charset="-122"/>
              </a:rPr>
              <a:t>Consequences:</a:t>
            </a:r>
          </a:p>
          <a:p>
            <a:pPr marL="760413" lvl="1" indent="-222250" eaLnBrk="0" hangingPunct="0">
              <a:spcBef>
                <a:spcPct val="20000"/>
              </a:spcBef>
              <a:buFontTx/>
              <a:buChar char="–"/>
            </a:pPr>
            <a:r>
              <a:rPr lang="en-GB" altLang="zh-CN" sz="2400" dirty="0">
                <a:latin typeface="Helvetica" charset="0"/>
                <a:ea typeface="ËÎÌå" pitchFamily="34" charset="-122"/>
              </a:rPr>
              <a:t>The speed of data </a:t>
            </a:r>
            <a:r>
              <a:rPr lang="en-GB" altLang="zh-CN" sz="2400" i="1" dirty="0">
                <a:latin typeface="Helvetica" charset="0"/>
                <a:ea typeface="ËÎÌå" pitchFamily="34" charset="-122"/>
              </a:rPr>
              <a:t>comprehension</a:t>
            </a:r>
            <a:r>
              <a:rPr lang="en-GB" altLang="zh-CN" sz="2400" dirty="0">
                <a:latin typeface="Helvetica" charset="0"/>
                <a:ea typeface="ËÎÌå" pitchFamily="34" charset="-122"/>
              </a:rPr>
              <a:t> does not match the speed of data acquisition</a:t>
            </a:r>
          </a:p>
          <a:p>
            <a:pPr marL="760413" lvl="1" indent="-222250" eaLnBrk="0" hangingPunct="0">
              <a:spcBef>
                <a:spcPct val="20000"/>
              </a:spcBef>
              <a:buFontTx/>
              <a:buChar char="–"/>
            </a:pPr>
            <a:r>
              <a:rPr lang="en-GB" altLang="zh-CN" sz="2400" dirty="0">
                <a:latin typeface="Helvetica" charset="0"/>
                <a:ea typeface="ËÎÌå" pitchFamily="34" charset="-122"/>
              </a:rPr>
              <a:t>Many commercial database management systems (DBMSs) are not equipped with data comprehension and analysis tools.</a:t>
            </a:r>
          </a:p>
          <a:p>
            <a:pPr marL="760413" lvl="1" indent="-222250" eaLnBrk="0" hangingPunct="0">
              <a:spcBef>
                <a:spcPct val="20000"/>
              </a:spcBef>
              <a:buFontTx/>
              <a:buChar char="–"/>
            </a:pPr>
            <a:r>
              <a:rPr lang="en-GB" altLang="zh-CN" sz="2400" i="1" dirty="0">
                <a:latin typeface="Helvetica" charset="0"/>
                <a:ea typeface="ËÎÌå" pitchFamily="34" charset="-122"/>
              </a:rPr>
              <a:t>We may be data rich, but information poor</a:t>
            </a:r>
            <a:r>
              <a:rPr lang="en-GB" altLang="zh-CN" sz="2400" dirty="0">
                <a:latin typeface="Helvetica" charset="0"/>
                <a:ea typeface="ËÎÌå" pitchFamily="34" charset="-122"/>
              </a:rPr>
              <a:t>. </a:t>
            </a:r>
            <a:endParaRPr lang="en-GB" sz="2400" dirty="0"/>
          </a:p>
        </p:txBody>
      </p:sp>
    </p:spTree>
    <p:extLst>
      <p:ext uri="{BB962C8B-B14F-4D97-AF65-F5344CB8AC3E}">
        <p14:creationId xmlns:p14="http://schemas.microsoft.com/office/powerpoint/2010/main" val="1268131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7"/>
          <p:cNvSpPr>
            <a:spLocks noGrp="1"/>
          </p:cNvSpPr>
          <p:nvPr>
            <p:ph type="title" idx="4294967295"/>
          </p:nvPr>
        </p:nvSpPr>
        <p:spPr>
          <a:xfrm>
            <a:off x="357158" y="214290"/>
            <a:ext cx="7772400" cy="1012825"/>
          </a:xfrm>
        </p:spPr>
        <p:txBody>
          <a:bodyPr/>
          <a:lstStyle/>
          <a:p>
            <a:r>
              <a:rPr lang="en-GB" sz="3200" b="1" dirty="0"/>
              <a:t>Data Mining: What it is</a:t>
            </a:r>
          </a:p>
        </p:txBody>
      </p:sp>
      <p:sp>
        <p:nvSpPr>
          <p:cNvPr id="68611" name="Content Placeholder 8"/>
          <p:cNvSpPr>
            <a:spLocks/>
          </p:cNvSpPr>
          <p:nvPr/>
        </p:nvSpPr>
        <p:spPr bwMode="auto">
          <a:xfrm>
            <a:off x="500034" y="3286124"/>
            <a:ext cx="8305800" cy="2743200"/>
          </a:xfrm>
          <a:prstGeom prst="rect">
            <a:avLst/>
          </a:prstGeom>
          <a:noFill/>
          <a:ln w="9525">
            <a:noFill/>
            <a:miter lim="800000"/>
            <a:headEnd/>
            <a:tailEnd/>
          </a:ln>
        </p:spPr>
        <p:txBody>
          <a:bodyPr/>
          <a:lstStyle/>
          <a:p>
            <a:pPr marL="284163" indent="-284163" eaLnBrk="0" hangingPunct="0">
              <a:buFontTx/>
              <a:buChar char="•"/>
            </a:pPr>
            <a:r>
              <a:rPr lang="en-GB" altLang="zh-CN" sz="2400" b="1" dirty="0">
                <a:ea typeface="SimSun" pitchFamily="2" charset="-122"/>
              </a:rPr>
              <a:t>Useful information</a:t>
            </a:r>
            <a:r>
              <a:rPr lang="en-GB" altLang="zh-CN" sz="2400" dirty="0">
                <a:ea typeface="SimSun" pitchFamily="2" charset="-122"/>
              </a:rPr>
              <a:t>; leading to a course of action or an understanding of data</a:t>
            </a:r>
          </a:p>
          <a:p>
            <a:pPr marL="284163" indent="-284163" eaLnBrk="0" hangingPunct="0">
              <a:buFontTx/>
              <a:buChar char="•"/>
            </a:pPr>
            <a:r>
              <a:rPr lang="en-GB" altLang="zh-CN" sz="2400" b="1" dirty="0">
                <a:ea typeface="SimSun" pitchFamily="2" charset="-122"/>
              </a:rPr>
              <a:t>Non-trivial implicit information</a:t>
            </a:r>
            <a:r>
              <a:rPr lang="en-GB" altLang="zh-CN" sz="2400" dirty="0">
                <a:ea typeface="SimSun" pitchFamily="2" charset="-122"/>
              </a:rPr>
              <a:t>; not the raw data, nor the result of a simple data summary</a:t>
            </a:r>
          </a:p>
          <a:p>
            <a:pPr marL="284163" indent="-284163" eaLnBrk="0" hangingPunct="0">
              <a:buFontTx/>
              <a:buChar char="•"/>
            </a:pPr>
            <a:r>
              <a:rPr lang="en-GB" altLang="zh-CN" sz="2400" b="1" dirty="0">
                <a:ea typeface="SimSun" pitchFamily="2" charset="-122"/>
              </a:rPr>
              <a:t>Real life databases</a:t>
            </a:r>
            <a:r>
              <a:rPr lang="en-GB" altLang="zh-CN" sz="2400" dirty="0">
                <a:ea typeface="SimSun" pitchFamily="2" charset="-122"/>
              </a:rPr>
              <a:t>; not laboratory generated data sets</a:t>
            </a:r>
          </a:p>
          <a:p>
            <a:pPr marL="284163" indent="-284163" eaLnBrk="0" hangingPunct="0">
              <a:buFontTx/>
              <a:buChar char="•"/>
            </a:pPr>
            <a:r>
              <a:rPr lang="en-GB" altLang="zh-CN" sz="2400" b="1" dirty="0">
                <a:ea typeface="SimSun" pitchFamily="2" charset="-122"/>
              </a:rPr>
              <a:t>Efficient novel discovery methods</a:t>
            </a:r>
            <a:r>
              <a:rPr lang="en-GB" altLang="zh-CN" sz="2400" dirty="0">
                <a:ea typeface="SimSun" pitchFamily="2" charset="-122"/>
              </a:rPr>
              <a:t>; expected to be scaled up and applied to large databases</a:t>
            </a:r>
            <a:endParaRPr lang="en-GB" sz="2400" dirty="0">
              <a:ea typeface="SimSun" pitchFamily="2" charset="-122"/>
            </a:endParaRPr>
          </a:p>
        </p:txBody>
      </p:sp>
      <p:sp>
        <p:nvSpPr>
          <p:cNvPr id="68612" name="Text Box 4"/>
          <p:cNvSpPr txBox="1">
            <a:spLocks noChangeArrowheads="1"/>
          </p:cNvSpPr>
          <p:nvPr/>
        </p:nvSpPr>
        <p:spPr bwMode="auto">
          <a:xfrm>
            <a:off x="785786" y="1371600"/>
            <a:ext cx="7620000" cy="1681163"/>
          </a:xfrm>
          <a:prstGeom prst="rect">
            <a:avLst/>
          </a:prstGeom>
          <a:noFill/>
          <a:ln w="9525">
            <a:solidFill>
              <a:schemeClr val="tx1"/>
            </a:solidFill>
            <a:miter lim="800000"/>
            <a:headEnd/>
            <a:tailEnd/>
          </a:ln>
          <a:effectLst/>
        </p:spPr>
        <p:txBody>
          <a:bodyPr>
            <a:spAutoFit/>
          </a:bodyPr>
          <a:lstStyle/>
          <a:p>
            <a:pPr algn="just" eaLnBrk="0" hangingPunct="0">
              <a:lnSpc>
                <a:spcPct val="115000"/>
              </a:lnSpc>
            </a:pPr>
            <a:r>
              <a:rPr lang="en-GB" altLang="zh-CN" dirty="0">
                <a:ea typeface="SimSun" pitchFamily="2" charset="-122"/>
              </a:rPr>
              <a:t>Knowledge discovery in databases (KDD) refers to the efficient process of searching through large volumes of raw data in databases to find potentially useful information that is implicitly embedded in the data. </a:t>
            </a:r>
            <a:r>
              <a:rPr lang="en-GB" altLang="zh-CN" i="1" dirty="0">
                <a:ea typeface="SimSun" pitchFamily="2" charset="-122"/>
              </a:rPr>
              <a:t>Data Mining</a:t>
            </a:r>
            <a:r>
              <a:rPr lang="en-GB" altLang="zh-CN" dirty="0">
                <a:ea typeface="SimSun" pitchFamily="2" charset="-122"/>
              </a:rPr>
              <a:t> is an integral step of KDD that discovers hidden patterns from an input data set.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Effect transition="in" filter="box(out)">
                                      <p:cBhvr>
                                        <p:cTn id="7" dur="500"/>
                                        <p:tgtEl>
                                          <p:spTgt spid="68612">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rmAutofit/>
          </a:bodyPr>
          <a:lstStyle/>
          <a:p>
            <a:r>
              <a:rPr lang="en-GB" sz="3200" b="1"/>
              <a:t>Data Mining: Useful Information</a:t>
            </a:r>
          </a:p>
        </p:txBody>
      </p:sp>
      <p:sp>
        <p:nvSpPr>
          <p:cNvPr id="70659" name="Rectangle 3"/>
          <p:cNvSpPr>
            <a:spLocks noChangeArrowheads="1"/>
          </p:cNvSpPr>
          <p:nvPr/>
        </p:nvSpPr>
        <p:spPr bwMode="auto">
          <a:xfrm>
            <a:off x="357158" y="1071546"/>
            <a:ext cx="8382000" cy="4572000"/>
          </a:xfrm>
          <a:prstGeom prst="rect">
            <a:avLst/>
          </a:prstGeom>
          <a:noFill/>
          <a:ln w="9525">
            <a:noFill/>
            <a:miter lim="800000"/>
            <a:headEnd/>
            <a:tailEnd/>
          </a:ln>
          <a:effectLst/>
        </p:spPr>
        <p:txBody>
          <a:bodyPr/>
          <a:lstStyle/>
          <a:p>
            <a:pPr marL="292100" indent="-292100" eaLnBrk="0" hangingPunct="0">
              <a:spcAft>
                <a:spcPct val="20000"/>
              </a:spcAft>
            </a:pPr>
            <a:r>
              <a:rPr lang="en-GB" altLang="zh-CN" sz="2400" dirty="0">
                <a:ea typeface="SimSun" pitchFamily="2" charset="-122"/>
              </a:rPr>
              <a:t>Example 1 (A Business Intelligence legend):</a:t>
            </a:r>
          </a:p>
          <a:p>
            <a:pPr marL="292100" indent="-292100" eaLnBrk="0" hangingPunct="0">
              <a:spcBef>
                <a:spcPct val="25000"/>
              </a:spcBef>
            </a:pPr>
            <a:r>
              <a:rPr lang="en-GB" altLang="zh-CN" sz="2000" dirty="0">
                <a:ea typeface="SimSun" pitchFamily="2" charset="-122"/>
              </a:rPr>
              <a:t>	</a:t>
            </a:r>
            <a:r>
              <a:rPr lang="en-GB" altLang="zh-CN" sz="2400" dirty="0">
                <a:solidFill>
                  <a:srgbClr val="0033CC"/>
                </a:solidFill>
                <a:ea typeface="SimSun" pitchFamily="2" charset="-122"/>
              </a:rPr>
              <a:t>Customers who purchase </a:t>
            </a:r>
            <a:r>
              <a:rPr lang="en-GB" altLang="zh-CN" sz="2400" i="1" dirty="0">
                <a:solidFill>
                  <a:srgbClr val="0033CC"/>
                </a:solidFill>
                <a:ea typeface="SimSun" pitchFamily="2" charset="-122"/>
              </a:rPr>
              <a:t>beer</a:t>
            </a:r>
            <a:r>
              <a:rPr lang="en-GB" altLang="zh-CN" sz="2400" dirty="0">
                <a:solidFill>
                  <a:srgbClr val="0033CC"/>
                </a:solidFill>
                <a:ea typeface="SimSun" pitchFamily="2" charset="-122"/>
              </a:rPr>
              <a:t> are also likely (say 90%) to purchase </a:t>
            </a:r>
            <a:r>
              <a:rPr lang="en-GB" altLang="zh-CN" sz="2400" i="1" dirty="0">
                <a:solidFill>
                  <a:srgbClr val="0033CC"/>
                </a:solidFill>
                <a:ea typeface="SimSun" pitchFamily="2" charset="-122"/>
              </a:rPr>
              <a:t>nappies</a:t>
            </a:r>
            <a:r>
              <a:rPr lang="en-GB" altLang="zh-CN" sz="2400" dirty="0">
                <a:solidFill>
                  <a:srgbClr val="0033CC"/>
                </a:solidFill>
                <a:ea typeface="SimSun" pitchFamily="2" charset="-122"/>
              </a:rPr>
              <a:t>.</a:t>
            </a:r>
            <a:r>
              <a:rPr lang="en-GB" altLang="zh-CN" sz="2000" dirty="0">
                <a:ea typeface="SimSun" pitchFamily="2" charset="-122"/>
                <a:sym typeface="Symbol" pitchFamily="18" charset="2"/>
              </a:rPr>
              <a:t> </a:t>
            </a:r>
          </a:p>
          <a:p>
            <a:pPr marL="292100" indent="-292100" eaLnBrk="0" hangingPunct="0"/>
            <a:endParaRPr lang="en-GB" altLang="zh-CN" sz="2000" dirty="0">
              <a:ea typeface="SimSun" pitchFamily="2" charset="-122"/>
              <a:sym typeface="Symbol" pitchFamily="18" charset="2"/>
            </a:endParaRPr>
          </a:p>
          <a:p>
            <a:pPr marL="292100" indent="-292100" eaLnBrk="0" hangingPunct="0">
              <a:spcAft>
                <a:spcPct val="25000"/>
              </a:spcAft>
            </a:pPr>
            <a:r>
              <a:rPr lang="en-GB" altLang="zh-CN" sz="2400" dirty="0">
                <a:ea typeface="SimSun" pitchFamily="2" charset="-122"/>
              </a:rPr>
              <a:t>Example 2 (Useful in credit card applications):</a:t>
            </a:r>
            <a:r>
              <a:rPr lang="en-GB" altLang="zh-CN" sz="2000" dirty="0">
                <a:ea typeface="SimSun" pitchFamily="2" charset="-122"/>
              </a:rPr>
              <a:t>	</a:t>
            </a:r>
          </a:p>
          <a:p>
            <a:pPr marL="292100" indent="-292100" eaLnBrk="0" hangingPunct="0"/>
            <a:r>
              <a:rPr lang="en-GB" altLang="zh-CN" sz="2000" dirty="0">
                <a:ea typeface="SimSun" pitchFamily="2" charset="-122"/>
              </a:rPr>
              <a:t>	</a:t>
            </a:r>
            <a:r>
              <a:rPr lang="en-GB" altLang="zh-CN" sz="2400" b="1" dirty="0">
                <a:solidFill>
                  <a:srgbClr val="0033CC"/>
                </a:solidFill>
                <a:ea typeface="SimSun" pitchFamily="2" charset="-122"/>
              </a:rPr>
              <a:t>If </a:t>
            </a:r>
            <a:r>
              <a:rPr lang="en-GB" altLang="zh-CN" sz="2400" dirty="0">
                <a:solidFill>
                  <a:srgbClr val="0033CC"/>
                </a:solidFill>
                <a:ea typeface="SimSun" pitchFamily="2" charset="-122"/>
              </a:rPr>
              <a:t>20,000 </a:t>
            </a:r>
            <a:r>
              <a:rPr lang="en-GB" altLang="zh-CN" sz="2400" dirty="0">
                <a:solidFill>
                  <a:srgbClr val="0033CC"/>
                </a:solidFill>
                <a:ea typeface="SimSun" pitchFamily="2" charset="-122"/>
                <a:sym typeface="Symbol" pitchFamily="18" charset="2"/>
              </a:rPr>
              <a:t> Customer’s Salary  40,000 pounds and Customer owns a house, </a:t>
            </a:r>
            <a:r>
              <a:rPr lang="en-GB" altLang="zh-CN" sz="2400" b="1" dirty="0">
                <a:solidFill>
                  <a:srgbClr val="0033CC"/>
                </a:solidFill>
                <a:ea typeface="SimSun" pitchFamily="2" charset="-122"/>
              </a:rPr>
              <a:t>then</a:t>
            </a:r>
            <a:r>
              <a:rPr lang="en-GB" altLang="zh-CN" sz="2400" dirty="0">
                <a:solidFill>
                  <a:srgbClr val="0033CC"/>
                </a:solidFill>
                <a:ea typeface="SimSun" pitchFamily="2" charset="-122"/>
              </a:rPr>
              <a:t> Customer is a safe customer.</a:t>
            </a:r>
            <a:endParaRPr lang="en-GB" altLang="zh-CN" sz="2400" dirty="0">
              <a:ea typeface="SimSun" pitchFamily="2" charset="-122"/>
            </a:endParaRPr>
          </a:p>
        </p:txBody>
      </p:sp>
    </p:spTree>
    <p:extLst>
      <p:ext uri="{BB962C8B-B14F-4D97-AF65-F5344CB8AC3E}">
        <p14:creationId xmlns:p14="http://schemas.microsoft.com/office/powerpoint/2010/main" val="3249586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7"/>
          <p:cNvSpPr>
            <a:spLocks noGrp="1"/>
          </p:cNvSpPr>
          <p:nvPr>
            <p:ph type="title" idx="4294967295"/>
          </p:nvPr>
        </p:nvSpPr>
        <p:spPr>
          <a:xfrm>
            <a:off x="214282" y="142852"/>
            <a:ext cx="7772400" cy="1012825"/>
          </a:xfrm>
        </p:spPr>
        <p:txBody>
          <a:bodyPr/>
          <a:lstStyle/>
          <a:p>
            <a:r>
              <a:rPr lang="en-GB" sz="3200" b="1" dirty="0"/>
              <a:t>Data Mining: Non-trivial Information</a:t>
            </a:r>
          </a:p>
        </p:txBody>
      </p:sp>
      <p:sp>
        <p:nvSpPr>
          <p:cNvPr id="76803" name="Content Placeholder 8"/>
          <p:cNvSpPr>
            <a:spLocks/>
          </p:cNvSpPr>
          <p:nvPr/>
        </p:nvSpPr>
        <p:spPr bwMode="auto">
          <a:xfrm>
            <a:off x="285720" y="1142984"/>
            <a:ext cx="8458200" cy="6921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Putting the “search for information” into a spectrum:</a:t>
            </a:r>
            <a:endParaRPr lang="en-GB" sz="2800" dirty="0"/>
          </a:p>
        </p:txBody>
      </p:sp>
      <p:grpSp>
        <p:nvGrpSpPr>
          <p:cNvPr id="2" name="Group 15"/>
          <p:cNvGrpSpPr>
            <a:grpSpLocks/>
          </p:cNvGrpSpPr>
          <p:nvPr/>
        </p:nvGrpSpPr>
        <p:grpSpPr bwMode="auto">
          <a:xfrm>
            <a:off x="285720" y="2357430"/>
            <a:ext cx="8566150" cy="3471863"/>
            <a:chOff x="144" y="1482"/>
            <a:chExt cx="5396" cy="2187"/>
          </a:xfrm>
        </p:grpSpPr>
        <p:sp>
          <p:nvSpPr>
            <p:cNvPr id="76804" name="AutoShape 4"/>
            <p:cNvSpPr>
              <a:spLocks noChangeArrowheads="1"/>
            </p:cNvSpPr>
            <p:nvPr/>
          </p:nvSpPr>
          <p:spPr bwMode="auto">
            <a:xfrm>
              <a:off x="624" y="1776"/>
              <a:ext cx="1680" cy="576"/>
            </a:xfrm>
            <a:prstGeom prst="homePlate">
              <a:avLst>
                <a:gd name="adj" fmla="val 37728"/>
              </a:avLst>
            </a:prstGeom>
            <a:solidFill>
              <a:schemeClr val="accent1"/>
            </a:solidFill>
            <a:ln w="9525">
              <a:solidFill>
                <a:schemeClr val="tx1"/>
              </a:solidFill>
              <a:miter lim="800000"/>
              <a:headEnd/>
              <a:tailEnd/>
            </a:ln>
            <a:effectLst/>
          </p:spPr>
          <p:txBody>
            <a:bodyPr wrap="none" anchor="ctr"/>
            <a:lstStyle/>
            <a:p>
              <a:endParaRPr lang="en-GB"/>
            </a:p>
          </p:txBody>
        </p:sp>
        <p:sp>
          <p:nvSpPr>
            <p:cNvPr id="76805" name="Text Box 5"/>
            <p:cNvSpPr txBox="1">
              <a:spLocks noChangeArrowheads="1"/>
            </p:cNvSpPr>
            <p:nvPr/>
          </p:nvSpPr>
          <p:spPr bwMode="auto">
            <a:xfrm rot="-5400000">
              <a:off x="-148" y="1876"/>
              <a:ext cx="988" cy="404"/>
            </a:xfrm>
            <a:prstGeom prst="rect">
              <a:avLst/>
            </a:prstGeom>
            <a:noFill/>
            <a:ln w="9525">
              <a:noFill/>
              <a:miter lim="800000"/>
              <a:headEnd/>
              <a:tailEnd/>
            </a:ln>
            <a:effectLst/>
          </p:spPr>
          <p:txBody>
            <a:bodyPr wrap="none">
              <a:spAutoFit/>
            </a:bodyPr>
            <a:lstStyle/>
            <a:p>
              <a:r>
                <a:rPr lang="en-GB"/>
                <a:t>Low end of</a:t>
              </a:r>
            </a:p>
            <a:p>
              <a:r>
                <a:rPr lang="en-GB"/>
                <a:t>sophistication</a:t>
              </a:r>
            </a:p>
          </p:txBody>
        </p:sp>
        <p:sp>
          <p:nvSpPr>
            <p:cNvPr id="76806" name="Text Box 6"/>
            <p:cNvSpPr txBox="1">
              <a:spLocks noChangeArrowheads="1"/>
            </p:cNvSpPr>
            <p:nvPr/>
          </p:nvSpPr>
          <p:spPr bwMode="auto">
            <a:xfrm rot="-5400000">
              <a:off x="4844" y="1876"/>
              <a:ext cx="988" cy="404"/>
            </a:xfrm>
            <a:prstGeom prst="rect">
              <a:avLst/>
            </a:prstGeom>
            <a:noFill/>
            <a:ln w="9525">
              <a:noFill/>
              <a:miter lim="800000"/>
              <a:headEnd/>
              <a:tailEnd/>
            </a:ln>
            <a:effectLst/>
          </p:spPr>
          <p:txBody>
            <a:bodyPr wrap="none">
              <a:spAutoFit/>
            </a:bodyPr>
            <a:lstStyle/>
            <a:p>
              <a:r>
                <a:rPr lang="en-GB"/>
                <a:t>High end of</a:t>
              </a:r>
            </a:p>
            <a:p>
              <a:r>
                <a:rPr lang="en-GB"/>
                <a:t>sophistication</a:t>
              </a:r>
            </a:p>
          </p:txBody>
        </p:sp>
        <p:sp>
          <p:nvSpPr>
            <p:cNvPr id="76807" name="AutoShape 7"/>
            <p:cNvSpPr>
              <a:spLocks noChangeArrowheads="1"/>
            </p:cNvSpPr>
            <p:nvPr/>
          </p:nvSpPr>
          <p:spPr bwMode="auto">
            <a:xfrm>
              <a:off x="2064" y="1776"/>
              <a:ext cx="1584" cy="576"/>
            </a:xfrm>
            <a:prstGeom prst="chevron">
              <a:avLst>
                <a:gd name="adj" fmla="val 34897"/>
              </a:avLst>
            </a:prstGeom>
            <a:solidFill>
              <a:schemeClr val="accent1"/>
            </a:solidFill>
            <a:ln w="9525">
              <a:solidFill>
                <a:schemeClr val="tx1"/>
              </a:solidFill>
              <a:miter lim="800000"/>
              <a:headEnd/>
              <a:tailEnd/>
            </a:ln>
            <a:effectLst/>
          </p:spPr>
          <p:txBody>
            <a:bodyPr wrap="none" anchor="ctr"/>
            <a:lstStyle/>
            <a:p>
              <a:endParaRPr lang="en-GB"/>
            </a:p>
          </p:txBody>
        </p:sp>
        <p:sp>
          <p:nvSpPr>
            <p:cNvPr id="76808" name="AutoShape 8"/>
            <p:cNvSpPr>
              <a:spLocks noChangeArrowheads="1"/>
            </p:cNvSpPr>
            <p:nvPr/>
          </p:nvSpPr>
          <p:spPr bwMode="auto">
            <a:xfrm>
              <a:off x="3408" y="1776"/>
              <a:ext cx="1536" cy="576"/>
            </a:xfrm>
            <a:prstGeom prst="chevron">
              <a:avLst>
                <a:gd name="adj" fmla="val 34716"/>
              </a:avLst>
            </a:prstGeom>
            <a:solidFill>
              <a:schemeClr val="accent1"/>
            </a:solidFill>
            <a:ln w="9525">
              <a:solidFill>
                <a:schemeClr val="tx1"/>
              </a:solidFill>
              <a:miter lim="800000"/>
              <a:headEnd/>
              <a:tailEnd/>
            </a:ln>
            <a:effectLst/>
          </p:spPr>
          <p:txBody>
            <a:bodyPr wrap="none" anchor="ctr"/>
            <a:lstStyle/>
            <a:p>
              <a:endParaRPr lang="en-GB"/>
            </a:p>
          </p:txBody>
        </p:sp>
        <p:sp>
          <p:nvSpPr>
            <p:cNvPr id="76809" name="Text Box 9"/>
            <p:cNvSpPr txBox="1">
              <a:spLocks noChangeArrowheads="1"/>
            </p:cNvSpPr>
            <p:nvPr/>
          </p:nvSpPr>
          <p:spPr bwMode="auto">
            <a:xfrm>
              <a:off x="720" y="1488"/>
              <a:ext cx="947" cy="250"/>
            </a:xfrm>
            <a:prstGeom prst="rect">
              <a:avLst/>
            </a:prstGeom>
            <a:noFill/>
            <a:ln w="9525">
              <a:noFill/>
              <a:miter lim="800000"/>
              <a:headEnd/>
              <a:tailEnd/>
            </a:ln>
            <a:effectLst/>
          </p:spPr>
          <p:txBody>
            <a:bodyPr wrap="none">
              <a:spAutoFit/>
            </a:bodyPr>
            <a:lstStyle/>
            <a:p>
              <a:r>
                <a:rPr lang="en-GB" sz="2000" b="1" dirty="0">
                  <a:latin typeface="Arial Narrow" pitchFamily="34" charset="0"/>
                </a:rPr>
                <a:t>Data retrieval</a:t>
              </a:r>
            </a:p>
          </p:txBody>
        </p:sp>
        <p:sp>
          <p:nvSpPr>
            <p:cNvPr id="76810" name="Text Box 10"/>
            <p:cNvSpPr txBox="1">
              <a:spLocks noChangeArrowheads="1"/>
            </p:cNvSpPr>
            <p:nvPr/>
          </p:nvSpPr>
          <p:spPr bwMode="auto">
            <a:xfrm>
              <a:off x="1836" y="1482"/>
              <a:ext cx="1782" cy="250"/>
            </a:xfrm>
            <a:prstGeom prst="rect">
              <a:avLst/>
            </a:prstGeom>
            <a:noFill/>
            <a:ln w="9525">
              <a:noFill/>
              <a:miter lim="800000"/>
              <a:headEnd/>
              <a:tailEnd/>
            </a:ln>
            <a:effectLst/>
          </p:spPr>
          <p:txBody>
            <a:bodyPr wrap="none">
              <a:spAutoFit/>
            </a:bodyPr>
            <a:lstStyle/>
            <a:p>
              <a:r>
                <a:rPr lang="en-GB" sz="2000" b="1">
                  <a:latin typeface="Arial Narrow" pitchFamily="34" charset="0"/>
                </a:rPr>
                <a:t>Online analytic processing</a:t>
              </a:r>
            </a:p>
          </p:txBody>
        </p:sp>
        <p:sp>
          <p:nvSpPr>
            <p:cNvPr id="76811" name="Text Box 11"/>
            <p:cNvSpPr txBox="1">
              <a:spLocks noChangeArrowheads="1"/>
            </p:cNvSpPr>
            <p:nvPr/>
          </p:nvSpPr>
          <p:spPr bwMode="auto">
            <a:xfrm>
              <a:off x="3792" y="1488"/>
              <a:ext cx="866" cy="250"/>
            </a:xfrm>
            <a:prstGeom prst="rect">
              <a:avLst/>
            </a:prstGeom>
            <a:noFill/>
            <a:ln w="9525">
              <a:noFill/>
              <a:miter lim="800000"/>
              <a:headEnd/>
              <a:tailEnd/>
            </a:ln>
            <a:effectLst/>
          </p:spPr>
          <p:txBody>
            <a:bodyPr wrap="none">
              <a:spAutoFit/>
            </a:bodyPr>
            <a:lstStyle/>
            <a:p>
              <a:r>
                <a:rPr lang="en-GB" sz="2000" b="1">
                  <a:latin typeface="Arial Narrow" pitchFamily="34" charset="0"/>
                </a:rPr>
                <a:t>Data mining</a:t>
              </a:r>
            </a:p>
          </p:txBody>
        </p:sp>
        <p:sp>
          <p:nvSpPr>
            <p:cNvPr id="76812" name="Rectangle 12"/>
            <p:cNvSpPr>
              <a:spLocks noChangeArrowheads="1"/>
            </p:cNvSpPr>
            <p:nvPr/>
          </p:nvSpPr>
          <p:spPr bwMode="auto">
            <a:xfrm>
              <a:off x="576" y="2400"/>
              <a:ext cx="1536" cy="577"/>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Retrieval of stored data</a:t>
              </a:r>
            </a:p>
            <a:p>
              <a:pPr marL="192088" indent="-192088" eaLnBrk="0" hangingPunct="0">
                <a:buFontTx/>
                <a:buChar char="•"/>
              </a:pPr>
              <a:r>
                <a:rPr lang="en-GB" altLang="zh-CN">
                  <a:latin typeface="Arial Narrow" pitchFamily="34" charset="0"/>
                  <a:ea typeface="??"/>
                  <a:cs typeface="??"/>
                </a:rPr>
                <a:t>Trivial data aggregation</a:t>
              </a:r>
            </a:p>
            <a:p>
              <a:pPr marL="192088" indent="-192088" eaLnBrk="0" hangingPunct="0">
                <a:buFontTx/>
                <a:buChar char="•"/>
              </a:pPr>
              <a:r>
                <a:rPr lang="en-GB" altLang="zh-CN">
                  <a:latin typeface="Arial Narrow" pitchFamily="34" charset="0"/>
                  <a:ea typeface="??"/>
                  <a:cs typeface="??"/>
                </a:rPr>
                <a:t>Written in standard SQL</a:t>
              </a:r>
              <a:endParaRPr lang="en-GB">
                <a:latin typeface="Arial Narrow" pitchFamily="34" charset="0"/>
                <a:ea typeface="??"/>
                <a:cs typeface="??"/>
              </a:endParaRPr>
            </a:p>
          </p:txBody>
        </p:sp>
        <p:sp>
          <p:nvSpPr>
            <p:cNvPr id="76813" name="Text Box 13"/>
            <p:cNvSpPr txBox="1">
              <a:spLocks noChangeArrowheads="1"/>
            </p:cNvSpPr>
            <p:nvPr/>
          </p:nvSpPr>
          <p:spPr bwMode="auto">
            <a:xfrm>
              <a:off x="2064" y="2400"/>
              <a:ext cx="1392" cy="1269"/>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Interactive reporting on stored data</a:t>
              </a:r>
            </a:p>
            <a:p>
              <a:pPr marL="192088" indent="-192088" eaLnBrk="0" hangingPunct="0">
                <a:buFontTx/>
                <a:buChar char="•"/>
              </a:pPr>
              <a:r>
                <a:rPr lang="en-GB" altLang="zh-CN">
                  <a:latin typeface="Arial Narrow" pitchFamily="34" charset="0"/>
                  <a:ea typeface="??"/>
                  <a:cs typeface="??"/>
                </a:rPr>
                <a:t>Summarisation and drilling along different attributes</a:t>
              </a:r>
            </a:p>
            <a:p>
              <a:pPr marL="192088" indent="-192088" eaLnBrk="0" hangingPunct="0">
                <a:buFontTx/>
                <a:buChar char="•"/>
              </a:pPr>
              <a:r>
                <a:rPr lang="en-GB" altLang="zh-CN">
                  <a:latin typeface="Arial Narrow" pitchFamily="34" charset="0"/>
                  <a:ea typeface="??"/>
                  <a:cs typeface="??"/>
                </a:rPr>
                <a:t>Written in extended SQL</a:t>
              </a:r>
            </a:p>
          </p:txBody>
        </p:sp>
        <p:sp>
          <p:nvSpPr>
            <p:cNvPr id="76814" name="Text Box 14"/>
            <p:cNvSpPr txBox="1">
              <a:spLocks noChangeArrowheads="1"/>
            </p:cNvSpPr>
            <p:nvPr/>
          </p:nvSpPr>
          <p:spPr bwMode="auto">
            <a:xfrm>
              <a:off x="3504" y="2398"/>
              <a:ext cx="1536" cy="1198"/>
            </a:xfrm>
            <a:prstGeom prst="rect">
              <a:avLst/>
            </a:prstGeom>
            <a:noFill/>
            <a:ln w="9525">
              <a:noFill/>
              <a:miter lim="800000"/>
              <a:headEnd/>
              <a:tailEnd/>
            </a:ln>
            <a:effectLst/>
          </p:spPr>
          <p:txBody>
            <a:bodyPr>
              <a:spAutoFit/>
            </a:bodyPr>
            <a:lstStyle/>
            <a:p>
              <a:pPr marL="192088" indent="-192088" eaLnBrk="0" hangingPunct="0">
                <a:lnSpc>
                  <a:spcPct val="110000"/>
                </a:lnSpc>
                <a:buFontTx/>
                <a:buChar char="•"/>
              </a:pPr>
              <a:r>
                <a:rPr lang="en-GB" altLang="zh-CN">
                  <a:latin typeface="Arial Narrow" pitchFamily="34" charset="0"/>
                  <a:ea typeface="??"/>
                  <a:cs typeface="??"/>
                </a:rPr>
                <a:t>Discovery of hidden and embedded patterns</a:t>
              </a:r>
            </a:p>
            <a:p>
              <a:pPr marL="192088" indent="-192088" eaLnBrk="0" hangingPunct="0">
                <a:lnSpc>
                  <a:spcPct val="110000"/>
                </a:lnSpc>
                <a:buFontTx/>
                <a:buChar char="•"/>
              </a:pPr>
              <a:r>
                <a:rPr lang="en-GB" altLang="zh-CN">
                  <a:latin typeface="Arial Narrow" pitchFamily="34" charset="0"/>
                  <a:ea typeface="??"/>
                  <a:cs typeface="??"/>
                </a:rPr>
                <a:t>Discovery algorithms</a:t>
              </a:r>
            </a:p>
            <a:p>
              <a:pPr marL="192088" indent="-192088" eaLnBrk="0" hangingPunct="0">
                <a:lnSpc>
                  <a:spcPct val="110000"/>
                </a:lnSpc>
                <a:buFontTx/>
                <a:buChar char="•"/>
              </a:pPr>
              <a:r>
                <a:rPr lang="en-GB" altLang="zh-CN">
                  <a:latin typeface="Arial Narrow" pitchFamily="34" charset="0"/>
                  <a:ea typeface="??"/>
                  <a:cs typeface="??"/>
                </a:rPr>
                <a:t>Written in programming language probably with the assistance of SQL</a:t>
              </a: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7"/>
          <p:cNvSpPr>
            <a:spLocks noGrp="1"/>
          </p:cNvSpPr>
          <p:nvPr>
            <p:ph type="title" idx="4294967295"/>
          </p:nvPr>
        </p:nvSpPr>
        <p:spPr>
          <a:xfrm>
            <a:off x="214282" y="214290"/>
            <a:ext cx="7272338" cy="1012825"/>
          </a:xfrm>
        </p:spPr>
        <p:txBody>
          <a:bodyPr/>
          <a:lstStyle/>
          <a:p>
            <a:r>
              <a:rPr lang="en-GB" sz="3200" b="1" dirty="0"/>
              <a:t>Data Mining: Real-life Databases</a:t>
            </a:r>
          </a:p>
        </p:txBody>
      </p:sp>
      <p:sp>
        <p:nvSpPr>
          <p:cNvPr id="78851" name="Content Placeholder 8"/>
          <p:cNvSpPr>
            <a:spLocks/>
          </p:cNvSpPr>
          <p:nvPr/>
        </p:nvSpPr>
        <p:spPr bwMode="auto">
          <a:xfrm>
            <a:off x="357158" y="1214422"/>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Characteristics of a real-life database</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The size may be extremely large </a:t>
            </a:r>
          </a:p>
          <a:p>
            <a:pPr marL="760413" lvl="1" indent="-222250" eaLnBrk="0" hangingPunct="0">
              <a:spcBef>
                <a:spcPct val="20000"/>
              </a:spcBef>
              <a:buFontTx/>
              <a:buChar char="–"/>
            </a:pPr>
            <a:r>
              <a:rPr lang="en-GB" altLang="zh-CN" sz="2400" dirty="0">
                <a:latin typeface="Helvetica" charset="0"/>
                <a:ea typeface="SimSun" pitchFamily="2" charset="-122"/>
              </a:rPr>
              <a:t>The dimensionality can be very high</a:t>
            </a:r>
          </a:p>
          <a:p>
            <a:pPr marL="760413" lvl="1" indent="-222250" eaLnBrk="0" hangingPunct="0">
              <a:spcBef>
                <a:spcPct val="20000"/>
              </a:spcBef>
              <a:buFontTx/>
              <a:buChar char="–"/>
            </a:pPr>
            <a:r>
              <a:rPr lang="en-GB" altLang="zh-CN" sz="2400" dirty="0">
                <a:latin typeface="Helvetica" charset="0"/>
                <a:ea typeface="SimSun" pitchFamily="2" charset="-122"/>
              </a:rPr>
              <a:t>Attributes can be of different data types</a:t>
            </a:r>
            <a:endParaRPr lang="en-GB" sz="2400" dirty="0"/>
          </a:p>
          <a:p>
            <a:pPr marL="760413" lvl="1" indent="-222250" eaLnBrk="0" hangingPunct="0">
              <a:spcBef>
                <a:spcPct val="20000"/>
              </a:spcBef>
              <a:buFontTx/>
              <a:buChar char="–"/>
            </a:pPr>
            <a:r>
              <a:rPr lang="en-GB" sz="2400" dirty="0"/>
              <a:t>Data quality can be very poor</a:t>
            </a:r>
          </a:p>
          <a:p>
            <a:pPr marL="760413" lvl="1" indent="-222250" eaLnBrk="0" hangingPunct="0">
              <a:spcBef>
                <a:spcPct val="20000"/>
              </a:spcBef>
              <a:buFontTx/>
              <a:buChar char="–"/>
            </a:pPr>
            <a:r>
              <a:rPr lang="en-GB" sz="2400" dirty="0"/>
              <a:t>Data may exist in pieces and isolated in different systems</a:t>
            </a:r>
          </a:p>
          <a:p>
            <a:pPr marL="760413" lvl="1" indent="-222250" eaLnBrk="0" hangingPunct="0">
              <a:spcBef>
                <a:spcPct val="20000"/>
              </a:spcBef>
              <a:buFontTx/>
              <a:buChar char="–"/>
            </a:pPr>
            <a:r>
              <a:rPr lang="en-GB" sz="2400" dirty="0"/>
              <a:t>Value distribution can be extremely skewed </a:t>
            </a:r>
          </a:p>
          <a:p>
            <a:pPr marL="760413" lvl="1" indent="-222250" eaLnBrk="0" hangingPunct="0">
              <a:spcBef>
                <a:spcPct val="20000"/>
              </a:spcBef>
              <a:buFontTx/>
              <a:buChar char="–"/>
            </a:pPr>
            <a:r>
              <a:rPr lang="en-GB" sz="2400" dirty="0"/>
              <a:t>Database content can be dynamic and evolving</a:t>
            </a:r>
          </a:p>
          <a:p>
            <a:pPr marL="760413" lvl="1" indent="-222250" eaLnBrk="0" hangingPunct="0">
              <a:spcBef>
                <a:spcPct val="20000"/>
              </a:spcBef>
              <a:buFontTx/>
              <a:buChar char="–"/>
            </a:pPr>
            <a:r>
              <a:rPr lang="en-GB" sz="2400" dirty="0"/>
              <a:t>Data may lack traditional record-based structure</a:t>
            </a:r>
          </a:p>
          <a:p>
            <a:pPr marL="760413" lvl="1" indent="-222250" eaLnBrk="0" hangingPunct="0">
              <a:spcBef>
                <a:spcPct val="20000"/>
              </a:spcBef>
              <a:buFontTx/>
              <a:buChar char="–"/>
            </a:pPr>
            <a:r>
              <a:rPr lang="en-GB" altLang="zh-CN" sz="2400" dirty="0">
                <a:ea typeface="SimSun" pitchFamily="2" charset="-122"/>
              </a:rPr>
              <a:t>Data are available on second storage media</a:t>
            </a:r>
            <a:endParaRPr lang="en-GB" altLang="zh-CN" sz="2000" b="1" dirty="0">
              <a:latin typeface="Helvetica" charset="0"/>
              <a:ea typeface="SimSun" pitchFamily="2" charset="-12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7"/>
          <p:cNvSpPr>
            <a:spLocks noGrp="1"/>
          </p:cNvSpPr>
          <p:nvPr>
            <p:ph type="title" idx="4294967295"/>
          </p:nvPr>
        </p:nvSpPr>
        <p:spPr>
          <a:xfrm>
            <a:off x="285720" y="214290"/>
            <a:ext cx="7272338" cy="1012825"/>
          </a:xfrm>
        </p:spPr>
        <p:txBody>
          <a:bodyPr/>
          <a:lstStyle/>
          <a:p>
            <a:r>
              <a:rPr lang="en-GB" sz="3200" b="1" dirty="0"/>
              <a:t>Data Mining: Efficient Algorithms</a:t>
            </a:r>
          </a:p>
        </p:txBody>
      </p:sp>
      <p:sp>
        <p:nvSpPr>
          <p:cNvPr id="80899" name="Content Placeholder 8"/>
          <p:cNvSpPr>
            <a:spLocks/>
          </p:cNvSpPr>
          <p:nvPr/>
        </p:nvSpPr>
        <p:spPr bwMode="auto">
          <a:xfrm>
            <a:off x="428596" y="1142984"/>
            <a:ext cx="8247063" cy="4899025"/>
          </a:xfrm>
          <a:prstGeom prst="rect">
            <a:avLst/>
          </a:prstGeom>
          <a:noFill/>
          <a:ln w="9525">
            <a:noFill/>
            <a:miter lim="800000"/>
            <a:headEnd/>
            <a:tailEnd/>
          </a:ln>
        </p:spPr>
        <p:txBody>
          <a:bodyPr/>
          <a:lstStyle/>
          <a:p>
            <a:pPr marL="284163" indent="-284163" eaLnBrk="0" hangingPunct="0">
              <a:buFontTx/>
              <a:buChar char="•"/>
            </a:pPr>
            <a:r>
              <a:rPr lang="en-GB" altLang="zh-CN" sz="2400" dirty="0">
                <a:latin typeface="Helvetica" charset="0"/>
                <a:ea typeface="??"/>
                <a:cs typeface="??"/>
              </a:rPr>
              <a:t>Discovering interesting patterns supported by given facts can be </a:t>
            </a:r>
            <a:r>
              <a:rPr lang="en-GB" altLang="zh-CN" sz="2400" i="1" dirty="0">
                <a:latin typeface="Helvetica" charset="0"/>
                <a:ea typeface="??"/>
                <a:cs typeface="??"/>
              </a:rPr>
              <a:t>computationally hard</a:t>
            </a:r>
            <a:r>
              <a:rPr lang="en-GB" altLang="zh-CN" sz="2400" dirty="0">
                <a:latin typeface="Helvetica" charset="0"/>
                <a:ea typeface="??"/>
                <a:cs typeface="??"/>
              </a:rPr>
              <a:t> because many discoveries are combinatorial problems. Trivial algorithms may take too long.</a:t>
            </a:r>
          </a:p>
          <a:p>
            <a:pPr marL="284163" indent="-284163" eaLnBrk="0" hangingPunct="0">
              <a:spcBef>
                <a:spcPct val="20000"/>
              </a:spcBef>
              <a:buFontTx/>
              <a:buChar char="•"/>
            </a:pPr>
            <a:r>
              <a:rPr lang="en-GB" altLang="zh-CN" sz="2400" dirty="0">
                <a:latin typeface="Helvetica" charset="0"/>
                <a:ea typeface="??"/>
                <a:cs typeface="??"/>
              </a:rPr>
              <a:t>A discovery algorithm is considered efficient if its execution time and memory requirement are comparable to those of sorting algorithms; otherwise, it is unlikely to scale up well enough to cope with data sets of large sizes.</a:t>
            </a:r>
          </a:p>
          <a:p>
            <a:pPr marL="284163" indent="-284163" eaLnBrk="0" hangingPunct="0">
              <a:spcBef>
                <a:spcPct val="20000"/>
              </a:spcBef>
              <a:buFontTx/>
              <a:buChar char="•"/>
            </a:pPr>
            <a:r>
              <a:rPr lang="en-GB" altLang="zh-CN" sz="2400" dirty="0">
                <a:latin typeface="Helvetica" charset="0"/>
                <a:ea typeface="??"/>
                <a:cs typeface="??"/>
              </a:rPr>
              <a:t>Efficient discovery algorithms may be hard to find. Using advanced hardware, optimising the implementation of the algorithms and developing approximate solutions can be viable alternative options.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098"/>
          <p:cNvSpPr>
            <a:spLocks noGrp="1" noChangeArrowheads="1"/>
          </p:cNvSpPr>
          <p:nvPr>
            <p:ph type="title"/>
          </p:nvPr>
        </p:nvSpPr>
        <p:spPr/>
        <p:txBody>
          <a:bodyPr/>
          <a:lstStyle/>
          <a:p>
            <a:r>
              <a:rPr lang="en-GB" sz="3200" b="1"/>
              <a:t>Data Mining Objectives</a:t>
            </a:r>
          </a:p>
        </p:txBody>
      </p:sp>
      <p:sp>
        <p:nvSpPr>
          <p:cNvPr id="86019" name="Rectangle 4099"/>
          <p:cNvSpPr>
            <a:spLocks noGrp="1" noChangeArrowheads="1"/>
          </p:cNvSpPr>
          <p:nvPr>
            <p:ph idx="1"/>
          </p:nvPr>
        </p:nvSpPr>
        <p:spPr>
          <a:xfrm>
            <a:off x="357158" y="1142984"/>
            <a:ext cx="8458200" cy="4800600"/>
          </a:xfrm>
        </p:spPr>
        <p:txBody>
          <a:bodyPr>
            <a:normAutofit lnSpcReduction="10000"/>
          </a:bodyPr>
          <a:lstStyle/>
          <a:p>
            <a:pPr marL="284163" indent="-284163">
              <a:lnSpc>
                <a:spcPct val="90000"/>
              </a:lnSpc>
            </a:pPr>
            <a:r>
              <a:rPr lang="en-GB" sz="2400" dirty="0"/>
              <a:t>Classification</a:t>
            </a:r>
          </a:p>
          <a:p>
            <a:pPr marL="760413" lvl="1" indent="-222250">
              <a:lnSpc>
                <a:spcPct val="90000"/>
              </a:lnSpc>
            </a:pPr>
            <a:r>
              <a:rPr lang="en-GB" sz="2200" dirty="0"/>
              <a:t>Using existing data to form a classification model and then using the model to assign an appropriate class label for a data record (e.g. safe vs. risky customers)</a:t>
            </a:r>
          </a:p>
          <a:p>
            <a:pPr marL="284163" indent="-284163">
              <a:lnSpc>
                <a:spcPct val="90000"/>
              </a:lnSpc>
            </a:pPr>
            <a:r>
              <a:rPr lang="en-GB" sz="2400" dirty="0"/>
              <a:t>Estimation</a:t>
            </a:r>
          </a:p>
          <a:p>
            <a:pPr marL="760413" lvl="1" indent="-222250">
              <a:lnSpc>
                <a:spcPct val="90000"/>
              </a:lnSpc>
            </a:pPr>
            <a:r>
              <a:rPr lang="en-GB" sz="2200" dirty="0"/>
              <a:t>Similar to classification but to assign a value to an output variable of a data record (e.g. estimated house value)</a:t>
            </a:r>
          </a:p>
          <a:p>
            <a:pPr marL="284163" indent="-284163">
              <a:lnSpc>
                <a:spcPct val="90000"/>
              </a:lnSpc>
            </a:pPr>
            <a:r>
              <a:rPr lang="en-GB" sz="2400" dirty="0"/>
              <a:t> Prediction</a:t>
            </a:r>
          </a:p>
          <a:p>
            <a:pPr marL="760413" lvl="1" indent="-222250">
              <a:lnSpc>
                <a:spcPct val="90000"/>
              </a:lnSpc>
            </a:pPr>
            <a:r>
              <a:rPr lang="en-GB" sz="2200" dirty="0"/>
              <a:t>Similar to classification and estimation, but more concerned with future outcome of the output (e.g. tomorrow’s weather)</a:t>
            </a:r>
          </a:p>
          <a:p>
            <a:pPr marL="284163" indent="-284163">
              <a:lnSpc>
                <a:spcPct val="90000"/>
              </a:lnSpc>
            </a:pPr>
            <a:r>
              <a:rPr lang="en-GB" sz="2400" dirty="0"/>
              <a:t>Description</a:t>
            </a:r>
          </a:p>
          <a:p>
            <a:pPr marL="760413" lvl="1" indent="-222250">
              <a:lnSpc>
                <a:spcPct val="90000"/>
              </a:lnSpc>
            </a:pPr>
            <a:r>
              <a:rPr lang="en-GB" sz="2200" dirty="0"/>
              <a:t>General description of data characteristics (e.g. customer profile)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US" sz="3200" b="1"/>
              <a:t>Data Mining &amp; Other Disciplines</a:t>
            </a:r>
          </a:p>
        </p:txBody>
      </p:sp>
      <p:sp>
        <p:nvSpPr>
          <p:cNvPr id="83972" name="Oval 4"/>
          <p:cNvSpPr>
            <a:spLocks noChangeArrowheads="1"/>
          </p:cNvSpPr>
          <p:nvPr/>
        </p:nvSpPr>
        <p:spPr bwMode="auto">
          <a:xfrm>
            <a:off x="762000" y="1727200"/>
            <a:ext cx="2667000" cy="990600"/>
          </a:xfrm>
          <a:prstGeom prst="ellipse">
            <a:avLst/>
          </a:prstGeom>
          <a:solidFill>
            <a:schemeClr val="folHlink"/>
          </a:solidFill>
          <a:ln w="9525">
            <a:solidFill>
              <a:schemeClr val="folHlink"/>
            </a:solidFill>
            <a:round/>
            <a:headEnd/>
            <a:tailEnd/>
          </a:ln>
          <a:effectLst/>
        </p:spPr>
        <p:txBody>
          <a:bodyPr wrap="none" anchor="ctr"/>
          <a:lstStyle/>
          <a:p>
            <a:pPr algn="ctr" eaLnBrk="0" hangingPunct="0"/>
            <a:r>
              <a:rPr lang="en-GB" b="1" dirty="0">
                <a:solidFill>
                  <a:schemeClr val="bg1"/>
                </a:solidFill>
                <a:latin typeface="Helvetica" charset="0"/>
                <a:ea typeface="SimSun" pitchFamily="2" charset="-122"/>
              </a:rPr>
              <a:t>Machine Learning</a:t>
            </a:r>
          </a:p>
          <a:p>
            <a:pPr algn="ctr" eaLnBrk="0" hangingPunct="0"/>
            <a:r>
              <a:rPr lang="en-GB" b="1" dirty="0">
                <a:solidFill>
                  <a:schemeClr val="bg1"/>
                </a:solidFill>
                <a:latin typeface="Helvetica" charset="0"/>
                <a:ea typeface="SimSun" pitchFamily="2" charset="-122"/>
              </a:rPr>
              <a:t>(Artificial Intelligence)</a:t>
            </a:r>
            <a:endParaRPr lang="en-GB" sz="2400" dirty="0">
              <a:solidFill>
                <a:schemeClr val="bg1"/>
              </a:solidFill>
              <a:latin typeface="Times New Roman" pitchFamily="18" charset="0"/>
              <a:ea typeface="SimSun" pitchFamily="2" charset="-122"/>
            </a:endParaRPr>
          </a:p>
        </p:txBody>
      </p:sp>
      <p:sp>
        <p:nvSpPr>
          <p:cNvPr id="83973" name="Oval 5"/>
          <p:cNvSpPr>
            <a:spLocks noChangeArrowheads="1"/>
          </p:cNvSpPr>
          <p:nvPr/>
        </p:nvSpPr>
        <p:spPr bwMode="auto">
          <a:xfrm>
            <a:off x="5943600" y="1727200"/>
            <a:ext cx="2590800" cy="990600"/>
          </a:xfrm>
          <a:prstGeom prst="ellipse">
            <a:avLst/>
          </a:prstGeom>
          <a:solidFill>
            <a:schemeClr val="hlink"/>
          </a:solidFill>
          <a:ln w="9525">
            <a:solidFill>
              <a:srgbClr val="DDDDDD"/>
            </a:solidFill>
            <a:round/>
            <a:headEnd/>
            <a:tailEnd/>
          </a:ln>
          <a:effectLst/>
        </p:spPr>
        <p:txBody>
          <a:bodyPr wrap="none" anchor="ctr"/>
          <a:lstStyle/>
          <a:p>
            <a:pPr algn="ctr" eaLnBrk="0" hangingPunct="0"/>
            <a:r>
              <a:rPr lang="en-GB" b="1" dirty="0">
                <a:solidFill>
                  <a:schemeClr val="bg1"/>
                </a:solidFill>
                <a:latin typeface="Helvetica" charset="0"/>
                <a:ea typeface="SimSun" pitchFamily="2" charset="-122"/>
              </a:rPr>
              <a:t>Statistics</a:t>
            </a:r>
          </a:p>
        </p:txBody>
      </p:sp>
      <p:sp>
        <p:nvSpPr>
          <p:cNvPr id="83974" name="Oval 6"/>
          <p:cNvSpPr>
            <a:spLocks noChangeArrowheads="1"/>
          </p:cNvSpPr>
          <p:nvPr/>
        </p:nvSpPr>
        <p:spPr bwMode="auto">
          <a:xfrm>
            <a:off x="3276600" y="5257800"/>
            <a:ext cx="2743200" cy="762000"/>
          </a:xfrm>
          <a:prstGeom prst="ellipse">
            <a:avLst/>
          </a:prstGeom>
          <a:solidFill>
            <a:schemeClr val="accent1"/>
          </a:solidFill>
          <a:ln w="9525">
            <a:solidFill>
              <a:srgbClr val="EAEAEA"/>
            </a:solidFill>
            <a:round/>
            <a:headEnd/>
            <a:tailEnd/>
          </a:ln>
          <a:effectLst/>
        </p:spPr>
        <p:txBody>
          <a:bodyPr wrap="none" anchor="ctr"/>
          <a:lstStyle/>
          <a:p>
            <a:pPr algn="ctr" eaLnBrk="0" hangingPunct="0"/>
            <a:r>
              <a:rPr lang="en-GB" b="1" dirty="0">
                <a:solidFill>
                  <a:schemeClr val="bg1"/>
                </a:solidFill>
                <a:latin typeface="Helvetica" charset="0"/>
                <a:ea typeface="SimSun" pitchFamily="2" charset="-122"/>
              </a:rPr>
              <a:t>Database </a:t>
            </a:r>
          </a:p>
          <a:p>
            <a:pPr algn="ctr" eaLnBrk="0" hangingPunct="0"/>
            <a:r>
              <a:rPr lang="en-GB" b="1" dirty="0">
                <a:solidFill>
                  <a:schemeClr val="bg1"/>
                </a:solidFill>
                <a:latin typeface="Helvetica" charset="0"/>
                <a:ea typeface="SimSun" pitchFamily="2" charset="-122"/>
              </a:rPr>
              <a:t>Management</a:t>
            </a:r>
            <a:endParaRPr lang="en-GB" sz="2400" dirty="0">
              <a:solidFill>
                <a:schemeClr val="bg1"/>
              </a:solidFill>
              <a:latin typeface="Times New Roman" pitchFamily="18" charset="0"/>
              <a:ea typeface="SimSun" pitchFamily="2" charset="-122"/>
            </a:endParaRPr>
          </a:p>
        </p:txBody>
      </p:sp>
      <p:sp>
        <p:nvSpPr>
          <p:cNvPr id="83975" name="Rectangle 7"/>
          <p:cNvSpPr>
            <a:spLocks noChangeArrowheads="1"/>
          </p:cNvSpPr>
          <p:nvPr/>
        </p:nvSpPr>
        <p:spPr bwMode="auto">
          <a:xfrm>
            <a:off x="3276600" y="3479800"/>
            <a:ext cx="2743200" cy="762000"/>
          </a:xfrm>
          <a:prstGeom prst="rect">
            <a:avLst/>
          </a:prstGeom>
          <a:solidFill>
            <a:srgbClr val="FF9900"/>
          </a:solidFill>
          <a:ln w="9525">
            <a:solidFill>
              <a:schemeClr val="tx1"/>
            </a:solidFill>
            <a:miter lim="800000"/>
            <a:headEnd/>
            <a:tailEnd/>
          </a:ln>
          <a:effectLst/>
        </p:spPr>
        <p:txBody>
          <a:bodyPr wrap="none" anchor="ctr"/>
          <a:lstStyle/>
          <a:p>
            <a:pPr algn="ctr"/>
            <a:r>
              <a:rPr lang="en-GB" sz="2400" b="1">
                <a:latin typeface="Tahoma" pitchFamily="34" charset="0"/>
              </a:rPr>
              <a:t>DATA MINING</a:t>
            </a:r>
          </a:p>
        </p:txBody>
      </p:sp>
      <p:grpSp>
        <p:nvGrpSpPr>
          <p:cNvPr id="2" name="Group 8"/>
          <p:cNvGrpSpPr>
            <a:grpSpLocks/>
          </p:cNvGrpSpPr>
          <p:nvPr/>
        </p:nvGrpSpPr>
        <p:grpSpPr bwMode="auto">
          <a:xfrm>
            <a:off x="3276600" y="4241800"/>
            <a:ext cx="2722563" cy="1016000"/>
            <a:chOff x="2112" y="2976"/>
            <a:chExt cx="1715" cy="640"/>
          </a:xfrm>
        </p:grpSpPr>
        <p:cxnSp>
          <p:nvCxnSpPr>
            <p:cNvPr id="83977" name="AutoShape 9"/>
            <p:cNvCxnSpPr>
              <a:cxnSpLocks noChangeShapeType="1"/>
              <a:stCxn id="83974" idx="0"/>
              <a:endCxn id="83975" idx="2"/>
            </p:cNvCxnSpPr>
            <p:nvPr/>
          </p:nvCxnSpPr>
          <p:spPr bwMode="auto">
            <a:xfrm flipV="1">
              <a:off x="2976" y="2976"/>
              <a:ext cx="0" cy="640"/>
            </a:xfrm>
            <a:prstGeom prst="straightConnector1">
              <a:avLst/>
            </a:prstGeom>
            <a:noFill/>
            <a:ln w="28575">
              <a:solidFill>
                <a:schemeClr val="tx1"/>
              </a:solidFill>
              <a:miter lim="800000"/>
              <a:headEnd/>
              <a:tailEnd type="stealth" w="med" len="med"/>
            </a:ln>
            <a:effectLst/>
          </p:spPr>
        </p:cxnSp>
        <p:sp>
          <p:nvSpPr>
            <p:cNvPr id="83978" name="Text Box 10"/>
            <p:cNvSpPr txBox="1">
              <a:spLocks noChangeArrowheads="1"/>
            </p:cNvSpPr>
            <p:nvPr/>
          </p:nvSpPr>
          <p:spPr bwMode="auto">
            <a:xfrm>
              <a:off x="2112" y="3148"/>
              <a:ext cx="1715"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Fast storage structures &amp;</a:t>
              </a:r>
            </a:p>
            <a:p>
              <a:r>
                <a:rPr lang="en-GB" altLang="zh-CN" i="1">
                  <a:latin typeface="Tahoma" pitchFamily="34" charset="0"/>
                  <a:ea typeface="SimSun" pitchFamily="2" charset="-122"/>
                </a:rPr>
                <a:t> retrieval operations</a:t>
              </a:r>
              <a:endParaRPr lang="en-GB" i="1">
                <a:latin typeface="Tahoma" pitchFamily="34" charset="0"/>
                <a:ea typeface="SimSun" pitchFamily="2" charset="-122"/>
              </a:endParaRPr>
            </a:p>
          </p:txBody>
        </p:sp>
      </p:grpSp>
      <p:grpSp>
        <p:nvGrpSpPr>
          <p:cNvPr id="3" name="Group 11"/>
          <p:cNvGrpSpPr>
            <a:grpSpLocks/>
          </p:cNvGrpSpPr>
          <p:nvPr/>
        </p:nvGrpSpPr>
        <p:grpSpPr bwMode="auto">
          <a:xfrm>
            <a:off x="6019800" y="2717800"/>
            <a:ext cx="2536825" cy="1143000"/>
            <a:chOff x="3840" y="2016"/>
            <a:chExt cx="1598" cy="720"/>
          </a:xfrm>
        </p:grpSpPr>
        <p:cxnSp>
          <p:nvCxnSpPr>
            <p:cNvPr id="83980" name="AutoShape 12"/>
            <p:cNvCxnSpPr>
              <a:cxnSpLocks noChangeShapeType="1"/>
              <a:stCxn id="83973" idx="4"/>
              <a:endCxn id="83975" idx="3"/>
            </p:cNvCxnSpPr>
            <p:nvPr/>
          </p:nvCxnSpPr>
          <p:spPr bwMode="auto">
            <a:xfrm rot="5400000">
              <a:off x="3864" y="1992"/>
              <a:ext cx="720" cy="768"/>
            </a:xfrm>
            <a:prstGeom prst="bentConnector2">
              <a:avLst/>
            </a:prstGeom>
            <a:noFill/>
            <a:ln w="28575">
              <a:solidFill>
                <a:schemeClr val="tx1"/>
              </a:solidFill>
              <a:miter lim="800000"/>
              <a:headEnd/>
              <a:tailEnd type="stealth" w="med" len="med"/>
            </a:ln>
            <a:effectLst/>
          </p:spPr>
        </p:cxnSp>
        <p:sp>
          <p:nvSpPr>
            <p:cNvPr id="83981" name="Text Box 13"/>
            <p:cNvSpPr txBox="1">
              <a:spLocks noChangeArrowheads="1"/>
            </p:cNvSpPr>
            <p:nvPr/>
          </p:nvSpPr>
          <p:spPr bwMode="auto">
            <a:xfrm>
              <a:off x="3840" y="2112"/>
              <a:ext cx="1598"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Data analysis theories</a:t>
              </a:r>
            </a:p>
            <a:p>
              <a:r>
                <a:rPr lang="en-GB" altLang="zh-CN" i="1">
                  <a:latin typeface="Tahoma" pitchFamily="34" charset="0"/>
                  <a:ea typeface="SimSun" pitchFamily="2" charset="-122"/>
                </a:rPr>
                <a:t>methods and measures</a:t>
              </a:r>
              <a:endParaRPr lang="en-GB" i="1">
                <a:latin typeface="Tahoma" pitchFamily="34" charset="0"/>
                <a:ea typeface="SimSun" pitchFamily="2" charset="-122"/>
              </a:endParaRPr>
            </a:p>
          </p:txBody>
        </p:sp>
      </p:grpSp>
      <p:grpSp>
        <p:nvGrpSpPr>
          <p:cNvPr id="4" name="Group 14"/>
          <p:cNvGrpSpPr>
            <a:grpSpLocks/>
          </p:cNvGrpSpPr>
          <p:nvPr/>
        </p:nvGrpSpPr>
        <p:grpSpPr bwMode="auto">
          <a:xfrm>
            <a:off x="762000" y="2717800"/>
            <a:ext cx="2514600" cy="1143000"/>
            <a:chOff x="528" y="2016"/>
            <a:chExt cx="1584" cy="720"/>
          </a:xfrm>
        </p:grpSpPr>
        <p:cxnSp>
          <p:nvCxnSpPr>
            <p:cNvPr id="83983" name="AutoShape 15"/>
            <p:cNvCxnSpPr>
              <a:cxnSpLocks noChangeShapeType="1"/>
              <a:stCxn id="83972" idx="4"/>
              <a:endCxn id="83975" idx="1"/>
            </p:cNvCxnSpPr>
            <p:nvPr/>
          </p:nvCxnSpPr>
          <p:spPr bwMode="auto">
            <a:xfrm rot="16200000" flipH="1">
              <a:off x="1380" y="2004"/>
              <a:ext cx="720" cy="744"/>
            </a:xfrm>
            <a:prstGeom prst="bentConnector2">
              <a:avLst/>
            </a:prstGeom>
            <a:noFill/>
            <a:ln w="28575">
              <a:solidFill>
                <a:schemeClr val="tx1"/>
              </a:solidFill>
              <a:miter lim="800000"/>
              <a:headEnd/>
              <a:tailEnd type="stealth" w="med" len="med"/>
            </a:ln>
            <a:effectLst/>
          </p:spPr>
        </p:cxnSp>
        <p:sp>
          <p:nvSpPr>
            <p:cNvPr id="83984" name="Text Box 16"/>
            <p:cNvSpPr txBox="1">
              <a:spLocks noChangeArrowheads="1"/>
            </p:cNvSpPr>
            <p:nvPr/>
          </p:nvSpPr>
          <p:spPr bwMode="auto">
            <a:xfrm>
              <a:off x="528" y="2112"/>
              <a:ext cx="1548" cy="404"/>
            </a:xfrm>
            <a:prstGeom prst="rect">
              <a:avLst/>
            </a:prstGeom>
            <a:solidFill>
              <a:schemeClr val="bg1"/>
            </a:solidFill>
            <a:ln w="9525">
              <a:noFill/>
              <a:miter lim="800000"/>
              <a:headEnd/>
              <a:tailEnd/>
            </a:ln>
            <a:effectLst/>
          </p:spPr>
          <p:txBody>
            <a:bodyPr wrap="none">
              <a:spAutoFit/>
            </a:bodyPr>
            <a:lstStyle/>
            <a:p>
              <a:pPr eaLnBrk="0" hangingPunct="0"/>
              <a:r>
                <a:rPr lang="en-GB" altLang="zh-CN" i="1">
                  <a:latin typeface="Tahoma" pitchFamily="34" charset="0"/>
                  <a:ea typeface="SimSun" pitchFamily="2" charset="-122"/>
                </a:rPr>
                <a:t>Inductive &amp; deductive </a:t>
              </a:r>
            </a:p>
            <a:p>
              <a:pPr eaLnBrk="0" hangingPunct="0"/>
              <a:r>
                <a:rPr lang="en-GB" altLang="zh-CN" i="1">
                  <a:latin typeface="Tahoma" pitchFamily="34" charset="0"/>
                  <a:ea typeface="SimSun" pitchFamily="2" charset="-122"/>
                </a:rPr>
                <a:t>learning methods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box(out)">
                                      <p:cBhvr>
                                        <p:cTn id="7" dur="500"/>
                                        <p:tgtEl>
                                          <p:spTgt spid="8397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83973"/>
                                        </p:tgtEl>
                                        <p:attrNameLst>
                                          <p:attrName>style.visibility</p:attrName>
                                        </p:attrNameLst>
                                      </p:cBhvr>
                                      <p:to>
                                        <p:strVal val="visible"/>
                                      </p:to>
                                    </p:set>
                                    <p:animEffect transition="in" filter="box(out)">
                                      <p:cBhvr>
                                        <p:cTn id="12" dur="500"/>
                                        <p:tgtEl>
                                          <p:spTgt spid="83973"/>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83974"/>
                                        </p:tgtEl>
                                        <p:attrNameLst>
                                          <p:attrName>style.visibility</p:attrName>
                                        </p:attrNameLst>
                                      </p:cBhvr>
                                      <p:to>
                                        <p:strVal val="visible"/>
                                      </p:to>
                                    </p:set>
                                    <p:animEffect transition="in" filter="box(out)">
                                      <p:cBhvr>
                                        <p:cTn id="17" dur="500"/>
                                        <p:tgtEl>
                                          <p:spTgt spid="8397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499"/>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499"/>
                                          </p:stCondLst>
                                        </p:cTn>
                                        <p:tgtEl>
                                          <p:spTgt spid="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animBg="1" autoUpdateAnimBg="0"/>
      <p:bldP spid="83973" grpId="0" animBg="1" autoUpdateAnimBg="0"/>
      <p:bldP spid="83974" grpId="0" animBg="1"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sz="3200" b="1"/>
              <a:t>Data Mining: Current State</a:t>
            </a:r>
          </a:p>
        </p:txBody>
      </p:sp>
      <p:sp>
        <p:nvSpPr>
          <p:cNvPr id="87043" name="Rectangle 3"/>
          <p:cNvSpPr>
            <a:spLocks noGrp="1" noChangeArrowheads="1"/>
          </p:cNvSpPr>
          <p:nvPr>
            <p:ph idx="1"/>
          </p:nvPr>
        </p:nvSpPr>
        <p:spPr>
          <a:xfrm>
            <a:off x="428596" y="1071546"/>
            <a:ext cx="8458200" cy="4953000"/>
          </a:xfrm>
        </p:spPr>
        <p:txBody>
          <a:bodyPr>
            <a:normAutofit fontScale="92500"/>
          </a:bodyPr>
          <a:lstStyle/>
          <a:p>
            <a:pPr marL="284163" indent="-284163"/>
            <a:r>
              <a:rPr lang="en-GB" sz="2600" dirty="0"/>
              <a:t>Many data mining algorithms have been developed or adapted</a:t>
            </a:r>
          </a:p>
          <a:p>
            <a:pPr marL="284163" indent="-284163"/>
            <a:r>
              <a:rPr lang="en-GB" sz="2600" dirty="0"/>
              <a:t>Many data mining software tools have been built and are in use</a:t>
            </a:r>
          </a:p>
          <a:p>
            <a:pPr marL="284163" indent="-284163"/>
            <a:r>
              <a:rPr lang="en-GB" sz="2600" dirty="0"/>
              <a:t>A cross-industry methodology has been formed</a:t>
            </a:r>
          </a:p>
          <a:p>
            <a:pPr marL="284163" indent="-284163"/>
            <a:r>
              <a:rPr lang="en-GB" sz="2600" dirty="0"/>
              <a:t>Besides general solutions, more application-oriented data mining solutions are being developed</a:t>
            </a:r>
          </a:p>
          <a:p>
            <a:pPr marL="284163" indent="-284163"/>
            <a:r>
              <a:rPr lang="en-GB" sz="2600" dirty="0"/>
              <a:t>More and more organisations are either doing their own data mining or hiring consultants to do the job</a:t>
            </a:r>
          </a:p>
          <a:p>
            <a:pPr marL="284163" indent="-284163"/>
            <a:r>
              <a:rPr lang="en-GB" sz="2600" dirty="0"/>
              <a:t>Data mining has been extended to web mining and text mining</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315937" y="214291"/>
            <a:ext cx="7685087" cy="785818"/>
          </a:xfrm>
        </p:spPr>
        <p:txBody>
          <a:bodyPr/>
          <a:lstStyle/>
          <a:p>
            <a:r>
              <a:rPr lang="en-GB" sz="3200" b="1" dirty="0"/>
              <a:t>Data Mining: Current State</a:t>
            </a:r>
          </a:p>
        </p:txBody>
      </p:sp>
      <p:sp>
        <p:nvSpPr>
          <p:cNvPr id="90115" name="Rectangle 3"/>
          <p:cNvSpPr>
            <a:spLocks noGrp="1" noChangeArrowheads="1"/>
          </p:cNvSpPr>
          <p:nvPr>
            <p:ph idx="1"/>
          </p:nvPr>
        </p:nvSpPr>
        <p:spPr>
          <a:xfrm>
            <a:off x="357158" y="1142984"/>
            <a:ext cx="8458200" cy="4648200"/>
          </a:xfrm>
        </p:spPr>
        <p:txBody>
          <a:bodyPr/>
          <a:lstStyle/>
          <a:p>
            <a:pPr marL="284163" indent="-284163">
              <a:lnSpc>
                <a:spcPct val="90000"/>
              </a:lnSpc>
            </a:pPr>
            <a:r>
              <a:rPr lang="en-GB" sz="2800" dirty="0"/>
              <a:t>Some difficult problems to solve</a:t>
            </a:r>
          </a:p>
          <a:p>
            <a:pPr marL="760413" lvl="1" indent="-222250">
              <a:lnSpc>
                <a:spcPct val="90000"/>
              </a:lnSpc>
            </a:pPr>
            <a:r>
              <a:rPr lang="en-GB" altLang="zh-CN" sz="2400" dirty="0">
                <a:ea typeface="SimSun" pitchFamily="2" charset="-122"/>
              </a:rPr>
              <a:t>Extremely large data sets </a:t>
            </a:r>
          </a:p>
          <a:p>
            <a:pPr marL="760413" lvl="1" indent="-222250" eaLnBrk="1" hangingPunct="1">
              <a:lnSpc>
                <a:spcPct val="90000"/>
              </a:lnSpc>
            </a:pPr>
            <a:r>
              <a:rPr lang="en-GB" altLang="zh-CN" sz="2400" dirty="0">
                <a:ea typeface="SimSun" pitchFamily="2" charset="-122"/>
              </a:rPr>
              <a:t>Extremely high dimensionalities (curse of dimensions)</a:t>
            </a:r>
          </a:p>
          <a:p>
            <a:pPr marL="760413" lvl="1" indent="-222250" eaLnBrk="1" hangingPunct="1">
              <a:lnSpc>
                <a:spcPct val="90000"/>
              </a:lnSpc>
            </a:pPr>
            <a:r>
              <a:rPr lang="en-GB" altLang="zh-CN" sz="2400" dirty="0">
                <a:ea typeface="SimSun" pitchFamily="2" charset="-122"/>
              </a:rPr>
              <a:t>Combinatorial problems and fast algorithms</a:t>
            </a:r>
          </a:p>
          <a:p>
            <a:pPr marL="760413" lvl="1" indent="-222250" eaLnBrk="1" hangingPunct="1">
              <a:lnSpc>
                <a:spcPct val="90000"/>
              </a:lnSpc>
            </a:pPr>
            <a:r>
              <a:rPr lang="en-GB" altLang="zh-CN" sz="2400" dirty="0">
                <a:ea typeface="SimSun" pitchFamily="2" charset="-122"/>
              </a:rPr>
              <a:t>Meaningful evaluation of the patterns</a:t>
            </a:r>
          </a:p>
          <a:p>
            <a:pPr marL="760413" lvl="1" indent="-222250" eaLnBrk="1" hangingPunct="1">
              <a:lnSpc>
                <a:spcPct val="90000"/>
              </a:lnSpc>
            </a:pPr>
            <a:r>
              <a:rPr lang="en-GB" altLang="zh-CN" sz="2400" dirty="0">
                <a:ea typeface="SimSun" pitchFamily="2" charset="-122"/>
              </a:rPr>
              <a:t>Discovery of changing and evolving patterns</a:t>
            </a:r>
          </a:p>
          <a:p>
            <a:pPr marL="760413" lvl="1" indent="-222250" eaLnBrk="1" hangingPunct="1">
              <a:lnSpc>
                <a:spcPct val="90000"/>
              </a:lnSpc>
            </a:pPr>
            <a:r>
              <a:rPr lang="en-GB" altLang="zh-CN" sz="2400" dirty="0">
                <a:ea typeface="SimSun" pitchFamily="2" charset="-122"/>
              </a:rPr>
              <a:t>Integration of data mining techniques</a:t>
            </a:r>
          </a:p>
          <a:p>
            <a:pPr marL="760413" lvl="1" indent="-222250" eaLnBrk="1" hangingPunct="1">
              <a:lnSpc>
                <a:spcPct val="90000"/>
              </a:lnSpc>
            </a:pPr>
            <a:r>
              <a:rPr lang="en-GB" altLang="zh-CN" sz="2400" dirty="0">
                <a:ea typeface="SimSun" pitchFamily="2" charset="-122"/>
              </a:rPr>
              <a:t>Comprehensibility of patterns </a:t>
            </a:r>
          </a:p>
          <a:p>
            <a:pPr marL="760413" lvl="1" indent="-222250" eaLnBrk="1" hangingPunct="1">
              <a:lnSpc>
                <a:spcPct val="90000"/>
              </a:lnSpc>
            </a:pPr>
            <a:r>
              <a:rPr lang="en-GB" altLang="zh-CN" sz="2400" dirty="0">
                <a:ea typeface="SimSun" pitchFamily="2" charset="-122"/>
              </a:rPr>
              <a:t>Data pre-processing</a:t>
            </a:r>
          </a:p>
          <a:p>
            <a:pPr marL="760413" lvl="1" indent="-222250" eaLnBrk="1" hangingPunct="1">
              <a:lnSpc>
                <a:spcPct val="90000"/>
              </a:lnSpc>
            </a:pPr>
            <a:r>
              <a:rPr lang="en-GB" altLang="zh-CN" sz="2400" dirty="0">
                <a:ea typeface="SimSun" pitchFamily="2" charset="-122"/>
              </a:rPr>
              <a:t>Mining non-standard complex data such as multimedia materials</a:t>
            </a:r>
            <a:endParaRPr lang="en-GB" altLang="zh-CN" sz="2000" dirty="0">
              <a:latin typeface="Helvetica" charset="0"/>
              <a:ea typeface="SimSun" pitchFamily="2" charset="-122"/>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sz="3200" b="1"/>
              <a:t>Data Mining: Current State</a:t>
            </a:r>
          </a:p>
        </p:txBody>
      </p:sp>
      <p:sp>
        <p:nvSpPr>
          <p:cNvPr id="88067" name="Rectangle 3"/>
          <p:cNvSpPr>
            <a:spLocks noGrp="1" noChangeArrowheads="1"/>
          </p:cNvSpPr>
          <p:nvPr>
            <p:ph idx="1"/>
          </p:nvPr>
        </p:nvSpPr>
        <p:spPr>
          <a:xfrm>
            <a:off x="428596" y="1071546"/>
            <a:ext cx="8458200" cy="4648200"/>
          </a:xfrm>
        </p:spPr>
        <p:txBody>
          <a:bodyPr/>
          <a:lstStyle/>
          <a:p>
            <a:pPr marL="284163" indent="-284163"/>
            <a:r>
              <a:rPr lang="en-GB" sz="2800" dirty="0"/>
              <a:t>Some nuisances</a:t>
            </a:r>
          </a:p>
          <a:p>
            <a:pPr marL="760413" lvl="1" indent="-222250"/>
            <a:r>
              <a:rPr lang="en-GB" sz="2400" dirty="0"/>
              <a:t>Mining cookies </a:t>
            </a:r>
          </a:p>
          <a:p>
            <a:pPr marL="760413" lvl="1" indent="-222250"/>
            <a:r>
              <a:rPr lang="en-GB" sz="2400" dirty="0"/>
              <a:t>Spyware and </a:t>
            </a:r>
            <a:r>
              <a:rPr lang="en-GB" sz="2400" dirty="0" err="1"/>
              <a:t>miningware</a:t>
            </a:r>
            <a:endParaRPr lang="en-GB" sz="2400" dirty="0"/>
          </a:p>
          <a:p>
            <a:pPr marL="760413" lvl="1" indent="-222250"/>
            <a:r>
              <a:rPr lang="en-GB" sz="2400" dirty="0"/>
              <a:t>Intrusion to privacy</a:t>
            </a:r>
          </a:p>
          <a:p>
            <a:pPr marL="284163" indent="-284163"/>
            <a:r>
              <a:rPr lang="en-GB" sz="2800" dirty="0"/>
              <a:t>Some serious problems</a:t>
            </a:r>
          </a:p>
          <a:p>
            <a:pPr marL="760413" lvl="1" indent="-222250"/>
            <a:r>
              <a:rPr lang="en-GB" sz="2400" dirty="0"/>
              <a:t>“Big Brother is watching”</a:t>
            </a:r>
          </a:p>
          <a:p>
            <a:pPr marL="760413" lvl="1" indent="-222250"/>
            <a:r>
              <a:rPr lang="en-GB" sz="2400" dirty="0"/>
              <a:t>Unfair advantages in trading practice e.g. high-frequency trading (HFT)</a:t>
            </a:r>
          </a:p>
          <a:p>
            <a:pPr marL="760413" lvl="1" indent="-222250"/>
            <a:r>
              <a:rPr lang="en-GB" sz="2400" dirty="0"/>
              <a:t>Abuse of personal data</a:t>
            </a:r>
          </a:p>
          <a:p>
            <a:pPr marL="760413" lvl="1" indent="-222250"/>
            <a:r>
              <a:rPr lang="en-GB" sz="2400" dirty="0"/>
              <a:t>Ethical concerns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Next session: The Data Mining Process</a:t>
            </a:r>
          </a:p>
          <a:p>
            <a:endParaRPr lang="en-GB" dirty="0"/>
          </a:p>
          <a:p>
            <a:r>
              <a:rPr lang="en-GB" dirty="0"/>
              <a:t>Homework: Start at the Wikipedia article on </a:t>
            </a:r>
            <a:r>
              <a:rPr lang="en-GB" i="1" dirty="0"/>
              <a:t>Data Mining</a:t>
            </a:r>
            <a:r>
              <a:rPr lang="en-GB" dirty="0"/>
              <a:t> and start reading around the topic. Investigate links that look interesting. Spend at least half an hour on this.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a:p>
        </p:txBody>
      </p:sp>
      <p:sp>
        <p:nvSpPr>
          <p:cNvPr id="2" name="Title 1"/>
          <p:cNvSpPr>
            <a:spLocks noGrp="1"/>
          </p:cNvSpPr>
          <p:nvPr>
            <p:ph type="title"/>
          </p:nvPr>
        </p:nvSpPr>
        <p:spPr/>
        <p:txBody>
          <a:bodyPr>
            <a:normAutofit/>
          </a:bodyPr>
          <a:lstStyle/>
          <a:p>
            <a:r>
              <a:rPr lang="en-GB" dirty="0"/>
              <a:t>Looking ahead</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3419</TotalTime>
  <Words>1588</Words>
  <Application>Microsoft Office PowerPoint</Application>
  <PresentationFormat>On-screen Show (4:3)</PresentationFormat>
  <Paragraphs>225</Paragraphs>
  <Slides>25</Slides>
  <Notes>12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25</vt:i4>
      </vt:variant>
    </vt:vector>
  </HeadingPairs>
  <TitlesOfParts>
    <vt:vector size="37" baseType="lpstr">
      <vt:lpstr>SimSun</vt:lpstr>
      <vt:lpstr>Arial</vt:lpstr>
      <vt:lpstr>Arial Narrow</vt:lpstr>
      <vt:lpstr>Calibri</vt:lpstr>
      <vt:lpstr>Helvetica</vt:lpstr>
      <vt:lpstr>Lucida Sans Unicode</vt:lpstr>
      <vt:lpstr>Tahoma</vt:lpstr>
      <vt:lpstr>Times New Roman</vt:lpstr>
      <vt:lpstr>Verdana</vt:lpstr>
      <vt:lpstr>Wingdings 2</vt:lpstr>
      <vt:lpstr>Wingdings 3</vt:lpstr>
      <vt:lpstr>Concourse</vt:lpstr>
      <vt:lpstr>Data Mining &amp; Visualisation</vt:lpstr>
      <vt:lpstr>Aims</vt:lpstr>
      <vt:lpstr>Learning Outcomes</vt:lpstr>
      <vt:lpstr>Indicative Content</vt:lpstr>
      <vt:lpstr>Assessment</vt:lpstr>
      <vt:lpstr>Course Texts</vt:lpstr>
      <vt:lpstr>Course Texts</vt:lpstr>
      <vt:lpstr>Content</vt:lpstr>
      <vt:lpstr>Data Mining – What is it?</vt:lpstr>
      <vt:lpstr>Background</vt:lpstr>
      <vt:lpstr>Data, Information &amp; Knowledge</vt:lpstr>
      <vt:lpstr>KDD &amp; Data Mining</vt:lpstr>
      <vt:lpstr>Data Mining: The Background</vt:lpstr>
      <vt:lpstr>Data Mining: The Background</vt:lpstr>
      <vt:lpstr>Data Mining: What it is</vt:lpstr>
      <vt:lpstr>Data Mining: Useful Information</vt:lpstr>
      <vt:lpstr>Data Mining: Non-trivial Information</vt:lpstr>
      <vt:lpstr>Data Mining: Real-life Databases</vt:lpstr>
      <vt:lpstr>Data Mining: Efficient Algorithms</vt:lpstr>
      <vt:lpstr>Data Mining Objectives</vt:lpstr>
      <vt:lpstr>Data Mining &amp; Other Disciplines</vt:lpstr>
      <vt:lpstr>Data Mining: Current State</vt:lpstr>
      <vt:lpstr>Data Mining: Current State</vt:lpstr>
      <vt:lpstr>Data Mining: Current State</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Nik Whitehead</cp:lastModifiedBy>
  <cp:revision>90</cp:revision>
  <dcterms:created xsi:type="dcterms:W3CDTF">2011-09-13T10:27:46Z</dcterms:created>
  <dcterms:modified xsi:type="dcterms:W3CDTF">2024-01-29T12:40:19Z</dcterms:modified>
</cp:coreProperties>
</file>