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>
        <p:scale>
          <a:sx n="69" d="100"/>
          <a:sy n="69" d="100"/>
        </p:scale>
        <p:origin x="54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1515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4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ghostwriter_images/generated/wide_softly_lit_photo_of_a_warm_preschool_dayca_1.png"/>
          <p:cNvPicPr>
            <a:picLocks noChangeAspect="1"/>
          </p:cNvPicPr>
          <p:nvPr/>
        </p:nvPicPr>
        <p:blipFill>
          <a:blip r:embed="rId2">
            <a:alphaModFix amt="26000"/>
          </a:blip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4EF">
              <a:alpha val="80000"/>
            </a:srgbClr>
          </a:solidFill>
          <a:ln w="12700">
            <a:solidFill>
              <a:srgbClr val="F7F4EF">
                <a:alpha val="0"/>
              </a:srgbClr>
            </a:solidFill>
            <a:prstDash val="solid"/>
          </a:ln>
        </p:spPr>
      </p:sp>
      <p:sp>
        <p:nvSpPr>
          <p:cNvPr id="4" name="Shape 1"/>
          <p:cNvSpPr/>
          <p:nvPr/>
        </p:nvSpPr>
        <p:spPr>
          <a:xfrm>
            <a:off x="0" y="0"/>
            <a:ext cx="12191695" cy="155448"/>
          </a:xfrm>
          <a:prstGeom prst="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502920" y="6492240"/>
            <a:ext cx="6126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5267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LCHS4010  |  Psychology in Health and Social Care</a:t>
            </a:r>
            <a:endParaRPr lang="en-US" sz="800" dirty="0"/>
          </a:p>
        </p:txBody>
      </p:sp>
      <p:sp>
        <p:nvSpPr>
          <p:cNvPr id="6" name="Text 3"/>
          <p:cNvSpPr/>
          <p:nvPr/>
        </p:nvSpPr>
        <p:spPr>
          <a:xfrm>
            <a:off x="7315200" y="6492240"/>
            <a:ext cx="4343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5267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Individual Presentation • Early Childhood Development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9E4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ghostwriter_images/generated/wide_softly_lit_photo_of_a_warm_preschool_dayca_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5623560" y="0"/>
            <a:ext cx="6565392" cy="6858000"/>
          </a:xfrm>
          <a:prstGeom prst="rect">
            <a:avLst/>
          </a:prstGeom>
          <a:solidFill>
            <a:srgbClr val="F7F4EF">
              <a:alpha val="89000"/>
            </a:srgbClr>
          </a:solidFill>
          <a:ln w="12700">
            <a:solidFill>
              <a:srgbClr val="F7F4E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5623560" y="0"/>
            <a:ext cx="100584" cy="6858000"/>
          </a:xfrm>
          <a:prstGeom prst="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144768" y="1078992"/>
            <a:ext cx="53035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Supporting Shona’s Early Childhood Development</a:t>
            </a:r>
            <a:endParaRPr lang="en-US" sz="3100" dirty="0"/>
          </a:p>
        </p:txBody>
      </p:sp>
      <p:sp>
        <p:nvSpPr>
          <p:cNvPr id="6" name="Text 3"/>
          <p:cNvSpPr/>
          <p:nvPr/>
        </p:nvSpPr>
        <p:spPr>
          <a:xfrm>
            <a:off x="6153912" y="2395728"/>
            <a:ext cx="5120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Applying Bowlby’s Attachment Theory in an Early Years Nursery</a:t>
            </a:r>
            <a:endParaRPr lang="en-US" sz="1900" dirty="0"/>
          </a:p>
        </p:txBody>
      </p:sp>
      <p:sp>
        <p:nvSpPr>
          <p:cNvPr id="7" name="Shape 4"/>
          <p:cNvSpPr/>
          <p:nvPr/>
        </p:nvSpPr>
        <p:spPr>
          <a:xfrm>
            <a:off x="6153912" y="3246120"/>
            <a:ext cx="1965960" cy="0"/>
          </a:xfrm>
          <a:prstGeom prst="line">
            <a:avLst/>
          </a:prstGeom>
          <a:noFill/>
          <a:ln w="38100">
            <a:solidFill>
              <a:srgbClr val="C982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6153912" y="3547872"/>
            <a:ext cx="5074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53656A"/>
                </a:solidFill>
              </a:rPr>
              <a:t>LCHS4010 • Psychology in Health and Social Care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53656A"/>
                </a:solidFill>
              </a:rPr>
              <a:t>Individual Presentation • 10 minutes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6153912" y="4690872"/>
            <a:ext cx="47548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203238"/>
                </a:solidFill>
              </a:rPr>
              <a:t>Student Name: Sheila Robalo_________________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203238"/>
                </a:solidFill>
              </a:rPr>
              <a:t>Student Number:2525238 __________________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203238"/>
                </a:solidFill>
              </a:rPr>
              <a:t>Lecturer: Prabjot Kaur Sahota</a:t>
            </a:r>
            <a:endParaRPr lang="en-US" sz="1250" dirty="0"/>
          </a:p>
        </p:txBody>
      </p:sp>
      <p:sp>
        <p:nvSpPr>
          <p:cNvPr id="10" name="Text 7"/>
          <p:cNvSpPr/>
          <p:nvPr/>
        </p:nvSpPr>
        <p:spPr>
          <a:xfrm>
            <a:off x="6153912" y="6163056"/>
            <a:ext cx="5120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3656A"/>
                </a:solidFill>
              </a:rPr>
              <a:t>Assessment Component 1 • September 2026</a:t>
            </a:r>
            <a:endParaRPr lang="en-US" sz="9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1. Shona’s developmental presentation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strengths-based interpretation of the nursery scenario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66928" y="1325880"/>
            <a:ext cx="4709160" cy="4251960"/>
          </a:xfrm>
          <a:prstGeom prst="roundRect">
            <a:avLst>
              <a:gd name="adj" fmla="val 3011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/mnt/data/ghostwriter_images/generated/wide_softly_lit_photo_of_a_warm_preschool_dayca_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672" y="1581912"/>
            <a:ext cx="4224528" cy="23774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41248" y="4096512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214E5A"/>
                </a:solidFill>
              </a:rPr>
              <a:t>Observed concerns</a:t>
            </a:r>
            <a:endParaRPr lang="en-US" sz="1550" dirty="0"/>
          </a:p>
        </p:txBody>
      </p:sp>
      <p:sp>
        <p:nvSpPr>
          <p:cNvPr id="7" name="Text 4"/>
          <p:cNvSpPr/>
          <p:nvPr/>
        </p:nvSpPr>
        <p:spPr>
          <a:xfrm>
            <a:off x="841248" y="4425696"/>
            <a:ext cx="4023360" cy="10058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33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Anxiety when separated from carers</a:t>
            </a:r>
            <a:endParaRPr lang="en-US" sz="1330" dirty="0"/>
          </a:p>
          <a:p>
            <a:pPr marL="177800" indent="-177800">
              <a:buSzPct val="100000"/>
              <a:buChar char="•"/>
            </a:pPr>
            <a:r>
              <a:rPr lang="en-US" sz="133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Limited verbal communication</a:t>
            </a:r>
            <a:endParaRPr lang="en-US" sz="1330" dirty="0"/>
          </a:p>
          <a:p>
            <a:pPr marL="177800" indent="-177800">
              <a:buSzPct val="100000"/>
              <a:buChar char="•"/>
            </a:pPr>
            <a:r>
              <a:rPr lang="en-US" sz="133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Difficulty joining group play</a:t>
            </a:r>
            <a:endParaRPr lang="en-US" sz="1330" dirty="0"/>
          </a:p>
        </p:txBody>
      </p:sp>
      <p:sp>
        <p:nvSpPr>
          <p:cNvPr id="8" name="Shape 5"/>
          <p:cNvSpPr/>
          <p:nvPr/>
        </p:nvSpPr>
        <p:spPr>
          <a:xfrm>
            <a:off x="5559552" y="1325880"/>
            <a:ext cx="6016752" cy="4251960"/>
          </a:xfrm>
          <a:prstGeom prst="roundRect">
            <a:avLst>
              <a:gd name="adj" fmla="val 3011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5870448" y="1627632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14E5A"/>
                </a:solidFill>
              </a:rPr>
              <a:t>Developmental priorities</a:t>
            </a:r>
            <a:endParaRPr lang="en-US" sz="1800" dirty="0"/>
          </a:p>
        </p:txBody>
      </p:sp>
      <p:sp>
        <p:nvSpPr>
          <p:cNvPr id="10" name="Shape 7"/>
          <p:cNvSpPr/>
          <p:nvPr/>
        </p:nvSpPr>
        <p:spPr>
          <a:xfrm>
            <a:off x="5870448" y="2157984"/>
            <a:ext cx="5285232" cy="658368"/>
          </a:xfrm>
          <a:prstGeom prst="roundRect">
            <a:avLst/>
          </a:prstGeom>
          <a:solidFill>
            <a:srgbClr val="EEF3F0"/>
          </a:solidFill>
          <a:ln w="889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053328" y="2276856"/>
            <a:ext cx="1234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214E5A"/>
                </a:solidFill>
              </a:rPr>
              <a:t>Emotional</a:t>
            </a:r>
            <a:endParaRPr lang="en-US" sz="1350" dirty="0"/>
          </a:p>
        </p:txBody>
      </p:sp>
      <p:sp>
        <p:nvSpPr>
          <p:cNvPr id="12" name="Text 9"/>
          <p:cNvSpPr/>
          <p:nvPr/>
        </p:nvSpPr>
        <p:spPr>
          <a:xfrm>
            <a:off x="7360920" y="2249424"/>
            <a:ext cx="35478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203238"/>
                </a:solidFill>
              </a:rPr>
              <a:t>Co-regulation, trust and predictable transitions</a:t>
            </a:r>
            <a:endParaRPr lang="en-US" sz="1150" dirty="0"/>
          </a:p>
        </p:txBody>
      </p:sp>
      <p:sp>
        <p:nvSpPr>
          <p:cNvPr id="13" name="Shape 10"/>
          <p:cNvSpPr/>
          <p:nvPr/>
        </p:nvSpPr>
        <p:spPr>
          <a:xfrm>
            <a:off x="5870448" y="2953512"/>
            <a:ext cx="5285232" cy="658368"/>
          </a:xfrm>
          <a:prstGeom prst="roundRect">
            <a:avLst/>
          </a:prstGeom>
          <a:solidFill>
            <a:srgbClr val="F5EEE5"/>
          </a:solidFill>
          <a:ln w="889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6053328" y="3072384"/>
            <a:ext cx="1234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214E5A"/>
                </a:solidFill>
              </a:rPr>
              <a:t>Social</a:t>
            </a:r>
            <a:endParaRPr lang="en-US" sz="1350" dirty="0"/>
          </a:p>
        </p:txBody>
      </p:sp>
      <p:sp>
        <p:nvSpPr>
          <p:cNvPr id="15" name="Text 12"/>
          <p:cNvSpPr/>
          <p:nvPr/>
        </p:nvSpPr>
        <p:spPr>
          <a:xfrm>
            <a:off x="7360920" y="3044952"/>
            <a:ext cx="35478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203238"/>
                </a:solidFill>
              </a:rPr>
              <a:t>Confidence with peers and shared play</a:t>
            </a:r>
            <a:endParaRPr lang="en-US" sz="1150" dirty="0"/>
          </a:p>
        </p:txBody>
      </p:sp>
      <p:sp>
        <p:nvSpPr>
          <p:cNvPr id="16" name="Shape 13"/>
          <p:cNvSpPr/>
          <p:nvPr/>
        </p:nvSpPr>
        <p:spPr>
          <a:xfrm>
            <a:off x="5870448" y="3749040"/>
            <a:ext cx="5285232" cy="658368"/>
          </a:xfrm>
          <a:prstGeom prst="roundRect">
            <a:avLst/>
          </a:prstGeom>
          <a:solidFill>
            <a:srgbClr val="EEF3F0"/>
          </a:solidFill>
          <a:ln w="889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6053328" y="3867912"/>
            <a:ext cx="1234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214E5A"/>
                </a:solidFill>
              </a:rPr>
              <a:t>Cognitive</a:t>
            </a:r>
            <a:endParaRPr lang="en-US" sz="1350" dirty="0"/>
          </a:p>
        </p:txBody>
      </p:sp>
      <p:sp>
        <p:nvSpPr>
          <p:cNvPr id="18" name="Text 15"/>
          <p:cNvSpPr/>
          <p:nvPr/>
        </p:nvSpPr>
        <p:spPr>
          <a:xfrm>
            <a:off x="7360920" y="3840480"/>
            <a:ext cx="35478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203238"/>
                </a:solidFill>
              </a:rPr>
              <a:t>Exploration and learning through a secure base</a:t>
            </a:r>
            <a:endParaRPr lang="en-US" sz="1150" dirty="0"/>
          </a:p>
        </p:txBody>
      </p:sp>
      <p:sp>
        <p:nvSpPr>
          <p:cNvPr id="19" name="Shape 16"/>
          <p:cNvSpPr/>
          <p:nvPr/>
        </p:nvSpPr>
        <p:spPr>
          <a:xfrm>
            <a:off x="5870448" y="4544568"/>
            <a:ext cx="5285232" cy="658368"/>
          </a:xfrm>
          <a:prstGeom prst="roundRect">
            <a:avLst/>
          </a:prstGeom>
          <a:solidFill>
            <a:srgbClr val="F5EEE5"/>
          </a:solidFill>
          <a:ln w="889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6053328" y="4663440"/>
            <a:ext cx="1234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214E5A"/>
                </a:solidFill>
              </a:rPr>
              <a:t>Physical</a:t>
            </a:r>
            <a:endParaRPr lang="en-US" sz="1350" dirty="0"/>
          </a:p>
        </p:txBody>
      </p:sp>
      <p:sp>
        <p:nvSpPr>
          <p:cNvPr id="21" name="Text 18"/>
          <p:cNvSpPr/>
          <p:nvPr/>
        </p:nvSpPr>
        <p:spPr>
          <a:xfrm>
            <a:off x="7360920" y="4636008"/>
            <a:ext cx="35478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203238"/>
                </a:solidFill>
              </a:rPr>
              <a:t>Comfort, active play, routines and sensory regulation</a:t>
            </a:r>
            <a:endParaRPr lang="en-US" sz="1150" dirty="0"/>
          </a:p>
        </p:txBody>
      </p:sp>
      <p:sp>
        <p:nvSpPr>
          <p:cNvPr id="22" name="Text 19"/>
          <p:cNvSpPr/>
          <p:nvPr/>
        </p:nvSpPr>
        <p:spPr>
          <a:xfrm>
            <a:off x="5897880" y="5262372"/>
            <a:ext cx="5166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C9826B"/>
                </a:solidFill>
              </a:rPr>
              <a:t>Interpretation must remain </a:t>
            </a:r>
            <a:r>
              <a:rPr lang="en-US" sz="1400" b="1" dirty="0">
                <a:solidFill>
                  <a:srgbClr val="C9826B"/>
                </a:solidFill>
              </a:rPr>
              <a:t>cautious</a:t>
            </a:r>
            <a:r>
              <a:rPr lang="en-US" sz="1200" b="1" dirty="0">
                <a:solidFill>
                  <a:srgbClr val="C9826B"/>
                </a:solidFill>
              </a:rPr>
              <a:t>: these behaviours signal support needs, not a diagnosis.</a:t>
            </a:r>
            <a:endParaRPr lang="en-US" sz="1200" dirty="0"/>
          </a:p>
        </p:txBody>
      </p:sp>
      <p:sp>
        <p:nvSpPr>
          <p:cNvPr id="23" name="Text 20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 base: WHO (2020); O’Neill et al. (2021); Madigan et al. (2024).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2. Bowlby’s Attachment Theory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attachment is highly relevant to Shona’s separation anxiety and nursery adjustment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53312"/>
            <a:ext cx="3657600" cy="4526280"/>
          </a:xfrm>
          <a:prstGeom prst="roundRect">
            <a:avLst>
              <a:gd name="adj" fmla="val 3500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96112" y="1682496"/>
            <a:ext cx="2286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14E5A"/>
                </a:solidFill>
              </a:rPr>
              <a:t>Core proposition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896112" y="2139696"/>
            <a:ext cx="3017520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530" dirty="0">
                <a:solidFill>
                  <a:srgbClr val="203238"/>
                </a:solidFill>
              </a:rPr>
              <a:t>Young children are biologically prepared to seek proximity to a familiar caregiver when distressed. Consistent, sensitive responses help the child develop expectations of safety and availability.</a:t>
            </a:r>
            <a:endParaRPr lang="en-US" sz="1530" dirty="0"/>
          </a:p>
        </p:txBody>
      </p:sp>
      <p:sp>
        <p:nvSpPr>
          <p:cNvPr id="7" name="Text 5"/>
          <p:cNvSpPr/>
          <p:nvPr/>
        </p:nvSpPr>
        <p:spPr>
          <a:xfrm>
            <a:off x="896112" y="3913632"/>
            <a:ext cx="3017520" cy="11704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203238"/>
                </a:solidFill>
              </a:rPr>
              <a:t>Attachment is therefore not simply “closeness”; it is a regulatory system that becomes especially visible during threat, unfamiliarity or separation.</a:t>
            </a:r>
            <a:endParaRPr lang="en-US" sz="1420" dirty="0"/>
          </a:p>
        </p:txBody>
      </p:sp>
      <p:sp>
        <p:nvSpPr>
          <p:cNvPr id="8" name="Text 6"/>
          <p:cNvSpPr/>
          <p:nvPr/>
        </p:nvSpPr>
        <p:spPr>
          <a:xfrm>
            <a:off x="896112" y="5303520"/>
            <a:ext cx="2286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3656A"/>
                </a:solidFill>
              </a:rPr>
              <a:t>(Bowlby, 1969/1982)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526280" y="1353312"/>
            <a:ext cx="7059168" cy="4526280"/>
          </a:xfrm>
          <a:prstGeom prst="roundRect">
            <a:avLst>
              <a:gd name="adj" fmla="val 282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846320" y="1664208"/>
            <a:ext cx="3017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14E5A"/>
                </a:solidFill>
              </a:rPr>
              <a:t>Attachment system in practice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4892040" y="2423160"/>
            <a:ext cx="1051560" cy="1051560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892040" y="2578608"/>
            <a:ext cx="1051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1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4754880" y="3611880"/>
            <a:ext cx="1325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Distress /</a:t>
            </a:r>
            <a:endParaRPr lang="en-US" sz="1170" dirty="0"/>
          </a:p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separation</a:t>
            </a:r>
            <a:endParaRPr lang="en-US" sz="1170" dirty="0"/>
          </a:p>
        </p:txBody>
      </p:sp>
      <p:sp>
        <p:nvSpPr>
          <p:cNvPr id="14" name="Shape 12"/>
          <p:cNvSpPr/>
          <p:nvPr/>
        </p:nvSpPr>
        <p:spPr>
          <a:xfrm>
            <a:off x="6108192" y="2688336"/>
            <a:ext cx="365760" cy="438912"/>
          </a:xfrm>
          <a:prstGeom prst="chevron">
            <a:avLst/>
          </a:prstGeom>
          <a:solidFill>
            <a:srgbClr val="BDA36D"/>
          </a:solidFill>
          <a:ln w="12700">
            <a:solidFill>
              <a:srgbClr val="BDA36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656832" y="2423160"/>
            <a:ext cx="1051560" cy="1051560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656832" y="2578608"/>
            <a:ext cx="1051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2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6519672" y="3611880"/>
            <a:ext cx="1325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Proximity</a:t>
            </a:r>
            <a:endParaRPr lang="en-US" sz="1170" dirty="0"/>
          </a:p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seeking</a:t>
            </a:r>
            <a:endParaRPr lang="en-US" sz="1170" dirty="0"/>
          </a:p>
        </p:txBody>
      </p:sp>
      <p:sp>
        <p:nvSpPr>
          <p:cNvPr id="18" name="Shape 16"/>
          <p:cNvSpPr/>
          <p:nvPr/>
        </p:nvSpPr>
        <p:spPr>
          <a:xfrm>
            <a:off x="7872984" y="2688336"/>
            <a:ext cx="365760" cy="438912"/>
          </a:xfrm>
          <a:prstGeom prst="chevron">
            <a:avLst/>
          </a:prstGeom>
          <a:solidFill>
            <a:srgbClr val="BDA36D"/>
          </a:solidFill>
          <a:ln w="12700">
            <a:solidFill>
              <a:srgbClr val="BDA36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421624" y="2423160"/>
            <a:ext cx="1051560" cy="1051560"/>
          </a:xfrm>
          <a:prstGeom prst="ellipse">
            <a:avLst/>
          </a:prstGeom>
          <a:solidFill>
            <a:srgbClr val="C9826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421624" y="2578608"/>
            <a:ext cx="1051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3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8284464" y="3611880"/>
            <a:ext cx="1325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Sensitive</a:t>
            </a:r>
            <a:endParaRPr lang="en-US" sz="1170" dirty="0"/>
          </a:p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response</a:t>
            </a:r>
            <a:endParaRPr lang="en-US" sz="1170" dirty="0"/>
          </a:p>
        </p:txBody>
      </p:sp>
      <p:sp>
        <p:nvSpPr>
          <p:cNvPr id="22" name="Shape 20"/>
          <p:cNvSpPr/>
          <p:nvPr/>
        </p:nvSpPr>
        <p:spPr>
          <a:xfrm>
            <a:off x="9637776" y="2688336"/>
            <a:ext cx="365760" cy="438912"/>
          </a:xfrm>
          <a:prstGeom prst="chevron">
            <a:avLst/>
          </a:prstGeom>
          <a:solidFill>
            <a:srgbClr val="BDA36D"/>
          </a:solidFill>
          <a:ln w="12700">
            <a:solidFill>
              <a:srgbClr val="BDA36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10186416" y="2423160"/>
            <a:ext cx="1051560" cy="1051560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0186416" y="2578608"/>
            <a:ext cx="1051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4</a:t>
            </a:r>
            <a:endParaRPr lang="en-US" sz="1800" dirty="0"/>
          </a:p>
        </p:txBody>
      </p:sp>
      <p:sp>
        <p:nvSpPr>
          <p:cNvPr id="25" name="Text 23"/>
          <p:cNvSpPr/>
          <p:nvPr/>
        </p:nvSpPr>
        <p:spPr>
          <a:xfrm>
            <a:off x="10049256" y="3611880"/>
            <a:ext cx="1325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Return to</a:t>
            </a:r>
            <a:endParaRPr lang="en-US" sz="1170" dirty="0"/>
          </a:p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exploration</a:t>
            </a:r>
            <a:endParaRPr lang="en-US" sz="1170" dirty="0"/>
          </a:p>
        </p:txBody>
      </p:sp>
      <p:sp>
        <p:nvSpPr>
          <p:cNvPr id="26" name="Shape 24"/>
          <p:cNvSpPr/>
          <p:nvPr/>
        </p:nvSpPr>
        <p:spPr>
          <a:xfrm>
            <a:off x="4901184" y="4535424"/>
            <a:ext cx="5806440" cy="786384"/>
          </a:xfrm>
          <a:prstGeom prst="roundRect">
            <a:avLst/>
          </a:prstGeom>
          <a:solidFill>
            <a:srgbClr val="E9F0ED"/>
          </a:solidFill>
          <a:ln w="12700">
            <a:solidFill>
              <a:srgbClr val="C9D7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138928" y="4736592"/>
            <a:ext cx="5330952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214E5A"/>
                </a:solidFill>
              </a:rPr>
              <a:t>A secure base supports exploration; a safe haven supports recovery from distress.</a:t>
            </a:r>
            <a:endParaRPr lang="en-US" sz="1420" dirty="0"/>
          </a:p>
        </p:txBody>
      </p:sp>
      <p:sp>
        <p:nvSpPr>
          <p:cNvPr id="28" name="Text 26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Seminal sources: Bowlby (1969/1982); Ainsworth et al. (1978). Contemporary evidence: O’Neill et al. (2021).</a:t>
            </a:r>
            <a:endParaRPr lang="en-US" sz="85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3. Key concepts that explain early years behaviour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Attachment theory helps connect emotion regulation, exploration and social confidence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11597640" cy="4526280"/>
          </a:xfrm>
          <a:prstGeom prst="roundRect">
            <a:avLst>
              <a:gd name="adj" fmla="val 282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68680" y="1664208"/>
            <a:ext cx="2450592" cy="3566160"/>
          </a:xfrm>
          <a:prstGeom prst="roundRect">
            <a:avLst/>
          </a:prstGeom>
          <a:solidFill>
            <a:srgbClr val="F4EFE7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618488" y="1901952"/>
            <a:ext cx="950976" cy="950976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618488" y="2148840"/>
            <a:ext cx="95097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1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051560" y="3017520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214E5A"/>
                </a:solidFill>
              </a:rPr>
              <a:t>Safe haven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1069848" y="3502152"/>
            <a:ext cx="2048256" cy="7132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70" dirty="0">
                <a:solidFill>
                  <a:srgbClr val="203238"/>
                </a:solidFill>
              </a:rPr>
              <a:t>Child seeks a trusted adult when distressed.</a:t>
            </a:r>
            <a:endParaRPr lang="en-US" sz="1170" dirty="0"/>
          </a:p>
        </p:txBody>
      </p:sp>
      <p:sp>
        <p:nvSpPr>
          <p:cNvPr id="10" name="Text 8"/>
          <p:cNvSpPr/>
          <p:nvPr/>
        </p:nvSpPr>
        <p:spPr>
          <a:xfrm>
            <a:off x="1069848" y="4416552"/>
            <a:ext cx="2048256" cy="5852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53656A"/>
                </a:solidFill>
              </a:rPr>
              <a:t>Shona may need a consistent key person during arrival.</a:t>
            </a:r>
            <a:endParaRPr lang="en-US" sz="1080" dirty="0"/>
          </a:p>
        </p:txBody>
      </p:sp>
      <p:sp>
        <p:nvSpPr>
          <p:cNvPr id="11" name="Shape 9"/>
          <p:cNvSpPr/>
          <p:nvPr/>
        </p:nvSpPr>
        <p:spPr>
          <a:xfrm>
            <a:off x="3749040" y="1664208"/>
            <a:ext cx="2450592" cy="3566160"/>
          </a:xfrm>
          <a:prstGeom prst="roundRect">
            <a:avLst/>
          </a:prstGeom>
          <a:solidFill>
            <a:srgbClr val="EDF3F0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498848" y="1901952"/>
            <a:ext cx="950976" cy="950976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498848" y="2148840"/>
            <a:ext cx="95097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2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3931920" y="3017520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214E5A"/>
                </a:solidFill>
              </a:rPr>
              <a:t>Secure base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3950208" y="3502152"/>
            <a:ext cx="2048256" cy="7132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70" dirty="0">
                <a:solidFill>
                  <a:srgbClr val="203238"/>
                </a:solidFill>
              </a:rPr>
              <a:t>Safety enables exploration away from the caregiver.</a:t>
            </a:r>
            <a:endParaRPr lang="en-US" sz="1170" dirty="0"/>
          </a:p>
        </p:txBody>
      </p:sp>
      <p:sp>
        <p:nvSpPr>
          <p:cNvPr id="16" name="Text 14"/>
          <p:cNvSpPr/>
          <p:nvPr/>
        </p:nvSpPr>
        <p:spPr>
          <a:xfrm>
            <a:off x="3950208" y="4416552"/>
            <a:ext cx="2048256" cy="5852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53656A"/>
                </a:solidFill>
              </a:rPr>
              <a:t>Reduced anxiety can free attention for play and learning.</a:t>
            </a:r>
            <a:endParaRPr lang="en-US" sz="1080" dirty="0"/>
          </a:p>
        </p:txBody>
      </p:sp>
      <p:sp>
        <p:nvSpPr>
          <p:cNvPr id="17" name="Shape 15"/>
          <p:cNvSpPr/>
          <p:nvPr/>
        </p:nvSpPr>
        <p:spPr>
          <a:xfrm>
            <a:off x="6629400" y="1664208"/>
            <a:ext cx="2450592" cy="3566160"/>
          </a:xfrm>
          <a:prstGeom prst="roundRect">
            <a:avLst/>
          </a:prstGeom>
          <a:solidFill>
            <a:srgbClr val="F4EFE7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7379208" y="1901952"/>
            <a:ext cx="950976" cy="950976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379208" y="2148840"/>
            <a:ext cx="95097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3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6812280" y="3017520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214E5A"/>
                </a:solidFill>
              </a:rPr>
              <a:t>Internal working model</a:t>
            </a:r>
            <a:endParaRPr lang="en-US" sz="1550" dirty="0"/>
          </a:p>
        </p:txBody>
      </p:sp>
      <p:sp>
        <p:nvSpPr>
          <p:cNvPr id="21" name="Text 19"/>
          <p:cNvSpPr/>
          <p:nvPr/>
        </p:nvSpPr>
        <p:spPr>
          <a:xfrm>
            <a:off x="6830568" y="3502152"/>
            <a:ext cx="2048256" cy="7132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70" dirty="0">
                <a:solidFill>
                  <a:srgbClr val="203238"/>
                </a:solidFill>
              </a:rPr>
              <a:t>Repeated care shapes expectations about self and others.</a:t>
            </a:r>
            <a:endParaRPr lang="en-US" sz="1170" dirty="0"/>
          </a:p>
        </p:txBody>
      </p:sp>
      <p:sp>
        <p:nvSpPr>
          <p:cNvPr id="22" name="Text 20"/>
          <p:cNvSpPr/>
          <p:nvPr/>
        </p:nvSpPr>
        <p:spPr>
          <a:xfrm>
            <a:off x="6830568" y="4416552"/>
            <a:ext cx="2048256" cy="5852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53656A"/>
                </a:solidFill>
              </a:rPr>
              <a:t>Predictable responses can build expectations that adults are available.</a:t>
            </a:r>
            <a:endParaRPr lang="en-US" sz="1080" dirty="0"/>
          </a:p>
        </p:txBody>
      </p:sp>
      <p:sp>
        <p:nvSpPr>
          <p:cNvPr id="23" name="Shape 21"/>
          <p:cNvSpPr/>
          <p:nvPr/>
        </p:nvSpPr>
        <p:spPr>
          <a:xfrm>
            <a:off x="9509760" y="1664208"/>
            <a:ext cx="2450592" cy="3566160"/>
          </a:xfrm>
          <a:prstGeom prst="roundRect">
            <a:avLst/>
          </a:prstGeom>
          <a:solidFill>
            <a:srgbClr val="EDF3F0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10259568" y="1901952"/>
            <a:ext cx="950976" cy="950976"/>
          </a:xfrm>
          <a:prstGeom prst="ellipse">
            <a:avLst/>
          </a:prstGeom>
          <a:solidFill>
            <a:srgbClr val="C9826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0259568" y="2148840"/>
            <a:ext cx="95097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4</a:t>
            </a:r>
            <a:endParaRPr lang="en-US" sz="1800" dirty="0"/>
          </a:p>
        </p:txBody>
      </p:sp>
      <p:sp>
        <p:nvSpPr>
          <p:cNvPr id="26" name="Text 24"/>
          <p:cNvSpPr/>
          <p:nvPr/>
        </p:nvSpPr>
        <p:spPr>
          <a:xfrm>
            <a:off x="9692640" y="3017520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214E5A"/>
                </a:solidFill>
              </a:rPr>
              <a:t>Caregiver sensitivity</a:t>
            </a:r>
            <a:endParaRPr lang="en-US" sz="1550" dirty="0"/>
          </a:p>
        </p:txBody>
      </p:sp>
      <p:sp>
        <p:nvSpPr>
          <p:cNvPr id="27" name="Text 25"/>
          <p:cNvSpPr/>
          <p:nvPr/>
        </p:nvSpPr>
        <p:spPr>
          <a:xfrm>
            <a:off x="9710928" y="3502152"/>
            <a:ext cx="2048256" cy="7132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70" dirty="0">
                <a:solidFill>
                  <a:srgbClr val="203238"/>
                </a:solidFill>
              </a:rPr>
              <a:t>Noticing, interpreting and responding promptly to signals.</a:t>
            </a:r>
            <a:endParaRPr lang="en-US" sz="1170" dirty="0"/>
          </a:p>
        </p:txBody>
      </p:sp>
      <p:sp>
        <p:nvSpPr>
          <p:cNvPr id="28" name="Text 26"/>
          <p:cNvSpPr/>
          <p:nvPr/>
        </p:nvSpPr>
        <p:spPr>
          <a:xfrm>
            <a:off x="9710928" y="4416552"/>
            <a:ext cx="2048256" cy="5852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53656A"/>
                </a:solidFill>
              </a:rPr>
              <a:t>Warm, contingent responses are associated with greater attachment security.</a:t>
            </a:r>
            <a:endParaRPr lang="en-US" sz="1080" dirty="0"/>
          </a:p>
        </p:txBody>
      </p:sp>
      <p:sp>
        <p:nvSpPr>
          <p:cNvPr id="29" name="Text 27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O’Neill et al. (2021) found caregiver sensitivity was associated with preschool attachment; Madigan et al. (2024) also reported a positive pooled sensitivity–security association.</a:t>
            </a:r>
            <a:endParaRPr lang="en-US" sz="850" dirty="0"/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4. Applying attachment theory to Shona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From observed behaviour to plausible developmental need — without over-diagnosing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10991088" cy="4526280"/>
          </a:xfrm>
          <a:prstGeom prst="roundRect">
            <a:avLst>
              <a:gd name="adj" fmla="val 282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96112" y="1645920"/>
            <a:ext cx="28346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14E5A"/>
                </a:solidFill>
              </a:rPr>
              <a:t>What we observe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896112" y="2148840"/>
            <a:ext cx="3127248" cy="859536"/>
          </a:xfrm>
          <a:prstGeom prst="roundRect">
            <a:avLst/>
          </a:prstGeom>
          <a:solidFill>
            <a:srgbClr val="F4E7E2"/>
          </a:solidFill>
          <a:ln w="12700">
            <a:solidFill>
              <a:srgbClr val="D5DD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69848" y="2258568"/>
            <a:ext cx="1234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70" b="1" dirty="0">
                <a:solidFill>
                  <a:srgbClr val="C9826B"/>
                </a:solidFill>
              </a:rPr>
              <a:t>Separation anxiety</a:t>
            </a:r>
            <a:endParaRPr lang="en-US" sz="1270" dirty="0"/>
          </a:p>
        </p:txBody>
      </p:sp>
      <p:sp>
        <p:nvSpPr>
          <p:cNvPr id="8" name="Text 6"/>
          <p:cNvSpPr/>
          <p:nvPr/>
        </p:nvSpPr>
        <p:spPr>
          <a:xfrm>
            <a:off x="2267712" y="2240280"/>
            <a:ext cx="1536192" cy="51206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Attachment system may be activated by unfamiliar separation.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896112" y="3172968"/>
            <a:ext cx="3127248" cy="859536"/>
          </a:xfrm>
          <a:prstGeom prst="roundRect">
            <a:avLst/>
          </a:prstGeom>
          <a:solidFill>
            <a:srgbClr val="F0F3F1"/>
          </a:solidFill>
          <a:ln w="12700">
            <a:solidFill>
              <a:srgbClr val="D5DD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69848" y="3282696"/>
            <a:ext cx="8869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70" b="1" dirty="0">
                <a:solidFill>
                  <a:srgbClr val="214E5A"/>
                </a:solidFill>
              </a:rPr>
              <a:t>Limited speech</a:t>
            </a:r>
            <a:endParaRPr lang="en-US" sz="1270" dirty="0"/>
          </a:p>
        </p:txBody>
      </p:sp>
      <p:sp>
        <p:nvSpPr>
          <p:cNvPr id="11" name="Text 9"/>
          <p:cNvSpPr/>
          <p:nvPr/>
        </p:nvSpPr>
        <p:spPr>
          <a:xfrm>
            <a:off x="1956816" y="3332988"/>
            <a:ext cx="2066544" cy="51206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Distress can reduce participation; communication needs also require separate monitoring.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896112" y="4197096"/>
            <a:ext cx="3127248" cy="859536"/>
          </a:xfrm>
          <a:prstGeom prst="roundRect">
            <a:avLst/>
          </a:prstGeom>
          <a:solidFill>
            <a:srgbClr val="F0F3F1"/>
          </a:solidFill>
          <a:ln w="12700">
            <a:solidFill>
              <a:srgbClr val="D5DD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69848" y="4306824"/>
            <a:ext cx="1234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70" b="1" dirty="0">
                <a:solidFill>
                  <a:srgbClr val="214E5A"/>
                </a:solidFill>
              </a:rPr>
              <a:t>Group-play difficulty</a:t>
            </a:r>
            <a:endParaRPr lang="en-US" sz="1270" dirty="0"/>
          </a:p>
        </p:txBody>
      </p:sp>
      <p:sp>
        <p:nvSpPr>
          <p:cNvPr id="14" name="Text 12"/>
          <p:cNvSpPr/>
          <p:nvPr/>
        </p:nvSpPr>
        <p:spPr>
          <a:xfrm>
            <a:off x="2257996" y="4349686"/>
            <a:ext cx="1536192" cy="51206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Anxiety may restrict exploration and peer engagement in a new setting.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4334256" y="2962656"/>
            <a:ext cx="658368" cy="822960"/>
          </a:xfrm>
          <a:prstGeom prst="chevron">
            <a:avLst/>
          </a:prstGeom>
          <a:solidFill>
            <a:srgbClr val="BDA36D"/>
          </a:solidFill>
          <a:ln w="12700">
            <a:solidFill>
              <a:srgbClr val="BDA36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230368" y="1645920"/>
            <a:ext cx="37490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14E5A"/>
                </a:solidFill>
              </a:rPr>
              <a:t>Attachment-informed interpretation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5230368" y="2121408"/>
            <a:ext cx="5715000" cy="2606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42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Shona may need one emotionally available adult to function as a temporary “safe haven” in nursery.</a:t>
            </a:r>
            <a:endParaRPr lang="en-US" sz="1420" dirty="0"/>
          </a:p>
          <a:p>
            <a:pPr marL="177800" indent="-177800">
              <a:buSzPct val="100000"/>
              <a:buChar char="•"/>
            </a:pPr>
            <a:r>
              <a:rPr lang="en-US" sz="142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Predictability and repeated sensitive responses can reduce uncertainty and support trust.</a:t>
            </a:r>
            <a:endParaRPr lang="en-US" sz="1420" dirty="0"/>
          </a:p>
          <a:p>
            <a:pPr marL="177800" indent="-177800">
              <a:buSzPct val="100000"/>
              <a:buChar char="•"/>
            </a:pPr>
            <a:r>
              <a:rPr lang="en-US" sz="142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 distress decreases, Shona may have more capacity for language, exploration and peer play.</a:t>
            </a:r>
            <a:endParaRPr lang="en-US" sz="1420" dirty="0"/>
          </a:p>
          <a:p>
            <a:pPr marL="177800" indent="-177800">
              <a:buSzPct val="100000"/>
              <a:buChar char="•"/>
            </a:pPr>
            <a:r>
              <a:rPr lang="en-US" sz="142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Attachment theory explains part of the picture; speech/language, temperament, sensory, family and health factors must also be considered.</a:t>
            </a:r>
            <a:endParaRPr lang="en-US" sz="1420" dirty="0"/>
          </a:p>
        </p:txBody>
      </p:sp>
      <p:sp>
        <p:nvSpPr>
          <p:cNvPr id="18" name="Shape 16"/>
          <p:cNvSpPr/>
          <p:nvPr/>
        </p:nvSpPr>
        <p:spPr>
          <a:xfrm>
            <a:off x="5230368" y="4937760"/>
            <a:ext cx="5669280" cy="521208"/>
          </a:xfrm>
          <a:prstGeom prst="roundRect">
            <a:avLst/>
          </a:prstGeom>
          <a:solidFill>
            <a:srgbClr val="EAF0ED"/>
          </a:solidFill>
          <a:ln w="12700">
            <a:solidFill>
              <a:srgbClr val="CCD8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413248" y="5084064"/>
            <a:ext cx="52852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14E5A"/>
                </a:solidFill>
              </a:rPr>
              <a:t>Practice principle: respond to the need for safety first, then scaffold participation.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Interpretation informed by Bowlby (1969/1982), WHO (2020), O’Neill et al. (2021) and Madigan et al. (2024).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5. Nature and nurture: development is transactional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Biological dispositions and caregiving environments interact over time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10991088" cy="4526280"/>
          </a:xfrm>
          <a:prstGeom prst="roundRect">
            <a:avLst>
              <a:gd name="adj" fmla="val 282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078992" y="1874520"/>
            <a:ext cx="3154680" cy="3154680"/>
          </a:xfrm>
          <a:prstGeom prst="ellipse">
            <a:avLst/>
          </a:prstGeom>
          <a:solidFill>
            <a:srgbClr val="E5EFEA">
              <a:alpha val="96000"/>
            </a:srgbClr>
          </a:solidFill>
          <a:ln w="25400">
            <a:solidFill>
              <a:srgbClr val="7D9B8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783080" y="2286000"/>
            <a:ext cx="1737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14E5A"/>
                </a:solidFill>
              </a:rPr>
              <a:t>NATURE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600200" y="2880360"/>
            <a:ext cx="2148840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Temperament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Stress reactivity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Maturational factors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Individual communication profile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3675888" y="1874520"/>
            <a:ext cx="3154680" cy="3154680"/>
          </a:xfrm>
          <a:prstGeom prst="ellipse">
            <a:avLst/>
          </a:prstGeom>
          <a:solidFill>
            <a:srgbClr val="F6E9E3">
              <a:alpha val="96000"/>
            </a:srgbClr>
          </a:solidFill>
          <a:ln w="25400">
            <a:solidFill>
              <a:srgbClr val="C982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370832" y="2286000"/>
            <a:ext cx="1737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C9826B"/>
                </a:solidFill>
              </a:rPr>
              <a:t>NURTURE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4160520" y="2880360"/>
            <a:ext cx="2148840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Caregiver sensitivity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Family routines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Nursery transitions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Language and play opportunities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7150608" y="1828800"/>
            <a:ext cx="3767328" cy="3671888"/>
          </a:xfrm>
          <a:prstGeom prst="roundRect">
            <a:avLst/>
          </a:prstGeom>
          <a:solidFill>
            <a:srgbClr val="F8F6F1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498080" y="2176272"/>
            <a:ext cx="30632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214E5A"/>
                </a:solidFill>
              </a:rPr>
              <a:t>Interaction, not either/or</a:t>
            </a:r>
            <a:endParaRPr lang="en-US" sz="1900" dirty="0"/>
          </a:p>
        </p:txBody>
      </p:sp>
      <p:sp>
        <p:nvSpPr>
          <p:cNvPr id="13" name="Text 11"/>
          <p:cNvSpPr/>
          <p:nvPr/>
        </p:nvSpPr>
        <p:spPr>
          <a:xfrm>
            <a:off x="7534656" y="2834640"/>
            <a:ext cx="2971800" cy="1481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03238"/>
                </a:solidFill>
              </a:rPr>
              <a:t>A child’s stress response and temperament can influence how strongly separation is experienced, while repeated responsive interactions can support regulation and security. Biological and environmental influences therefore shape one another.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543800" y="4730020"/>
            <a:ext cx="3017520" cy="3566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C9826B"/>
                </a:solidFill>
              </a:rPr>
              <a:t>For Shona: observe patterns across home and nursery rather than attributing behaviour to one cause.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Evidence: Di Lorenzo et al. (2022); WHO (2020); Madigan et al. (2024).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6. Attachment-informed strategies in the nursery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Practical, low-risk actions that promote predictability, responsiveness and gradual participation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07592"/>
            <a:ext cx="10991088" cy="4590288"/>
          </a:xfrm>
          <a:prstGeom prst="roundRect">
            <a:avLst>
              <a:gd name="adj" fmla="val 2789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68680" y="1673352"/>
            <a:ext cx="4983480" cy="941832"/>
          </a:xfrm>
          <a:prstGeom prst="roundRect">
            <a:avLst/>
          </a:prstGeom>
          <a:solidFill>
            <a:srgbClr val="F2F5F3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051560" y="1847088"/>
            <a:ext cx="557784" cy="557784"/>
          </a:xfrm>
          <a:prstGeom prst="ellipse">
            <a:avLst/>
          </a:prstGeom>
          <a:solidFill>
            <a:srgbClr val="3E6F72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51560" y="199339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1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1764792" y="18013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Consistent key person</a:t>
            </a:r>
            <a:endParaRPr lang="en-US" sz="1280" dirty="0"/>
          </a:p>
        </p:txBody>
      </p:sp>
      <p:sp>
        <p:nvSpPr>
          <p:cNvPr id="9" name="Text 7"/>
          <p:cNvSpPr/>
          <p:nvPr/>
        </p:nvSpPr>
        <p:spPr>
          <a:xfrm>
            <a:off x="3502152" y="178308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Use the same practitioner for arrival, reassurance and settling whenever possible.</a:t>
            </a:r>
            <a:endParaRPr lang="en-US" sz="1060" dirty="0"/>
          </a:p>
        </p:txBody>
      </p:sp>
      <p:sp>
        <p:nvSpPr>
          <p:cNvPr id="10" name="Shape 8"/>
          <p:cNvSpPr/>
          <p:nvPr/>
        </p:nvSpPr>
        <p:spPr>
          <a:xfrm>
            <a:off x="6281928" y="1673352"/>
            <a:ext cx="4983480" cy="941832"/>
          </a:xfrm>
          <a:prstGeom prst="roundRect">
            <a:avLst/>
          </a:prstGeom>
          <a:solidFill>
            <a:srgbClr val="F2F5F3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464808" y="1847088"/>
            <a:ext cx="557784" cy="557784"/>
          </a:xfrm>
          <a:prstGeom prst="ellipse">
            <a:avLst/>
          </a:prstGeom>
          <a:solidFill>
            <a:srgbClr val="3E6F72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464808" y="199339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2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7178040" y="18013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Predictable transition</a:t>
            </a:r>
            <a:endParaRPr lang="en-US" sz="1280" dirty="0"/>
          </a:p>
        </p:txBody>
      </p:sp>
      <p:sp>
        <p:nvSpPr>
          <p:cNvPr id="14" name="Text 12"/>
          <p:cNvSpPr/>
          <p:nvPr/>
        </p:nvSpPr>
        <p:spPr>
          <a:xfrm>
            <a:off x="8915400" y="178308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Visual routine, brief goodbye ritual and clear return message from carers.</a:t>
            </a:r>
            <a:endParaRPr lang="en-US" sz="1060" dirty="0"/>
          </a:p>
        </p:txBody>
      </p:sp>
      <p:sp>
        <p:nvSpPr>
          <p:cNvPr id="15" name="Shape 13"/>
          <p:cNvSpPr/>
          <p:nvPr/>
        </p:nvSpPr>
        <p:spPr>
          <a:xfrm>
            <a:off x="868680" y="2907792"/>
            <a:ext cx="4983480" cy="941832"/>
          </a:xfrm>
          <a:prstGeom prst="roundRect">
            <a:avLst/>
          </a:prstGeom>
          <a:solidFill>
            <a:srgbClr val="F7EFE9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051560" y="3081528"/>
            <a:ext cx="557784" cy="557784"/>
          </a:xfrm>
          <a:prstGeom prst="ellipse">
            <a:avLst/>
          </a:prstGeom>
          <a:solidFill>
            <a:srgbClr val="C9826B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051560" y="322783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3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1764792" y="303580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Responsive co-regulation</a:t>
            </a:r>
            <a:endParaRPr lang="en-US" sz="1280" dirty="0"/>
          </a:p>
        </p:txBody>
      </p:sp>
      <p:sp>
        <p:nvSpPr>
          <p:cNvPr id="19" name="Text 17"/>
          <p:cNvSpPr/>
          <p:nvPr/>
        </p:nvSpPr>
        <p:spPr>
          <a:xfrm>
            <a:off x="3502152" y="301752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Name feelings, stay calm, respond promptly and allow comfort before expecting play.</a:t>
            </a:r>
            <a:endParaRPr lang="en-US" sz="1060" dirty="0"/>
          </a:p>
        </p:txBody>
      </p:sp>
      <p:sp>
        <p:nvSpPr>
          <p:cNvPr id="20" name="Shape 18"/>
          <p:cNvSpPr/>
          <p:nvPr/>
        </p:nvSpPr>
        <p:spPr>
          <a:xfrm>
            <a:off x="6281928" y="2907792"/>
            <a:ext cx="4983480" cy="941832"/>
          </a:xfrm>
          <a:prstGeom prst="roundRect">
            <a:avLst/>
          </a:prstGeom>
          <a:solidFill>
            <a:srgbClr val="F7EFE9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464808" y="3081528"/>
            <a:ext cx="557784" cy="557784"/>
          </a:xfrm>
          <a:prstGeom prst="ellipse">
            <a:avLst/>
          </a:prstGeom>
          <a:solidFill>
            <a:srgbClr val="3E6F72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464808" y="322783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4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7178040" y="303580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Gradual social scaffolding</a:t>
            </a:r>
            <a:endParaRPr lang="en-US" sz="1280" dirty="0"/>
          </a:p>
        </p:txBody>
      </p:sp>
      <p:sp>
        <p:nvSpPr>
          <p:cNvPr id="24" name="Text 22"/>
          <p:cNvSpPr/>
          <p:nvPr/>
        </p:nvSpPr>
        <p:spPr>
          <a:xfrm>
            <a:off x="8915400" y="301752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Begin with parallel play or one peer; expand group participation as confidence grows.</a:t>
            </a:r>
            <a:endParaRPr lang="en-US" sz="1060" dirty="0"/>
          </a:p>
        </p:txBody>
      </p:sp>
      <p:sp>
        <p:nvSpPr>
          <p:cNvPr id="25" name="Shape 23"/>
          <p:cNvSpPr/>
          <p:nvPr/>
        </p:nvSpPr>
        <p:spPr>
          <a:xfrm>
            <a:off x="868680" y="4142232"/>
            <a:ext cx="4983480" cy="941832"/>
          </a:xfrm>
          <a:prstGeom prst="roundRect">
            <a:avLst/>
          </a:prstGeom>
          <a:solidFill>
            <a:srgbClr val="F2F5F3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1051560" y="4315968"/>
            <a:ext cx="557784" cy="557784"/>
          </a:xfrm>
          <a:prstGeom prst="ellipse">
            <a:avLst/>
          </a:prstGeom>
          <a:solidFill>
            <a:srgbClr val="3E6F72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051560" y="446227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5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1764792" y="427024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Language-rich interaction</a:t>
            </a:r>
            <a:endParaRPr lang="en-US" sz="1280" dirty="0"/>
          </a:p>
        </p:txBody>
      </p:sp>
      <p:sp>
        <p:nvSpPr>
          <p:cNvPr id="29" name="Text 27"/>
          <p:cNvSpPr/>
          <p:nvPr/>
        </p:nvSpPr>
        <p:spPr>
          <a:xfrm>
            <a:off x="3502152" y="425196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Follow Shona’s lead, use simple phrases, gestures, repetition and shared-book/play routines.</a:t>
            </a:r>
            <a:endParaRPr lang="en-US" sz="1060" dirty="0"/>
          </a:p>
        </p:txBody>
      </p:sp>
      <p:sp>
        <p:nvSpPr>
          <p:cNvPr id="30" name="Shape 28"/>
          <p:cNvSpPr/>
          <p:nvPr/>
        </p:nvSpPr>
        <p:spPr>
          <a:xfrm>
            <a:off x="6281928" y="4142232"/>
            <a:ext cx="4983480" cy="941832"/>
          </a:xfrm>
          <a:prstGeom prst="roundRect">
            <a:avLst/>
          </a:prstGeom>
          <a:solidFill>
            <a:srgbClr val="F2F5F3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6464808" y="4315968"/>
            <a:ext cx="557784" cy="557784"/>
          </a:xfrm>
          <a:prstGeom prst="ellipse">
            <a:avLst/>
          </a:prstGeom>
          <a:solidFill>
            <a:srgbClr val="3E6F72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464808" y="446227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6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7178040" y="427024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Home–nursery partnership</a:t>
            </a:r>
            <a:endParaRPr lang="en-US" sz="1280" dirty="0"/>
          </a:p>
        </p:txBody>
      </p:sp>
      <p:sp>
        <p:nvSpPr>
          <p:cNvPr id="34" name="Text 32"/>
          <p:cNvSpPr/>
          <p:nvPr/>
        </p:nvSpPr>
        <p:spPr>
          <a:xfrm>
            <a:off x="8915400" y="425196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Agree familiar comfort cues, monitor patterns and review progress with carers.</a:t>
            </a:r>
            <a:endParaRPr lang="en-US" sz="1060" dirty="0"/>
          </a:p>
        </p:txBody>
      </p:sp>
      <p:sp>
        <p:nvSpPr>
          <p:cNvPr id="35" name="Text 33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Responsive caregiving and attachment-focused interventions are supported by WHO (2020), Jeong et al. (2021) and Wright et al. (2023).</a:t>
            </a:r>
            <a:endParaRPr lang="en-US" sz="850" dirty="0"/>
          </a:p>
        </p:txBody>
      </p:sp>
      <p:sp>
        <p:nvSpPr>
          <p:cNvPr id="36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3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7. Translating theory into a support plan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Observe → respond → review: measurable support across four developmental domains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10991088" cy="4526280"/>
          </a:xfrm>
          <a:prstGeom prst="roundRect">
            <a:avLst>
              <a:gd name="adj" fmla="val 282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41248" y="1627632"/>
            <a:ext cx="1920240" cy="512064"/>
          </a:xfrm>
          <a:prstGeom prst="round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783080"/>
            <a:ext cx="17739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Domain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2852928" y="1627632"/>
            <a:ext cx="4389120" cy="512064"/>
          </a:xfrm>
          <a:prstGeom prst="round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2926080" y="1783080"/>
            <a:ext cx="424281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FFFFFF"/>
                </a:solidFill>
              </a:rPr>
              <a:t>Nursery action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7360920" y="1627632"/>
            <a:ext cx="3840480" cy="512064"/>
          </a:xfrm>
          <a:prstGeom prst="round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434072" y="1783080"/>
            <a:ext cx="36941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FFFFFF"/>
                </a:solidFill>
              </a:rPr>
              <a:t>What improvement may look like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841248" y="2267712"/>
            <a:ext cx="192024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2852928" y="2267712"/>
            <a:ext cx="438912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360920" y="2267712"/>
            <a:ext cx="384048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50976" y="2459736"/>
            <a:ext cx="170078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14E5A"/>
                </a:solidFill>
              </a:rPr>
              <a:t>Emotional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2971800" y="2368296"/>
            <a:ext cx="415137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Key person + predictable goodbye + comfort before demand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7479792" y="2368296"/>
            <a:ext cx="360273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Shorter recovery after arrival; more spontaneous approach to practitioner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841248" y="3054096"/>
            <a:ext cx="192024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2852928" y="3054096"/>
            <a:ext cx="438912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7360920" y="3054096"/>
            <a:ext cx="384048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950976" y="3246120"/>
            <a:ext cx="170078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14E5A"/>
                </a:solidFill>
              </a:rPr>
              <a:t>Social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2971800" y="3154680"/>
            <a:ext cx="415137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Parallel play → one-peer activity → small group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7479792" y="3154680"/>
            <a:ext cx="360273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Longer shared play; more initiation or response to peers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841248" y="3840480"/>
            <a:ext cx="192024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2852928" y="3840480"/>
            <a:ext cx="438912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7360920" y="3840480"/>
            <a:ext cx="384048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950976" y="4032504"/>
            <a:ext cx="170078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14E5A"/>
                </a:solidFill>
              </a:rPr>
              <a:t>Cognitive / communication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2971800" y="3941064"/>
            <a:ext cx="415137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Child-led play, simple language, choices, repetition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7479792" y="3941064"/>
            <a:ext cx="360273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More gestures/words; sustained attention; wider exploration</a:t>
            </a:r>
            <a:endParaRPr lang="en-US" sz="1200" dirty="0"/>
          </a:p>
        </p:txBody>
      </p:sp>
      <p:sp>
        <p:nvSpPr>
          <p:cNvPr id="29" name="Shape 27"/>
          <p:cNvSpPr/>
          <p:nvPr/>
        </p:nvSpPr>
        <p:spPr>
          <a:xfrm>
            <a:off x="841248" y="4626864"/>
            <a:ext cx="192024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2852928" y="4626864"/>
            <a:ext cx="438912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7360920" y="4626864"/>
            <a:ext cx="384048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950976" y="4818888"/>
            <a:ext cx="170078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14E5A"/>
                </a:solidFill>
              </a:rPr>
              <a:t>Physical / wellbeing</a:t>
            </a:r>
            <a:endParaRPr lang="en-US" sz="1600" dirty="0"/>
          </a:p>
        </p:txBody>
      </p:sp>
      <p:sp>
        <p:nvSpPr>
          <p:cNvPr id="33" name="Text 31"/>
          <p:cNvSpPr/>
          <p:nvPr/>
        </p:nvSpPr>
        <p:spPr>
          <a:xfrm>
            <a:off x="2971800" y="4727448"/>
            <a:ext cx="415137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Consistent routines, movement play, calm space, monitor sleep/food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7479792" y="4727448"/>
            <a:ext cx="360273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More settled participation and fewer distress-related disruptions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868680" y="5468112"/>
            <a:ext cx="10241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C9826B"/>
                </a:solidFill>
              </a:rPr>
              <a:t>Escalate appropriately if concerns persist: involve the setting SENCO/lead, health visitor/GP or speech and language services according to local pathways and with carers’ involvement.</a:t>
            </a:r>
            <a:endParaRPr lang="en-US" sz="1200" dirty="0"/>
          </a:p>
        </p:txBody>
      </p:sp>
      <p:sp>
        <p:nvSpPr>
          <p:cNvPr id="36" name="Text 34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Framework informed by WHO (2020), Jeong et al. (2021) and Wright et al. (2023).</a:t>
            </a:r>
            <a:endParaRPr lang="en-US" sz="1050" dirty="0"/>
          </a:p>
        </p:txBody>
      </p:sp>
      <p:sp>
        <p:nvSpPr>
          <p:cNvPr id="37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sz="1050" b="0"/>
              <a:t>8</a:t>
            </a:fld>
            <a:endParaRPr lang="en-US" sz="105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8. Critical evaluation of Bowlby’s theory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Useful as a relational lens — but insufficient as a complete explanation of Shona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5285232" cy="4526280"/>
          </a:xfrm>
          <a:prstGeom prst="roundRect">
            <a:avLst>
              <a:gd name="adj" fmla="val 2828"/>
            </a:avLst>
          </a:prstGeom>
          <a:solidFill>
            <a:srgbClr val="EEF4F1">
              <a:alpha val="96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108192" y="1325880"/>
            <a:ext cx="5468112" cy="4526280"/>
          </a:xfrm>
          <a:prstGeom prst="roundRect">
            <a:avLst>
              <a:gd name="adj" fmla="val 2828"/>
            </a:avLst>
          </a:prstGeom>
          <a:solidFill>
            <a:srgbClr val="F7EEE9">
              <a:alpha val="96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96112" y="1664208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214E5A"/>
                </a:solidFill>
              </a:rPr>
              <a:t>Strengths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896112" y="2139696"/>
            <a:ext cx="4572000" cy="29260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Directly relevant to separation distress and the need for a safe, responsive adult.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Generates practical predictions: greater felt security should support exploration and engagement.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Substantial contemporary evidence links caregiver sensitivity with attachment security.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Supports relationship-based, non-punitive early years practice.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6428232" y="1664208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C9826B"/>
                </a:solidFill>
              </a:rPr>
              <a:t>Limitations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6428232" y="2139696"/>
            <a:ext cx="4645152" cy="29260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Attachment behaviour does not by itself diagnose an attachment disorder or explain limited speech.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Caregiver sensitivity is important but effect sizes are not deterministic; multiple factors contribute.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Cultural expectations about proximity, independence and caregiving vary.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 for named attachment interventions is uneven; practice should follow interventions with credible evidence.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971800" y="5230368"/>
            <a:ext cx="6236208" cy="438912"/>
          </a:xfrm>
          <a:prstGeom prst="round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182112" y="5358384"/>
            <a:ext cx="58155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FFFFFF"/>
                </a:solidFill>
              </a:rPr>
              <a:t>Best use: one evidence-informed lens within holistic assessment, not a label.</a:t>
            </a:r>
            <a:endParaRPr lang="en-US" sz="1220" dirty="0"/>
          </a:p>
        </p:txBody>
      </p:sp>
      <p:sp>
        <p:nvSpPr>
          <p:cNvPr id="12" name="Text 10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evidence: O’Neill et al. (2021); Wright et al. (2023); Madigan et al. (2024).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9. Conclusion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attachment theory adds to Shona’s support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1005840" y="1371600"/>
            <a:ext cx="10149840" cy="4343400"/>
          </a:xfrm>
          <a:prstGeom prst="roundRect">
            <a:avLst>
              <a:gd name="adj" fmla="val 2947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481328" y="1856232"/>
            <a:ext cx="918972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14E5A"/>
                </a:solidFill>
              </a:rPr>
              <a:t>Shona’s separation anxiety can be understood as a signal that safety and regulation are priorities during transition into nursery.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1417320" y="2880360"/>
            <a:ext cx="2121408" cy="1463040"/>
          </a:xfrm>
          <a:prstGeom prst="roundRect">
            <a:avLst/>
          </a:prstGeom>
          <a:solidFill>
            <a:srgbClr val="EDF3F0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527048" y="3136392"/>
            <a:ext cx="19019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214E5A"/>
                </a:solidFill>
              </a:rPr>
              <a:t>RELATIONSHIP</a:t>
            </a:r>
            <a:endParaRPr lang="en-US" sz="1220" dirty="0"/>
          </a:p>
        </p:txBody>
      </p:sp>
      <p:sp>
        <p:nvSpPr>
          <p:cNvPr id="8" name="Text 6"/>
          <p:cNvSpPr/>
          <p:nvPr/>
        </p:nvSpPr>
        <p:spPr>
          <a:xfrm>
            <a:off x="1581912" y="3575304"/>
            <a:ext cx="1792224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080" dirty="0">
                <a:solidFill>
                  <a:srgbClr val="203238"/>
                </a:solidFill>
              </a:rPr>
              <a:t>A consistent, sensitive key person can offer a safe haven.</a:t>
            </a:r>
            <a:endParaRPr lang="en-US" sz="1080" dirty="0"/>
          </a:p>
        </p:txBody>
      </p:sp>
      <p:sp>
        <p:nvSpPr>
          <p:cNvPr id="9" name="Shape 7"/>
          <p:cNvSpPr/>
          <p:nvPr/>
        </p:nvSpPr>
        <p:spPr>
          <a:xfrm>
            <a:off x="3831336" y="2880360"/>
            <a:ext cx="2121408" cy="1463040"/>
          </a:xfrm>
          <a:prstGeom prst="roundRect">
            <a:avLst/>
          </a:prstGeom>
          <a:solidFill>
            <a:srgbClr val="F7EEE9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941064" y="3136392"/>
            <a:ext cx="19019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C9826B"/>
                </a:solidFill>
              </a:rPr>
              <a:t>EXPLORATION</a:t>
            </a:r>
            <a:endParaRPr lang="en-US" sz="1220" dirty="0"/>
          </a:p>
        </p:txBody>
      </p:sp>
      <p:sp>
        <p:nvSpPr>
          <p:cNvPr id="11" name="Text 9"/>
          <p:cNvSpPr/>
          <p:nvPr/>
        </p:nvSpPr>
        <p:spPr>
          <a:xfrm>
            <a:off x="3995928" y="3575304"/>
            <a:ext cx="1792224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080" dirty="0">
                <a:solidFill>
                  <a:srgbClr val="203238"/>
                </a:solidFill>
              </a:rPr>
              <a:t>Felt security can release attention for play, language and learning.</a:t>
            </a:r>
            <a:endParaRPr lang="en-US" sz="1080" dirty="0"/>
          </a:p>
        </p:txBody>
      </p:sp>
      <p:sp>
        <p:nvSpPr>
          <p:cNvPr id="12" name="Shape 10"/>
          <p:cNvSpPr/>
          <p:nvPr/>
        </p:nvSpPr>
        <p:spPr>
          <a:xfrm>
            <a:off x="6245352" y="2880360"/>
            <a:ext cx="2121408" cy="1463040"/>
          </a:xfrm>
          <a:prstGeom prst="roundRect">
            <a:avLst/>
          </a:prstGeom>
          <a:solidFill>
            <a:srgbClr val="EDF3F0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355080" y="3136392"/>
            <a:ext cx="19019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214E5A"/>
                </a:solidFill>
              </a:rPr>
              <a:t>PARTNERSHIP</a:t>
            </a:r>
            <a:endParaRPr lang="en-US" sz="1220" dirty="0"/>
          </a:p>
        </p:txBody>
      </p:sp>
      <p:sp>
        <p:nvSpPr>
          <p:cNvPr id="14" name="Text 12"/>
          <p:cNvSpPr/>
          <p:nvPr/>
        </p:nvSpPr>
        <p:spPr>
          <a:xfrm>
            <a:off x="6409944" y="3575304"/>
            <a:ext cx="1792224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080" dirty="0">
                <a:solidFill>
                  <a:srgbClr val="203238"/>
                </a:solidFill>
              </a:rPr>
              <a:t>Carers and nursery should share routines, cues and observations.</a:t>
            </a:r>
            <a:endParaRPr lang="en-US" sz="1080" dirty="0"/>
          </a:p>
        </p:txBody>
      </p:sp>
      <p:sp>
        <p:nvSpPr>
          <p:cNvPr id="15" name="Shape 13"/>
          <p:cNvSpPr/>
          <p:nvPr/>
        </p:nvSpPr>
        <p:spPr>
          <a:xfrm>
            <a:off x="8659368" y="2880360"/>
            <a:ext cx="2121408" cy="1463040"/>
          </a:xfrm>
          <a:prstGeom prst="roundRect">
            <a:avLst/>
          </a:prstGeom>
          <a:solidFill>
            <a:srgbClr val="F7EEE9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769096" y="3136392"/>
            <a:ext cx="19019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C9826B"/>
                </a:solidFill>
              </a:rPr>
              <a:t>REVIEW</a:t>
            </a:r>
            <a:endParaRPr lang="en-US" sz="1220" dirty="0"/>
          </a:p>
        </p:txBody>
      </p:sp>
      <p:sp>
        <p:nvSpPr>
          <p:cNvPr id="17" name="Text 15"/>
          <p:cNvSpPr/>
          <p:nvPr/>
        </p:nvSpPr>
        <p:spPr>
          <a:xfrm>
            <a:off x="8823960" y="3575304"/>
            <a:ext cx="1792224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080" dirty="0">
                <a:solidFill>
                  <a:srgbClr val="203238"/>
                </a:solidFill>
              </a:rPr>
              <a:t>Progress should be monitored and wider needs explored if concerns persist.</a:t>
            </a:r>
            <a:endParaRPr lang="en-US" sz="1080" dirty="0"/>
          </a:p>
        </p:txBody>
      </p:sp>
      <p:sp>
        <p:nvSpPr>
          <p:cNvPr id="18" name="Text 16"/>
          <p:cNvSpPr/>
          <p:nvPr/>
        </p:nvSpPr>
        <p:spPr>
          <a:xfrm>
            <a:off x="1463040" y="4828032"/>
            <a:ext cx="91440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203238"/>
                </a:solidFill>
              </a:rPr>
              <a:t>Overall: attachment-informed practice is most defensible when combined with observation, developmental monitoring and family-centred collaboration.</a:t>
            </a:r>
            <a:endParaRPr lang="en-US" sz="1350" dirty="0"/>
          </a:p>
        </p:txBody>
      </p:sp>
      <p:sp>
        <p:nvSpPr>
          <p:cNvPr id="19" name="Text 17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Bowlby (1969/1982); WHO (2020); O’Neill et al. (2021); Madigan et al. (2024).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UWTSD Harvard style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261872"/>
            <a:ext cx="10991088" cy="5166360"/>
          </a:xfrm>
          <a:prstGeom prst="roundRect">
            <a:avLst>
              <a:gd name="adj" fmla="val 247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554480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Ainsworth, M.D.S., Blehar, M.C., Waters, E. and Wall, S. (1978) Patterns of Attachment: A Psychological Study of the Strange Situation. Hillsdale, NJ: Lawrence Erlbaum Associates.</a:t>
            </a:r>
            <a:endParaRPr lang="en-US" sz="960" dirty="0"/>
          </a:p>
        </p:txBody>
      </p:sp>
      <p:sp>
        <p:nvSpPr>
          <p:cNvPr id="6" name="Text 4"/>
          <p:cNvSpPr/>
          <p:nvPr/>
        </p:nvSpPr>
        <p:spPr>
          <a:xfrm>
            <a:off x="868680" y="2139696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Bowlby, J. (1969/1982) Attachment and Loss. Vol. 1: Attachment. 2nd edn. New York: Basic Books.</a:t>
            </a:r>
            <a:endParaRPr lang="en-US" sz="960" dirty="0"/>
          </a:p>
        </p:txBody>
      </p:sp>
      <p:sp>
        <p:nvSpPr>
          <p:cNvPr id="7" name="Text 5"/>
          <p:cNvSpPr/>
          <p:nvPr/>
        </p:nvSpPr>
        <p:spPr>
          <a:xfrm>
            <a:off x="868680" y="2724912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 Lorenzo, M.G., Bucsea, O., Rumeo, C., Waxman, J.A., Flora, D.B., Schmidt, L.A. and Pillai Riddell, R. (2022) ‘Caregiver and young child biological attunement in distress contexts: A systematic review and narrative synthesis’, Neuroscience &amp; Biobehavioral Reviews, 132, pp. 1010–1036. doi:10.1016/j.neubiorev.2021.10.045.</a:t>
            </a:r>
            <a:endParaRPr lang="en-US" sz="960" dirty="0"/>
          </a:p>
        </p:txBody>
      </p:sp>
      <p:sp>
        <p:nvSpPr>
          <p:cNvPr id="8" name="Text 6"/>
          <p:cNvSpPr/>
          <p:nvPr/>
        </p:nvSpPr>
        <p:spPr>
          <a:xfrm>
            <a:off x="868680" y="3310128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Jeong, J., Franchett, E.E., Ramos de Oliveira, C.V., Rehmani, K. and Yousafzai, A.K. (2021) ‘Parenting interventions to promote early child development in the first three years of life: A global systematic review and meta-analysis’, PLOS Medicine, 18(5), e1003602. doi:10.1371/journal.pmed.1003602.</a:t>
            </a:r>
            <a:endParaRPr lang="en-US" sz="960" dirty="0"/>
          </a:p>
        </p:txBody>
      </p:sp>
      <p:sp>
        <p:nvSpPr>
          <p:cNvPr id="9" name="Text 7"/>
          <p:cNvSpPr/>
          <p:nvPr/>
        </p:nvSpPr>
        <p:spPr>
          <a:xfrm>
            <a:off x="868680" y="3895344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Madigan, S., Deneault, A.-A., Duschinsky, R., Bakermans-Kranenburg, M.J., Schuengel, C., van IJzendoorn, M.H., Ly, A., Fearon, R.M.P., Eirich, R. and Verhage, M.L. (2024) ‘Maternal and paternal sensitivity: Key determinants of child attachment security examined through meta-analysis’, Psychological Bulletin, 150(7), pp. 839–872. doi:10.1037/bul0000433.</a:t>
            </a:r>
            <a:endParaRPr lang="en-US" sz="960" dirty="0"/>
          </a:p>
        </p:txBody>
      </p:sp>
      <p:sp>
        <p:nvSpPr>
          <p:cNvPr id="10" name="Text 8"/>
          <p:cNvSpPr/>
          <p:nvPr/>
        </p:nvSpPr>
        <p:spPr>
          <a:xfrm>
            <a:off x="868680" y="4480560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O’Neill, M.C., Badovinac, S., Pillai Riddell, R., Bureau, J.-F., Rumeo, C. and Costa, S. (2021) ‘The longitudinal and concurrent relationship between caregiver sensitivity and preschool attachment: A systematic review and meta-analysis’, PLOS ONE, 16(1), e0245061. doi:10.1371/journal.pone.0245061.</a:t>
            </a:r>
            <a:endParaRPr lang="en-US" sz="960" dirty="0"/>
          </a:p>
        </p:txBody>
      </p:sp>
      <p:sp>
        <p:nvSpPr>
          <p:cNvPr id="11" name="Text 9"/>
          <p:cNvSpPr/>
          <p:nvPr/>
        </p:nvSpPr>
        <p:spPr>
          <a:xfrm>
            <a:off x="868680" y="5065776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World Health Organization (2020) Improving Early Childhood Development: WHO Guideline. Geneva: World Health Organization. ISBN 978-92-4-000209-8.</a:t>
            </a:r>
            <a:endParaRPr lang="en-US" sz="960" dirty="0"/>
          </a:p>
        </p:txBody>
      </p:sp>
      <p:sp>
        <p:nvSpPr>
          <p:cNvPr id="12" name="Text 10"/>
          <p:cNvSpPr/>
          <p:nvPr/>
        </p:nvSpPr>
        <p:spPr>
          <a:xfrm>
            <a:off x="868680" y="5650992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Wright, B., Fearon, P., Garside, M., Tsappis, E., Amoah, E., Glaser, D., Allgar, V., Minnis, H., Woolgar, M., Churchill, R., McMillan, D., Fonagy, P., O’Sullivan, A. and McHale, M. (2023) ‘Routinely used interventions to improve attachment in infants and young children: a national survey and two systematic reviews’, Health Technology Assessment, 27(2), pp. 1–226. doi:10.3310/IVCN8847.</a:t>
            </a:r>
            <a:endParaRPr lang="en-US" sz="960" dirty="0"/>
          </a:p>
        </p:txBody>
      </p:sp>
      <p:sp>
        <p:nvSpPr>
          <p:cNvPr id="13" name="Text 11"/>
          <p:cNvSpPr/>
          <p:nvPr/>
        </p:nvSpPr>
        <p:spPr>
          <a:xfrm>
            <a:off x="868680" y="6190488"/>
            <a:ext cx="99669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53656A"/>
                </a:solidFill>
              </a:rPr>
              <a:t>Background image: AI-generated illustrative nursery scene created specifically for this presentation.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1860</Words>
  <Application>Microsoft Office PowerPoint</Application>
  <PresentationFormat>Widescreen</PresentationFormat>
  <Paragraphs>196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Shona’s Early Childhood Development through Bowlby’s Attachment Theory</dc:title>
  <dc:subject>LCHS4010 Psychology in Health and Social Care</dc:subject>
  <dc:creator>Sheila</dc:creator>
  <cp:lastModifiedBy>sheila graa espirito santo</cp:lastModifiedBy>
  <cp:revision>4</cp:revision>
  <dcterms:created xsi:type="dcterms:W3CDTF">2026-10-03T16:47:57Z</dcterms:created>
  <dcterms:modified xsi:type="dcterms:W3CDTF">2026-10-09T15:35:03Z</dcterms:modified>
</cp:coreProperties>
</file>