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389" r:id="rId2"/>
    <p:sldId id="264" r:id="rId3"/>
    <p:sldId id="301" r:id="rId4"/>
    <p:sldId id="358" r:id="rId5"/>
    <p:sldId id="381" r:id="rId6"/>
    <p:sldId id="369" r:id="rId7"/>
    <p:sldId id="388" r:id="rId8"/>
    <p:sldId id="387" r:id="rId9"/>
    <p:sldId id="372" r:id="rId10"/>
    <p:sldId id="370" r:id="rId11"/>
    <p:sldId id="3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884"/>
    <p:restoredTop sz="72231"/>
  </p:normalViewPr>
  <p:slideViewPr>
    <p:cSldViewPr snapToGrid="0">
      <p:cViewPr varScale="1">
        <p:scale>
          <a:sx n="74" d="100"/>
          <a:sy n="74" d="100"/>
        </p:scale>
        <p:origin x="3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71AD0-A531-664B-B7ED-F1F02203CBBB}" type="datetimeFigureOut">
              <a:rPr lang="en-US" smtClean="0"/>
              <a:t>2/17/26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8FAED4-DCF2-024D-A151-10B04F5DD108}" type="slidenum">
              <a:rPr lang="en-US" smtClean="0"/>
              <a:t>‹#›</a:t>
            </a:fld>
            <a:endParaRPr lang="en-US"/>
          </a:p>
        </p:txBody>
      </p:sp>
    </p:spTree>
    <p:extLst>
      <p:ext uri="{BB962C8B-B14F-4D97-AF65-F5344CB8AC3E}">
        <p14:creationId xmlns:p14="http://schemas.microsoft.com/office/powerpoint/2010/main" val="1265675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6B897F-DDA5-1646-98C1-6099D25078EC}" type="slidenum">
              <a:rPr lang="en-US" smtClean="0"/>
              <a:t>2</a:t>
            </a:fld>
            <a:endParaRPr lang="en-US"/>
          </a:p>
        </p:txBody>
      </p:sp>
    </p:spTree>
    <p:extLst>
      <p:ext uri="{BB962C8B-B14F-4D97-AF65-F5344CB8AC3E}">
        <p14:creationId xmlns:p14="http://schemas.microsoft.com/office/powerpoint/2010/main" val="1998606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6B897F-DDA5-1646-98C1-6099D25078EC}" type="slidenum">
              <a:rPr lang="en-US" smtClean="0"/>
              <a:t>3</a:t>
            </a:fld>
            <a:endParaRPr lang="en-US"/>
          </a:p>
        </p:txBody>
      </p:sp>
    </p:spTree>
    <p:extLst>
      <p:ext uri="{BB962C8B-B14F-4D97-AF65-F5344CB8AC3E}">
        <p14:creationId xmlns:p14="http://schemas.microsoft.com/office/powerpoint/2010/main" val="996075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8FAED4-DCF2-024D-A151-10B04F5DD108}" type="slidenum">
              <a:rPr lang="en-US" smtClean="0"/>
              <a:t>5</a:t>
            </a:fld>
            <a:endParaRPr lang="en-US"/>
          </a:p>
        </p:txBody>
      </p:sp>
    </p:spTree>
    <p:extLst>
      <p:ext uri="{BB962C8B-B14F-4D97-AF65-F5344CB8AC3E}">
        <p14:creationId xmlns:p14="http://schemas.microsoft.com/office/powerpoint/2010/main" val="1866463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6</a:t>
            </a:fld>
            <a:endParaRPr lang="en-US"/>
          </a:p>
        </p:txBody>
      </p:sp>
    </p:spTree>
    <p:extLst>
      <p:ext uri="{BB962C8B-B14F-4D97-AF65-F5344CB8AC3E}">
        <p14:creationId xmlns:p14="http://schemas.microsoft.com/office/powerpoint/2010/main" val="981873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6B897F-DDA5-1646-98C1-6099D25078EC}" type="slidenum">
              <a:rPr lang="en-US" smtClean="0"/>
              <a:t>9</a:t>
            </a:fld>
            <a:endParaRPr lang="en-US"/>
          </a:p>
        </p:txBody>
      </p:sp>
    </p:spTree>
    <p:extLst>
      <p:ext uri="{BB962C8B-B14F-4D97-AF65-F5344CB8AC3E}">
        <p14:creationId xmlns:p14="http://schemas.microsoft.com/office/powerpoint/2010/main" val="2414048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6B897F-DDA5-1646-98C1-6099D25078EC}" type="slidenum">
              <a:rPr lang="en-US" smtClean="0"/>
              <a:t>10</a:t>
            </a:fld>
            <a:endParaRPr lang="en-US"/>
          </a:p>
        </p:txBody>
      </p:sp>
    </p:spTree>
    <p:extLst>
      <p:ext uri="{BB962C8B-B14F-4D97-AF65-F5344CB8AC3E}">
        <p14:creationId xmlns:p14="http://schemas.microsoft.com/office/powerpoint/2010/main" val="42935525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6B897F-DDA5-1646-98C1-6099D25078EC}" type="slidenum">
              <a:rPr lang="en-US" smtClean="0"/>
              <a:t>11</a:t>
            </a:fld>
            <a:endParaRPr lang="en-US"/>
          </a:p>
        </p:txBody>
      </p:sp>
    </p:spTree>
    <p:extLst>
      <p:ext uri="{BB962C8B-B14F-4D97-AF65-F5344CB8AC3E}">
        <p14:creationId xmlns:p14="http://schemas.microsoft.com/office/powerpoint/2010/main" val="2833630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3CD69-D849-3121-FB53-C268B7347A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473CB99-657C-69D6-8480-865958C9EC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DFFBAFF-A5C3-02F6-80CE-CFFB86D32363}"/>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EC69EB70-4AE2-EDAF-2FE3-C36AA91073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A3F398-0817-8BE3-0660-6ADB847FA9F5}"/>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416929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9FA95-99B1-F4C0-C856-B0EC87D115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AAE187-3426-8804-D618-4B6B8758E9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0F8AC0-A3A2-A317-23C3-07C9804CB542}"/>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584537DA-BA90-D88D-8D77-BF90D195E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C74763-6F68-4741-6427-F958300E7317}"/>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1348531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3CBC-D4A1-47E8-A29C-FF219EA931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293259-EB94-9675-7D56-67198EDD7D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3749D7-CD80-9D88-5619-6BDAC07A2865}"/>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FC720FF4-C38E-2189-62BC-3666CBF223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0FE524-147A-2C96-7179-96DD4D0E2F23}"/>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3790627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CD6EB-A9DD-AD0F-5B7B-AD1DEAF2AB7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5205F3-3FA8-7FA4-D139-F54594ABD8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161AB73-CB1D-B6A3-D7DA-0CC2D1CB3C5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E3F5F93-4153-1F5C-94B6-D349BB617AD6}"/>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6" name="Footer Placeholder 5">
            <a:extLst>
              <a:ext uri="{FF2B5EF4-FFF2-40B4-BE49-F238E27FC236}">
                <a16:creationId xmlns:a16="http://schemas.microsoft.com/office/drawing/2014/main" id="{0946FCF4-3DF2-8AE4-D7A8-3F9EBDDEEE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C71601-B8A5-19FD-57A6-C0E6E8837874}"/>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4192434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DAB80-CC5B-6DD8-1351-3D4B134FB02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0F060A-E745-3819-3015-ABE5AEFEB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D322E9-FED1-F76A-AA00-EDA562BE0CB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F765FDA-0CB8-91D6-1B13-2E0768B324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9A061C8-9329-F9E8-4534-F1265BE1F5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CE06A3-E558-3141-9273-6B60E006B57C}"/>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8" name="Footer Placeholder 7">
            <a:extLst>
              <a:ext uri="{FF2B5EF4-FFF2-40B4-BE49-F238E27FC236}">
                <a16:creationId xmlns:a16="http://schemas.microsoft.com/office/drawing/2014/main" id="{105960B8-3302-EDBA-410E-F8E32E3E88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3015AE-F27F-0025-C78C-1FC8123DEE9F}"/>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3034745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048F4-3164-035C-C02F-56901001774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1D55BCF-EF43-A3CD-33DA-E41F960D4674}"/>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4" name="Footer Placeholder 3">
            <a:extLst>
              <a:ext uri="{FF2B5EF4-FFF2-40B4-BE49-F238E27FC236}">
                <a16:creationId xmlns:a16="http://schemas.microsoft.com/office/drawing/2014/main" id="{8414255A-F0F5-5527-F283-2565A39F76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116E67-B273-D56E-A03B-981C305FE327}"/>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1967792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447D1C-944E-FD13-D839-3E786CBE8C60}"/>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3" name="Footer Placeholder 2">
            <a:extLst>
              <a:ext uri="{FF2B5EF4-FFF2-40B4-BE49-F238E27FC236}">
                <a16:creationId xmlns:a16="http://schemas.microsoft.com/office/drawing/2014/main" id="{9FA0821A-6D8B-6678-6CDF-5C83F9AADA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C006C8-9851-066F-00A3-87C2B07407F5}"/>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221572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2912B-4642-2A9C-D85C-68EF3A92AC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F99C908-1210-A3B7-C020-1C20139757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8E56428-E72C-DFCD-72C6-8D7CAD5EB3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B1EB38-0948-4720-75EA-1299BB9D9C30}"/>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6" name="Footer Placeholder 5">
            <a:extLst>
              <a:ext uri="{FF2B5EF4-FFF2-40B4-BE49-F238E27FC236}">
                <a16:creationId xmlns:a16="http://schemas.microsoft.com/office/drawing/2014/main" id="{8807AF16-FBEB-F240-933E-D540B2C821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CFCEBC-04C6-C855-1BE8-83A3F6224AED}"/>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2806291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01005-3F17-E2E4-3544-F6B343EDD0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04D12CA-B300-94B9-2540-C812193B14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D6A843-8496-1092-56C4-BD6BD883AD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F0FBE54-6370-2434-DDC2-A632F54C5D47}"/>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6" name="Footer Placeholder 5">
            <a:extLst>
              <a:ext uri="{FF2B5EF4-FFF2-40B4-BE49-F238E27FC236}">
                <a16:creationId xmlns:a16="http://schemas.microsoft.com/office/drawing/2014/main" id="{97AD3D19-249B-90AE-EF06-34722D8416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936ADC-0C86-8473-8087-A70B302F8800}"/>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758727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E12CF-E2C2-552E-F095-1671811F95B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A2F014E-34A8-3C72-B2AF-031C39EEEF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9FEB12-CB92-B270-6E40-5AC9DCAA592E}"/>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621D9A45-3DD4-607D-1920-D7ED7B4740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CD1EBA-61D0-26D2-D015-48A716160686}"/>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2171094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3DEE5E-247F-F36B-D6A8-A9BF2BC20F0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326EE0D-86A0-80C0-66AF-0F7FE9FEC4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AADC14-8BC7-5077-10C7-4CA121CF5FBC}"/>
              </a:ext>
            </a:extLst>
          </p:cNvPr>
          <p:cNvSpPr>
            <a:spLocks noGrp="1"/>
          </p:cNvSpPr>
          <p:nvPr>
            <p:ph type="dt" sz="half" idx="10"/>
          </p:nvPr>
        </p:nvSpPr>
        <p:spPr/>
        <p:txBody>
          <a:body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66FEE97C-D079-398C-D39B-2182196BAA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CC5DFD-4E9B-8AE5-036F-6DE256D9FBAD}"/>
              </a:ext>
            </a:extLst>
          </p:cNvPr>
          <p:cNvSpPr>
            <a:spLocks noGrp="1"/>
          </p:cNvSpPr>
          <p:nvPr>
            <p:ph type="sldNum" sz="quarter" idx="12"/>
          </p:nvPr>
        </p:nvSpPr>
        <p:spPr/>
        <p:txBody>
          <a:bodyPr/>
          <a:lstStyle/>
          <a:p>
            <a:fld id="{3C452D34-3706-D14C-9F7B-57F55BDCB57A}" type="slidenum">
              <a:rPr lang="en-US" smtClean="0"/>
              <a:t>‹#›</a:t>
            </a:fld>
            <a:endParaRPr lang="en-US"/>
          </a:p>
        </p:txBody>
      </p:sp>
    </p:spTree>
    <p:extLst>
      <p:ext uri="{BB962C8B-B14F-4D97-AF65-F5344CB8AC3E}">
        <p14:creationId xmlns:p14="http://schemas.microsoft.com/office/powerpoint/2010/main" val="160611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E27309-1E91-F693-636B-CE7C390A2D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7FB091-8A43-458B-452A-5256ECC736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7A9C28-3B09-136A-A52D-FEB8E3FF05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FFEC1D-5652-2E4B-B16A-12A51CAA89FA}" type="datetimeFigureOut">
              <a:rPr lang="en-US" smtClean="0"/>
              <a:t>2/17/26</a:t>
            </a:fld>
            <a:endParaRPr lang="en-US"/>
          </a:p>
        </p:txBody>
      </p:sp>
      <p:sp>
        <p:nvSpPr>
          <p:cNvPr id="5" name="Footer Placeholder 4">
            <a:extLst>
              <a:ext uri="{FF2B5EF4-FFF2-40B4-BE49-F238E27FC236}">
                <a16:creationId xmlns:a16="http://schemas.microsoft.com/office/drawing/2014/main" id="{C6B50C86-374F-6A07-109B-997962544F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870DAA4-904A-295E-ACAB-816B9DF1D1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452D34-3706-D14C-9F7B-57F55BDCB57A}" type="slidenum">
              <a:rPr lang="en-US" smtClean="0"/>
              <a:t>‹#›</a:t>
            </a:fld>
            <a:endParaRPr lang="en-US"/>
          </a:p>
        </p:txBody>
      </p:sp>
    </p:spTree>
    <p:extLst>
      <p:ext uri="{BB962C8B-B14F-4D97-AF65-F5344CB8AC3E}">
        <p14:creationId xmlns:p14="http://schemas.microsoft.com/office/powerpoint/2010/main" val="16148595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player.vimeo.com/video/260376320?app_id=12296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1nwRGM-8VNk?feature=oembed" TargetMode="External"/><Relationship Id="rId6" Type="http://schemas.openxmlformats.org/officeDocument/2006/relationships/hyperlink" Target="https://mubi.com/notebook/posts/video-essay-the-apartment" TargetMode="External"/><Relationship Id="rId5" Type="http://schemas.openxmlformats.org/officeDocument/2006/relationships/hyperlink" Target="https://www.youtube.com/watch?v=1nwRGM-8VNk"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www.sciencedirect.com/science/article/pii/S1053810008001323"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lage of a group of people walking in a city&#10;&#10;Description automatically generated">
            <a:extLst>
              <a:ext uri="{FF2B5EF4-FFF2-40B4-BE49-F238E27FC236}">
                <a16:creationId xmlns:a16="http://schemas.microsoft.com/office/drawing/2014/main" id="{44FE53B6-F6C6-AAA1-49B9-E9E5CAC49B36}"/>
              </a:ext>
            </a:extLst>
          </p:cNvPr>
          <p:cNvPicPr>
            <a:picLocks noChangeAspect="1"/>
          </p:cNvPicPr>
          <p:nvPr/>
        </p:nvPicPr>
        <p:blipFill rotWithShape="1">
          <a:blip r:embed="rId2">
            <a:alphaModFix amt="50000"/>
          </a:blip>
          <a:srcRect b="33234"/>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9FF9493-86AD-5B0F-457F-491EC1F07F56}"/>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Psychogeography</a:t>
            </a:r>
          </a:p>
        </p:txBody>
      </p:sp>
      <p:sp>
        <p:nvSpPr>
          <p:cNvPr id="3" name="Subtitle 2">
            <a:extLst>
              <a:ext uri="{FF2B5EF4-FFF2-40B4-BE49-F238E27FC236}">
                <a16:creationId xmlns:a16="http://schemas.microsoft.com/office/drawing/2014/main" id="{1865E3AF-13E4-B4DC-5880-897312FD8CBB}"/>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Kylie Boon</a:t>
            </a:r>
          </a:p>
        </p:txBody>
      </p:sp>
    </p:spTree>
    <p:extLst>
      <p:ext uri="{BB962C8B-B14F-4D97-AF65-F5344CB8AC3E}">
        <p14:creationId xmlns:p14="http://schemas.microsoft.com/office/powerpoint/2010/main" val="40272288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uilding with many windows&#10;&#10;Description automatically generated">
            <a:extLst>
              <a:ext uri="{FF2B5EF4-FFF2-40B4-BE49-F238E27FC236}">
                <a16:creationId xmlns:a16="http://schemas.microsoft.com/office/drawing/2014/main" id="{84D0A315-ED0B-C324-7309-8B8562EE7E5D}"/>
              </a:ext>
            </a:extLst>
          </p:cNvPr>
          <p:cNvPicPr>
            <a:picLocks noChangeAspect="1"/>
          </p:cNvPicPr>
          <p:nvPr/>
        </p:nvPicPr>
        <p:blipFill rotWithShape="1">
          <a:blip r:embed="rId3"/>
          <a:srcRect l="16943" r="1828"/>
          <a:stretch/>
        </p:blipFill>
        <p:spPr>
          <a:xfrm>
            <a:off x="-3" y="1711609"/>
            <a:ext cx="4128118" cy="5146391"/>
          </a:xfrm>
          <a:prstGeom prst="rect">
            <a:avLst/>
          </a:prstGeom>
        </p:spPr>
      </p:pic>
      <p:pic>
        <p:nvPicPr>
          <p:cNvPr id="4" name="Picture 3" descr="A path with trees in front of a building&#10;&#10;Description automatically generated">
            <a:extLst>
              <a:ext uri="{FF2B5EF4-FFF2-40B4-BE49-F238E27FC236}">
                <a16:creationId xmlns:a16="http://schemas.microsoft.com/office/drawing/2014/main" id="{E25B8674-BBE5-EE3C-E9AC-116A495EB284}"/>
              </a:ext>
            </a:extLst>
          </p:cNvPr>
          <p:cNvPicPr>
            <a:picLocks noChangeAspect="1"/>
          </p:cNvPicPr>
          <p:nvPr/>
        </p:nvPicPr>
        <p:blipFill rotWithShape="1">
          <a:blip r:embed="rId4"/>
          <a:srcRect l="5427" r="19344"/>
          <a:stretch/>
        </p:blipFill>
        <p:spPr>
          <a:xfrm>
            <a:off x="4128117" y="1711609"/>
            <a:ext cx="3446387" cy="2565474"/>
          </a:xfrm>
          <a:prstGeom prst="rect">
            <a:avLst/>
          </a:prstGeom>
        </p:spPr>
      </p:pic>
      <p:pic>
        <p:nvPicPr>
          <p:cNvPr id="8" name="Picture 7" descr="A brick building with windows at night&#10;&#10;Description automatically generated">
            <a:extLst>
              <a:ext uri="{FF2B5EF4-FFF2-40B4-BE49-F238E27FC236}">
                <a16:creationId xmlns:a16="http://schemas.microsoft.com/office/drawing/2014/main" id="{6072B3D9-CE22-7CEF-9165-56BBFF2190EC}"/>
              </a:ext>
            </a:extLst>
          </p:cNvPr>
          <p:cNvPicPr>
            <a:picLocks noChangeAspect="1"/>
          </p:cNvPicPr>
          <p:nvPr/>
        </p:nvPicPr>
        <p:blipFill rotWithShape="1">
          <a:blip r:embed="rId5"/>
          <a:srcRect l="807" r="7719" b="-4"/>
          <a:stretch/>
        </p:blipFill>
        <p:spPr>
          <a:xfrm>
            <a:off x="4128116" y="4277083"/>
            <a:ext cx="3446387" cy="2580917"/>
          </a:xfrm>
          <a:prstGeom prst="rect">
            <a:avLst/>
          </a:prstGeom>
        </p:spPr>
      </p:pic>
      <p:sp>
        <p:nvSpPr>
          <p:cNvPr id="2" name="TextBox 1">
            <a:extLst>
              <a:ext uri="{FF2B5EF4-FFF2-40B4-BE49-F238E27FC236}">
                <a16:creationId xmlns:a16="http://schemas.microsoft.com/office/drawing/2014/main" id="{10A3CC85-4691-9C7C-2C9D-8AC132CC1A47}"/>
              </a:ext>
            </a:extLst>
          </p:cNvPr>
          <p:cNvSpPr txBox="1"/>
          <p:nvPr/>
        </p:nvSpPr>
        <p:spPr>
          <a:xfrm>
            <a:off x="8197408" y="2265908"/>
            <a:ext cx="3340555" cy="4037792"/>
          </a:xfrm>
          <a:prstGeom prst="rect">
            <a:avLst/>
          </a:prstGeom>
        </p:spPr>
        <p:txBody>
          <a:bodyPr vert="horz" lIns="91440" tIns="45720" rIns="91440" bIns="45720" rtlCol="0" anchor="ctr">
            <a:normAutofit/>
          </a:bodyPr>
          <a:lstStyle/>
          <a:p>
            <a:pPr>
              <a:lnSpc>
                <a:spcPct val="90000"/>
              </a:lnSpc>
              <a:spcAft>
                <a:spcPts val="600"/>
              </a:spcAft>
            </a:pPr>
            <a:endParaRPr lang="en-US" sz="2400" dirty="0"/>
          </a:p>
          <a:p>
            <a:pPr>
              <a:lnSpc>
                <a:spcPct val="90000"/>
              </a:lnSpc>
              <a:spcAft>
                <a:spcPts val="600"/>
              </a:spcAft>
            </a:pPr>
            <a:r>
              <a:rPr lang="en-US" sz="2400" b="0" i="0" dirty="0">
                <a:effectLst/>
              </a:rPr>
              <a:t>Have you ever picked up vibes from a place? Have you judged it as an essentially bad or good place. Have you ever asked yourself why?</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F389766D-2A7E-2FC8-8770-33A93949AB0E}"/>
              </a:ext>
            </a:extLst>
          </p:cNvPr>
          <p:cNvSpPr txBox="1"/>
          <p:nvPr/>
        </p:nvSpPr>
        <p:spPr>
          <a:xfrm>
            <a:off x="218322" y="463622"/>
            <a:ext cx="9073161" cy="769441"/>
          </a:xfrm>
          <a:prstGeom prst="rect">
            <a:avLst/>
          </a:prstGeom>
          <a:noFill/>
        </p:spPr>
        <p:txBody>
          <a:bodyPr wrap="square" rtlCol="0">
            <a:spAutoFit/>
          </a:bodyPr>
          <a:lstStyle/>
          <a:p>
            <a:r>
              <a:rPr lang="en-US" sz="4400" dirty="0"/>
              <a:t>Could we use psychogeography?</a:t>
            </a:r>
          </a:p>
        </p:txBody>
      </p:sp>
    </p:spTree>
    <p:extLst>
      <p:ext uri="{BB962C8B-B14F-4D97-AF65-F5344CB8AC3E}">
        <p14:creationId xmlns:p14="http://schemas.microsoft.com/office/powerpoint/2010/main" val="764789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A3CC85-4691-9C7C-2C9D-8AC132CC1A47}"/>
              </a:ext>
            </a:extLst>
          </p:cNvPr>
          <p:cNvSpPr txBox="1"/>
          <p:nvPr/>
        </p:nvSpPr>
        <p:spPr>
          <a:xfrm>
            <a:off x="272373" y="214009"/>
            <a:ext cx="5823627" cy="6459165"/>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endParaRPr lang="en-US" sz="2900" dirty="0"/>
          </a:p>
          <a:p>
            <a:pPr>
              <a:lnSpc>
                <a:spcPct val="90000"/>
              </a:lnSpc>
              <a:spcAft>
                <a:spcPts val="600"/>
              </a:spcAft>
            </a:pPr>
            <a:r>
              <a:rPr lang="en-US" sz="2900" b="1" i="0" dirty="0">
                <a:effectLst/>
              </a:rPr>
              <a:t>Psychogeograph</a:t>
            </a:r>
            <a:r>
              <a:rPr lang="en-US" sz="2900" b="1" dirty="0"/>
              <a:t>y</a:t>
            </a:r>
          </a:p>
          <a:p>
            <a:pPr>
              <a:lnSpc>
                <a:spcPct val="90000"/>
              </a:lnSpc>
              <a:spcAft>
                <a:spcPts val="600"/>
              </a:spcAft>
            </a:pPr>
            <a:endParaRPr lang="en-US" sz="2900" b="0" i="0" dirty="0">
              <a:effectLst/>
            </a:endParaRPr>
          </a:p>
          <a:p>
            <a:pPr>
              <a:lnSpc>
                <a:spcPct val="90000"/>
              </a:lnSpc>
              <a:spcAft>
                <a:spcPts val="600"/>
              </a:spcAft>
            </a:pPr>
            <a:r>
              <a:rPr lang="en-US" sz="2900" b="0" i="0" dirty="0">
                <a:effectLst/>
              </a:rPr>
              <a:t>Psychogeography describes the effect of a geographical location on the emotions and behavior of individuals. So, how do different places make us feel and behave?</a:t>
            </a:r>
            <a:endParaRPr lang="en-US" sz="2900" dirty="0"/>
          </a:p>
          <a:p>
            <a:pPr>
              <a:lnSpc>
                <a:spcPct val="90000"/>
              </a:lnSpc>
              <a:spcAft>
                <a:spcPts val="600"/>
              </a:spcAft>
            </a:pPr>
            <a:endParaRPr lang="en-US" sz="2900" b="0" i="0" u="none" strike="noStrike" dirty="0">
              <a:effectLst/>
            </a:endParaRPr>
          </a:p>
          <a:p>
            <a:pPr algn="ctr">
              <a:lnSpc>
                <a:spcPct val="90000"/>
              </a:lnSpc>
              <a:spcAft>
                <a:spcPts val="600"/>
              </a:spcAft>
            </a:pPr>
            <a:r>
              <a:rPr lang="en-US" sz="2900" b="0" i="1" dirty="0">
                <a:effectLst/>
              </a:rPr>
              <a:t>"the study of specific effects of the geographical environment, consciously </a:t>
            </a:r>
            <a:r>
              <a:rPr lang="en-US" sz="2900" b="0" i="1" dirty="0" err="1">
                <a:effectLst/>
              </a:rPr>
              <a:t>organised</a:t>
            </a:r>
            <a:r>
              <a:rPr lang="en-US" sz="2900" b="0" i="1" dirty="0">
                <a:effectLst/>
              </a:rPr>
              <a:t> or not, on the emotions and behavior of individuals” </a:t>
            </a:r>
            <a:r>
              <a:rPr lang="en-US" sz="2900" b="1" dirty="0">
                <a:effectLst/>
              </a:rPr>
              <a:t>(</a:t>
            </a:r>
            <a:r>
              <a:rPr lang="en-GB" sz="2900" b="1" dirty="0">
                <a:solidFill>
                  <a:srgbClr val="111A0B"/>
                </a:solidFill>
                <a:effectLst/>
                <a:latin typeface="proxima-nova"/>
              </a:rPr>
              <a:t>Guy </a:t>
            </a:r>
            <a:r>
              <a:rPr lang="en-GB" sz="2900" b="1" dirty="0" err="1">
                <a:solidFill>
                  <a:srgbClr val="111A0B"/>
                </a:solidFill>
                <a:effectLst/>
                <a:latin typeface="proxima-nova"/>
              </a:rPr>
              <a:t>Debord</a:t>
            </a:r>
            <a:r>
              <a:rPr lang="en-US" sz="2900" b="1" dirty="0">
                <a:solidFill>
                  <a:srgbClr val="111A0B"/>
                </a:solidFill>
                <a:latin typeface="proxima-nova"/>
              </a:rPr>
              <a:t>)</a:t>
            </a:r>
            <a:r>
              <a:rPr lang="en-US" sz="2900" b="1" dirty="0">
                <a:effectLst/>
              </a:rPr>
              <a:t>.</a:t>
            </a:r>
          </a:p>
          <a:p>
            <a:pPr indent="-228600">
              <a:lnSpc>
                <a:spcPct val="90000"/>
              </a:lnSpc>
              <a:spcAft>
                <a:spcPts val="600"/>
              </a:spcAft>
              <a:buFont typeface="Arial" panose="020B0604020202020204" pitchFamily="34" charset="0"/>
              <a:buChar char="•"/>
            </a:pPr>
            <a:endParaRPr lang="en-US" sz="2900" i="1" u="none" strike="noStrike" dirty="0"/>
          </a:p>
          <a:p>
            <a:pPr>
              <a:lnSpc>
                <a:spcPct val="90000"/>
              </a:lnSpc>
              <a:spcAft>
                <a:spcPts val="600"/>
              </a:spcAft>
            </a:pPr>
            <a:r>
              <a:rPr lang="en-US" sz="2900" b="0" i="0" dirty="0" err="1">
                <a:effectLst/>
              </a:rPr>
              <a:t>Debord</a:t>
            </a:r>
            <a:r>
              <a:rPr lang="en-US" sz="2900" b="0" i="0" dirty="0">
                <a:effectLst/>
              </a:rPr>
              <a:t> was talking about the way humans shape their environment, but also how the environment shapes humans.</a:t>
            </a:r>
            <a:endParaRPr lang="en-US" sz="2900" b="0" i="1" dirty="0">
              <a:effectLst/>
            </a:endParaRPr>
          </a:p>
          <a:p>
            <a:pPr>
              <a:lnSpc>
                <a:spcPct val="90000"/>
              </a:lnSpc>
              <a:spcAft>
                <a:spcPts val="600"/>
              </a:spcAft>
            </a:pPr>
            <a:r>
              <a:rPr lang="en-US" sz="1100" dirty="0"/>
              <a:t> </a:t>
            </a:r>
          </a:p>
        </p:txBody>
      </p:sp>
      <p:pic>
        <p:nvPicPr>
          <p:cNvPr id="4" name="Picture 3" descr="A collage of a group of people walking in a city&#10;&#10;Description automatically generated">
            <a:extLst>
              <a:ext uri="{FF2B5EF4-FFF2-40B4-BE49-F238E27FC236}">
                <a16:creationId xmlns:a16="http://schemas.microsoft.com/office/drawing/2014/main" id="{5E693A46-1F2C-D41B-36EE-20DAA5DE33F4}"/>
              </a:ext>
            </a:extLst>
          </p:cNvPr>
          <p:cNvPicPr>
            <a:picLocks noChangeAspect="1"/>
          </p:cNvPicPr>
          <p:nvPr/>
        </p:nvPicPr>
        <p:blipFill rotWithShape="1">
          <a:blip r:embed="rId3"/>
          <a:srcRect l="13902" r="1284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34887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B2DB25-B0B6-B6F8-A678-54079DAFFE0F}"/>
              </a:ext>
            </a:extLst>
          </p:cNvPr>
          <p:cNvSpPr txBox="1"/>
          <p:nvPr/>
        </p:nvSpPr>
        <p:spPr>
          <a:xfrm>
            <a:off x="2023872" y="5352288"/>
            <a:ext cx="3088859" cy="369332"/>
          </a:xfrm>
          <a:prstGeom prst="rect">
            <a:avLst/>
          </a:prstGeom>
          <a:noFill/>
        </p:spPr>
        <p:txBody>
          <a:bodyPr wrap="none" rtlCol="0">
            <a:spAutoFit/>
          </a:bodyPr>
          <a:lstStyle/>
          <a:p>
            <a:r>
              <a:rPr lang="en-US" dirty="0"/>
              <a:t>https://</a:t>
            </a:r>
            <a:r>
              <a:rPr lang="en-US" dirty="0" err="1"/>
              <a:t>vimeo.com</a:t>
            </a:r>
            <a:r>
              <a:rPr lang="en-US" dirty="0"/>
              <a:t>/260376320</a:t>
            </a:r>
          </a:p>
        </p:txBody>
      </p:sp>
      <p:pic>
        <p:nvPicPr>
          <p:cNvPr id="3" name="Online Media 2" descr="Atmosphere">
            <a:hlinkClick r:id="" action="ppaction://media"/>
            <a:extLst>
              <a:ext uri="{FF2B5EF4-FFF2-40B4-BE49-F238E27FC236}">
                <a16:creationId xmlns:a16="http://schemas.microsoft.com/office/drawing/2014/main" id="{17B33314-F34D-1B7D-172F-5D567E798AD1}"/>
              </a:ext>
            </a:extLst>
          </p:cNvPr>
          <p:cNvPicPr>
            <a:picLocks noRot="1" noChangeAspect="1"/>
          </p:cNvPicPr>
          <p:nvPr>
            <a:videoFile r:link="rId1"/>
          </p:nvPr>
        </p:nvPicPr>
        <p:blipFill>
          <a:blip r:embed="rId3"/>
          <a:stretch>
            <a:fillRect/>
          </a:stretch>
        </p:blipFill>
        <p:spPr>
          <a:xfrm>
            <a:off x="2032000" y="385762"/>
            <a:ext cx="8128000" cy="4572000"/>
          </a:xfrm>
          <a:prstGeom prst="rect">
            <a:avLst/>
          </a:prstGeom>
        </p:spPr>
      </p:pic>
    </p:spTree>
    <p:extLst>
      <p:ext uri="{BB962C8B-B14F-4D97-AF65-F5344CB8AC3E}">
        <p14:creationId xmlns:p14="http://schemas.microsoft.com/office/powerpoint/2010/main" val="10639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unset on desert">
            <a:extLst>
              <a:ext uri="{FF2B5EF4-FFF2-40B4-BE49-F238E27FC236}">
                <a16:creationId xmlns:a16="http://schemas.microsoft.com/office/drawing/2014/main" id="{CC5B7247-3745-F337-E277-42106EF3962E}"/>
              </a:ext>
            </a:extLst>
          </p:cNvPr>
          <p:cNvPicPr>
            <a:picLocks noChangeAspect="1"/>
          </p:cNvPicPr>
          <p:nvPr/>
        </p:nvPicPr>
        <p:blipFill>
          <a:blip r:embed="rId3"/>
          <a:srcRect l="17331" r="32531" b="-1"/>
          <a:stretch/>
        </p:blipFill>
        <p:spPr>
          <a:xfrm>
            <a:off x="-1" y="10"/>
            <a:ext cx="5151179" cy="6857990"/>
          </a:xfrm>
          <a:prstGeom prst="rect">
            <a:avLst/>
          </a:prstGeom>
        </p:spPr>
      </p:pic>
      <p:cxnSp>
        <p:nvCxnSpPr>
          <p:cNvPr id="19" name="Straight Connector 1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05C98E2-5000-15E3-77EE-C389C18869D0}"/>
              </a:ext>
            </a:extLst>
          </p:cNvPr>
          <p:cNvSpPr txBox="1"/>
          <p:nvPr/>
        </p:nvSpPr>
        <p:spPr>
          <a:xfrm>
            <a:off x="5868557" y="1362980"/>
            <a:ext cx="5449300" cy="4779403"/>
          </a:xfrm>
          <a:prstGeom prst="rect">
            <a:avLst/>
          </a:prstGeom>
        </p:spPr>
        <p:txBody>
          <a:bodyPr vert="horz" lIns="91440" tIns="45720" rIns="91440" bIns="45720" rtlCol="0">
            <a:normAutofit lnSpcReduction="10000"/>
          </a:bodyPr>
          <a:lstStyle/>
          <a:p>
            <a:pPr>
              <a:lnSpc>
                <a:spcPct val="90000"/>
              </a:lnSpc>
              <a:spcAft>
                <a:spcPts val="600"/>
              </a:spcAft>
            </a:pPr>
            <a:r>
              <a:rPr lang="en-US" sz="2000" b="1" dirty="0"/>
              <a:t>TASK: </a:t>
            </a:r>
            <a:r>
              <a:rPr lang="en-US" sz="2000" b="1" i="0" u="none" strike="noStrike" dirty="0">
                <a:effectLst/>
              </a:rPr>
              <a:t>Psychogeography Reflection Task</a:t>
            </a:r>
          </a:p>
          <a:p>
            <a:pPr>
              <a:lnSpc>
                <a:spcPct val="90000"/>
              </a:lnSpc>
              <a:spcAft>
                <a:spcPts val="600"/>
              </a:spcAft>
            </a:pPr>
            <a:endParaRPr lang="en-US" sz="2000" b="1" i="0" u="none" strike="noStrike" dirty="0">
              <a:effectLst/>
            </a:endParaRPr>
          </a:p>
          <a:p>
            <a:pPr>
              <a:lnSpc>
                <a:spcPct val="90000"/>
              </a:lnSpc>
              <a:spcAft>
                <a:spcPts val="600"/>
              </a:spcAft>
            </a:pPr>
            <a:r>
              <a:rPr lang="en-US" sz="2000" b="1" i="0" u="none" strike="noStrike" dirty="0">
                <a:effectLst/>
              </a:rPr>
              <a:t>Step 1: Immerse Yourself</a:t>
            </a: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0" i="0" u="none" strike="noStrike" dirty="0">
                <a:effectLst/>
              </a:rPr>
              <a:t>As you watch the scene unfold, focus on how the space makes you feel.</a:t>
            </a:r>
          </a:p>
          <a:p>
            <a:pPr indent="-228600">
              <a:lnSpc>
                <a:spcPct val="90000"/>
              </a:lnSpc>
              <a:spcAft>
                <a:spcPts val="600"/>
              </a:spcAft>
              <a:buFont typeface="Arial" panose="020B0604020202020204" pitchFamily="34" charset="0"/>
              <a:buChar char="•"/>
            </a:pPr>
            <a:r>
              <a:rPr lang="en-US" sz="2000" b="0" i="0" u="none" strike="noStrike" dirty="0">
                <a:effectLst/>
              </a:rPr>
              <a:t>Let your mind wander—do any personal memories, emotions, or associations surface?</a:t>
            </a:r>
          </a:p>
          <a:p>
            <a:pPr indent="-228600">
              <a:lnSpc>
                <a:spcPct val="90000"/>
              </a:lnSpc>
              <a:spcAft>
                <a:spcPts val="600"/>
              </a:spcAft>
              <a:buFont typeface="Arial" panose="020B0604020202020204" pitchFamily="34" charset="0"/>
              <a:buChar char="•"/>
            </a:pPr>
            <a:r>
              <a:rPr lang="en-US" sz="2000" b="0" i="0" u="none" strike="noStrike" dirty="0">
                <a:effectLst/>
              </a:rPr>
              <a:t>Does the space feel welcoming, unsettling, nostalgic, or something else?</a:t>
            </a:r>
          </a:p>
          <a:p>
            <a:pPr>
              <a:lnSpc>
                <a:spcPct val="90000"/>
              </a:lnSpc>
              <a:spcAft>
                <a:spcPts val="600"/>
              </a:spcAft>
            </a:pPr>
            <a:endParaRPr lang="en-US" sz="2000" b="1" i="0" u="none" strike="noStrike" dirty="0">
              <a:effectLst/>
            </a:endParaRPr>
          </a:p>
          <a:p>
            <a:pPr>
              <a:lnSpc>
                <a:spcPct val="90000"/>
              </a:lnSpc>
              <a:spcAft>
                <a:spcPts val="600"/>
              </a:spcAft>
            </a:pPr>
            <a:r>
              <a:rPr lang="en-US" sz="2000" b="1" i="0" u="none" strike="noStrike" dirty="0">
                <a:effectLst/>
              </a:rPr>
              <a:t>Step 2: </a:t>
            </a: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0" i="0" u="none" strike="noStrike" dirty="0">
                <a:effectLst/>
              </a:rPr>
              <a:t>After the video ends, jot down a single word that best describes how the space made you feel.</a:t>
            </a:r>
          </a:p>
          <a:p>
            <a:pPr indent="-228600">
              <a:lnSpc>
                <a:spcPct val="90000"/>
              </a:lnSpc>
              <a:spcAft>
                <a:spcPts val="600"/>
              </a:spcAft>
              <a:buFont typeface="Arial" panose="020B0604020202020204" pitchFamily="34" charset="0"/>
              <a:buChar char="•"/>
            </a:pPr>
            <a:r>
              <a:rPr lang="en-US" sz="2000" b="0" i="0" u="none" strike="noStrike" dirty="0">
                <a:effectLst/>
              </a:rPr>
              <a:t>We’ll share our words and see how perspectives differ.</a:t>
            </a:r>
          </a:p>
          <a:p>
            <a:pPr>
              <a:lnSpc>
                <a:spcPct val="90000"/>
              </a:lnSpc>
              <a:spcAft>
                <a:spcPts val="600"/>
              </a:spcAft>
            </a:pPr>
            <a:endParaRPr lang="en-US" sz="1600" dirty="0"/>
          </a:p>
        </p:txBody>
      </p:sp>
    </p:spTree>
    <p:extLst>
      <p:ext uri="{BB962C8B-B14F-4D97-AF65-F5344CB8AC3E}">
        <p14:creationId xmlns:p14="http://schemas.microsoft.com/office/powerpoint/2010/main" val="2307556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D5234B-9865-B44F-0181-11AD1252E4B0}"/>
              </a:ext>
            </a:extLst>
          </p:cNvPr>
          <p:cNvSpPr txBox="1"/>
          <p:nvPr/>
        </p:nvSpPr>
        <p:spPr>
          <a:xfrm>
            <a:off x="429208" y="659011"/>
            <a:ext cx="2817845" cy="5816977"/>
          </a:xfrm>
          <a:prstGeom prst="rect">
            <a:avLst/>
          </a:prstGeom>
          <a:noFill/>
        </p:spPr>
        <p:txBody>
          <a:bodyPr wrap="square" rtlCol="0">
            <a:spAutoFit/>
          </a:bodyPr>
          <a:lstStyle/>
          <a:p>
            <a:r>
              <a:rPr lang="en-GB" sz="2400" b="1" i="0" dirty="0">
                <a:solidFill>
                  <a:srgbClr val="000000"/>
                </a:solidFill>
                <a:effectLst/>
                <a:latin typeface="proxima-nova"/>
              </a:rPr>
              <a:t>Location as Character</a:t>
            </a:r>
          </a:p>
          <a:p>
            <a:endParaRPr lang="en-US" dirty="0"/>
          </a:p>
          <a:p>
            <a:pPr marL="285750" indent="-285750">
              <a:buFont typeface="Arial" panose="020B0604020202020204" pitchFamily="34" charset="0"/>
              <a:buChar char="•"/>
            </a:pPr>
            <a:r>
              <a:rPr lang="en-US" i="1" dirty="0"/>
              <a:t>Writing from the perspective of the location. </a:t>
            </a:r>
          </a:p>
          <a:p>
            <a:pPr marL="285750" indent="-285750">
              <a:buFont typeface="Arial" panose="020B0604020202020204" pitchFamily="34" charset="0"/>
              <a:buChar char="•"/>
            </a:pPr>
            <a:endParaRPr lang="en-US" i="1" dirty="0"/>
          </a:p>
          <a:p>
            <a:pPr marL="285750" indent="-285750">
              <a:buFont typeface="Arial" panose="020B0604020202020204" pitchFamily="34" charset="0"/>
              <a:buChar char="•"/>
            </a:pPr>
            <a:r>
              <a:rPr lang="en-US" i="1" dirty="0"/>
              <a:t>The location becomes a character. </a:t>
            </a:r>
          </a:p>
          <a:p>
            <a:endParaRPr lang="en-GB" b="0" i="0" dirty="0">
              <a:solidFill>
                <a:srgbClr val="000000"/>
              </a:solidFill>
              <a:effectLst/>
              <a:latin typeface="proxima-nova"/>
            </a:endParaRPr>
          </a:p>
          <a:p>
            <a:endParaRPr lang="en-GB" b="0" i="0" dirty="0">
              <a:solidFill>
                <a:srgbClr val="111A0B"/>
              </a:solidFill>
              <a:effectLst/>
              <a:latin typeface="proxima-nova"/>
            </a:endParaRPr>
          </a:p>
          <a:p>
            <a:r>
              <a:rPr lang="en-GB" b="0" i="0" dirty="0">
                <a:solidFill>
                  <a:srgbClr val="111A0B"/>
                </a:solidFill>
                <a:effectLst/>
                <a:latin typeface="proxima-nova"/>
              </a:rPr>
              <a:t>This video essay explores what a location evokes when it is scrubbed of the characters of the movie. All human presence has been scrubbed from Billy Wilder's movie: their appearances erased, their voices replaced by a soundscape.</a:t>
            </a:r>
            <a:endParaRPr lang="en-US" dirty="0"/>
          </a:p>
        </p:txBody>
      </p:sp>
      <p:pic>
        <p:nvPicPr>
          <p:cNvPr id="3" name="Online Media 2" descr="Video Essay: &quot;THE APARTMENT&quot;">
            <a:hlinkClick r:id="" action="ppaction://media"/>
            <a:extLst>
              <a:ext uri="{FF2B5EF4-FFF2-40B4-BE49-F238E27FC236}">
                <a16:creationId xmlns:a16="http://schemas.microsoft.com/office/drawing/2014/main" id="{90CD4001-8074-8489-2E3A-FA83B6B2AD2E}"/>
              </a:ext>
            </a:extLst>
          </p:cNvPr>
          <p:cNvPicPr>
            <a:picLocks noRot="1" noChangeAspect="1"/>
          </p:cNvPicPr>
          <p:nvPr>
            <a:videoFile r:link="rId1"/>
          </p:nvPr>
        </p:nvPicPr>
        <p:blipFill>
          <a:blip r:embed="rId4"/>
          <a:stretch>
            <a:fillRect/>
          </a:stretch>
        </p:blipFill>
        <p:spPr>
          <a:xfrm>
            <a:off x="3793662" y="716851"/>
            <a:ext cx="7969130" cy="4502558"/>
          </a:xfrm>
          <a:prstGeom prst="rect">
            <a:avLst/>
          </a:prstGeom>
        </p:spPr>
      </p:pic>
      <p:sp>
        <p:nvSpPr>
          <p:cNvPr id="4" name="TextBox 3">
            <a:extLst>
              <a:ext uri="{FF2B5EF4-FFF2-40B4-BE49-F238E27FC236}">
                <a16:creationId xmlns:a16="http://schemas.microsoft.com/office/drawing/2014/main" id="{D86F51C8-0CC1-9986-D878-0C8560B349B3}"/>
              </a:ext>
            </a:extLst>
          </p:cNvPr>
          <p:cNvSpPr txBox="1"/>
          <p:nvPr/>
        </p:nvSpPr>
        <p:spPr>
          <a:xfrm>
            <a:off x="5916395" y="5679484"/>
            <a:ext cx="6057107" cy="923330"/>
          </a:xfrm>
          <a:prstGeom prst="rect">
            <a:avLst/>
          </a:prstGeom>
          <a:noFill/>
        </p:spPr>
        <p:txBody>
          <a:bodyPr wrap="none" rtlCol="0">
            <a:spAutoFit/>
          </a:bodyPr>
          <a:lstStyle/>
          <a:p>
            <a:r>
              <a:rPr lang="en-US" dirty="0">
                <a:hlinkClick r:id="rId5"/>
              </a:rPr>
              <a:t>https://www.youtube.com/watch?v=1nwRGM-8VNk</a:t>
            </a:r>
            <a:r>
              <a:rPr lang="en-US" dirty="0"/>
              <a:t> </a:t>
            </a:r>
          </a:p>
          <a:p>
            <a:endParaRPr lang="en-US" dirty="0"/>
          </a:p>
          <a:p>
            <a:r>
              <a:rPr lang="en-US" dirty="0">
                <a:hlinkClick r:id="rId6"/>
              </a:rPr>
              <a:t>https://mubi.com/notebook/posts/video-essay-the-apartment</a:t>
            </a:r>
            <a:r>
              <a:rPr lang="en-US" dirty="0"/>
              <a:t> </a:t>
            </a:r>
          </a:p>
        </p:txBody>
      </p:sp>
    </p:spTree>
    <p:extLst>
      <p:ext uri="{BB962C8B-B14F-4D97-AF65-F5344CB8AC3E}">
        <p14:creationId xmlns:p14="http://schemas.microsoft.com/office/powerpoint/2010/main" val="129724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uter Generated Lights">
            <a:extLst>
              <a:ext uri="{FF2B5EF4-FFF2-40B4-BE49-F238E27FC236}">
                <a16:creationId xmlns:a16="http://schemas.microsoft.com/office/drawing/2014/main" id="{35CA4A92-110E-ABA2-5752-83369AC07656}"/>
              </a:ext>
            </a:extLst>
          </p:cNvPr>
          <p:cNvPicPr>
            <a:picLocks noChangeAspect="1"/>
          </p:cNvPicPr>
          <p:nvPr/>
        </p:nvPicPr>
        <p:blipFill>
          <a:blip r:embed="rId2"/>
          <a:srcRect l="11836" r="22386"/>
          <a:stretch>
            <a:fillRect/>
          </a:stretch>
        </p:blipFill>
        <p:spPr>
          <a:xfrm>
            <a:off x="-1" y="-2"/>
            <a:ext cx="6096001" cy="6858002"/>
          </a:xfrm>
          <a:prstGeom prst="rect">
            <a:avLst/>
          </a:prstGeom>
        </p:spPr>
      </p:pic>
      <p:sp>
        <p:nvSpPr>
          <p:cNvPr id="2" name="TextBox 1">
            <a:extLst>
              <a:ext uri="{FF2B5EF4-FFF2-40B4-BE49-F238E27FC236}">
                <a16:creationId xmlns:a16="http://schemas.microsoft.com/office/drawing/2014/main" id="{3382083C-C695-8686-B522-EC55AB2F9721}"/>
              </a:ext>
            </a:extLst>
          </p:cNvPr>
          <p:cNvSpPr txBox="1"/>
          <p:nvPr/>
        </p:nvSpPr>
        <p:spPr>
          <a:xfrm>
            <a:off x="6803409" y="2470245"/>
            <a:ext cx="4156512" cy="3769835"/>
          </a:xfrm>
          <a:prstGeom prst="rect">
            <a:avLst/>
          </a:prstGeom>
        </p:spPr>
        <p:txBody>
          <a:bodyPr vert="horz" lIns="91440" tIns="45720" rIns="91440" bIns="45720" rtlCol="0" anchor="ctr">
            <a:noAutofit/>
          </a:bodyPr>
          <a:lstStyle/>
          <a:p>
            <a:pPr>
              <a:lnSpc>
                <a:spcPct val="90000"/>
              </a:lnSpc>
              <a:spcAft>
                <a:spcPts val="600"/>
              </a:spcAft>
            </a:pPr>
            <a:r>
              <a:rPr lang="en-US" sz="3600" dirty="0"/>
              <a:t>Can </a:t>
            </a:r>
            <a:r>
              <a:rPr lang="en-US" sz="3600" b="1" i="1" dirty="0" err="1"/>
              <a:t>Rhythmanalysis</a:t>
            </a:r>
            <a:r>
              <a:rPr lang="en-US" sz="3600" dirty="0"/>
              <a:t> and </a:t>
            </a:r>
            <a:r>
              <a:rPr lang="en-US" sz="3600" b="1" i="1" dirty="0"/>
              <a:t>Psychogeography</a:t>
            </a:r>
            <a:r>
              <a:rPr lang="en-US" sz="3600" dirty="0"/>
              <a:t> be applied to both the physical world and immaterial?    </a:t>
            </a:r>
          </a:p>
        </p:txBody>
      </p:sp>
    </p:spTree>
    <p:extLst>
      <p:ext uri="{BB962C8B-B14F-4D97-AF65-F5344CB8AC3E}">
        <p14:creationId xmlns:p14="http://schemas.microsoft.com/office/powerpoint/2010/main" val="2844855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CF273B7-B6CA-CE01-17E8-D636914997EF}"/>
              </a:ext>
            </a:extLst>
          </p:cNvPr>
          <p:cNvSpPr txBox="1"/>
          <p:nvPr/>
        </p:nvSpPr>
        <p:spPr>
          <a:xfrm>
            <a:off x="996352" y="1351508"/>
            <a:ext cx="4403784" cy="415498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A0A0A"/>
                </a:solidFill>
                <a:effectLst/>
                <a:latin typeface="Google Sans"/>
              </a:rPr>
              <a:t>In Buddhist teachings, the mind is frequently compared to water to illustrate its natural state of purity, its capacity for reflection, and how it becomes agitated or polluted by emotions and thoughts. The primary goal is to cultivate a "mind like water"—still, clear, and calm—allowing one to see reality without distortion.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8A5A6FA1-52D4-FBEF-4F43-EAA11F3EB9F7}"/>
              </a:ext>
            </a:extLst>
          </p:cNvPr>
          <p:cNvPicPr>
            <a:picLocks noChangeAspect="1"/>
          </p:cNvPicPr>
          <p:nvPr/>
        </p:nvPicPr>
        <p:blipFill>
          <a:blip r:embed="rId2"/>
          <a:stretch>
            <a:fillRect/>
          </a:stretch>
        </p:blipFill>
        <p:spPr>
          <a:xfrm>
            <a:off x="6215331" y="2028286"/>
            <a:ext cx="4980317" cy="2801428"/>
          </a:xfrm>
          <a:prstGeom prst="rect">
            <a:avLst/>
          </a:prstGeom>
        </p:spPr>
      </p:pic>
    </p:spTree>
    <p:extLst>
      <p:ext uri="{BB962C8B-B14F-4D97-AF65-F5344CB8AC3E}">
        <p14:creationId xmlns:p14="http://schemas.microsoft.com/office/powerpoint/2010/main" val="219504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AC16A3-8F2E-9306-3489-1BA2E25532AD}"/>
              </a:ext>
            </a:extLst>
          </p:cNvPr>
          <p:cNvPicPr>
            <a:picLocks noChangeAspect="1"/>
          </p:cNvPicPr>
          <p:nvPr/>
        </p:nvPicPr>
        <p:blipFill rotWithShape="1">
          <a:blip r:embed="rId3"/>
          <a:srcRect l="1081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AC81BC4F-6213-10AA-BAAB-107814AF1AE8}"/>
              </a:ext>
            </a:extLst>
          </p:cNvPr>
          <p:cNvSpPr txBox="1"/>
          <p:nvPr/>
        </p:nvSpPr>
        <p:spPr>
          <a:xfrm>
            <a:off x="6480543" y="3019097"/>
            <a:ext cx="4840010" cy="409903"/>
          </a:xfrm>
          <a:prstGeom prst="rect">
            <a:avLst/>
          </a:prstGeom>
        </p:spPr>
        <p:txBody>
          <a:bodyPr vert="horz" lIns="91440" tIns="45720" rIns="91440" bIns="45720" rtlCol="0">
            <a:noAutofit/>
          </a:bodyPr>
          <a:lstStyle/>
          <a:p>
            <a:pPr>
              <a:lnSpc>
                <a:spcPct val="90000"/>
              </a:lnSpc>
              <a:spcAft>
                <a:spcPts val="600"/>
              </a:spcAft>
            </a:pPr>
            <a:r>
              <a:rPr lang="en-US" sz="3600" dirty="0"/>
              <a:t>Do you dream in </a:t>
            </a:r>
            <a:r>
              <a:rPr lang="en-US" sz="3600" dirty="0" err="1"/>
              <a:t>colour</a:t>
            </a:r>
            <a:r>
              <a:rPr lang="en-US" sz="3600" dirty="0"/>
              <a:t>? </a:t>
            </a:r>
          </a:p>
        </p:txBody>
      </p:sp>
      <p:sp>
        <p:nvSpPr>
          <p:cNvPr id="4" name="TextBox 3">
            <a:extLst>
              <a:ext uri="{FF2B5EF4-FFF2-40B4-BE49-F238E27FC236}">
                <a16:creationId xmlns:a16="http://schemas.microsoft.com/office/drawing/2014/main" id="{0FB5CF65-3218-144B-550B-6286AD9EACE0}"/>
              </a:ext>
            </a:extLst>
          </p:cNvPr>
          <p:cNvSpPr txBox="1"/>
          <p:nvPr/>
        </p:nvSpPr>
        <p:spPr>
          <a:xfrm>
            <a:off x="4983765" y="5662345"/>
            <a:ext cx="6583395" cy="584775"/>
          </a:xfrm>
          <a:prstGeom prst="rect">
            <a:avLst/>
          </a:prstGeom>
          <a:noFill/>
        </p:spPr>
        <p:txBody>
          <a:bodyPr wrap="square" rtlCol="0">
            <a:spAutoFit/>
          </a:bodyPr>
          <a:lstStyle/>
          <a:p>
            <a:r>
              <a:rPr lang="en-US" sz="1600" dirty="0"/>
              <a:t>Interesting study: </a:t>
            </a:r>
            <a:r>
              <a:rPr lang="en-US" sz="1600" dirty="0">
                <a:hlinkClick r:id="rId4"/>
              </a:rPr>
              <a:t>https://www.sciencedirect.com/science/article/pii/S1053810008001323</a:t>
            </a:r>
            <a:r>
              <a:rPr lang="en-US" sz="1600" dirty="0"/>
              <a:t> </a:t>
            </a:r>
          </a:p>
        </p:txBody>
      </p:sp>
    </p:spTree>
    <p:extLst>
      <p:ext uri="{BB962C8B-B14F-4D97-AF65-F5344CB8AC3E}">
        <p14:creationId xmlns:p14="http://schemas.microsoft.com/office/powerpoint/2010/main" val="3282068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3FD188-3566-27AF-6739-23F1C8F74775}"/>
              </a:ext>
            </a:extLst>
          </p:cNvPr>
          <p:cNvSpPr txBox="1"/>
          <p:nvPr/>
        </p:nvSpPr>
        <p:spPr>
          <a:xfrm>
            <a:off x="5818697" y="622093"/>
            <a:ext cx="5221625" cy="5909310"/>
          </a:xfrm>
          <a:prstGeom prst="rect">
            <a:avLst/>
          </a:prstGeom>
          <a:noFill/>
        </p:spPr>
        <p:txBody>
          <a:bodyPr wrap="square" rtlCol="0">
            <a:spAutoFit/>
          </a:bodyPr>
          <a:lstStyle/>
          <a:p>
            <a:r>
              <a:rPr lang="en-GB" sz="2400" b="1" i="0" u="none" strike="noStrike" dirty="0">
                <a:effectLst/>
                <a:latin typeface="Söhne"/>
              </a:rPr>
              <a:t>Discussion on Dream Psychogeography</a:t>
            </a:r>
          </a:p>
          <a:p>
            <a:endParaRPr lang="en-GB" sz="2400" b="0" i="0" u="none" strike="noStrike" dirty="0">
              <a:effectLst/>
              <a:latin typeface="Söhne"/>
            </a:endParaRPr>
          </a:p>
          <a:p>
            <a:pPr marL="742950" lvl="1" indent="-285750" algn="l">
              <a:buFont typeface="+mj-lt"/>
              <a:buAutoNum type="arabicPeriod"/>
            </a:pPr>
            <a:r>
              <a:rPr lang="en-GB" sz="2400" dirty="0">
                <a:latin typeface="Söhne"/>
              </a:rPr>
              <a:t>Can</a:t>
            </a:r>
            <a:r>
              <a:rPr lang="en-GB" sz="2400" b="0" i="0" u="none" strike="noStrike" dirty="0">
                <a:effectLst/>
                <a:latin typeface="Söhne"/>
              </a:rPr>
              <a:t> dreams be considered a form of psychogeography?</a:t>
            </a:r>
          </a:p>
          <a:p>
            <a:pPr lvl="1" algn="l"/>
            <a:endParaRPr lang="en-GB" sz="2400" b="0" i="0" u="none" strike="noStrike" dirty="0">
              <a:effectLst/>
              <a:latin typeface="Söhne"/>
            </a:endParaRPr>
          </a:p>
          <a:p>
            <a:pPr marL="742950" lvl="1" indent="-285750" algn="l">
              <a:buFont typeface="+mj-lt"/>
              <a:buAutoNum type="arabicPeriod"/>
            </a:pPr>
            <a:r>
              <a:rPr lang="en-GB" sz="2400" b="0" i="0" u="none" strike="noStrike" dirty="0">
                <a:effectLst/>
                <a:latin typeface="Söhne"/>
              </a:rPr>
              <a:t>How do dreams create mental landscapes?</a:t>
            </a:r>
          </a:p>
          <a:p>
            <a:pPr marL="742950" lvl="1" indent="-285750" algn="l">
              <a:buFont typeface="+mj-lt"/>
              <a:buAutoNum type="arabicPeriod"/>
            </a:pPr>
            <a:endParaRPr lang="en-GB" sz="2400" dirty="0">
              <a:latin typeface="Söhne"/>
            </a:endParaRPr>
          </a:p>
          <a:p>
            <a:pPr marL="742950" lvl="1" indent="-285750" algn="l">
              <a:buFont typeface="+mj-lt"/>
              <a:buAutoNum type="arabicPeriod"/>
            </a:pPr>
            <a:r>
              <a:rPr lang="en-GB" sz="2400" b="0" i="0" u="none" strike="noStrike" dirty="0">
                <a:effectLst/>
                <a:latin typeface="Söhne"/>
              </a:rPr>
              <a:t> How do emotions and spatial elements interact in dreams?</a:t>
            </a:r>
          </a:p>
          <a:p>
            <a:pPr marL="742950" lvl="1" indent="-285750" algn="l">
              <a:buFont typeface="+mj-lt"/>
              <a:buAutoNum type="arabicPeriod"/>
            </a:pPr>
            <a:endParaRPr lang="en-GB" sz="2400" dirty="0">
              <a:latin typeface="Söhne"/>
            </a:endParaRPr>
          </a:p>
          <a:p>
            <a:pPr marL="742950" lvl="1" indent="-285750" algn="l">
              <a:buFont typeface="+mj-lt"/>
              <a:buAutoNum type="arabicPeriod"/>
            </a:pPr>
            <a:r>
              <a:rPr lang="en-GB" sz="2400" b="0" i="0" u="none" strike="noStrike" dirty="0">
                <a:effectLst/>
                <a:latin typeface="Söhne"/>
              </a:rPr>
              <a:t>Is immersive technology a more effective way to visualise the subconscious experience than traditional art practices?</a:t>
            </a:r>
          </a:p>
          <a:p>
            <a:endParaRPr lang="en-US" dirty="0"/>
          </a:p>
        </p:txBody>
      </p:sp>
      <p:pic>
        <p:nvPicPr>
          <p:cNvPr id="3" name="Graphic 2" descr="Head with Gears">
            <a:extLst>
              <a:ext uri="{FF2B5EF4-FFF2-40B4-BE49-F238E27FC236}">
                <a16:creationId xmlns:a16="http://schemas.microsoft.com/office/drawing/2014/main" id="{A46ED5BE-BE02-894B-EABC-3ACD7A2396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79143" y="818188"/>
            <a:ext cx="5221625" cy="5221625"/>
          </a:xfrm>
          <a:prstGeom prst="rect">
            <a:avLst/>
          </a:prstGeom>
        </p:spPr>
      </p:pic>
    </p:spTree>
    <p:extLst>
      <p:ext uri="{BB962C8B-B14F-4D97-AF65-F5344CB8AC3E}">
        <p14:creationId xmlns:p14="http://schemas.microsoft.com/office/powerpoint/2010/main" val="291438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D2152E-F708-BE40-ED82-6C07BECC32FC}"/>
              </a:ext>
            </a:extLst>
          </p:cNvPr>
          <p:cNvPicPr>
            <a:picLocks noChangeAspect="1"/>
          </p:cNvPicPr>
          <p:nvPr/>
        </p:nvPicPr>
        <p:blipFill rotWithShape="1">
          <a:blip r:embed="rId3"/>
          <a:srcRect l="21313" r="28518"/>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FE02F52E-F988-F3CF-41DB-45090F8EB9FE}"/>
              </a:ext>
            </a:extLst>
          </p:cNvPr>
          <p:cNvSpPr txBox="1"/>
          <p:nvPr/>
        </p:nvSpPr>
        <p:spPr>
          <a:xfrm>
            <a:off x="6414239" y="1289381"/>
            <a:ext cx="4840010" cy="775663"/>
          </a:xfrm>
          <a:prstGeom prst="rect">
            <a:avLst/>
          </a:prstGeom>
        </p:spPr>
        <p:txBody>
          <a:bodyPr vert="horz" lIns="91440" tIns="45720" rIns="91440" bIns="45720" rtlCol="0">
            <a:noAutofit/>
          </a:bodyPr>
          <a:lstStyle/>
          <a:p>
            <a:pPr algn="ctr">
              <a:lnSpc>
                <a:spcPct val="90000"/>
              </a:lnSpc>
              <a:spcAft>
                <a:spcPts val="600"/>
              </a:spcAft>
            </a:pPr>
            <a:r>
              <a:rPr lang="en-US" sz="3600" dirty="0"/>
              <a:t>What data can we collect to understand the subconscious mind?</a:t>
            </a:r>
          </a:p>
        </p:txBody>
      </p:sp>
      <p:sp>
        <p:nvSpPr>
          <p:cNvPr id="5" name="TextBox 4">
            <a:extLst>
              <a:ext uri="{FF2B5EF4-FFF2-40B4-BE49-F238E27FC236}">
                <a16:creationId xmlns:a16="http://schemas.microsoft.com/office/drawing/2014/main" id="{1748AE8C-E73D-43BD-B33A-263AC5799EAF}"/>
              </a:ext>
            </a:extLst>
          </p:cNvPr>
          <p:cNvSpPr txBox="1"/>
          <p:nvPr/>
        </p:nvSpPr>
        <p:spPr>
          <a:xfrm>
            <a:off x="6261241" y="4584838"/>
            <a:ext cx="1813560" cy="667875"/>
          </a:xfrm>
          <a:prstGeom prst="rect">
            <a:avLst/>
          </a:prstGeom>
          <a:noFill/>
        </p:spPr>
        <p:txBody>
          <a:bodyPr wrap="square">
            <a:spAutoFit/>
          </a:bodyPr>
          <a:lstStyle/>
          <a:p>
            <a:pPr>
              <a:lnSpc>
                <a:spcPct val="90000"/>
              </a:lnSpc>
              <a:spcAft>
                <a:spcPts val="600"/>
              </a:spcAft>
            </a:pPr>
            <a:endParaRPr lang="en-US" sz="1800" dirty="0"/>
          </a:p>
          <a:p>
            <a:pPr>
              <a:lnSpc>
                <a:spcPct val="90000"/>
              </a:lnSpc>
              <a:spcAft>
                <a:spcPts val="600"/>
              </a:spcAft>
            </a:pPr>
            <a:r>
              <a:rPr lang="en-US" sz="1800" dirty="0"/>
              <a:t>Dream </a:t>
            </a:r>
            <a:r>
              <a:rPr lang="en-US" dirty="0"/>
              <a:t>J</a:t>
            </a:r>
            <a:r>
              <a:rPr lang="en-US" sz="1800" dirty="0"/>
              <a:t>ournal</a:t>
            </a:r>
            <a:endParaRPr lang="en-US" sz="1800" dirty="0">
              <a:effectLst/>
            </a:endParaRPr>
          </a:p>
        </p:txBody>
      </p:sp>
      <p:sp>
        <p:nvSpPr>
          <p:cNvPr id="6" name="TextBox 5">
            <a:extLst>
              <a:ext uri="{FF2B5EF4-FFF2-40B4-BE49-F238E27FC236}">
                <a16:creationId xmlns:a16="http://schemas.microsoft.com/office/drawing/2014/main" id="{38ED2CD1-2C11-EB89-AF11-4DA3A7615B9C}"/>
              </a:ext>
            </a:extLst>
          </p:cNvPr>
          <p:cNvSpPr txBox="1"/>
          <p:nvPr/>
        </p:nvSpPr>
        <p:spPr>
          <a:xfrm>
            <a:off x="7958911" y="5252713"/>
            <a:ext cx="1987275" cy="341632"/>
          </a:xfrm>
          <a:prstGeom prst="rect">
            <a:avLst/>
          </a:prstGeom>
          <a:noFill/>
        </p:spPr>
        <p:txBody>
          <a:bodyPr wrap="none" rtlCol="0">
            <a:spAutoFit/>
          </a:bodyPr>
          <a:lstStyle/>
          <a:p>
            <a:pPr>
              <a:lnSpc>
                <a:spcPct val="90000"/>
              </a:lnSpc>
              <a:spcAft>
                <a:spcPts val="600"/>
              </a:spcAft>
            </a:pPr>
            <a:r>
              <a:rPr lang="en-US" dirty="0"/>
              <a:t>A</a:t>
            </a:r>
            <a:r>
              <a:rPr lang="en-US" sz="1800" dirty="0"/>
              <a:t>rtistic </a:t>
            </a:r>
            <a:r>
              <a:rPr lang="en-US" dirty="0"/>
              <a:t>E</a:t>
            </a:r>
            <a:r>
              <a:rPr lang="en-US" sz="1800" dirty="0"/>
              <a:t>xpressions</a:t>
            </a:r>
            <a:endParaRPr lang="en-US" dirty="0"/>
          </a:p>
        </p:txBody>
      </p:sp>
      <p:sp>
        <p:nvSpPr>
          <p:cNvPr id="7" name="TextBox 6">
            <a:extLst>
              <a:ext uri="{FF2B5EF4-FFF2-40B4-BE49-F238E27FC236}">
                <a16:creationId xmlns:a16="http://schemas.microsoft.com/office/drawing/2014/main" id="{678C75B3-90D1-B112-BF3F-9636BA615756}"/>
              </a:ext>
            </a:extLst>
          </p:cNvPr>
          <p:cNvSpPr txBox="1"/>
          <p:nvPr/>
        </p:nvSpPr>
        <p:spPr>
          <a:xfrm>
            <a:off x="10033033" y="5573530"/>
            <a:ext cx="1211294" cy="646331"/>
          </a:xfrm>
          <a:prstGeom prst="rect">
            <a:avLst/>
          </a:prstGeom>
          <a:noFill/>
        </p:spPr>
        <p:txBody>
          <a:bodyPr wrap="none" rtlCol="0">
            <a:spAutoFit/>
          </a:bodyPr>
          <a:lstStyle/>
          <a:p>
            <a:r>
              <a:rPr lang="en-US" dirty="0"/>
              <a:t>I</a:t>
            </a:r>
            <a:r>
              <a:rPr lang="en-US" sz="1800" dirty="0"/>
              <a:t>nterviews </a:t>
            </a:r>
            <a:endParaRPr lang="en-US" sz="1800" dirty="0">
              <a:effectLst/>
            </a:endParaRPr>
          </a:p>
          <a:p>
            <a:endParaRPr lang="en-US" dirty="0"/>
          </a:p>
        </p:txBody>
      </p:sp>
      <p:sp>
        <p:nvSpPr>
          <p:cNvPr id="9" name="TextBox 8">
            <a:extLst>
              <a:ext uri="{FF2B5EF4-FFF2-40B4-BE49-F238E27FC236}">
                <a16:creationId xmlns:a16="http://schemas.microsoft.com/office/drawing/2014/main" id="{04D098D8-7AD9-9D39-CDA7-16FBD5FE39D5}"/>
              </a:ext>
            </a:extLst>
          </p:cNvPr>
          <p:cNvSpPr txBox="1"/>
          <p:nvPr/>
        </p:nvSpPr>
        <p:spPr>
          <a:xfrm>
            <a:off x="6295266" y="3340691"/>
            <a:ext cx="531456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i="1" u="none" strike="noStrike" dirty="0">
                <a:solidFill>
                  <a:srgbClr val="0D405F"/>
                </a:solidFill>
                <a:effectLst/>
                <a:latin typeface="Inter"/>
              </a:rPr>
              <a:t>(Data collection is a systematic process of gathering information, that allows you to gain knowledge and insights into your research question/problem)</a:t>
            </a:r>
            <a:endParaRPr lang="en-US" sz="1800" i="1" dirty="0"/>
          </a:p>
        </p:txBody>
      </p:sp>
    </p:spTree>
    <p:extLst>
      <p:ext uri="{BB962C8B-B14F-4D97-AF65-F5344CB8AC3E}">
        <p14:creationId xmlns:p14="http://schemas.microsoft.com/office/powerpoint/2010/main" val="1307165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222</TotalTime>
  <Words>490</Words>
  <Application>Microsoft Macintosh PowerPoint</Application>
  <PresentationFormat>Widescreen</PresentationFormat>
  <Paragraphs>62</Paragraphs>
  <Slides>11</Slides>
  <Notes>7</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Aptos</vt:lpstr>
      <vt:lpstr>Aptos Display</vt:lpstr>
      <vt:lpstr>Arial</vt:lpstr>
      <vt:lpstr>Google Sans</vt:lpstr>
      <vt:lpstr>Inter</vt:lpstr>
      <vt:lpstr>proxima-nova</vt:lpstr>
      <vt:lpstr>Söhne</vt:lpstr>
      <vt:lpstr>Office Theme</vt:lpstr>
      <vt:lpstr>Psychogeography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Kylie Boon</dc:creator>
  <cp:lastModifiedBy>Kylie Boon</cp:lastModifiedBy>
  <cp:revision>13</cp:revision>
  <dcterms:created xsi:type="dcterms:W3CDTF">2025-03-13T18:49:10Z</dcterms:created>
  <dcterms:modified xsi:type="dcterms:W3CDTF">2026-02-17T14:21:06Z</dcterms:modified>
</cp:coreProperties>
</file>