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8288000" cy="25877838"/>
  <p:notesSz cx="25877838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5862"/>
    <p:restoredTop sz="94610"/>
  </p:normalViewPr>
  <p:slideViewPr>
    <p:cSldViewPr snapToGrid="0" snapToObjects="1">
      <p:cViewPr varScale="1">
        <p:scale>
          <a:sx n="27" d="100"/>
          <a:sy n="27" d="100"/>
        </p:scale>
        <p:origin x="2664" y="1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Population aged 65+</c:v>
                </c:pt>
              </c:strCache>
            </c:strRef>
          </c:tx>
          <c:spPr>
            <a:solidFill>
              <a:srgbClr val="2F80ED"/>
            </a:solidFill>
            <a:effectLst/>
          </c:spPr>
          <c:invertIfNegative val="0"/>
          <c:dLbls>
            <c:numFmt formatCode="0.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1200" b="0" i="0" u="none" strike="noStrike">
                    <a:solidFill>
                      <a:srgbClr val="000000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1991</c:v>
                </c:pt>
                <c:pt idx="1">
                  <c:v>2001</c:v>
                </c:pt>
                <c:pt idx="2">
                  <c:v>2011</c:v>
                </c:pt>
                <c:pt idx="3">
                  <c:v>2021</c:v>
                </c:pt>
                <c:pt idx="4">
                  <c:v>2024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15.9</c:v>
                </c:pt>
                <c:pt idx="1">
                  <c:v>16</c:v>
                </c:pt>
                <c:pt idx="2">
                  <c:v>16.5</c:v>
                </c:pt>
                <c:pt idx="3">
                  <c:v>18.600000000000001</c:v>
                </c:pt>
                <c:pt idx="4">
                  <c:v>19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881-2240-8261-4409B6A9E30B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</c:scaling>
        <c:delete val="0"/>
        <c:axPos val="l"/>
        <c:majorGridlines>
          <c:spPr>
            <a:ln w="12700" cap="flat">
              <a:solidFill>
                <a:srgbClr val="D9DEE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200" b="0" i="0" u="none" strike="noStrike">
                <a:solidFill>
                  <a:srgbClr val="000000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336811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news-room/fact-sheets/detail/ageing-and-health" TargetMode="External"/><Relationship Id="rId3" Type="http://schemas.openxmlformats.org/officeDocument/2006/relationships/hyperlink" Target="https://www.ageuk.org.uk/discover/2024/september/state-of-health-and-care-of-older-people-in-england-2024/" TargetMode="External"/><Relationship Id="rId7" Type="http://schemas.openxmlformats.org/officeDocument/2006/relationships/hyperlink" Target="https://www.kingsfund.org.uk/insight-and-analysis/long-reads/social-care-36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qs50" TargetMode="External"/><Relationship Id="rId5" Type="http://schemas.openxmlformats.org/officeDocument/2006/relationships/hyperlink" Target="https://www.gov.uk/government/publications/10-year-health-plan-for-england-fit-for-the-future" TargetMode="External"/><Relationship Id="rId4" Type="http://schemas.openxmlformats.org/officeDocument/2006/relationships/hyperlink" Target="https://www.legislation.gov.uk/ukpga/2014/23/contents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8288000" cy="1901952"/>
          </a:xfrm>
          <a:prstGeom prst="rect">
            <a:avLst/>
          </a:prstGeom>
          <a:solidFill>
            <a:srgbClr val="243B53"/>
          </a:solidFill>
          <a:ln w="12700">
            <a:solidFill>
              <a:srgbClr val="243B53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 0" descr="/mnt/data/extracted_poster_imgs/image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680" y="2368932"/>
            <a:ext cx="4754880" cy="1901952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1280160" y="9903270"/>
            <a:ext cx="15727680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487680" y="7251509"/>
            <a:ext cx="17419320" cy="4539437"/>
          </a:xfrm>
          <a:prstGeom prst="rect">
            <a:avLst/>
          </a:prstGeom>
          <a:noFill/>
          <a:ln/>
        </p:spPr>
        <p:txBody>
          <a:bodyPr wrap="square" rtlCol="0" anchor="ctr">
            <a:normAutofit/>
          </a:bodyPr>
          <a:lstStyle/>
          <a:p>
            <a:pPr marL="0" indent="0" algn="ctr">
              <a:buNone/>
            </a:pPr>
            <a:r>
              <a:rPr lang="en-US" sz="6000" b="1" dirty="0">
                <a:solidFill>
                  <a:srgbClr val="111827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Empowering Older People:</a:t>
            </a:r>
            <a:endParaRPr lang="en-US" sz="6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4400" b="1" dirty="0">
                <a:solidFill>
                  <a:srgbClr val="111827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Promoting Functional Ability, Independence and Healthy Ageing</a:t>
            </a:r>
            <a:endParaRPr lang="en-US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1280160" y="14785848"/>
            <a:ext cx="15727680" cy="8412798"/>
          </a:xfrm>
          <a:prstGeom prst="roundRect">
            <a:avLst>
              <a:gd name="adj" fmla="val 1446"/>
            </a:avLst>
          </a:prstGeom>
          <a:solidFill>
            <a:srgbClr val="F5F7FA"/>
          </a:solidFill>
          <a:ln w="1270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4"/>
          <p:cNvSpPr/>
          <p:nvPr/>
        </p:nvSpPr>
        <p:spPr>
          <a:xfrm>
            <a:off x="1718733" y="16361526"/>
            <a:ext cx="46600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Student name: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6673427" y="16361526"/>
            <a:ext cx="90288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Nadejda Canter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6"/>
          <p:cNvSpPr/>
          <p:nvPr/>
        </p:nvSpPr>
        <p:spPr>
          <a:xfrm>
            <a:off x="1718733" y="17550246"/>
            <a:ext cx="46600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Student ID: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7"/>
          <p:cNvSpPr/>
          <p:nvPr/>
        </p:nvSpPr>
        <p:spPr>
          <a:xfrm>
            <a:off x="6673427" y="17550246"/>
            <a:ext cx="90288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2324209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 8"/>
          <p:cNvSpPr/>
          <p:nvPr/>
        </p:nvSpPr>
        <p:spPr>
          <a:xfrm>
            <a:off x="1718733" y="18738966"/>
            <a:ext cx="46600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Module name: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9"/>
          <p:cNvSpPr/>
          <p:nvPr/>
        </p:nvSpPr>
        <p:spPr>
          <a:xfrm>
            <a:off x="6673427" y="18738966"/>
            <a:ext cx="90288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Empowering the Older Person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10"/>
          <p:cNvSpPr/>
          <p:nvPr/>
        </p:nvSpPr>
        <p:spPr>
          <a:xfrm>
            <a:off x="1718733" y="19927686"/>
            <a:ext cx="46600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Module code: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1"/>
          <p:cNvSpPr/>
          <p:nvPr/>
        </p:nvSpPr>
        <p:spPr>
          <a:xfrm>
            <a:off x="6673427" y="19927686"/>
            <a:ext cx="90288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BMHP6027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2"/>
          <p:cNvSpPr/>
          <p:nvPr/>
        </p:nvSpPr>
        <p:spPr>
          <a:xfrm>
            <a:off x="1718733" y="21116406"/>
            <a:ext cx="46600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Lecturer’s name: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3"/>
          <p:cNvSpPr/>
          <p:nvPr/>
        </p:nvSpPr>
        <p:spPr>
          <a:xfrm>
            <a:off x="6673427" y="21116406"/>
            <a:ext cx="9028854" cy="78056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Dr Laila Surani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8288000" cy="1600200"/>
          </a:xfrm>
          <a:prstGeom prst="rect">
            <a:avLst/>
          </a:prstGeom>
          <a:solidFill>
            <a:srgbClr val="243B53"/>
          </a:solidFill>
          <a:ln w="12700">
            <a:solidFill>
              <a:srgbClr val="243B53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1"/>
          <p:cNvSpPr/>
          <p:nvPr/>
        </p:nvSpPr>
        <p:spPr>
          <a:xfrm>
            <a:off x="3280083" y="241663"/>
            <a:ext cx="1481328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Empowering Older People: Promoting Functional Ability, Independence and Healthy Ageing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 2"/>
          <p:cNvSpPr/>
          <p:nvPr/>
        </p:nvSpPr>
        <p:spPr>
          <a:xfrm>
            <a:off x="3280083" y="970570"/>
            <a:ext cx="1325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DBEAF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BMHP6027 | Empowering the Older Person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hape 3"/>
          <p:cNvSpPr/>
          <p:nvPr/>
        </p:nvSpPr>
        <p:spPr>
          <a:xfrm>
            <a:off x="191044" y="2397034"/>
            <a:ext cx="5650992" cy="4983480"/>
          </a:xfrm>
          <a:prstGeom prst="roundRect">
            <a:avLst>
              <a:gd name="adj" fmla="val 1468"/>
            </a:avLst>
          </a:prstGeom>
          <a:solidFill>
            <a:srgbClr val="F0EFFF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Shape 4"/>
          <p:cNvSpPr/>
          <p:nvPr/>
        </p:nvSpPr>
        <p:spPr>
          <a:xfrm>
            <a:off x="191044" y="2397034"/>
            <a:ext cx="5650992" cy="530352"/>
          </a:xfrm>
          <a:prstGeom prst="rect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5"/>
          <p:cNvSpPr/>
          <p:nvPr/>
        </p:nvSpPr>
        <p:spPr>
          <a:xfrm>
            <a:off x="328204" y="2470186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Empowerment Model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" name="Image 1" descr="/mnt/data/extracted_poster_imgs/image2.png"/>
          <p:cNvPicPr>
            <a:picLocks noChangeAspect="1"/>
          </p:cNvPicPr>
          <p:nvPr/>
        </p:nvPicPr>
        <p:blipFill>
          <a:blip r:embed="rId3"/>
          <a:srcRect l="16442" t="4253" r="18564" b="18311"/>
          <a:stretch>
            <a:fillRect/>
          </a:stretch>
        </p:blipFill>
        <p:spPr>
          <a:xfrm>
            <a:off x="683031" y="3013731"/>
            <a:ext cx="4639586" cy="368524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328204" y="6722146"/>
            <a:ext cx="5376672" cy="65836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 algn="ctr">
              <a:buNone/>
            </a:pPr>
            <a:r>
              <a:rPr lang="en-US" i="1" dirty="0">
                <a:solidFill>
                  <a:srgbClr val="5A6B7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Figure 1. The key components required to promote independence and healthy ageing. (DHSC, 2014)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7"/>
          <p:cNvSpPr/>
          <p:nvPr/>
        </p:nvSpPr>
        <p:spPr>
          <a:xfrm>
            <a:off x="191044" y="7947443"/>
            <a:ext cx="5650992" cy="5623560"/>
          </a:xfrm>
          <a:prstGeom prst="roundRect">
            <a:avLst>
              <a:gd name="adj" fmla="val 1301"/>
            </a:avLst>
          </a:prstGeom>
          <a:solidFill>
            <a:srgbClr val="EAF3FF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Shape 8"/>
          <p:cNvSpPr/>
          <p:nvPr/>
        </p:nvSpPr>
        <p:spPr>
          <a:xfrm>
            <a:off x="191044" y="7947443"/>
            <a:ext cx="5650992" cy="530352"/>
          </a:xfrm>
          <a:prstGeom prst="rect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9"/>
          <p:cNvSpPr/>
          <p:nvPr/>
        </p:nvSpPr>
        <p:spPr>
          <a:xfrm>
            <a:off x="328204" y="8020595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Introduction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Shape 10"/>
          <p:cNvSpPr/>
          <p:nvPr/>
        </p:nvSpPr>
        <p:spPr>
          <a:xfrm>
            <a:off x="419644" y="8788691"/>
            <a:ext cx="329184" cy="329184"/>
          </a:xfrm>
          <a:prstGeom prst="ellipse">
            <a:avLst/>
          </a:prstGeom>
          <a:solidFill>
            <a:srgbClr val="2F80ED"/>
          </a:solidFill>
          <a:ln w="12700">
            <a:solidFill>
              <a:srgbClr val="2F80ED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419644" y="8806979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 12"/>
          <p:cNvSpPr/>
          <p:nvPr/>
        </p:nvSpPr>
        <p:spPr>
          <a:xfrm>
            <a:off x="858556" y="8770403"/>
            <a:ext cx="4754880" cy="136245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Why it matters: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 2024, around 19% of the UK population was aged 65 or over, and this proportion is expected to increase (ONS, 2025).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3"/>
          <p:cNvSpPr/>
          <p:nvPr/>
        </p:nvSpPr>
        <p:spPr>
          <a:xfrm>
            <a:off x="392212" y="10479915"/>
            <a:ext cx="329184" cy="329184"/>
          </a:xfrm>
          <a:prstGeom prst="ellipse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14"/>
          <p:cNvSpPr/>
          <p:nvPr/>
        </p:nvSpPr>
        <p:spPr>
          <a:xfrm>
            <a:off x="392212" y="10498203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✓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5"/>
          <p:cNvSpPr/>
          <p:nvPr/>
        </p:nvSpPr>
        <p:spPr>
          <a:xfrm>
            <a:off x="831124" y="10461627"/>
            <a:ext cx="4754880" cy="960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Healthy ageing: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WHO (2025) defines healthy ageing as maintaining the functional ability that supports wellbeing.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Shape 16"/>
          <p:cNvSpPr/>
          <p:nvPr/>
        </p:nvSpPr>
        <p:spPr>
          <a:xfrm>
            <a:off x="419644" y="12048527"/>
            <a:ext cx="329184" cy="329184"/>
          </a:xfrm>
          <a:prstGeom prst="ellipse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17"/>
          <p:cNvSpPr/>
          <p:nvPr/>
        </p:nvSpPr>
        <p:spPr>
          <a:xfrm>
            <a:off x="419644" y="12066815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!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18"/>
          <p:cNvSpPr/>
          <p:nvPr/>
        </p:nvSpPr>
        <p:spPr>
          <a:xfrm>
            <a:off x="858556" y="12030239"/>
            <a:ext cx="4754880" cy="12344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Context: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Multimorbidity, reduced mobility and social isolation increase the need for coordinated, person-centred care (Beard et al., 2016).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Shape 19"/>
          <p:cNvSpPr/>
          <p:nvPr/>
        </p:nvSpPr>
        <p:spPr>
          <a:xfrm>
            <a:off x="191044" y="14137932"/>
            <a:ext cx="5650992" cy="8855765"/>
          </a:xfrm>
          <a:prstGeom prst="roundRect">
            <a:avLst>
              <a:gd name="adj" fmla="val 1294"/>
            </a:avLst>
          </a:prstGeom>
          <a:solidFill>
            <a:srgbClr val="ECF8F0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Shape 20"/>
          <p:cNvSpPr/>
          <p:nvPr/>
        </p:nvSpPr>
        <p:spPr>
          <a:xfrm>
            <a:off x="191044" y="14137933"/>
            <a:ext cx="5650992" cy="530352"/>
          </a:xfrm>
          <a:prstGeom prst="rect">
            <a:avLst/>
          </a:prstGeom>
          <a:solidFill>
            <a:srgbClr val="5FA777"/>
          </a:solidFill>
          <a:ln w="12700">
            <a:solidFill>
              <a:srgbClr val="5FA7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1"/>
          <p:cNvSpPr/>
          <p:nvPr/>
        </p:nvSpPr>
        <p:spPr>
          <a:xfrm>
            <a:off x="328204" y="14211085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UK Population Aged 65+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6" name="Chart 0"/>
          <p:cNvGraphicFramePr/>
          <p:nvPr>
            <p:extLst>
              <p:ext uri="{D42A27DB-BD31-4B8C-83A1-F6EECF244321}">
                <p14:modId xmlns:p14="http://schemas.microsoft.com/office/powerpoint/2010/main" val="1248236288"/>
              </p:ext>
            </p:extLst>
          </p:nvPr>
        </p:nvGraphicFramePr>
        <p:xfrm>
          <a:off x="392212" y="15308365"/>
          <a:ext cx="5221224" cy="50337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27" name="Text 22"/>
          <p:cNvSpPr/>
          <p:nvPr/>
        </p:nvSpPr>
        <p:spPr>
          <a:xfrm>
            <a:off x="648244" y="20447293"/>
            <a:ext cx="473659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600" i="1" dirty="0">
                <a:solidFill>
                  <a:srgbClr val="5A6B7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Percentage of total UK population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 23"/>
          <p:cNvSpPr/>
          <p:nvPr/>
        </p:nvSpPr>
        <p:spPr>
          <a:xfrm>
            <a:off x="314488" y="21289595"/>
            <a:ext cx="5376672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i="1" dirty="0">
                <a:solidFill>
                  <a:srgbClr val="5A6B7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Figure 2. The percentage of the UK population aged 65 and over has consistently increased between 1991-2024, growing demand for health and social care services. (ONS, 2025)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Shape 24"/>
          <p:cNvSpPr/>
          <p:nvPr/>
        </p:nvSpPr>
        <p:spPr>
          <a:xfrm>
            <a:off x="6196863" y="2398732"/>
            <a:ext cx="5650992" cy="7178040"/>
          </a:xfrm>
          <a:prstGeom prst="roundRect">
            <a:avLst>
              <a:gd name="adj" fmla="val 1294"/>
            </a:avLst>
          </a:prstGeom>
          <a:solidFill>
            <a:srgbClr val="ECF8F0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Shape 25"/>
          <p:cNvSpPr/>
          <p:nvPr/>
        </p:nvSpPr>
        <p:spPr>
          <a:xfrm>
            <a:off x="6196863" y="2398732"/>
            <a:ext cx="5650992" cy="530352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26"/>
          <p:cNvSpPr/>
          <p:nvPr/>
        </p:nvSpPr>
        <p:spPr>
          <a:xfrm>
            <a:off x="6334023" y="2471884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5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Care, Empowerment and Support Needs of Older People</a:t>
            </a:r>
            <a:endParaRPr lang="en-US" sz="15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Shape 27"/>
          <p:cNvSpPr/>
          <p:nvPr/>
        </p:nvSpPr>
        <p:spPr>
          <a:xfrm>
            <a:off x="6425463" y="3239980"/>
            <a:ext cx="329184" cy="329184"/>
          </a:xfrm>
          <a:prstGeom prst="ellipse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28"/>
          <p:cNvSpPr/>
          <p:nvPr/>
        </p:nvSpPr>
        <p:spPr>
          <a:xfrm>
            <a:off x="6425463" y="3258268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⚕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29"/>
          <p:cNvSpPr/>
          <p:nvPr/>
        </p:nvSpPr>
        <p:spPr>
          <a:xfrm>
            <a:off x="6864375" y="3221692"/>
            <a:ext cx="475488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Functional ability: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Rehabilitation, falls prevention and assistive technology support independence and quality of life (WHO, 2025).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Shape 30"/>
          <p:cNvSpPr/>
          <p:nvPr/>
        </p:nvSpPr>
        <p:spPr>
          <a:xfrm>
            <a:off x="6425463" y="4748740"/>
            <a:ext cx="329184" cy="329184"/>
          </a:xfrm>
          <a:prstGeom prst="ellipse">
            <a:avLst/>
          </a:prstGeom>
          <a:solidFill>
            <a:srgbClr val="5FA777"/>
          </a:solidFill>
          <a:ln w="12700">
            <a:solidFill>
              <a:srgbClr val="5FA7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31"/>
          <p:cNvSpPr/>
          <p:nvPr/>
        </p:nvSpPr>
        <p:spPr>
          <a:xfrm>
            <a:off x="6425463" y="4767028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↔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 32"/>
          <p:cNvSpPr/>
          <p:nvPr/>
        </p:nvSpPr>
        <p:spPr>
          <a:xfrm>
            <a:off x="6864375" y="4730452"/>
            <a:ext cx="4754880" cy="14173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Empowerment: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Personalised care planning, shared decision-making and self-management promote autonomy and informed choice (Care Act 2014).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" name="Shape 33"/>
          <p:cNvSpPr/>
          <p:nvPr/>
        </p:nvSpPr>
        <p:spPr>
          <a:xfrm>
            <a:off x="6425463" y="6623260"/>
            <a:ext cx="329184" cy="329184"/>
          </a:xfrm>
          <a:prstGeom prst="ellipse">
            <a:avLst/>
          </a:prstGeom>
          <a:solidFill>
            <a:srgbClr val="E76F51"/>
          </a:solidFill>
          <a:ln w="12700">
            <a:solidFill>
              <a:srgbClr val="E76F5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 34"/>
          <p:cNvSpPr/>
          <p:nvPr/>
        </p:nvSpPr>
        <p:spPr>
          <a:xfrm>
            <a:off x="6425463" y="6641548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!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 35"/>
          <p:cNvSpPr/>
          <p:nvPr/>
        </p:nvSpPr>
        <p:spPr>
          <a:xfrm>
            <a:off x="6864375" y="6604972"/>
            <a:ext cx="4754880" cy="20116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evaluation: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Workforce shortages, funding pressures and unequal access can restrict genuine empowerment, highlighting the need for integrated, accessible services (The King's Fund, 2026; NICE, 2023).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Shape 36"/>
          <p:cNvSpPr/>
          <p:nvPr/>
        </p:nvSpPr>
        <p:spPr>
          <a:xfrm>
            <a:off x="6226084" y="10090542"/>
            <a:ext cx="5650992" cy="12903155"/>
          </a:xfrm>
          <a:prstGeom prst="roundRect">
            <a:avLst>
              <a:gd name="adj" fmla="val 1294"/>
            </a:avLst>
          </a:prstGeom>
          <a:solidFill>
            <a:srgbClr val="FFF3E8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Shape 37"/>
          <p:cNvSpPr/>
          <p:nvPr/>
        </p:nvSpPr>
        <p:spPr>
          <a:xfrm>
            <a:off x="6226084" y="10091094"/>
            <a:ext cx="5650992" cy="530352"/>
          </a:xfrm>
          <a:prstGeom prst="rect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 38"/>
          <p:cNvSpPr/>
          <p:nvPr/>
        </p:nvSpPr>
        <p:spPr>
          <a:xfrm>
            <a:off x="6334023" y="10163694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Effectiveness of Approaches and Interventions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Shape 39"/>
          <p:cNvSpPr/>
          <p:nvPr/>
        </p:nvSpPr>
        <p:spPr>
          <a:xfrm>
            <a:off x="6399820" y="10929619"/>
            <a:ext cx="329184" cy="329184"/>
          </a:xfrm>
          <a:prstGeom prst="ellipse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 40"/>
          <p:cNvSpPr/>
          <p:nvPr/>
        </p:nvSpPr>
        <p:spPr>
          <a:xfrm>
            <a:off x="6399820" y="10947907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🏥</a:t>
            </a:r>
            <a:endParaRPr lang="en-US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 41"/>
          <p:cNvSpPr/>
          <p:nvPr/>
        </p:nvSpPr>
        <p:spPr>
          <a:xfrm>
            <a:off x="6893596" y="10945186"/>
            <a:ext cx="4754880" cy="1206455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Current UK approaches: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Person-centred care, community rehabilitation, multidisciplinary teams and assistive technology.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7" name="Shape 42"/>
          <p:cNvSpPr/>
          <p:nvPr/>
        </p:nvSpPr>
        <p:spPr>
          <a:xfrm>
            <a:off x="6454684" y="12243634"/>
            <a:ext cx="329184" cy="329184"/>
          </a:xfrm>
          <a:prstGeom prst="ellipse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8" name="Text 43"/>
          <p:cNvSpPr/>
          <p:nvPr/>
        </p:nvSpPr>
        <p:spPr>
          <a:xfrm>
            <a:off x="6454684" y="12261922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§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9" name="Text 44"/>
          <p:cNvSpPr/>
          <p:nvPr/>
        </p:nvSpPr>
        <p:spPr>
          <a:xfrm>
            <a:off x="6893596" y="12225345"/>
            <a:ext cx="4754880" cy="144381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Supporting policies: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Care Act 2014 and Fit for the future: 10 Year Health Plan for England (Department of Health and Social Care, 2025).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0" name="Shape 45"/>
          <p:cNvSpPr/>
          <p:nvPr/>
        </p:nvSpPr>
        <p:spPr>
          <a:xfrm>
            <a:off x="6454684" y="13830990"/>
            <a:ext cx="329184" cy="329184"/>
          </a:xfrm>
          <a:prstGeom prst="ellipse">
            <a:avLst/>
          </a:prstGeom>
          <a:solidFill>
            <a:srgbClr val="E76F51"/>
          </a:solidFill>
          <a:ln w="12700">
            <a:solidFill>
              <a:srgbClr val="E76F5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Text 46"/>
          <p:cNvSpPr/>
          <p:nvPr/>
        </p:nvSpPr>
        <p:spPr>
          <a:xfrm>
            <a:off x="6454684" y="13849278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!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2" name="Text 47"/>
          <p:cNvSpPr/>
          <p:nvPr/>
        </p:nvSpPr>
        <p:spPr>
          <a:xfrm>
            <a:off x="6893596" y="13812702"/>
            <a:ext cx="4754880" cy="2103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evaluation: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Coordinated services are generally more effective than fragmented care, although workforce shortages and unequal access continue to limit outcomes (Beswick et al., 2008; Department of Health and Social Care, 2025).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3" name="Text 48"/>
          <p:cNvSpPr/>
          <p:nvPr/>
        </p:nvSpPr>
        <p:spPr>
          <a:xfrm>
            <a:off x="6454684" y="15952398"/>
            <a:ext cx="5193792" cy="4114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43B53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Theories underpinning practice: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Shape 49"/>
          <p:cNvSpPr/>
          <p:nvPr/>
        </p:nvSpPr>
        <p:spPr>
          <a:xfrm>
            <a:off x="6454684" y="16555902"/>
            <a:ext cx="5193792" cy="6046967"/>
          </a:xfrm>
          <a:prstGeom prst="roundRect">
            <a:avLst>
              <a:gd name="adj" fmla="val 1739"/>
            </a:avLst>
          </a:prstGeom>
          <a:solidFill>
            <a:srgbClr val="FFFFFF"/>
          </a:solidFill>
          <a:ln w="1270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5" name="Shape 50"/>
          <p:cNvSpPr/>
          <p:nvPr/>
        </p:nvSpPr>
        <p:spPr>
          <a:xfrm>
            <a:off x="6454684" y="16455317"/>
            <a:ext cx="2596896" cy="1043608"/>
          </a:xfrm>
          <a:prstGeom prst="rect">
            <a:avLst/>
          </a:prstGeom>
          <a:solidFill>
            <a:srgbClr val="2A9D8F"/>
          </a:solidFill>
          <a:ln w="12700">
            <a:solidFill>
              <a:srgbClr val="2A9D8F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" name="Shape 51"/>
          <p:cNvSpPr/>
          <p:nvPr/>
        </p:nvSpPr>
        <p:spPr>
          <a:xfrm>
            <a:off x="9051580" y="16455318"/>
            <a:ext cx="2596896" cy="1043608"/>
          </a:xfrm>
          <a:prstGeom prst="rect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7" name="Text 52"/>
          <p:cNvSpPr/>
          <p:nvPr/>
        </p:nvSpPr>
        <p:spPr>
          <a:xfrm>
            <a:off x="6546124" y="16528470"/>
            <a:ext cx="2414016" cy="959982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Kitwood’s Person-Centred Care</a:t>
            </a:r>
          </a:p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(1997)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8" name="Text 53"/>
          <p:cNvSpPr/>
          <p:nvPr/>
        </p:nvSpPr>
        <p:spPr>
          <a:xfrm>
            <a:off x="9143020" y="16528469"/>
            <a:ext cx="2414016" cy="904917"/>
          </a:xfrm>
          <a:prstGeom prst="rect">
            <a:avLst/>
          </a:prstGeom>
          <a:noFill/>
          <a:ln/>
        </p:spPr>
        <p:txBody>
          <a:bodyPr wrap="square" rtlCol="0" anchor="ctr">
            <a:noAutofit/>
          </a:bodyPr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Rowe &amp; Kahn’s Successful Ageing (1997)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9" name="Shape 54"/>
          <p:cNvSpPr/>
          <p:nvPr/>
        </p:nvSpPr>
        <p:spPr>
          <a:xfrm>
            <a:off x="6454684" y="17498926"/>
            <a:ext cx="5193792" cy="0"/>
          </a:xfrm>
          <a:prstGeom prst="line">
            <a:avLst/>
          </a:prstGeom>
          <a:noFill/>
          <a:ln w="762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0" name="Text 55"/>
          <p:cNvSpPr/>
          <p:nvPr/>
        </p:nvSpPr>
        <p:spPr>
          <a:xfrm>
            <a:off x="6546124" y="17808423"/>
            <a:ext cx="2377440" cy="91044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Prioritises dignity, personhood and individual needs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" name="Text 56"/>
          <p:cNvSpPr/>
          <p:nvPr/>
        </p:nvSpPr>
        <p:spPr>
          <a:xfrm>
            <a:off x="9161308" y="17649591"/>
            <a:ext cx="2377440" cy="1174526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Promotes maintaining physical and cognitive functions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2" name="Shape 57"/>
          <p:cNvSpPr/>
          <p:nvPr/>
        </p:nvSpPr>
        <p:spPr>
          <a:xfrm>
            <a:off x="6454684" y="18897021"/>
            <a:ext cx="5193792" cy="0"/>
          </a:xfrm>
          <a:prstGeom prst="line">
            <a:avLst/>
          </a:prstGeom>
          <a:noFill/>
          <a:ln w="762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3" name="Text 58"/>
          <p:cNvSpPr/>
          <p:nvPr/>
        </p:nvSpPr>
        <p:spPr>
          <a:xfrm>
            <a:off x="6564412" y="18897021"/>
            <a:ext cx="2377440" cy="1001463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Promotes autonomy and shared decision-making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4" name="Text 59"/>
          <p:cNvSpPr/>
          <p:nvPr/>
        </p:nvSpPr>
        <p:spPr>
          <a:xfrm>
            <a:off x="9143020" y="18897021"/>
            <a:ext cx="2377440" cy="1001461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Encourages active social participation and healthy lifestyles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5" name="Shape 60"/>
          <p:cNvSpPr/>
          <p:nvPr/>
        </p:nvSpPr>
        <p:spPr>
          <a:xfrm>
            <a:off x="6363244" y="19971386"/>
            <a:ext cx="5193792" cy="0"/>
          </a:xfrm>
          <a:prstGeom prst="line">
            <a:avLst/>
          </a:prstGeom>
          <a:noFill/>
          <a:ln w="762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6" name="Text 61"/>
          <p:cNvSpPr/>
          <p:nvPr/>
        </p:nvSpPr>
        <p:spPr>
          <a:xfrm>
            <a:off x="6546124" y="20079124"/>
            <a:ext cx="2377440" cy="106812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Supports personalised care planning based on individual preferences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7" name="Text 62"/>
          <p:cNvSpPr/>
          <p:nvPr/>
        </p:nvSpPr>
        <p:spPr>
          <a:xfrm>
            <a:off x="9161308" y="20051693"/>
            <a:ext cx="2377440" cy="109554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Supports interventions that maintain independence and functional ability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8" name="Shape 63"/>
          <p:cNvSpPr/>
          <p:nvPr/>
        </p:nvSpPr>
        <p:spPr>
          <a:xfrm>
            <a:off x="6427252" y="21264785"/>
            <a:ext cx="5193792" cy="0"/>
          </a:xfrm>
          <a:prstGeom prst="line">
            <a:avLst/>
          </a:prstGeom>
          <a:noFill/>
          <a:ln w="7620">
            <a:solidFill>
              <a:srgbClr val="E5E7EB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9" name="Text 64"/>
          <p:cNvSpPr/>
          <p:nvPr/>
        </p:nvSpPr>
        <p:spPr>
          <a:xfrm>
            <a:off x="6564412" y="21275260"/>
            <a:ext cx="2377440" cy="1212564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Informs person-centred care in health and social care practice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" name="Text 65"/>
          <p:cNvSpPr/>
          <p:nvPr/>
        </p:nvSpPr>
        <p:spPr>
          <a:xfrm>
            <a:off x="9143020" y="21275260"/>
            <a:ext cx="2377440" cy="121255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Informs preventative approaches that promote healthy ageing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1" name="Shape 66"/>
          <p:cNvSpPr/>
          <p:nvPr/>
        </p:nvSpPr>
        <p:spPr>
          <a:xfrm>
            <a:off x="9051580" y="16455318"/>
            <a:ext cx="0" cy="6046966"/>
          </a:xfrm>
          <a:prstGeom prst="line">
            <a:avLst/>
          </a:prstGeom>
          <a:noFill/>
          <a:ln w="762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 sz="5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2" name="Shape 67"/>
          <p:cNvSpPr/>
          <p:nvPr/>
        </p:nvSpPr>
        <p:spPr>
          <a:xfrm>
            <a:off x="12268635" y="2397034"/>
            <a:ext cx="5650992" cy="6583680"/>
          </a:xfrm>
          <a:prstGeom prst="roundRect">
            <a:avLst>
              <a:gd name="adj" fmla="val 1294"/>
            </a:avLst>
          </a:prstGeom>
          <a:solidFill>
            <a:srgbClr val="FFF1EE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3" name="Shape 68"/>
          <p:cNvSpPr/>
          <p:nvPr/>
        </p:nvSpPr>
        <p:spPr>
          <a:xfrm>
            <a:off x="12268635" y="2397034"/>
            <a:ext cx="5650992" cy="530352"/>
          </a:xfrm>
          <a:prstGeom prst="rect">
            <a:avLst/>
          </a:prstGeom>
          <a:solidFill>
            <a:srgbClr val="E76F51"/>
          </a:solidFill>
          <a:ln w="12700">
            <a:solidFill>
              <a:srgbClr val="E76F5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4" name="Text 69"/>
          <p:cNvSpPr/>
          <p:nvPr/>
        </p:nvSpPr>
        <p:spPr>
          <a:xfrm>
            <a:off x="12405795" y="2470186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Challenges to Maintaining Independence and Functional Ability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5" name="Shape 70"/>
          <p:cNvSpPr/>
          <p:nvPr/>
        </p:nvSpPr>
        <p:spPr>
          <a:xfrm>
            <a:off x="12497235" y="3238282"/>
            <a:ext cx="329184" cy="329184"/>
          </a:xfrm>
          <a:prstGeom prst="ellipse">
            <a:avLst/>
          </a:prstGeom>
          <a:solidFill>
            <a:srgbClr val="E76F51"/>
          </a:solidFill>
          <a:ln w="12700">
            <a:solidFill>
              <a:srgbClr val="E76F5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6" name="Text 71"/>
          <p:cNvSpPr/>
          <p:nvPr/>
        </p:nvSpPr>
        <p:spPr>
          <a:xfrm>
            <a:off x="12497235" y="3256570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💪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7" name="Text 72"/>
          <p:cNvSpPr/>
          <p:nvPr/>
        </p:nvSpPr>
        <p:spPr>
          <a:xfrm>
            <a:off x="12936147" y="3219994"/>
            <a:ext cx="4754880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Physical: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Frailty, multimorbidity and cognitive decline reduce functional ability and independence (Fried et al., 2001).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8" name="Shape 73"/>
          <p:cNvSpPr/>
          <p:nvPr/>
        </p:nvSpPr>
        <p:spPr>
          <a:xfrm>
            <a:off x="12497235" y="4655602"/>
            <a:ext cx="329184" cy="329184"/>
          </a:xfrm>
          <a:prstGeom prst="ellipse">
            <a:avLst/>
          </a:prstGeom>
          <a:solidFill>
            <a:srgbClr val="F4A261"/>
          </a:solidFill>
          <a:ln w="12700">
            <a:solidFill>
              <a:srgbClr val="F4A261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9" name="Text 74"/>
          <p:cNvSpPr/>
          <p:nvPr/>
        </p:nvSpPr>
        <p:spPr>
          <a:xfrm>
            <a:off x="12497235" y="4673890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👥</a:t>
            </a:r>
            <a:endParaRPr lang="en-US" sz="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0" name="Text 75"/>
          <p:cNvSpPr/>
          <p:nvPr/>
        </p:nvSpPr>
        <p:spPr>
          <a:xfrm>
            <a:off x="12936147" y="4637314"/>
            <a:ext cx="4754880" cy="15087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Social: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Social isolation, financial hardship and digital exclusion reduce wellbeing and access to support (Courtin and Knapp, 2017; Age UK, 2024).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" name="Shape 76"/>
          <p:cNvSpPr/>
          <p:nvPr/>
        </p:nvSpPr>
        <p:spPr>
          <a:xfrm>
            <a:off x="12497235" y="6530122"/>
            <a:ext cx="329184" cy="329184"/>
          </a:xfrm>
          <a:prstGeom prst="ellipse">
            <a:avLst/>
          </a:prstGeom>
          <a:solidFill>
            <a:srgbClr val="6C63FF"/>
          </a:solidFill>
          <a:ln w="12700">
            <a:solidFill>
              <a:srgbClr val="6C63FF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2" name="Text 77"/>
          <p:cNvSpPr/>
          <p:nvPr/>
        </p:nvSpPr>
        <p:spPr>
          <a:xfrm>
            <a:off x="12497235" y="6548410"/>
            <a:ext cx="329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!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3" name="Text 78"/>
          <p:cNvSpPr/>
          <p:nvPr/>
        </p:nvSpPr>
        <p:spPr>
          <a:xfrm>
            <a:off x="12936147" y="6511834"/>
            <a:ext cx="4754880" cy="23134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Critical evaluation: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Workforce shortages and fragmented services limit the effectiveness of rehabilitation and community care, highlighting the need for integrated, preventative approaches (Clegg et al., 2013; The King's Fund, 2026).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4" name="Shape 79"/>
          <p:cNvSpPr/>
          <p:nvPr/>
        </p:nvSpPr>
        <p:spPr>
          <a:xfrm>
            <a:off x="12261124" y="9704396"/>
            <a:ext cx="5650992" cy="6080760"/>
          </a:xfrm>
          <a:prstGeom prst="roundRect">
            <a:avLst>
              <a:gd name="adj" fmla="val 1509"/>
            </a:avLst>
          </a:prstGeom>
          <a:solidFill>
            <a:srgbClr val="ECF8F0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5" name="Shape 80"/>
          <p:cNvSpPr/>
          <p:nvPr/>
        </p:nvSpPr>
        <p:spPr>
          <a:xfrm>
            <a:off x="12261124" y="9704396"/>
            <a:ext cx="5650992" cy="530352"/>
          </a:xfrm>
          <a:prstGeom prst="rect">
            <a:avLst/>
          </a:prstGeom>
          <a:solidFill>
            <a:srgbClr val="5FA777"/>
          </a:solidFill>
          <a:ln w="12700">
            <a:solidFill>
              <a:srgbClr val="5FA777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6" name="Text 81"/>
          <p:cNvSpPr/>
          <p:nvPr/>
        </p:nvSpPr>
        <p:spPr>
          <a:xfrm>
            <a:off x="12398284" y="9777548"/>
            <a:ext cx="5376672" cy="38404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Elderly Empowerment Activity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7" name="Image 2" descr="/mnt/data/a_bright_airy_indoor_community_fitness_room_scene.png"/>
          <p:cNvPicPr>
            <a:picLocks noChangeAspect="1"/>
          </p:cNvPicPr>
          <p:nvPr/>
        </p:nvPicPr>
        <p:blipFill>
          <a:blip r:embed="rId5"/>
          <a:srcRect t="1317" b="1317"/>
          <a:stretch/>
        </p:blipFill>
        <p:spPr>
          <a:xfrm>
            <a:off x="12425716" y="10362764"/>
            <a:ext cx="5321808" cy="3886200"/>
          </a:xfrm>
          <a:prstGeom prst="rect">
            <a:avLst/>
          </a:prstGeom>
        </p:spPr>
      </p:pic>
      <p:sp>
        <p:nvSpPr>
          <p:cNvPr id="88" name="Shape 82"/>
          <p:cNvSpPr/>
          <p:nvPr/>
        </p:nvSpPr>
        <p:spPr>
          <a:xfrm>
            <a:off x="12268635" y="16376313"/>
            <a:ext cx="5650992" cy="6617384"/>
          </a:xfrm>
          <a:prstGeom prst="roundRect">
            <a:avLst>
              <a:gd name="adj" fmla="val 1294"/>
            </a:avLst>
          </a:prstGeom>
          <a:solidFill>
            <a:srgbClr val="F5F7FA"/>
          </a:solidFill>
          <a:ln w="15240">
            <a:solidFill>
              <a:srgbClr val="D8DEE9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9" name="Shape 83"/>
          <p:cNvSpPr/>
          <p:nvPr/>
        </p:nvSpPr>
        <p:spPr>
          <a:xfrm>
            <a:off x="12268635" y="16399106"/>
            <a:ext cx="5650992" cy="530352"/>
          </a:xfrm>
          <a:prstGeom prst="rect">
            <a:avLst/>
          </a:prstGeom>
          <a:solidFill>
            <a:srgbClr val="243B53"/>
          </a:solidFill>
          <a:ln w="12700">
            <a:solidFill>
              <a:srgbClr val="243B53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0" name="Text 84"/>
          <p:cNvSpPr/>
          <p:nvPr/>
        </p:nvSpPr>
        <p:spPr>
          <a:xfrm>
            <a:off x="12405795" y="16428793"/>
            <a:ext cx="5376672" cy="468332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Recommendations and Conclusion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1" name="Text 85"/>
          <p:cNvSpPr/>
          <p:nvPr/>
        </p:nvSpPr>
        <p:spPr>
          <a:xfrm>
            <a:off x="12497235" y="17237042"/>
            <a:ext cx="51937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243B53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Recommendations: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" name="Text 86"/>
          <p:cNvSpPr/>
          <p:nvPr/>
        </p:nvSpPr>
        <p:spPr>
          <a:xfrm>
            <a:off x="12497235" y="17769234"/>
            <a:ext cx="5193792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F80ED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1)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Greater investment in community-based care and rehabilitation services - to address workforce shortages and fragmented services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3" name="Text 87"/>
          <p:cNvSpPr/>
          <p:nvPr/>
        </p:nvSpPr>
        <p:spPr>
          <a:xfrm>
            <a:off x="12497235" y="19123279"/>
            <a:ext cx="5193792" cy="114300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F80ED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2)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Expanding personalised care planning, assistive technologies and digital inclusion – to improve independence, freedom and choice.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4" name="Text 88"/>
          <p:cNvSpPr/>
          <p:nvPr/>
        </p:nvSpPr>
        <p:spPr>
          <a:xfrm>
            <a:off x="12497235" y="20353955"/>
            <a:ext cx="5193792" cy="2148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243B53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Conclusion: </a:t>
            </a:r>
            <a:r>
              <a:rPr lang="en-US" sz="20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Empowering older people through integrated, person-centred care can improve functional ability, independence and quality of life, although consistent implementation across the UK remains challenging but essential for healthy ageing.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6" name="Rectangle 95">
            <a:extLst>
              <a:ext uri="{FF2B5EF4-FFF2-40B4-BE49-F238E27FC236}">
                <a16:creationId xmlns:a16="http://schemas.microsoft.com/office/drawing/2014/main" id="{3E806479-5B37-FBBE-8822-C695E5252BFC}"/>
              </a:ext>
            </a:extLst>
          </p:cNvPr>
          <p:cNvSpPr/>
          <p:nvPr/>
        </p:nvSpPr>
        <p:spPr>
          <a:xfrm>
            <a:off x="113973" y="200899"/>
            <a:ext cx="2897995" cy="1195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" name="Image 0" descr="/mnt/data/extracted_poster_imgs/image1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1044" y="252627"/>
            <a:ext cx="2703358" cy="1081343"/>
          </a:xfrm>
          <a:prstGeom prst="rect">
            <a:avLst/>
          </a:prstGeom>
        </p:spPr>
      </p:pic>
      <p:sp>
        <p:nvSpPr>
          <p:cNvPr id="97" name="Text 23">
            <a:extLst>
              <a:ext uri="{FF2B5EF4-FFF2-40B4-BE49-F238E27FC236}">
                <a16:creationId xmlns:a16="http://schemas.microsoft.com/office/drawing/2014/main" id="{2F2325CC-79CC-996B-CE92-F3E57CD108F9}"/>
              </a:ext>
            </a:extLst>
          </p:cNvPr>
          <p:cNvSpPr/>
          <p:nvPr/>
        </p:nvSpPr>
        <p:spPr>
          <a:xfrm>
            <a:off x="12398284" y="14511999"/>
            <a:ext cx="5376672" cy="100584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i="1" dirty="0">
                <a:solidFill>
                  <a:srgbClr val="5A6B7B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Figure 3. A community-based physical activity session empowering older people through social participation, improved functional ability and greater independence.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/>
          <p:cNvSpPr/>
          <p:nvPr/>
        </p:nvSpPr>
        <p:spPr>
          <a:xfrm>
            <a:off x="777240" y="1828798"/>
            <a:ext cx="16733520" cy="16717619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Age UK (2024)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State of Health and Care of Older People in England 2024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3"/>
              </a:rPr>
              <a:t>https://www.ageuk.org.uk/discover/2024/september/state-of-health-and-care-of-older-people-in-england-2024/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27 June 2026).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Beard, J.R., Officer, A., de Carvalho, I.A., Sadana, R., Pot, A.M., Michel, J.P., Lloyd-Sherlock, P., Epping-Jordan, J.E., Peeters, G., </a:t>
            </a:r>
            <a:r>
              <a:rPr lang="en-US" sz="2400" dirty="0" err="1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Mahanani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W.R. and Thiyagarajan, J.A. (2016) 'The World report on ageing and health: A policy framework for healthy ageing',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Lancet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pp. 2145-2154.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Beswick, A.D., Rees, K., Dieppe, P., Ayis, S., Gooberman-Hill, R., Horwood, J. and Ebrahim, S. (2008) 'Complex interventions to improve physical function and maintain independent living in elderly people: A systematic review and meta-analysis',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Lancet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371(9614), pp. 725-735.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Cesari, M., Marzetti, E., Thiem, U., Pérez-Zepeda, M.U., Van Kan, G.A., Landi, F. and Vellas, B. (2016) 'The geriatric management of frailty as paradigm of the end of the disease era',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European Journal of Internal Medicine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31, pp. 11-14.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Clegg, A., Young, J., Iliffe, S., Rikkert, M.O. and Rockwood, K. (2013) 'Frailty in elderly people',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Lancet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381(9868), pp. 752-762.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Courtin, E. and Knapp, M. (2017) 'Social isolation, loneliness and health in old age: A scoping review',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Health &amp; Social Care in the Community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25(3), pp. 799-812.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Department of Health and Social Care (2014)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Care Act 2014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London: HMSO. 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4"/>
              </a:rPr>
              <a:t>https://www.legislation.gov.uk/ukpga/2014/23/contents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26 June 2026).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Department of Health and Social Care (2025)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Fit for the future: 10 Year Health Plan for England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5"/>
              </a:rPr>
              <a:t>https://www.gov.uk/government/publications/10-year-health-plan-for-england-fit-for-the-future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14 July 2026).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Fried, L.P., Tangen, C.M., Walston, J., Newman, A.B., Hirsch, C., Gottdiener, J., Seeman, T., Tracy, R., Kop, W.J., Burke, G. and McBurnie, M.A. (2001) 'Frailty in older adults: Evidence for a phenotype',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Journals of Gerontology: Series A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56(3), pp. 146-156.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Kitwood, T. (1997)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Dementia Reconsidered: The Person Comes First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Buckingham: Open University Press.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National Institute for Health and Care Excellence (NICE) (2023)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Older people's social care (QS50)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6"/>
              </a:rPr>
              <a:t>https://www.nice.org.uk/guidance/qs50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28 June 2026).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Rowe, J.W. and Kahn, R.L. (1997) 'Successful aging',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Gerontologist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, 37(4), pp. 433-440.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 King's Fund (2026)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Social Care 360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7"/>
              </a:rPr>
              <a:t>https://www.kingsfund.org.uk/insight-and-analysis/long-reads/social-care-360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26 June 2026).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World Health Organization (2025) </a:t>
            </a:r>
            <a:r>
              <a:rPr lang="en-US" sz="2400" i="1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Ageing and health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. Available at: 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  <a:hlinkClick r:id="rId8"/>
              </a:rPr>
              <a:t>https://www.who.int/news-room/fact-sheets/detail/ageing-and-health</a:t>
            </a:r>
            <a:r>
              <a:rPr lang="en-US" sz="2400" dirty="0">
                <a:solidFill>
                  <a:srgbClr val="111827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 (Accessed: 28 June 2026).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hape 0">
            <a:extLst>
              <a:ext uri="{FF2B5EF4-FFF2-40B4-BE49-F238E27FC236}">
                <a16:creationId xmlns:a16="http://schemas.microsoft.com/office/drawing/2014/main" id="{CF71E751-B877-B948-FA1E-BEB6FEF06AF5}"/>
              </a:ext>
            </a:extLst>
          </p:cNvPr>
          <p:cNvSpPr/>
          <p:nvPr/>
        </p:nvSpPr>
        <p:spPr>
          <a:xfrm>
            <a:off x="0" y="0"/>
            <a:ext cx="18288000" cy="1600200"/>
          </a:xfrm>
          <a:prstGeom prst="rect">
            <a:avLst/>
          </a:prstGeom>
          <a:solidFill>
            <a:srgbClr val="243B53"/>
          </a:solidFill>
          <a:ln w="12700">
            <a:solidFill>
              <a:srgbClr val="243B53"/>
            </a:solidFill>
            <a:prstDash val="solid"/>
          </a:ln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">
            <a:extLst>
              <a:ext uri="{FF2B5EF4-FFF2-40B4-BE49-F238E27FC236}">
                <a16:creationId xmlns:a16="http://schemas.microsoft.com/office/drawing/2014/main" id="{CA6734F5-6F06-34B8-A326-D31B78E373E1}"/>
              </a:ext>
            </a:extLst>
          </p:cNvPr>
          <p:cNvSpPr/>
          <p:nvPr/>
        </p:nvSpPr>
        <p:spPr>
          <a:xfrm>
            <a:off x="3280083" y="241663"/>
            <a:ext cx="14813280" cy="6675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List of References</a:t>
            </a:r>
            <a:endParaRPr 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2">
            <a:extLst>
              <a:ext uri="{FF2B5EF4-FFF2-40B4-BE49-F238E27FC236}">
                <a16:creationId xmlns:a16="http://schemas.microsoft.com/office/drawing/2014/main" id="{6FFC1688-6580-75EA-DDF3-47E77F58F558}"/>
              </a:ext>
            </a:extLst>
          </p:cNvPr>
          <p:cNvSpPr/>
          <p:nvPr/>
        </p:nvSpPr>
        <p:spPr>
          <a:xfrm>
            <a:off x="3280083" y="970570"/>
            <a:ext cx="13258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rgbClr val="DBEAFE"/>
                </a:solidFill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BMHP6027 | Empowering the Older Person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AB361D1-5165-93A5-430C-83ACDBFEF015}"/>
              </a:ext>
            </a:extLst>
          </p:cNvPr>
          <p:cNvSpPr/>
          <p:nvPr/>
        </p:nvSpPr>
        <p:spPr>
          <a:xfrm>
            <a:off x="113973" y="200899"/>
            <a:ext cx="2897995" cy="1195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9" name="Image 0" descr="/mnt/data/extracted_poster_imgs/image1.png">
            <a:extLst>
              <a:ext uri="{FF2B5EF4-FFF2-40B4-BE49-F238E27FC236}">
                <a16:creationId xmlns:a16="http://schemas.microsoft.com/office/drawing/2014/main" id="{2ECAE273-802D-5EEA-1FF3-BE531C059D8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1044" y="252627"/>
            <a:ext cx="2703358" cy="1081343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1333</Words>
  <Application>Microsoft Office PowerPoint</Application>
  <PresentationFormat>Custom</PresentationFormat>
  <Paragraphs>85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5" baseType="lpstr">
      <vt:lpstr>Arial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Empowering Older People Poster</dc:title>
  <dc:subject>BMHP6027 Poster</dc:subject>
  <dc:creator>Nadejda Canter</dc:creator>
  <cp:keywords/>
  <dc:description/>
  <cp:lastModifiedBy>Nadia Canter</cp:lastModifiedBy>
  <cp:revision>8</cp:revision>
  <dcterms:created xsi:type="dcterms:W3CDTF">2026-07-14T11:07:27Z</dcterms:created>
  <dcterms:modified xsi:type="dcterms:W3CDTF">2026-07-16T19:54:28Z</dcterms:modified>
  <cp:category/>
</cp:coreProperties>
</file>