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7" r:id="rId5"/>
  </p:sldMasterIdLst>
  <p:notesMasterIdLst>
    <p:notesMasterId r:id="rId65"/>
  </p:notesMasterIdLst>
  <p:sldIdLst>
    <p:sldId id="256" r:id="rId6"/>
    <p:sldId id="583" r:id="rId7"/>
    <p:sldId id="392" r:id="rId8"/>
    <p:sldId id="529" r:id="rId9"/>
    <p:sldId id="530" r:id="rId10"/>
    <p:sldId id="531" r:id="rId11"/>
    <p:sldId id="532" r:id="rId12"/>
    <p:sldId id="260" r:id="rId13"/>
    <p:sldId id="534" r:id="rId14"/>
    <p:sldId id="535" r:id="rId15"/>
    <p:sldId id="536" r:id="rId16"/>
    <p:sldId id="537" r:id="rId17"/>
    <p:sldId id="577" r:id="rId18"/>
    <p:sldId id="581" r:id="rId19"/>
    <p:sldId id="538" r:id="rId20"/>
    <p:sldId id="539" r:id="rId21"/>
    <p:sldId id="540" r:id="rId22"/>
    <p:sldId id="541" r:id="rId23"/>
    <p:sldId id="542" r:id="rId24"/>
    <p:sldId id="578" r:id="rId25"/>
    <p:sldId id="543" r:id="rId26"/>
    <p:sldId id="544" r:id="rId27"/>
    <p:sldId id="545" r:id="rId28"/>
    <p:sldId id="547" r:id="rId29"/>
    <p:sldId id="546" r:id="rId30"/>
    <p:sldId id="548" r:id="rId31"/>
    <p:sldId id="549" r:id="rId32"/>
    <p:sldId id="492" r:id="rId33"/>
    <p:sldId id="550" r:id="rId34"/>
    <p:sldId id="552" r:id="rId35"/>
    <p:sldId id="551" r:id="rId36"/>
    <p:sldId id="554" r:id="rId37"/>
    <p:sldId id="579" r:id="rId38"/>
    <p:sldId id="582" r:id="rId39"/>
    <p:sldId id="553" r:id="rId40"/>
    <p:sldId id="555" r:id="rId41"/>
    <p:sldId id="556" r:id="rId42"/>
    <p:sldId id="557" r:id="rId43"/>
    <p:sldId id="558" r:id="rId44"/>
    <p:sldId id="559" r:id="rId45"/>
    <p:sldId id="503" r:id="rId46"/>
    <p:sldId id="560" r:id="rId47"/>
    <p:sldId id="561" r:id="rId48"/>
    <p:sldId id="562" r:id="rId49"/>
    <p:sldId id="563" r:id="rId50"/>
    <p:sldId id="564" r:id="rId51"/>
    <p:sldId id="566" r:id="rId52"/>
    <p:sldId id="565" r:id="rId53"/>
    <p:sldId id="567" r:id="rId54"/>
    <p:sldId id="568" r:id="rId55"/>
    <p:sldId id="569" r:id="rId56"/>
    <p:sldId id="570" r:id="rId57"/>
    <p:sldId id="571" r:id="rId58"/>
    <p:sldId id="472" r:id="rId59"/>
    <p:sldId id="572" r:id="rId60"/>
    <p:sldId id="574" r:id="rId61"/>
    <p:sldId id="573" r:id="rId62"/>
    <p:sldId id="575" r:id="rId63"/>
    <p:sldId id="576"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3" d="100"/>
          <a:sy n="53" d="100"/>
        </p:scale>
        <p:origin x="108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rif Salem" userId="93371da5-1b6a-4146-a736-4a3b0c81f0c2" providerId="ADAL" clId="{FDDFC4A8-68B8-4354-A16D-BCE319499C4B}"/>
    <pc:docChg chg="custSel addSld delSld modSld">
      <pc:chgData name="Serif Salem" userId="93371da5-1b6a-4146-a736-4a3b0c81f0c2" providerId="ADAL" clId="{FDDFC4A8-68B8-4354-A16D-BCE319499C4B}" dt="2025-02-25T19:46:36.495" v="196" actId="313"/>
      <pc:docMkLst>
        <pc:docMk/>
      </pc:docMkLst>
      <pc:sldChg chg="del">
        <pc:chgData name="Serif Salem" userId="93371da5-1b6a-4146-a736-4a3b0c81f0c2" providerId="ADAL" clId="{FDDFC4A8-68B8-4354-A16D-BCE319499C4B}" dt="2025-02-25T19:44:30.864" v="0" actId="47"/>
        <pc:sldMkLst>
          <pc:docMk/>
          <pc:sldMk cId="2805891903" sldId="266"/>
        </pc:sldMkLst>
      </pc:sldChg>
      <pc:sldChg chg="del">
        <pc:chgData name="Serif Salem" userId="93371da5-1b6a-4146-a736-4a3b0c81f0c2" providerId="ADAL" clId="{FDDFC4A8-68B8-4354-A16D-BCE319499C4B}" dt="2025-02-25T19:44:30.864" v="0" actId="47"/>
        <pc:sldMkLst>
          <pc:docMk/>
          <pc:sldMk cId="920747707" sldId="267"/>
        </pc:sldMkLst>
      </pc:sldChg>
      <pc:sldChg chg="del">
        <pc:chgData name="Serif Salem" userId="93371da5-1b6a-4146-a736-4a3b0c81f0c2" providerId="ADAL" clId="{FDDFC4A8-68B8-4354-A16D-BCE319499C4B}" dt="2025-02-25T19:44:30.864" v="0" actId="47"/>
        <pc:sldMkLst>
          <pc:docMk/>
          <pc:sldMk cId="508907100" sldId="580"/>
        </pc:sldMkLst>
      </pc:sldChg>
      <pc:sldChg chg="modSp new mod">
        <pc:chgData name="Serif Salem" userId="93371da5-1b6a-4146-a736-4a3b0c81f0c2" providerId="ADAL" clId="{FDDFC4A8-68B8-4354-A16D-BCE319499C4B}" dt="2025-02-25T19:46:36.495" v="196" actId="313"/>
        <pc:sldMkLst>
          <pc:docMk/>
          <pc:sldMk cId="464537848" sldId="583"/>
        </pc:sldMkLst>
        <pc:spChg chg="mod">
          <ac:chgData name="Serif Salem" userId="93371da5-1b6a-4146-a736-4a3b0c81f0c2" providerId="ADAL" clId="{FDDFC4A8-68B8-4354-A16D-BCE319499C4B}" dt="2025-02-25T19:44:48.638" v="8" actId="20577"/>
          <ac:spMkLst>
            <pc:docMk/>
            <pc:sldMk cId="464537848" sldId="583"/>
            <ac:spMk id="2" creationId="{28609D63-9ED2-17A7-AF86-F4C7556D2EF4}"/>
          </ac:spMkLst>
        </pc:spChg>
        <pc:spChg chg="mod">
          <ac:chgData name="Serif Salem" userId="93371da5-1b6a-4146-a736-4a3b0c81f0c2" providerId="ADAL" clId="{FDDFC4A8-68B8-4354-A16D-BCE319499C4B}" dt="2025-02-25T19:46:36.495" v="196" actId="313"/>
          <ac:spMkLst>
            <pc:docMk/>
            <pc:sldMk cId="464537848" sldId="583"/>
            <ac:spMk id="3" creationId="{B8768A1F-3469-3C80-F190-AAA40221F02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553247-5096-4F3F-992E-63E7BA514C93}" type="datetimeFigureOut">
              <a:rPr lang="en-GB" smtClean="0"/>
              <a:t>25/02/2025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E017CA-80C5-4DAE-B5BE-5BC8BD0B01AB}" type="slidenum">
              <a:rPr lang="en-GB" smtClean="0"/>
              <a:t>‹#›</a:t>
            </a:fld>
            <a:endParaRPr lang="en-GB"/>
          </a:p>
        </p:txBody>
      </p:sp>
    </p:spTree>
    <p:extLst>
      <p:ext uri="{BB962C8B-B14F-4D97-AF65-F5344CB8AC3E}">
        <p14:creationId xmlns:p14="http://schemas.microsoft.com/office/powerpoint/2010/main" val="3135698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2.png"/><Relationship Id="rId1" Type="http://schemas.openxmlformats.org/officeDocument/2006/relationships/slideMaster" Target="../slideMasters/slideMaster2.xml"/><Relationship Id="rId4" Type="http://schemas.openxmlformats.org/officeDocument/2006/relationships/image" Target="../media/image18.png"/></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8069C52-4842-B1D1-4515-8D68DA615533}"/>
              </a:ext>
            </a:extLst>
          </p:cNvPr>
          <p:cNvPicPr>
            <a:picLocks noChangeAspect="1"/>
          </p:cNvPicPr>
          <p:nvPr/>
        </p:nvPicPr>
        <p:blipFill>
          <a:blip r:embed="rId3"/>
          <a:stretch>
            <a:fillRect/>
          </a:stretch>
        </p:blipFill>
        <p:spPr>
          <a:xfrm>
            <a:off x="0" y="-6733"/>
            <a:ext cx="12201452" cy="6871465"/>
          </a:xfrm>
          <a:prstGeom prst="rect">
            <a:avLst/>
          </a:prstGeom>
        </p:spPr>
      </p:pic>
      <p:sp>
        <p:nvSpPr>
          <p:cNvPr id="10" name="Right Triangle 9"/>
          <p:cNvSpPr/>
          <p:nvPr/>
        </p:nvSpPr>
        <p:spPr>
          <a:xfrm>
            <a:off x="-2" y="4664147"/>
            <a:ext cx="12201452"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9" name="Title 8"/>
          <p:cNvSpPr>
            <a:spLocks noGrp="1"/>
          </p:cNvSpPr>
          <p:nvPr>
            <p:ph type="ctrTitle"/>
          </p:nvPr>
        </p:nvSpPr>
        <p:spPr>
          <a:xfrm>
            <a:off x="914400" y="1338145"/>
            <a:ext cx="10363199" cy="2419815"/>
          </a:xfrm>
          <a:prstGeom prst="roundRect">
            <a:avLst>
              <a:gd name="adj" fmla="val 9294"/>
            </a:avLst>
          </a:prstGeom>
          <a:ln w="28575">
            <a:noFill/>
          </a:ln>
        </p:spPr>
        <p:txBody>
          <a:bodyPr vert="horz" anchor="t">
            <a:normAutofit/>
          </a:bodyPr>
          <a:lstStyle>
            <a:lvl1pPr algn="ctr">
              <a:defRPr sz="48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p>
        </p:txBody>
      </p:sp>
      <p:sp>
        <p:nvSpPr>
          <p:cNvPr id="17" name="Subtitle 16"/>
          <p:cNvSpPr>
            <a:spLocks noGrp="1"/>
          </p:cNvSpPr>
          <p:nvPr>
            <p:ph type="subTitle" idx="1"/>
          </p:nvPr>
        </p:nvSpPr>
        <p:spPr>
          <a:xfrm>
            <a:off x="914400" y="4036741"/>
            <a:ext cx="10363200" cy="1374422"/>
          </a:xfrm>
          <a:prstGeom prst="roundRect">
            <a:avLst/>
          </a:prstGeom>
          <a:ln w="28575">
            <a:noFill/>
          </a:ln>
        </p:spPr>
        <p:txBody>
          <a:bodyPr lIns="45720" rIns="45720">
            <a:normAutofit/>
          </a:bodyPr>
          <a:lstStyle>
            <a:lvl1pPr marL="0" marR="64008" indent="0" algn="ctr">
              <a:buNone/>
              <a:defRPr sz="36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0" name="Date Placeholder 29"/>
          <p:cNvSpPr>
            <a:spLocks noGrp="1"/>
          </p:cNvSpPr>
          <p:nvPr>
            <p:ph type="dt" sz="half" idx="10"/>
          </p:nvPr>
        </p:nvSpPr>
        <p:spPr/>
        <p:txBody>
          <a:bodyPr/>
          <a:lstStyle>
            <a:lvl1pPr>
              <a:defRPr>
                <a:solidFill>
                  <a:srgbClr val="E0E6E9"/>
                </a:solidFill>
              </a:defRPr>
            </a:lvl1pPr>
            <a:extLst/>
          </a:lstStyle>
          <a:p>
            <a:fld id="{C13E6E27-F386-4C42-9825-37E915BA0B10}" type="datetimeFigureOut">
              <a:rPr lang="en-GB" smtClean="0"/>
              <a:t>25/02/2025</a:t>
            </a:fld>
            <a:endParaRPr lang="en-GB"/>
          </a:p>
        </p:txBody>
      </p:sp>
      <p:sp>
        <p:nvSpPr>
          <p:cNvPr id="2" name="Slide Number Placeholder 7">
            <a:extLst>
              <a:ext uri="{FF2B5EF4-FFF2-40B4-BE49-F238E27FC236}">
                <a16:creationId xmlns:a16="http://schemas.microsoft.com/office/drawing/2014/main" id="{52C2EEAF-B2B3-6386-AE4D-57D736786095}"/>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9C7DF156-B5E1-4671-B218-C8A95945EDB5}" type="slidenum">
              <a:rPr lang="en-GB" smtClean="0"/>
              <a:t>‹#›</a:t>
            </a:fld>
            <a:endParaRPr lang="en-GB"/>
          </a:p>
        </p:txBody>
      </p:sp>
    </p:spTree>
    <p:extLst>
      <p:ext uri="{BB962C8B-B14F-4D97-AF65-F5344CB8AC3E}">
        <p14:creationId xmlns:p14="http://schemas.microsoft.com/office/powerpoint/2010/main" val="42412512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163099"/>
            <a:ext cx="11481847" cy="984453"/>
          </a:xfrm>
          <a:prstGeom prst="round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382232"/>
            <a:ext cx="11481847" cy="4486940"/>
          </a:xfrm>
          <a:prstGeom prst="roundRect">
            <a:avLst>
              <a:gd name="adj" fmla="val 4257"/>
            </a:avLst>
          </a:prstGeom>
        </p:spPr>
        <p:txBody>
          <a:bodyPr vert="horz" lIns="91440" tIns="45720" rIns="91440" bIns="45720" rtlCol="0">
            <a:normAutofit/>
          </a:bodyPr>
          <a:lstStyle>
            <a:lvl2pPr>
              <a:defRPr>
                <a:solidFill>
                  <a:srgbClr val="005392"/>
                </a:solidFill>
              </a:defRPr>
            </a:lvl2pPr>
            <a:lvl3pPr>
              <a:defRPr>
                <a:solidFill>
                  <a:srgbClr val="00B050"/>
                </a:solidFill>
              </a:defRPr>
            </a:lvl3pPr>
            <a:lvl4pPr>
              <a:defRPr>
                <a:solidFill>
                  <a:srgbClr val="7030A0"/>
                </a:solidFill>
              </a:defRPr>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88D689FD-F18C-9C2D-5E64-B34BA4CE63C1}"/>
              </a:ext>
            </a:extLst>
          </p:cNvPr>
          <p:cNvSpPr>
            <a:spLocks noGrp="1"/>
          </p:cNvSpPr>
          <p:nvPr>
            <p:ph type="dt" sz="half" idx="2"/>
          </p:nvPr>
        </p:nvSpPr>
        <p:spPr>
          <a:xfrm rot="5400000">
            <a:off x="10702137" y="4165131"/>
            <a:ext cx="2743200" cy="262908"/>
          </a:xfrm>
          <a:prstGeom prst="rect">
            <a:avLst/>
          </a:prstGeom>
        </p:spPr>
        <p:txBody>
          <a:bodyPr vert="horz" lIns="91440" tIns="45720" rIns="91440" bIns="45720" rtlCol="0" anchor="ctr"/>
          <a:lstStyle>
            <a:lvl1pPr algn="r">
              <a:defRPr sz="1200">
                <a:solidFill>
                  <a:schemeClr val="tx1">
                    <a:tint val="82000"/>
                  </a:schemeClr>
                </a:solidFill>
              </a:defRPr>
            </a:lvl1pPr>
          </a:lstStyle>
          <a:p>
            <a:fld id="{C13E6E27-F386-4C42-9825-37E915BA0B10}" type="datetimeFigureOut">
              <a:rPr lang="en-GB" smtClean="0"/>
              <a:t>25/02/2025</a:t>
            </a:fld>
            <a:endParaRPr lang="en-GB"/>
          </a:p>
        </p:txBody>
      </p:sp>
      <p:sp>
        <p:nvSpPr>
          <p:cNvPr id="7" name="Footer Placeholder 6">
            <a:extLst>
              <a:ext uri="{FF2B5EF4-FFF2-40B4-BE49-F238E27FC236}">
                <a16:creationId xmlns:a16="http://schemas.microsoft.com/office/drawing/2014/main" id="{A99B1C7A-46A7-09DB-C6F2-BC0E0A6AF17C}"/>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8" name="Slide Number Placeholder 7">
            <a:extLst>
              <a:ext uri="{FF2B5EF4-FFF2-40B4-BE49-F238E27FC236}">
                <a16:creationId xmlns:a16="http://schemas.microsoft.com/office/drawing/2014/main" id="{337F5D6B-5AD6-DE63-2602-48351CCF56B0}"/>
              </a:ext>
            </a:extLst>
          </p:cNvPr>
          <p:cNvSpPr>
            <a:spLocks noGrp="1"/>
          </p:cNvSpPr>
          <p:nvPr>
            <p:ph type="sldNum" sz="quarter" idx="4"/>
          </p:nvPr>
        </p:nvSpPr>
        <p:spPr>
          <a:xfrm>
            <a:off x="11749746" y="5698526"/>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9C7DF156-B5E1-4671-B218-C8A95945EDB5}" type="slidenum">
              <a:rPr lang="en-GB" smtClean="0"/>
              <a:t>‹#›</a:t>
            </a:fld>
            <a:endParaRPr lang="en-GB"/>
          </a:p>
        </p:txBody>
      </p:sp>
    </p:spTree>
    <p:extLst>
      <p:ext uri="{BB962C8B-B14F-4D97-AF65-F5344CB8AC3E}">
        <p14:creationId xmlns:p14="http://schemas.microsoft.com/office/powerpoint/2010/main" val="292728416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1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226895"/>
            <a:ext cx="11481847" cy="953319"/>
          </a:xfrm>
          <a:prstGeom prst="roundRect">
            <a:avLst/>
          </a:prstGeom>
        </p:spPr>
        <p:txBody>
          <a:bodyPr vert="horz" lIns="91440" tIns="45720" rIns="91440" bIns="45720" rtlCol="0" anchor="ctr">
            <a:normAutofit/>
          </a:bodyPr>
          <a:lstStyle/>
          <a:p>
            <a:r>
              <a:rPr lang="en-US"/>
              <a:t>Click to edit Master title style</a:t>
            </a:r>
          </a:p>
        </p:txBody>
      </p:sp>
      <p:sp>
        <p:nvSpPr>
          <p:cNvPr id="6" name="Date Placeholder 4">
            <a:extLst>
              <a:ext uri="{FF2B5EF4-FFF2-40B4-BE49-F238E27FC236}">
                <a16:creationId xmlns:a16="http://schemas.microsoft.com/office/drawing/2014/main" id="{4F250684-4028-CD1F-B2FE-7371D66D60FA}"/>
              </a:ext>
            </a:extLst>
          </p:cNvPr>
          <p:cNvSpPr>
            <a:spLocks noGrp="1"/>
          </p:cNvSpPr>
          <p:nvPr>
            <p:ph type="dt" sz="half" idx="2"/>
          </p:nvPr>
        </p:nvSpPr>
        <p:spPr>
          <a:xfrm rot="5400000">
            <a:off x="10651029" y="4114022"/>
            <a:ext cx="2743200" cy="365126"/>
          </a:xfrm>
          <a:prstGeom prst="rect">
            <a:avLst/>
          </a:prstGeom>
        </p:spPr>
        <p:txBody>
          <a:bodyPr vert="horz" lIns="91440" tIns="45720" rIns="91440" bIns="45720" rtlCol="0" anchor="ctr"/>
          <a:lstStyle>
            <a:lvl1pPr algn="r">
              <a:defRPr sz="1200">
                <a:solidFill>
                  <a:schemeClr val="tx1">
                    <a:tint val="82000"/>
                  </a:schemeClr>
                </a:solidFill>
              </a:defRPr>
            </a:lvl1pPr>
          </a:lstStyle>
          <a:p>
            <a:fld id="{C13E6E27-F386-4C42-9825-37E915BA0B10}" type="datetimeFigureOut">
              <a:rPr lang="en-GB" smtClean="0"/>
              <a:t>25/02/2025</a:t>
            </a:fld>
            <a:endParaRPr lang="en-GB"/>
          </a:p>
        </p:txBody>
      </p:sp>
      <p:sp>
        <p:nvSpPr>
          <p:cNvPr id="2" name="Footer Placeholder 6">
            <a:extLst>
              <a:ext uri="{FF2B5EF4-FFF2-40B4-BE49-F238E27FC236}">
                <a16:creationId xmlns:a16="http://schemas.microsoft.com/office/drawing/2014/main" id="{88708C92-2C79-8912-0B51-14908D411655}"/>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4" name="Slide Number Placeholder 7">
            <a:extLst>
              <a:ext uri="{FF2B5EF4-FFF2-40B4-BE49-F238E27FC236}">
                <a16:creationId xmlns:a16="http://schemas.microsoft.com/office/drawing/2014/main" id="{08421759-3BF2-A965-DA21-A7B90DB16601}"/>
              </a:ext>
            </a:extLst>
          </p:cNvPr>
          <p:cNvSpPr>
            <a:spLocks noGrp="1"/>
          </p:cNvSpPr>
          <p:nvPr>
            <p:ph type="sldNum" sz="quarter" idx="4"/>
          </p:nvPr>
        </p:nvSpPr>
        <p:spPr>
          <a:xfrm>
            <a:off x="11748978" y="5698526"/>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9C7DF156-B5E1-4671-B218-C8A95945EDB5}" type="slidenum">
              <a:rPr lang="en-GB" smtClean="0"/>
              <a:t>‹#›</a:t>
            </a:fld>
            <a:endParaRPr lang="en-GB"/>
          </a:p>
        </p:txBody>
      </p:sp>
    </p:spTree>
    <p:extLst>
      <p:ext uri="{BB962C8B-B14F-4D97-AF65-F5344CB8AC3E}">
        <p14:creationId xmlns:p14="http://schemas.microsoft.com/office/powerpoint/2010/main" val="74741923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2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Date Placeholder 4">
            <a:extLst>
              <a:ext uri="{FF2B5EF4-FFF2-40B4-BE49-F238E27FC236}">
                <a16:creationId xmlns:a16="http://schemas.microsoft.com/office/drawing/2014/main" id="{92FD339E-D879-16A4-AF23-4C27E74B1270}"/>
              </a:ext>
            </a:extLst>
          </p:cNvPr>
          <p:cNvSpPr>
            <a:spLocks noGrp="1"/>
          </p:cNvSpPr>
          <p:nvPr>
            <p:ph type="dt" sz="half" idx="2"/>
          </p:nvPr>
        </p:nvSpPr>
        <p:spPr>
          <a:xfrm rot="5400000">
            <a:off x="10674595" y="4148606"/>
            <a:ext cx="2743200" cy="317992"/>
          </a:xfrm>
          <a:prstGeom prst="rect">
            <a:avLst/>
          </a:prstGeom>
        </p:spPr>
        <p:txBody>
          <a:bodyPr vert="horz" lIns="91440" tIns="45720" rIns="91440" bIns="45720" rtlCol="0" anchor="ctr"/>
          <a:lstStyle>
            <a:lvl1pPr algn="r">
              <a:defRPr sz="1200">
                <a:solidFill>
                  <a:schemeClr val="tx1">
                    <a:tint val="82000"/>
                  </a:schemeClr>
                </a:solidFill>
              </a:defRPr>
            </a:lvl1pPr>
          </a:lstStyle>
          <a:p>
            <a:fld id="{C13E6E27-F386-4C42-9825-37E915BA0B10}" type="datetimeFigureOut">
              <a:rPr lang="en-GB" smtClean="0"/>
              <a:t>25/02/2025</a:t>
            </a:fld>
            <a:endParaRPr lang="en-GB"/>
          </a:p>
        </p:txBody>
      </p:sp>
      <p:sp>
        <p:nvSpPr>
          <p:cNvPr id="2" name="Footer Placeholder 6">
            <a:extLst>
              <a:ext uri="{FF2B5EF4-FFF2-40B4-BE49-F238E27FC236}">
                <a16:creationId xmlns:a16="http://schemas.microsoft.com/office/drawing/2014/main" id="{D0B93E04-A689-F89D-DC09-6D97F85FA3B3}"/>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3" name="Slide Number Placeholder 7">
            <a:extLst>
              <a:ext uri="{FF2B5EF4-FFF2-40B4-BE49-F238E27FC236}">
                <a16:creationId xmlns:a16="http://schemas.microsoft.com/office/drawing/2014/main" id="{1D0ABA37-9D80-A37D-202E-C9C016B713FB}"/>
              </a:ext>
            </a:extLst>
          </p:cNvPr>
          <p:cNvSpPr>
            <a:spLocks noGrp="1"/>
          </p:cNvSpPr>
          <p:nvPr>
            <p:ph type="sldNum" sz="quarter" idx="4"/>
          </p:nvPr>
        </p:nvSpPr>
        <p:spPr>
          <a:xfrm>
            <a:off x="11738729" y="5709543"/>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9C7DF156-B5E1-4671-B218-C8A95945EDB5}" type="slidenum">
              <a:rPr lang="en-GB" smtClean="0"/>
              <a:t>‹#›</a:t>
            </a:fld>
            <a:endParaRPr lang="en-GB"/>
          </a:p>
        </p:txBody>
      </p:sp>
    </p:spTree>
    <p:extLst>
      <p:ext uri="{BB962C8B-B14F-4D97-AF65-F5344CB8AC3E}">
        <p14:creationId xmlns:p14="http://schemas.microsoft.com/office/powerpoint/2010/main" val="14027407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logo mono_image bckgr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80104" y="4143097"/>
            <a:ext cx="2743200" cy="306975"/>
          </a:xfrm>
          <a:prstGeom prst="rect">
            <a:avLst/>
          </a:prstGeom>
        </p:spPr>
        <p:txBody>
          <a:bodyPr vert="horz" lIns="91440" tIns="45720" rIns="91440" bIns="45720" rtlCol="0" anchor="ctr"/>
          <a:lstStyle>
            <a:lvl1pPr algn="r">
              <a:defRPr sz="1200">
                <a:solidFill>
                  <a:schemeClr val="tx1">
                    <a:tint val="82000"/>
                  </a:schemeClr>
                </a:solidFill>
              </a:defRPr>
            </a:lvl1pPr>
          </a:lstStyle>
          <a:p>
            <a:fld id="{C13E6E27-F386-4C42-9825-37E915BA0B10}" type="datetimeFigureOut">
              <a:rPr lang="en-GB" smtClean="0"/>
              <a:t>25/02/2025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2" y="6484567"/>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9C7DF156-B5E1-4671-B218-C8A95945EDB5}" type="slidenum">
              <a:rPr lang="en-GB" smtClean="0"/>
              <a:t>‹#›</a:t>
            </a:fld>
            <a:endParaRPr lang="en-GB"/>
          </a:p>
        </p:txBody>
      </p:sp>
      <p:pic>
        <p:nvPicPr>
          <p:cNvPr id="9" name="Picture 8" descr="A picture containing screenshot, white, design">
            <a:extLst>
              <a:ext uri="{FF2B5EF4-FFF2-40B4-BE49-F238E27FC236}">
                <a16:creationId xmlns:a16="http://schemas.microsoft.com/office/drawing/2014/main" id="{C98FB062-E638-F131-4AF1-56EF4579A625}"/>
              </a:ext>
            </a:extLst>
          </p:cNvPr>
          <p:cNvPicPr>
            <a:picLocks noChangeAspect="1"/>
          </p:cNvPicPr>
          <p:nvPr/>
        </p:nvPicPr>
        <p:blipFill>
          <a:blip r:embed="rId3"/>
          <a:srcRect l="1831" t="85427" r="82209" b="2635"/>
          <a:stretch/>
        </p:blipFill>
        <p:spPr>
          <a:xfrm>
            <a:off x="0" y="0"/>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00AACA88-E471-C83F-2174-E13BD81C697B}"/>
              </a:ext>
            </a:extLst>
          </p:cNvPr>
          <p:cNvPicPr>
            <a:picLocks noChangeAspect="1"/>
          </p:cNvPicPr>
          <p:nvPr/>
        </p:nvPicPr>
        <p:blipFill>
          <a:blip r:embed="rId3"/>
          <a:srcRect l="1831" t="85427" r="82209" b="2635"/>
          <a:stretch/>
        </p:blipFill>
        <p:spPr>
          <a:xfrm>
            <a:off x="0" y="0"/>
            <a:ext cx="1743739" cy="733704"/>
          </a:xfrm>
          <a:prstGeom prst="rect">
            <a:avLst/>
          </a:prstGeom>
        </p:spPr>
      </p:pic>
    </p:spTree>
    <p:extLst>
      <p:ext uri="{BB962C8B-B14F-4D97-AF65-F5344CB8AC3E}">
        <p14:creationId xmlns:p14="http://schemas.microsoft.com/office/powerpoint/2010/main" val="2658294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3_logo mono_image bckgr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80104" y="4143097"/>
            <a:ext cx="2743200" cy="306975"/>
          </a:xfrm>
          <a:prstGeom prst="rect">
            <a:avLst/>
          </a:prstGeom>
        </p:spPr>
        <p:txBody>
          <a:bodyPr vert="horz" lIns="91440" tIns="45720" rIns="91440" bIns="45720" rtlCol="0" anchor="ctr"/>
          <a:lstStyle>
            <a:lvl1pPr algn="r">
              <a:defRPr sz="1200">
                <a:solidFill>
                  <a:schemeClr val="tx1">
                    <a:tint val="82000"/>
                  </a:schemeClr>
                </a:solidFill>
              </a:defRPr>
            </a:lvl1pPr>
          </a:lstStyle>
          <a:p>
            <a:fld id="{C13E6E27-F386-4C42-9825-37E915BA0B10}" type="datetimeFigureOut">
              <a:rPr lang="en-GB" smtClean="0"/>
              <a:t>25/02/2025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2" y="6484567"/>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9C7DF156-B5E1-4671-B218-C8A95945EDB5}" type="slidenum">
              <a:rPr lang="en-GB" smtClean="0"/>
              <a:t>‹#›</a:t>
            </a:fld>
            <a:endParaRPr lang="en-GB"/>
          </a:p>
        </p:txBody>
      </p:sp>
      <p:pic>
        <p:nvPicPr>
          <p:cNvPr id="9" name="Picture 8" descr="A picture containing screenshot, white, design">
            <a:extLst>
              <a:ext uri="{FF2B5EF4-FFF2-40B4-BE49-F238E27FC236}">
                <a16:creationId xmlns:a16="http://schemas.microsoft.com/office/drawing/2014/main" id="{C98FB062-E638-F131-4AF1-56EF4579A625}"/>
              </a:ext>
            </a:extLst>
          </p:cNvPr>
          <p:cNvPicPr>
            <a:picLocks noChangeAspect="1"/>
          </p:cNvPicPr>
          <p:nvPr/>
        </p:nvPicPr>
        <p:blipFill>
          <a:blip r:embed="rId3"/>
          <a:srcRect l="1831" t="85427" r="82209" b="2635"/>
          <a:stretch/>
        </p:blipFill>
        <p:spPr>
          <a:xfrm>
            <a:off x="0" y="0"/>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00AACA88-E471-C83F-2174-E13BD81C697B}"/>
              </a:ext>
            </a:extLst>
          </p:cNvPr>
          <p:cNvPicPr>
            <a:picLocks noChangeAspect="1"/>
          </p:cNvPicPr>
          <p:nvPr/>
        </p:nvPicPr>
        <p:blipFill>
          <a:blip r:embed="rId3"/>
          <a:srcRect l="1831" t="85427" r="82209" b="2635"/>
          <a:stretch/>
        </p:blipFill>
        <p:spPr>
          <a:xfrm>
            <a:off x="0" y="0"/>
            <a:ext cx="1743739" cy="733704"/>
          </a:xfrm>
          <a:prstGeom prst="rect">
            <a:avLst/>
          </a:prstGeom>
        </p:spPr>
      </p:pic>
      <p:sp>
        <p:nvSpPr>
          <p:cNvPr id="3" name="Title Placeholder 1">
            <a:extLst>
              <a:ext uri="{FF2B5EF4-FFF2-40B4-BE49-F238E27FC236}">
                <a16:creationId xmlns:a16="http://schemas.microsoft.com/office/drawing/2014/main" id="{13DD8E46-51D4-9ADA-7AE4-F85AB3C01EF8}"/>
              </a:ext>
            </a:extLst>
          </p:cNvPr>
          <p:cNvSpPr>
            <a:spLocks noGrp="1"/>
          </p:cNvSpPr>
          <p:nvPr>
            <p:ph type="title"/>
          </p:nvPr>
        </p:nvSpPr>
        <p:spPr>
          <a:xfrm>
            <a:off x="1743739" y="168167"/>
            <a:ext cx="10096327" cy="733704"/>
          </a:xfrm>
          <a:prstGeom prst="roundRect">
            <a:avLst/>
          </a:prstGeom>
        </p:spPr>
        <p:txBody>
          <a:bodyPr vert="horz" lIns="91440" tIns="45720" rIns="91440" bIns="45720" rtlCol="0" anchor="ctr">
            <a:normAutofit/>
          </a:bodyPr>
          <a:lstStyle/>
          <a:p>
            <a:r>
              <a:rPr lang="en-US"/>
              <a:t>Click to edit Master title style</a:t>
            </a:r>
          </a:p>
        </p:txBody>
      </p:sp>
      <p:sp>
        <p:nvSpPr>
          <p:cNvPr id="5" name="Footer Placeholder 6">
            <a:extLst>
              <a:ext uri="{FF2B5EF4-FFF2-40B4-BE49-F238E27FC236}">
                <a16:creationId xmlns:a16="http://schemas.microsoft.com/office/drawing/2014/main" id="{060868BD-68AA-3E38-C283-F3144D801865}"/>
              </a:ext>
            </a:extLst>
          </p:cNvPr>
          <p:cNvSpPr>
            <a:spLocks noGrp="1"/>
          </p:cNvSpPr>
          <p:nvPr>
            <p:ph type="ftr" sz="quarter" idx="3"/>
          </p:nvPr>
        </p:nvSpPr>
        <p:spPr>
          <a:xfrm>
            <a:off x="2888102" y="6448542"/>
            <a:ext cx="5707566" cy="365125"/>
          </a:xfrm>
          <a:prstGeom prst="rect">
            <a:avLst/>
          </a:prstGeom>
        </p:spPr>
        <p:txBody>
          <a:bodyPr vert="horz" lIns="91440" tIns="45720" rIns="91440" bIns="45720" rtlCol="0" anchor="ctr"/>
          <a:lstStyle>
            <a:lvl1pPr algn="ctr">
              <a:defRPr sz="1400">
                <a:solidFill>
                  <a:schemeClr val="tx1"/>
                </a:solidFill>
              </a:defRPr>
            </a:lvl1pPr>
          </a:lstStyle>
          <a:p>
            <a:endParaRPr lang="en-GB"/>
          </a:p>
        </p:txBody>
      </p:sp>
    </p:spTree>
    <p:extLst>
      <p:ext uri="{BB962C8B-B14F-4D97-AF65-F5344CB8AC3E}">
        <p14:creationId xmlns:p14="http://schemas.microsoft.com/office/powerpoint/2010/main" val="261527688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logo mono_image bckgrnd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8" name="Picture 7" descr="A picture containing screenshot, white, design">
            <a:extLst>
              <a:ext uri="{FF2B5EF4-FFF2-40B4-BE49-F238E27FC236}">
                <a16:creationId xmlns:a16="http://schemas.microsoft.com/office/drawing/2014/main" id="{D2E35789-51F7-6CD7-8884-F852CB36CD1F}"/>
              </a:ext>
            </a:extLst>
          </p:cNvPr>
          <p:cNvPicPr>
            <a:picLocks noChangeAspect="1"/>
          </p:cNvPicPr>
          <p:nvPr/>
        </p:nvPicPr>
        <p:blipFill>
          <a:blip r:embed="rId3"/>
          <a:srcRect l="1831" t="85427" r="82209" b="2635"/>
          <a:stretch/>
        </p:blipFill>
        <p:spPr>
          <a:xfrm>
            <a:off x="0" y="6124296"/>
            <a:ext cx="1743739" cy="733704"/>
          </a:xfrm>
          <a:prstGeom prst="rect">
            <a:avLst/>
          </a:prstGeom>
        </p:spPr>
      </p:pic>
      <p:sp>
        <p:nvSpPr>
          <p:cNvPr id="6" name="Date Placeholder 4">
            <a:extLst>
              <a:ext uri="{FF2B5EF4-FFF2-40B4-BE49-F238E27FC236}">
                <a16:creationId xmlns:a16="http://schemas.microsoft.com/office/drawing/2014/main" id="{48D91DDB-40C6-3598-09AA-7F6865FC737E}"/>
              </a:ext>
            </a:extLst>
          </p:cNvPr>
          <p:cNvSpPr>
            <a:spLocks noGrp="1"/>
          </p:cNvSpPr>
          <p:nvPr>
            <p:ph type="dt" sz="half" idx="2"/>
          </p:nvPr>
        </p:nvSpPr>
        <p:spPr>
          <a:xfrm rot="5400000">
            <a:off x="10685612" y="4148606"/>
            <a:ext cx="2743200" cy="295958"/>
          </a:xfrm>
          <a:prstGeom prst="rect">
            <a:avLst/>
          </a:prstGeom>
        </p:spPr>
        <p:txBody>
          <a:bodyPr vert="horz" lIns="91440" tIns="45720" rIns="91440" bIns="45720" rtlCol="0" anchor="ctr"/>
          <a:lstStyle>
            <a:lvl1pPr algn="r">
              <a:defRPr sz="1200">
                <a:solidFill>
                  <a:schemeClr val="tx1">
                    <a:tint val="82000"/>
                  </a:schemeClr>
                </a:solidFill>
              </a:defRPr>
            </a:lvl1pPr>
          </a:lstStyle>
          <a:p>
            <a:fld id="{C13E6E27-F386-4C42-9825-37E915BA0B10}" type="datetimeFigureOut">
              <a:rPr lang="en-GB" smtClean="0"/>
              <a:t>25/02/2025</a:t>
            </a:fld>
            <a:endParaRPr lang="en-GB"/>
          </a:p>
        </p:txBody>
      </p:sp>
      <p:sp>
        <p:nvSpPr>
          <p:cNvPr id="7" name="Slide Number Placeholder 7">
            <a:extLst>
              <a:ext uri="{FF2B5EF4-FFF2-40B4-BE49-F238E27FC236}">
                <a16:creationId xmlns:a16="http://schemas.microsoft.com/office/drawing/2014/main" id="{FB326374-0C9F-7C34-278C-ECAE76E06F8D}"/>
              </a:ext>
            </a:extLst>
          </p:cNvPr>
          <p:cNvSpPr>
            <a:spLocks noGrp="1"/>
          </p:cNvSpPr>
          <p:nvPr>
            <p:ph type="sldNum" sz="quarter" idx="4"/>
          </p:nvPr>
        </p:nvSpPr>
        <p:spPr>
          <a:xfrm>
            <a:off x="11727712" y="6473943"/>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9C7DF156-B5E1-4671-B218-C8A95945EDB5}" type="slidenum">
              <a:rPr lang="en-GB" smtClean="0"/>
              <a:t>‹#›</a:t>
            </a:fld>
            <a:endParaRPr lang="en-GB"/>
          </a:p>
        </p:txBody>
      </p:sp>
      <p:pic>
        <p:nvPicPr>
          <p:cNvPr id="2" name="Picture 1" descr="A picture containing screenshot, white, design">
            <a:extLst>
              <a:ext uri="{FF2B5EF4-FFF2-40B4-BE49-F238E27FC236}">
                <a16:creationId xmlns:a16="http://schemas.microsoft.com/office/drawing/2014/main" id="{7A8D60C2-B0CC-2490-D770-6BCE3398238D}"/>
              </a:ext>
            </a:extLst>
          </p:cNvPr>
          <p:cNvPicPr>
            <a:picLocks noChangeAspect="1"/>
          </p:cNvPicPr>
          <p:nvPr/>
        </p:nvPicPr>
        <p:blipFill>
          <a:blip r:embed="rId3"/>
          <a:srcRect l="1831" t="85427" r="82209" b="2635"/>
          <a:stretch/>
        </p:blipFill>
        <p:spPr>
          <a:xfrm>
            <a:off x="0" y="6124296"/>
            <a:ext cx="1743739" cy="733704"/>
          </a:xfrm>
          <a:prstGeom prst="rect">
            <a:avLst/>
          </a:prstGeom>
        </p:spPr>
      </p:pic>
    </p:spTree>
    <p:extLst>
      <p:ext uri="{BB962C8B-B14F-4D97-AF65-F5344CB8AC3E}">
        <p14:creationId xmlns:p14="http://schemas.microsoft.com/office/powerpoint/2010/main" val="21773265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1_logo mono_image bckgrnd">
    <p:bg>
      <p:bgPr>
        <a:solidFill>
          <a:schemeClr val="bg1"/>
        </a:solid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85612" y="4148606"/>
            <a:ext cx="2743200" cy="295958"/>
          </a:xfrm>
          <a:prstGeom prst="rect">
            <a:avLst/>
          </a:prstGeom>
        </p:spPr>
        <p:txBody>
          <a:bodyPr vert="horz" lIns="91440" tIns="45720" rIns="91440" bIns="45720" rtlCol="0" anchor="ctr"/>
          <a:lstStyle>
            <a:lvl1pPr algn="r">
              <a:defRPr sz="1200">
                <a:solidFill>
                  <a:schemeClr val="tx1">
                    <a:tint val="82000"/>
                  </a:schemeClr>
                </a:solidFill>
              </a:defRPr>
            </a:lvl1pPr>
          </a:lstStyle>
          <a:p>
            <a:fld id="{C13E6E27-F386-4C42-9825-37E915BA0B10}" type="datetimeFigureOut">
              <a:rPr lang="en-GB" smtClean="0"/>
              <a:t>25/02/2025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2" y="6442044"/>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9C7DF156-B5E1-4671-B218-C8A95945EDB5}" type="slidenum">
              <a:rPr lang="en-GB" smtClean="0"/>
              <a:t>‹#›</a:t>
            </a:fld>
            <a:endParaRPr lang="en-GB"/>
          </a:p>
        </p:txBody>
      </p:sp>
    </p:spTree>
    <p:extLst>
      <p:ext uri="{BB962C8B-B14F-4D97-AF65-F5344CB8AC3E}">
        <p14:creationId xmlns:p14="http://schemas.microsoft.com/office/powerpoint/2010/main" val="117111643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3_Custom Layout">
    <p:bg>
      <p:bgPr>
        <a:solidFill>
          <a:srgbClr val="FFFFCC">
            <a:alpha val="48000"/>
          </a:srgbClr>
        </a:solidFill>
        <a:effectLst/>
      </p:bgPr>
    </p:bg>
    <p:spTree>
      <p:nvGrpSpPr>
        <p:cNvPr id="1" name=""/>
        <p:cNvGrpSpPr/>
        <p:nvPr/>
      </p:nvGrpSpPr>
      <p:grpSpPr>
        <a:xfrm>
          <a:off x="0" y="0"/>
          <a:ext cx="0" cy="0"/>
          <a:chOff x="0" y="0"/>
          <a:chExt cx="0" cy="0"/>
        </a:xfrm>
      </p:grpSpPr>
      <p:sp>
        <p:nvSpPr>
          <p:cNvPr id="4" name="Date Placeholder 4">
            <a:extLst>
              <a:ext uri="{FF2B5EF4-FFF2-40B4-BE49-F238E27FC236}">
                <a16:creationId xmlns:a16="http://schemas.microsoft.com/office/drawing/2014/main" id="{D3DD7997-68DA-C490-5815-1DDFF7A56417}"/>
              </a:ext>
            </a:extLst>
          </p:cNvPr>
          <p:cNvSpPr>
            <a:spLocks noGrp="1"/>
          </p:cNvSpPr>
          <p:nvPr>
            <p:ph type="dt" sz="half" idx="2"/>
          </p:nvPr>
        </p:nvSpPr>
        <p:spPr>
          <a:xfrm rot="5400000">
            <a:off x="10674595" y="4137589"/>
            <a:ext cx="2743200" cy="317992"/>
          </a:xfrm>
          <a:prstGeom prst="rect">
            <a:avLst/>
          </a:prstGeom>
        </p:spPr>
        <p:txBody>
          <a:bodyPr vert="horz" lIns="91440" tIns="45720" rIns="91440" bIns="45720" rtlCol="0" anchor="ctr"/>
          <a:lstStyle>
            <a:lvl1pPr algn="r">
              <a:defRPr sz="1200">
                <a:solidFill>
                  <a:schemeClr val="tx1">
                    <a:tint val="82000"/>
                  </a:schemeClr>
                </a:solidFill>
              </a:defRPr>
            </a:lvl1pPr>
          </a:lstStyle>
          <a:p>
            <a:fld id="{C13E6E27-F386-4C42-9825-37E915BA0B10}" type="datetimeFigureOut">
              <a:rPr lang="en-GB" smtClean="0"/>
              <a:t>25/02/2025</a:t>
            </a:fld>
            <a:endParaRPr lang="en-GB"/>
          </a:p>
        </p:txBody>
      </p:sp>
      <p:sp>
        <p:nvSpPr>
          <p:cNvPr id="2" name="Footer Placeholder 6">
            <a:extLst>
              <a:ext uri="{FF2B5EF4-FFF2-40B4-BE49-F238E27FC236}">
                <a16:creationId xmlns:a16="http://schemas.microsoft.com/office/drawing/2014/main" id="{59C318D1-D9A5-8D1F-36C1-DCA1D8703392}"/>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5" name="Slide Number Placeholder 7">
            <a:extLst>
              <a:ext uri="{FF2B5EF4-FFF2-40B4-BE49-F238E27FC236}">
                <a16:creationId xmlns:a16="http://schemas.microsoft.com/office/drawing/2014/main" id="{3BF5F345-4EC4-7F1E-F197-BCFCB0C75F14}"/>
              </a:ext>
            </a:extLst>
          </p:cNvPr>
          <p:cNvSpPr>
            <a:spLocks noGrp="1"/>
          </p:cNvSpPr>
          <p:nvPr>
            <p:ph type="sldNum" sz="quarter" idx="4"/>
          </p:nvPr>
        </p:nvSpPr>
        <p:spPr>
          <a:xfrm>
            <a:off x="11738729" y="5687509"/>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9C7DF156-B5E1-4671-B218-C8A95945EDB5}" type="slidenum">
              <a:rPr lang="en-GB" smtClean="0"/>
              <a:t>‹#›</a:t>
            </a:fld>
            <a:endParaRPr lang="en-GB"/>
          </a:p>
        </p:txBody>
      </p:sp>
    </p:spTree>
    <p:extLst>
      <p:ext uri="{BB962C8B-B14F-4D97-AF65-F5344CB8AC3E}">
        <p14:creationId xmlns:p14="http://schemas.microsoft.com/office/powerpoint/2010/main" val="29297812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2_logo mono_image bckgrnd">
    <p:bg>
      <p:bgPr>
        <a:solidFill>
          <a:schemeClr val="bg1"/>
        </a:solid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85612" y="4148606"/>
            <a:ext cx="2743200" cy="295958"/>
          </a:xfrm>
          <a:prstGeom prst="rect">
            <a:avLst/>
          </a:prstGeom>
        </p:spPr>
        <p:txBody>
          <a:bodyPr vert="horz" lIns="91440" tIns="45720" rIns="91440" bIns="45720" rtlCol="0" anchor="ctr"/>
          <a:lstStyle>
            <a:lvl1pPr algn="r">
              <a:defRPr sz="1200">
                <a:solidFill>
                  <a:schemeClr val="tx1">
                    <a:tint val="82000"/>
                  </a:schemeClr>
                </a:solidFill>
              </a:defRPr>
            </a:lvl1pPr>
          </a:lstStyle>
          <a:p>
            <a:fld id="{C13E6E27-F386-4C42-9825-37E915BA0B10}" type="datetimeFigureOut">
              <a:rPr lang="en-GB" smtClean="0"/>
              <a:t>25/02/2025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2" y="6305108"/>
            <a:ext cx="464287" cy="510363"/>
          </a:xfrm>
          <a:prstGeom prst="rect">
            <a:avLst/>
          </a:prstGeom>
        </p:spPr>
        <p:txBody>
          <a:bodyPr vert="horz" lIns="91440" tIns="45720" rIns="91440" bIns="45720" rtlCol="0" anchor="ctr"/>
          <a:lstStyle>
            <a:lvl1pPr algn="r">
              <a:defRPr sz="1100" b="1">
                <a:solidFill>
                  <a:schemeClr val="tx1">
                    <a:tint val="82000"/>
                  </a:schemeClr>
                </a:solidFill>
              </a:defRPr>
            </a:lvl1pPr>
          </a:lstStyle>
          <a:p>
            <a:fld id="{9C7DF156-B5E1-4671-B218-C8A95945EDB5}" type="slidenum">
              <a:rPr lang="en-GB" smtClean="0"/>
              <a:t>‹#›</a:t>
            </a:fld>
            <a:endParaRPr lang="en-GB"/>
          </a:p>
        </p:txBody>
      </p:sp>
      <p:pic>
        <p:nvPicPr>
          <p:cNvPr id="2" name="Picture 1">
            <a:extLst>
              <a:ext uri="{FF2B5EF4-FFF2-40B4-BE49-F238E27FC236}">
                <a16:creationId xmlns:a16="http://schemas.microsoft.com/office/drawing/2014/main" id="{A8332636-384D-F42B-3E16-F4450B8AB983}"/>
              </a:ext>
            </a:extLst>
          </p:cNvPr>
          <p:cNvPicPr>
            <a:picLocks noChangeAspect="1"/>
          </p:cNvPicPr>
          <p:nvPr/>
        </p:nvPicPr>
        <p:blipFill>
          <a:blip r:embed="rId2"/>
          <a:stretch>
            <a:fillRect/>
          </a:stretch>
        </p:blipFill>
        <p:spPr>
          <a:xfrm>
            <a:off x="10524" y="6230679"/>
            <a:ext cx="627321" cy="627321"/>
          </a:xfrm>
          <a:prstGeom prst="rect">
            <a:avLst/>
          </a:prstGeom>
        </p:spPr>
      </p:pic>
      <p:sp>
        <p:nvSpPr>
          <p:cNvPr id="3" name="Text Placeholder 2">
            <a:extLst>
              <a:ext uri="{FF2B5EF4-FFF2-40B4-BE49-F238E27FC236}">
                <a16:creationId xmlns:a16="http://schemas.microsoft.com/office/drawing/2014/main" id="{1AA66330-4577-6481-7DC1-F2B0773BE4AA}"/>
              </a:ext>
            </a:extLst>
          </p:cNvPr>
          <p:cNvSpPr>
            <a:spLocks noGrp="1"/>
          </p:cNvSpPr>
          <p:nvPr>
            <p:ph idx="1"/>
          </p:nvPr>
        </p:nvSpPr>
        <p:spPr>
          <a:xfrm>
            <a:off x="637845" y="6305107"/>
            <a:ext cx="11089867" cy="510364"/>
          </a:xfrm>
          <a:prstGeom prst="roundRect">
            <a:avLst>
              <a:gd name="adj" fmla="val 4257"/>
            </a:avLst>
          </a:prstGeom>
        </p:spPr>
        <p:txBody>
          <a:bodyPr vert="horz" lIns="91440" tIns="45720" rIns="91440" bIns="45720" rtlCol="0" anchor="ctr">
            <a:normAutofit/>
          </a:bodyPr>
          <a:lstStyle>
            <a:lvl1pPr marL="0" indent="0">
              <a:lnSpc>
                <a:spcPct val="100000"/>
              </a:lnSpc>
              <a:buNone/>
              <a:defRPr sz="2400">
                <a:solidFill>
                  <a:srgbClr val="0142A5"/>
                </a:solidFill>
              </a:defRPr>
            </a:lvl1pPr>
          </a:lstStyle>
          <a:p>
            <a:pPr lvl="0"/>
            <a:r>
              <a:rPr lang="en-US"/>
              <a:t>Click to edit Master text styles</a:t>
            </a:r>
          </a:p>
        </p:txBody>
      </p:sp>
    </p:spTree>
    <p:extLst>
      <p:ext uri="{BB962C8B-B14F-4D97-AF65-F5344CB8AC3E}">
        <p14:creationId xmlns:p14="http://schemas.microsoft.com/office/powerpoint/2010/main" val="20078428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33C6A-6ED6-7711-0ED0-3C374166466A}"/>
              </a:ext>
            </a:extLst>
          </p:cNvPr>
          <p:cNvSpPr>
            <a:spLocks noGrp="1"/>
          </p:cNvSpPr>
          <p:nvPr>
            <p:ph type="title"/>
          </p:nvPr>
        </p:nvSpPr>
        <p:spPr>
          <a:xfrm>
            <a:off x="358219" y="106326"/>
            <a:ext cx="10051055" cy="1052623"/>
          </a:xfrm>
        </p:spPr>
        <p:txBody>
          <a:bodyPr/>
          <a:lstStyle>
            <a:lvl1pPr>
              <a:defRPr>
                <a:ln w="22225">
                  <a:solidFill>
                    <a:srgbClr val="A20000"/>
                  </a:solidFill>
                  <a:prstDash val="solid"/>
                </a:ln>
                <a:solidFill>
                  <a:srgbClr val="A20000"/>
                </a:solidFill>
              </a:defRPr>
            </a:lvl1pPr>
          </a:lstStyle>
          <a:p>
            <a:r>
              <a:rPr lang="en-US"/>
              <a:t>Click to edit Master title style</a:t>
            </a:r>
            <a:endParaRPr lang="en-GB"/>
          </a:p>
        </p:txBody>
      </p:sp>
      <p:sp>
        <p:nvSpPr>
          <p:cNvPr id="3" name="Date Placeholder 2">
            <a:extLst>
              <a:ext uri="{FF2B5EF4-FFF2-40B4-BE49-F238E27FC236}">
                <a16:creationId xmlns:a16="http://schemas.microsoft.com/office/drawing/2014/main" id="{5250AE03-5E7C-9D8D-6343-867344B323AF}"/>
              </a:ext>
            </a:extLst>
          </p:cNvPr>
          <p:cNvSpPr>
            <a:spLocks noGrp="1"/>
          </p:cNvSpPr>
          <p:nvPr>
            <p:ph type="dt" sz="half" idx="10"/>
          </p:nvPr>
        </p:nvSpPr>
        <p:spPr/>
        <p:txBody>
          <a:bodyPr/>
          <a:lstStyle/>
          <a:p>
            <a:fld id="{C13E6E27-F386-4C42-9825-37E915BA0B10}" type="datetimeFigureOut">
              <a:rPr lang="en-GB" smtClean="0"/>
              <a:t>25/02/2025</a:t>
            </a:fld>
            <a:endParaRPr lang="en-GB"/>
          </a:p>
        </p:txBody>
      </p:sp>
      <p:sp>
        <p:nvSpPr>
          <p:cNvPr id="4" name="Footer Placeholder 3">
            <a:extLst>
              <a:ext uri="{FF2B5EF4-FFF2-40B4-BE49-F238E27FC236}">
                <a16:creationId xmlns:a16="http://schemas.microsoft.com/office/drawing/2014/main" id="{80A0FA17-244D-A87D-E136-38973106732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E1B4BD-3F89-BEC9-7D31-2F491F9180C4}"/>
              </a:ext>
            </a:extLst>
          </p:cNvPr>
          <p:cNvSpPr>
            <a:spLocks noGrp="1"/>
          </p:cNvSpPr>
          <p:nvPr>
            <p:ph type="sldNum" sz="quarter" idx="12"/>
          </p:nvPr>
        </p:nvSpPr>
        <p:spPr/>
        <p:txBody>
          <a:bodyPr/>
          <a:lstStyle/>
          <a:p>
            <a:fld id="{9C7DF156-B5E1-4671-B218-C8A95945EDB5}" type="slidenum">
              <a:rPr lang="en-GB" smtClean="0"/>
              <a:t>‹#›</a:t>
            </a:fld>
            <a:endParaRPr lang="en-GB"/>
          </a:p>
        </p:txBody>
      </p:sp>
      <p:pic>
        <p:nvPicPr>
          <p:cNvPr id="6" name="Picture 5">
            <a:extLst>
              <a:ext uri="{FF2B5EF4-FFF2-40B4-BE49-F238E27FC236}">
                <a16:creationId xmlns:a16="http://schemas.microsoft.com/office/drawing/2014/main" id="{1FF1696F-9436-B86E-7C05-485104556A72}"/>
              </a:ext>
            </a:extLst>
          </p:cNvPr>
          <p:cNvPicPr>
            <a:picLocks noChangeAspect="1"/>
          </p:cNvPicPr>
          <p:nvPr/>
        </p:nvPicPr>
        <p:blipFill>
          <a:blip r:embed="rId2"/>
          <a:stretch>
            <a:fillRect/>
          </a:stretch>
        </p:blipFill>
        <p:spPr>
          <a:xfrm>
            <a:off x="10131494" y="181856"/>
            <a:ext cx="1607235" cy="901562"/>
          </a:xfrm>
          <a:prstGeom prst="rect">
            <a:avLst/>
          </a:prstGeom>
        </p:spPr>
      </p:pic>
      <p:sp>
        <p:nvSpPr>
          <p:cNvPr id="7" name="Text Placeholder 2">
            <a:extLst>
              <a:ext uri="{FF2B5EF4-FFF2-40B4-BE49-F238E27FC236}">
                <a16:creationId xmlns:a16="http://schemas.microsoft.com/office/drawing/2014/main" id="{9F8745BD-F4B6-5016-90DE-457DBF122408}"/>
              </a:ext>
            </a:extLst>
          </p:cNvPr>
          <p:cNvSpPr>
            <a:spLocks noGrp="1"/>
          </p:cNvSpPr>
          <p:nvPr>
            <p:ph idx="1"/>
          </p:nvPr>
        </p:nvSpPr>
        <p:spPr>
          <a:xfrm>
            <a:off x="358219" y="1382232"/>
            <a:ext cx="11481847" cy="4486940"/>
          </a:xfrm>
          <a:prstGeom prst="roundRect">
            <a:avLst>
              <a:gd name="adj" fmla="val 4257"/>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886040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2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8D3AC53-58B1-E026-C836-00259F62B976}"/>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400">
                <a:solidFill>
                  <a:srgbClr val="E0E6E9"/>
                </a:solidFill>
              </a:defRPr>
            </a:lvl1pPr>
          </a:lstStyle>
          <a:p>
            <a:fld id="{C13E6E27-F386-4C42-9825-37E915BA0B10}" type="datetimeFigureOut">
              <a:rPr lang="en-GB" smtClean="0"/>
              <a:t>25/02/2025</a:t>
            </a:fld>
            <a:endParaRPr lang="en-GB"/>
          </a:p>
        </p:txBody>
      </p:sp>
      <p:sp>
        <p:nvSpPr>
          <p:cNvPr id="2" name="Footer Placeholder 6">
            <a:extLst>
              <a:ext uri="{FF2B5EF4-FFF2-40B4-BE49-F238E27FC236}">
                <a16:creationId xmlns:a16="http://schemas.microsoft.com/office/drawing/2014/main" id="{7FF1D245-59D2-58BA-6E6F-610A5EA4EC3A}"/>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3C91B5C1-2950-CA26-24E2-032EA63DDBAE}"/>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9C7DF156-B5E1-4671-B218-C8A95945EDB5}" type="slidenum">
              <a:rPr lang="en-GB" smtClean="0"/>
              <a:t>‹#›</a:t>
            </a:fld>
            <a:endParaRPr lang="en-GB"/>
          </a:p>
        </p:txBody>
      </p:sp>
      <p:sp>
        <p:nvSpPr>
          <p:cNvPr id="8" name="Title 8">
            <a:extLst>
              <a:ext uri="{FF2B5EF4-FFF2-40B4-BE49-F238E27FC236}">
                <a16:creationId xmlns:a16="http://schemas.microsoft.com/office/drawing/2014/main" id="{262ED4CD-BBFF-802B-903B-8ABB4EBB480F}"/>
              </a:ext>
            </a:extLst>
          </p:cNvPr>
          <p:cNvSpPr>
            <a:spLocks noGrp="1"/>
          </p:cNvSpPr>
          <p:nvPr>
            <p:ph type="ctrTitle"/>
          </p:nvPr>
        </p:nvSpPr>
        <p:spPr>
          <a:xfrm>
            <a:off x="914400" y="1338145"/>
            <a:ext cx="10363199" cy="1745297"/>
          </a:xfrm>
          <a:prstGeom prst="roundRect">
            <a:avLst>
              <a:gd name="adj" fmla="val 9294"/>
            </a:avLst>
          </a:prstGeom>
          <a:ln w="28575">
            <a:noFill/>
          </a:ln>
        </p:spPr>
        <p:txBody>
          <a:bodyPr vert="horz" anchor="b">
            <a:normAutofit/>
          </a:bodyPr>
          <a:lstStyle>
            <a:lvl1pPr algn="ctr">
              <a:defRPr sz="40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p>
        </p:txBody>
      </p:sp>
      <p:sp>
        <p:nvSpPr>
          <p:cNvPr id="9" name="Subtitle 16">
            <a:extLst>
              <a:ext uri="{FF2B5EF4-FFF2-40B4-BE49-F238E27FC236}">
                <a16:creationId xmlns:a16="http://schemas.microsoft.com/office/drawing/2014/main" id="{BEBACD6F-2F55-4E93-9540-6443426757C9}"/>
              </a:ext>
            </a:extLst>
          </p:cNvPr>
          <p:cNvSpPr>
            <a:spLocks noGrp="1"/>
          </p:cNvSpPr>
          <p:nvPr>
            <p:ph type="subTitle" idx="1"/>
          </p:nvPr>
        </p:nvSpPr>
        <p:spPr>
          <a:xfrm>
            <a:off x="914400" y="3285460"/>
            <a:ext cx="10363200" cy="2125703"/>
          </a:xfrm>
          <a:prstGeom prst="roundRect">
            <a:avLst/>
          </a:prstGeom>
          <a:ln w="28575">
            <a:noFill/>
          </a:ln>
        </p:spPr>
        <p:txBody>
          <a:bodyPr lIns="45720" rIns="45720">
            <a:normAutofit/>
          </a:bodyPr>
          <a:lstStyle>
            <a:lvl1pPr marL="0" marR="64008" indent="0" algn="ctr">
              <a:buNone/>
              <a:defRPr sz="32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Tree>
    <p:extLst>
      <p:ext uri="{BB962C8B-B14F-4D97-AF65-F5344CB8AC3E}">
        <p14:creationId xmlns:p14="http://schemas.microsoft.com/office/powerpoint/2010/main" val="15329387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A555785B-D779-AAFF-8174-E8F5E61920B5}"/>
              </a:ext>
            </a:extLst>
          </p:cNvPr>
          <p:cNvSpPr>
            <a:spLocks noGrp="1"/>
          </p:cNvSpPr>
          <p:nvPr>
            <p:ph type="dt" sz="half" idx="2"/>
          </p:nvPr>
        </p:nvSpPr>
        <p:spPr>
          <a:xfrm rot="5400000">
            <a:off x="10669087" y="4132080"/>
            <a:ext cx="2743200" cy="329009"/>
          </a:xfrm>
          <a:prstGeom prst="rect">
            <a:avLst/>
          </a:prstGeom>
        </p:spPr>
        <p:txBody>
          <a:bodyPr vert="horz" lIns="91440" tIns="45720" rIns="91440" bIns="45720" rtlCol="0" anchor="ctr"/>
          <a:lstStyle>
            <a:lvl1pPr algn="r">
              <a:defRPr sz="1400">
                <a:solidFill>
                  <a:srgbClr val="E0E6E9"/>
                </a:solidFill>
              </a:defRPr>
            </a:lvl1pPr>
          </a:lstStyle>
          <a:p>
            <a:fld id="{C13E6E27-F386-4C42-9825-37E915BA0B10}" type="datetimeFigureOut">
              <a:rPr lang="en-GB" smtClean="0"/>
              <a:t>25/02/2025</a:t>
            </a:fld>
            <a:endParaRPr lang="en-GB"/>
          </a:p>
        </p:txBody>
      </p:sp>
      <p:sp>
        <p:nvSpPr>
          <p:cNvPr id="3" name="Footer Placeholder 6">
            <a:extLst>
              <a:ext uri="{FF2B5EF4-FFF2-40B4-BE49-F238E27FC236}">
                <a16:creationId xmlns:a16="http://schemas.microsoft.com/office/drawing/2014/main" id="{580C2E45-7614-ED53-EC8E-F5E3BF2444F8}"/>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F5089BC2-4BA7-0E41-95AB-D7D496133EF2}"/>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9C7DF156-B5E1-4671-B218-C8A95945EDB5}" type="slidenum">
              <a:rPr lang="en-GB" smtClean="0"/>
              <a:t>‹#›</a:t>
            </a:fld>
            <a:endParaRPr lang="en-GB"/>
          </a:p>
        </p:txBody>
      </p:sp>
      <p:sp>
        <p:nvSpPr>
          <p:cNvPr id="9" name="Title 8">
            <a:extLst>
              <a:ext uri="{FF2B5EF4-FFF2-40B4-BE49-F238E27FC236}">
                <a16:creationId xmlns:a16="http://schemas.microsoft.com/office/drawing/2014/main" id="{849D32D5-295D-20BB-085D-915DEFC8C1E8}"/>
              </a:ext>
            </a:extLst>
          </p:cNvPr>
          <p:cNvSpPr>
            <a:spLocks noGrp="1"/>
          </p:cNvSpPr>
          <p:nvPr>
            <p:ph type="ctrTitle"/>
          </p:nvPr>
        </p:nvSpPr>
        <p:spPr>
          <a:xfrm>
            <a:off x="914400" y="1338145"/>
            <a:ext cx="10363199" cy="1745297"/>
          </a:xfrm>
          <a:prstGeom prst="roundRect">
            <a:avLst>
              <a:gd name="adj" fmla="val 9294"/>
            </a:avLst>
          </a:prstGeom>
          <a:ln w="28575">
            <a:noFill/>
          </a:ln>
        </p:spPr>
        <p:txBody>
          <a:bodyPr vert="horz" anchor="b">
            <a:normAutofit/>
          </a:bodyPr>
          <a:lstStyle>
            <a:lvl1pPr algn="ctr">
              <a:defRPr sz="40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p>
        </p:txBody>
      </p:sp>
      <p:sp>
        <p:nvSpPr>
          <p:cNvPr id="10" name="Subtitle 16">
            <a:extLst>
              <a:ext uri="{FF2B5EF4-FFF2-40B4-BE49-F238E27FC236}">
                <a16:creationId xmlns:a16="http://schemas.microsoft.com/office/drawing/2014/main" id="{A36D3DE7-03C4-7424-EAEA-7A58F3280AB5}"/>
              </a:ext>
            </a:extLst>
          </p:cNvPr>
          <p:cNvSpPr>
            <a:spLocks noGrp="1"/>
          </p:cNvSpPr>
          <p:nvPr>
            <p:ph type="subTitle" idx="1"/>
          </p:nvPr>
        </p:nvSpPr>
        <p:spPr>
          <a:xfrm>
            <a:off x="914400" y="3285460"/>
            <a:ext cx="10363200" cy="2125703"/>
          </a:xfrm>
          <a:prstGeom prst="roundRect">
            <a:avLst/>
          </a:prstGeom>
          <a:ln w="28575">
            <a:noFill/>
          </a:ln>
        </p:spPr>
        <p:txBody>
          <a:bodyPr lIns="45720" rIns="45720">
            <a:normAutofit/>
          </a:bodyPr>
          <a:lstStyle>
            <a:lvl1pPr marL="0" marR="64008" indent="0" algn="ctr">
              <a:buNone/>
              <a:defRPr sz="32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Tree>
    <p:extLst>
      <p:ext uri="{BB962C8B-B14F-4D97-AF65-F5344CB8AC3E}">
        <p14:creationId xmlns:p14="http://schemas.microsoft.com/office/powerpoint/2010/main" val="367404031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18787851-193D-C95B-70ED-D7ABAB87797D}"/>
              </a:ext>
            </a:extLst>
          </p:cNvPr>
          <p:cNvSpPr>
            <a:spLocks noGrp="1"/>
          </p:cNvSpPr>
          <p:nvPr>
            <p:ph type="dt" sz="half" idx="2"/>
          </p:nvPr>
        </p:nvSpPr>
        <p:spPr>
          <a:xfrm rot="5400000">
            <a:off x="10691121" y="4154114"/>
            <a:ext cx="2743200" cy="284941"/>
          </a:xfrm>
          <a:prstGeom prst="rect">
            <a:avLst/>
          </a:prstGeom>
        </p:spPr>
        <p:txBody>
          <a:bodyPr vert="horz" lIns="91440" tIns="45720" rIns="91440" bIns="45720" rtlCol="0" anchor="ctr"/>
          <a:lstStyle>
            <a:lvl1pPr algn="r">
              <a:defRPr sz="1400">
                <a:solidFill>
                  <a:srgbClr val="E0E6E9"/>
                </a:solidFill>
              </a:defRPr>
            </a:lvl1pPr>
          </a:lstStyle>
          <a:p>
            <a:fld id="{C13E6E27-F386-4C42-9825-37E915BA0B10}" type="datetimeFigureOut">
              <a:rPr lang="en-GB" smtClean="0"/>
              <a:t>25/02/2025</a:t>
            </a:fld>
            <a:endParaRPr lang="en-GB"/>
          </a:p>
        </p:txBody>
      </p:sp>
      <p:sp>
        <p:nvSpPr>
          <p:cNvPr id="3" name="Footer Placeholder 6">
            <a:extLst>
              <a:ext uri="{FF2B5EF4-FFF2-40B4-BE49-F238E27FC236}">
                <a16:creationId xmlns:a16="http://schemas.microsoft.com/office/drawing/2014/main" id="{0EC9CB92-4118-851C-89E8-DBE5EA8EF0C3}"/>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B0FBD2D1-1B21-8069-D036-CD4FFEB27B33}"/>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9C7DF156-B5E1-4671-B218-C8A95945EDB5}" type="slidenum">
              <a:rPr lang="en-GB" smtClean="0"/>
              <a:t>‹#›</a:t>
            </a:fld>
            <a:endParaRPr lang="en-GB"/>
          </a:p>
        </p:txBody>
      </p:sp>
      <p:pic>
        <p:nvPicPr>
          <p:cNvPr id="2" name="Picture 1" descr="A blue background with white text">
            <a:extLst>
              <a:ext uri="{FF2B5EF4-FFF2-40B4-BE49-F238E27FC236}">
                <a16:creationId xmlns:a16="http://schemas.microsoft.com/office/drawing/2014/main" id="{91BAE83C-150A-6713-8DFB-2DD534FA76B8}"/>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6007919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fld id="{C13E6E27-F386-4C42-9825-37E915BA0B10}" type="datetimeFigureOut">
              <a:rPr lang="en-GB" smtClean="0"/>
              <a:t>25/02/2025</a:t>
            </a:fld>
            <a:endParaRPr lang="en-GB"/>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endParaRPr lang="en-GB"/>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fld id="{9C7DF156-B5E1-4671-B218-C8A95945EDB5}" type="slidenum">
              <a:rPr lang="en-GB" smtClean="0"/>
              <a:t>‹#›</a:t>
            </a:fld>
            <a:endParaRPr lang="en-GB"/>
          </a:p>
        </p:txBody>
      </p:sp>
    </p:spTree>
    <p:extLst>
      <p:ext uri="{BB962C8B-B14F-4D97-AF65-F5344CB8AC3E}">
        <p14:creationId xmlns:p14="http://schemas.microsoft.com/office/powerpoint/2010/main" val="10653921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C13E6E27-F386-4C42-9825-37E915BA0B10}" type="datetimeFigureOut">
              <a:rPr lang="en-GB" smtClean="0"/>
              <a:t>25/02/2025</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9C7DF156-B5E1-4671-B218-C8A95945EDB5}" type="slidenum">
              <a:rPr lang="en-GB" smtClean="0"/>
              <a:t>‹#›</a:t>
            </a:fld>
            <a:endParaRPr lang="en-GB"/>
          </a:p>
        </p:txBody>
      </p:sp>
    </p:spTree>
    <p:extLst>
      <p:ext uri="{BB962C8B-B14F-4D97-AF65-F5344CB8AC3E}">
        <p14:creationId xmlns:p14="http://schemas.microsoft.com/office/powerpoint/2010/main" val="35333364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8069C52-4842-B1D1-4515-8D68DA615533}"/>
              </a:ext>
            </a:extLst>
          </p:cNvPr>
          <p:cNvPicPr>
            <a:picLocks noChangeAspect="1"/>
          </p:cNvPicPr>
          <p:nvPr/>
        </p:nvPicPr>
        <p:blipFill>
          <a:blip r:embed="rId3"/>
          <a:stretch>
            <a:fillRect/>
          </a:stretch>
        </p:blipFill>
        <p:spPr>
          <a:xfrm>
            <a:off x="0" y="-6733"/>
            <a:ext cx="12201452" cy="6871465"/>
          </a:xfrm>
          <a:prstGeom prst="rect">
            <a:avLst/>
          </a:prstGeom>
        </p:spPr>
      </p:pic>
      <p:sp>
        <p:nvSpPr>
          <p:cNvPr id="10" name="Right Triangle 9"/>
          <p:cNvSpPr/>
          <p:nvPr/>
        </p:nvSpPr>
        <p:spPr>
          <a:xfrm>
            <a:off x="-2" y="4664147"/>
            <a:ext cx="12201452"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9" name="Title 8"/>
          <p:cNvSpPr>
            <a:spLocks noGrp="1"/>
          </p:cNvSpPr>
          <p:nvPr>
            <p:ph type="ctrTitle"/>
          </p:nvPr>
        </p:nvSpPr>
        <p:spPr>
          <a:xfrm>
            <a:off x="914400" y="1338145"/>
            <a:ext cx="10363199" cy="2419815"/>
          </a:xfrm>
          <a:prstGeom prst="roundRect">
            <a:avLst>
              <a:gd name="adj" fmla="val 9294"/>
            </a:avLst>
          </a:prstGeom>
          <a:ln w="28575">
            <a:noFill/>
          </a:ln>
        </p:spPr>
        <p:txBody>
          <a:bodyPr vert="horz" anchor="t">
            <a:normAutofit/>
          </a:bodyPr>
          <a:lstStyle>
            <a:lvl1pPr algn="ctr">
              <a:defRPr sz="48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p>
        </p:txBody>
      </p:sp>
      <p:sp>
        <p:nvSpPr>
          <p:cNvPr id="17" name="Subtitle 16"/>
          <p:cNvSpPr>
            <a:spLocks noGrp="1"/>
          </p:cNvSpPr>
          <p:nvPr>
            <p:ph type="subTitle" idx="1"/>
          </p:nvPr>
        </p:nvSpPr>
        <p:spPr>
          <a:xfrm>
            <a:off x="914400" y="4036741"/>
            <a:ext cx="10363200" cy="1374422"/>
          </a:xfrm>
          <a:prstGeom prst="roundRect">
            <a:avLst/>
          </a:prstGeom>
          <a:ln w="28575">
            <a:noFill/>
          </a:ln>
        </p:spPr>
        <p:txBody>
          <a:bodyPr lIns="45720" rIns="45720">
            <a:normAutofit/>
          </a:bodyPr>
          <a:lstStyle>
            <a:lvl1pPr marL="0" marR="64008" indent="0" algn="ctr">
              <a:buNone/>
              <a:defRPr sz="36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0" name="Date Placeholder 29"/>
          <p:cNvSpPr>
            <a:spLocks noGrp="1"/>
          </p:cNvSpPr>
          <p:nvPr>
            <p:ph type="dt" sz="half" idx="10"/>
          </p:nvPr>
        </p:nvSpPr>
        <p:spPr/>
        <p:txBody>
          <a:bodyPr/>
          <a:lstStyle>
            <a:lvl1pPr>
              <a:defRPr>
                <a:solidFill>
                  <a:srgbClr val="E0E6E9"/>
                </a:solidFill>
              </a:defRPr>
            </a:lvl1pPr>
            <a:extLst/>
          </a:lstStyle>
          <a:p>
            <a:fld id="{C13E6E27-F386-4C42-9825-37E915BA0B10}" type="datetimeFigureOut">
              <a:rPr lang="en-GB" smtClean="0"/>
              <a:t>25/02/2025</a:t>
            </a:fld>
            <a:endParaRPr lang="en-GB"/>
          </a:p>
        </p:txBody>
      </p:sp>
      <p:sp>
        <p:nvSpPr>
          <p:cNvPr id="2" name="Slide Number Placeholder 7">
            <a:extLst>
              <a:ext uri="{FF2B5EF4-FFF2-40B4-BE49-F238E27FC236}">
                <a16:creationId xmlns:a16="http://schemas.microsoft.com/office/drawing/2014/main" id="{52C2EEAF-B2B3-6386-AE4D-57D736786095}"/>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9C7DF156-B5E1-4671-B218-C8A95945EDB5}" type="slidenum">
              <a:rPr lang="en-GB" smtClean="0"/>
              <a:t>‹#›</a:t>
            </a:fld>
            <a:endParaRPr lang="en-GB"/>
          </a:p>
        </p:txBody>
      </p:sp>
    </p:spTree>
    <p:extLst>
      <p:ext uri="{BB962C8B-B14F-4D97-AF65-F5344CB8AC3E}">
        <p14:creationId xmlns:p14="http://schemas.microsoft.com/office/powerpoint/2010/main" val="10259468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163099"/>
            <a:ext cx="11481847" cy="984453"/>
          </a:xfrm>
          <a:prstGeom prst="round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382232"/>
            <a:ext cx="11481847" cy="4486940"/>
          </a:xfrm>
          <a:prstGeom prst="roundRect">
            <a:avLst>
              <a:gd name="adj" fmla="val 4257"/>
            </a:avLst>
          </a:prstGeom>
        </p:spPr>
        <p:txBody>
          <a:bodyPr vert="horz" lIns="91440" tIns="45720" rIns="91440" bIns="45720" rtlCol="0">
            <a:normAutofit/>
          </a:bodyPr>
          <a:lstStyle>
            <a:lvl2pPr>
              <a:defRPr>
                <a:solidFill>
                  <a:srgbClr val="255F93"/>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88D689FD-F18C-9C2D-5E64-B34BA4CE63C1}"/>
              </a:ext>
            </a:extLst>
          </p:cNvPr>
          <p:cNvSpPr>
            <a:spLocks noGrp="1"/>
          </p:cNvSpPr>
          <p:nvPr>
            <p:ph type="dt" sz="half" idx="2"/>
          </p:nvPr>
        </p:nvSpPr>
        <p:spPr>
          <a:xfrm rot="5400000">
            <a:off x="10702137" y="4165131"/>
            <a:ext cx="2743200" cy="262908"/>
          </a:xfrm>
          <a:prstGeom prst="rect">
            <a:avLst/>
          </a:prstGeom>
        </p:spPr>
        <p:txBody>
          <a:bodyPr vert="horz" lIns="91440" tIns="45720" rIns="91440" bIns="45720" rtlCol="0" anchor="ctr"/>
          <a:lstStyle>
            <a:lvl1pPr algn="r">
              <a:defRPr sz="1200">
                <a:solidFill>
                  <a:schemeClr val="tx1">
                    <a:tint val="82000"/>
                  </a:schemeClr>
                </a:solidFill>
              </a:defRPr>
            </a:lvl1pPr>
          </a:lstStyle>
          <a:p>
            <a:fld id="{C13E6E27-F386-4C42-9825-37E915BA0B10}" type="datetimeFigureOut">
              <a:rPr lang="en-GB" smtClean="0"/>
              <a:t>25/02/2025</a:t>
            </a:fld>
            <a:endParaRPr lang="en-GB"/>
          </a:p>
        </p:txBody>
      </p:sp>
      <p:sp>
        <p:nvSpPr>
          <p:cNvPr id="7" name="Footer Placeholder 6">
            <a:extLst>
              <a:ext uri="{FF2B5EF4-FFF2-40B4-BE49-F238E27FC236}">
                <a16:creationId xmlns:a16="http://schemas.microsoft.com/office/drawing/2014/main" id="{A99B1C7A-46A7-09DB-C6F2-BC0E0A6AF17C}"/>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8" name="Slide Number Placeholder 7">
            <a:extLst>
              <a:ext uri="{FF2B5EF4-FFF2-40B4-BE49-F238E27FC236}">
                <a16:creationId xmlns:a16="http://schemas.microsoft.com/office/drawing/2014/main" id="{337F5D6B-5AD6-DE63-2602-48351CCF56B0}"/>
              </a:ext>
            </a:extLst>
          </p:cNvPr>
          <p:cNvSpPr>
            <a:spLocks noGrp="1"/>
          </p:cNvSpPr>
          <p:nvPr>
            <p:ph type="sldNum" sz="quarter" idx="4"/>
          </p:nvPr>
        </p:nvSpPr>
        <p:spPr>
          <a:xfrm>
            <a:off x="11749746" y="5698526"/>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9C7DF156-B5E1-4671-B218-C8A95945EDB5}" type="slidenum">
              <a:rPr lang="en-GB" smtClean="0"/>
              <a:t>‹#›</a:t>
            </a:fld>
            <a:endParaRPr lang="en-GB"/>
          </a:p>
        </p:txBody>
      </p:sp>
    </p:spTree>
    <p:extLst>
      <p:ext uri="{BB962C8B-B14F-4D97-AF65-F5344CB8AC3E}">
        <p14:creationId xmlns:p14="http://schemas.microsoft.com/office/powerpoint/2010/main" val="11951021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33C6A-6ED6-7711-0ED0-3C374166466A}"/>
              </a:ext>
            </a:extLst>
          </p:cNvPr>
          <p:cNvSpPr>
            <a:spLocks noGrp="1"/>
          </p:cNvSpPr>
          <p:nvPr>
            <p:ph type="title"/>
          </p:nvPr>
        </p:nvSpPr>
        <p:spPr>
          <a:xfrm>
            <a:off x="358219" y="106326"/>
            <a:ext cx="10051055" cy="1052623"/>
          </a:xfrm>
        </p:spPr>
        <p:txBody>
          <a:bodyPr/>
          <a:lstStyle>
            <a:lvl1pPr>
              <a:defRPr>
                <a:ln w="22225">
                  <a:solidFill>
                    <a:srgbClr val="A20000"/>
                  </a:solidFill>
                  <a:prstDash val="solid"/>
                </a:ln>
                <a:solidFill>
                  <a:srgbClr val="A20000"/>
                </a:solidFill>
              </a:defRPr>
            </a:lvl1pPr>
          </a:lstStyle>
          <a:p>
            <a:r>
              <a:rPr lang="en-US"/>
              <a:t>Click to edit Master title style</a:t>
            </a:r>
            <a:endParaRPr lang="en-GB"/>
          </a:p>
        </p:txBody>
      </p:sp>
      <p:sp>
        <p:nvSpPr>
          <p:cNvPr id="3" name="Date Placeholder 2">
            <a:extLst>
              <a:ext uri="{FF2B5EF4-FFF2-40B4-BE49-F238E27FC236}">
                <a16:creationId xmlns:a16="http://schemas.microsoft.com/office/drawing/2014/main" id="{5250AE03-5E7C-9D8D-6343-867344B323AF}"/>
              </a:ext>
            </a:extLst>
          </p:cNvPr>
          <p:cNvSpPr>
            <a:spLocks noGrp="1"/>
          </p:cNvSpPr>
          <p:nvPr>
            <p:ph type="dt" sz="half" idx="10"/>
          </p:nvPr>
        </p:nvSpPr>
        <p:spPr/>
        <p:txBody>
          <a:bodyPr/>
          <a:lstStyle/>
          <a:p>
            <a:fld id="{C13E6E27-F386-4C42-9825-37E915BA0B10}" type="datetimeFigureOut">
              <a:rPr lang="en-GB" smtClean="0"/>
              <a:t>25/02/2025</a:t>
            </a:fld>
            <a:endParaRPr lang="en-GB"/>
          </a:p>
        </p:txBody>
      </p:sp>
      <p:sp>
        <p:nvSpPr>
          <p:cNvPr id="4" name="Footer Placeholder 3">
            <a:extLst>
              <a:ext uri="{FF2B5EF4-FFF2-40B4-BE49-F238E27FC236}">
                <a16:creationId xmlns:a16="http://schemas.microsoft.com/office/drawing/2014/main" id="{80A0FA17-244D-A87D-E136-38973106732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E1B4BD-3F89-BEC9-7D31-2F491F9180C4}"/>
              </a:ext>
            </a:extLst>
          </p:cNvPr>
          <p:cNvSpPr>
            <a:spLocks noGrp="1"/>
          </p:cNvSpPr>
          <p:nvPr>
            <p:ph type="sldNum" sz="quarter" idx="12"/>
          </p:nvPr>
        </p:nvSpPr>
        <p:spPr/>
        <p:txBody>
          <a:bodyPr/>
          <a:lstStyle/>
          <a:p>
            <a:fld id="{9C7DF156-B5E1-4671-B218-C8A95945EDB5}" type="slidenum">
              <a:rPr lang="en-GB" smtClean="0"/>
              <a:t>‹#›</a:t>
            </a:fld>
            <a:endParaRPr lang="en-GB"/>
          </a:p>
        </p:txBody>
      </p:sp>
      <p:pic>
        <p:nvPicPr>
          <p:cNvPr id="6" name="Picture 5">
            <a:extLst>
              <a:ext uri="{FF2B5EF4-FFF2-40B4-BE49-F238E27FC236}">
                <a16:creationId xmlns:a16="http://schemas.microsoft.com/office/drawing/2014/main" id="{1FF1696F-9436-B86E-7C05-485104556A72}"/>
              </a:ext>
            </a:extLst>
          </p:cNvPr>
          <p:cNvPicPr>
            <a:picLocks noChangeAspect="1"/>
          </p:cNvPicPr>
          <p:nvPr/>
        </p:nvPicPr>
        <p:blipFill>
          <a:blip r:embed="rId2"/>
          <a:stretch>
            <a:fillRect/>
          </a:stretch>
        </p:blipFill>
        <p:spPr>
          <a:xfrm>
            <a:off x="10131494" y="181856"/>
            <a:ext cx="1607235" cy="901562"/>
          </a:xfrm>
          <a:prstGeom prst="rect">
            <a:avLst/>
          </a:prstGeom>
        </p:spPr>
      </p:pic>
      <p:sp>
        <p:nvSpPr>
          <p:cNvPr id="7" name="Text Placeholder 2">
            <a:extLst>
              <a:ext uri="{FF2B5EF4-FFF2-40B4-BE49-F238E27FC236}">
                <a16:creationId xmlns:a16="http://schemas.microsoft.com/office/drawing/2014/main" id="{9F8745BD-F4B6-5016-90DE-457DBF122408}"/>
              </a:ext>
            </a:extLst>
          </p:cNvPr>
          <p:cNvSpPr>
            <a:spLocks noGrp="1"/>
          </p:cNvSpPr>
          <p:nvPr>
            <p:ph idx="1"/>
          </p:nvPr>
        </p:nvSpPr>
        <p:spPr>
          <a:xfrm>
            <a:off x="358219" y="1382232"/>
            <a:ext cx="11481847" cy="4486940"/>
          </a:xfrm>
          <a:prstGeom prst="roundRect">
            <a:avLst>
              <a:gd name="adj" fmla="val 4257"/>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8743050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1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226895"/>
            <a:ext cx="11481847" cy="953319"/>
          </a:xfrm>
          <a:prstGeom prst="roundRect">
            <a:avLst/>
          </a:prstGeom>
        </p:spPr>
        <p:txBody>
          <a:bodyPr vert="horz" lIns="91440" tIns="45720" rIns="91440" bIns="45720" rtlCol="0" anchor="ctr">
            <a:normAutofit/>
          </a:bodyPr>
          <a:lstStyle/>
          <a:p>
            <a:r>
              <a:rPr lang="en-US"/>
              <a:t>Click to edit Master title style</a:t>
            </a:r>
          </a:p>
        </p:txBody>
      </p:sp>
      <p:sp>
        <p:nvSpPr>
          <p:cNvPr id="6" name="Date Placeholder 4">
            <a:extLst>
              <a:ext uri="{FF2B5EF4-FFF2-40B4-BE49-F238E27FC236}">
                <a16:creationId xmlns:a16="http://schemas.microsoft.com/office/drawing/2014/main" id="{4F250684-4028-CD1F-B2FE-7371D66D60FA}"/>
              </a:ext>
            </a:extLst>
          </p:cNvPr>
          <p:cNvSpPr>
            <a:spLocks noGrp="1"/>
          </p:cNvSpPr>
          <p:nvPr>
            <p:ph type="dt" sz="half" idx="2"/>
          </p:nvPr>
        </p:nvSpPr>
        <p:spPr>
          <a:xfrm rot="5400000">
            <a:off x="10651029" y="4114022"/>
            <a:ext cx="2743200" cy="365126"/>
          </a:xfrm>
          <a:prstGeom prst="rect">
            <a:avLst/>
          </a:prstGeom>
        </p:spPr>
        <p:txBody>
          <a:bodyPr vert="horz" lIns="91440" tIns="45720" rIns="91440" bIns="45720" rtlCol="0" anchor="ctr"/>
          <a:lstStyle>
            <a:lvl1pPr algn="r">
              <a:defRPr sz="1200">
                <a:solidFill>
                  <a:schemeClr val="tx1">
                    <a:tint val="82000"/>
                  </a:schemeClr>
                </a:solidFill>
              </a:defRPr>
            </a:lvl1pPr>
          </a:lstStyle>
          <a:p>
            <a:fld id="{C13E6E27-F386-4C42-9825-37E915BA0B10}" type="datetimeFigureOut">
              <a:rPr lang="en-GB" smtClean="0"/>
              <a:t>25/02/2025</a:t>
            </a:fld>
            <a:endParaRPr lang="en-GB"/>
          </a:p>
        </p:txBody>
      </p:sp>
      <p:sp>
        <p:nvSpPr>
          <p:cNvPr id="2" name="Footer Placeholder 6">
            <a:extLst>
              <a:ext uri="{FF2B5EF4-FFF2-40B4-BE49-F238E27FC236}">
                <a16:creationId xmlns:a16="http://schemas.microsoft.com/office/drawing/2014/main" id="{88708C92-2C79-8912-0B51-14908D411655}"/>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4" name="Slide Number Placeholder 7">
            <a:extLst>
              <a:ext uri="{FF2B5EF4-FFF2-40B4-BE49-F238E27FC236}">
                <a16:creationId xmlns:a16="http://schemas.microsoft.com/office/drawing/2014/main" id="{08421759-3BF2-A965-DA21-A7B90DB16601}"/>
              </a:ext>
            </a:extLst>
          </p:cNvPr>
          <p:cNvSpPr>
            <a:spLocks noGrp="1"/>
          </p:cNvSpPr>
          <p:nvPr>
            <p:ph type="sldNum" sz="quarter" idx="4"/>
          </p:nvPr>
        </p:nvSpPr>
        <p:spPr>
          <a:xfrm>
            <a:off x="11748978" y="5698526"/>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9C7DF156-B5E1-4671-B218-C8A95945EDB5}" type="slidenum">
              <a:rPr lang="en-GB" smtClean="0"/>
              <a:t>‹#›</a:t>
            </a:fld>
            <a:endParaRPr lang="en-GB"/>
          </a:p>
        </p:txBody>
      </p:sp>
    </p:spTree>
    <p:extLst>
      <p:ext uri="{BB962C8B-B14F-4D97-AF65-F5344CB8AC3E}">
        <p14:creationId xmlns:p14="http://schemas.microsoft.com/office/powerpoint/2010/main" val="12149482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3_logo mono_image bckgr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80104" y="4143097"/>
            <a:ext cx="2743200" cy="306975"/>
          </a:xfrm>
          <a:prstGeom prst="rect">
            <a:avLst/>
          </a:prstGeom>
        </p:spPr>
        <p:txBody>
          <a:bodyPr vert="horz" lIns="91440" tIns="45720" rIns="91440" bIns="45720" rtlCol="0" anchor="ctr"/>
          <a:lstStyle>
            <a:lvl1pPr algn="r">
              <a:defRPr sz="1200">
                <a:solidFill>
                  <a:schemeClr val="tx1">
                    <a:tint val="82000"/>
                  </a:schemeClr>
                </a:solidFill>
              </a:defRPr>
            </a:lvl1pPr>
          </a:lstStyle>
          <a:p>
            <a:fld id="{C13E6E27-F386-4C42-9825-37E915BA0B10}" type="datetimeFigureOut">
              <a:rPr lang="en-GB" smtClean="0"/>
              <a:t>25/02/2025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2" y="6484567"/>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9C7DF156-B5E1-4671-B218-C8A95945EDB5}" type="slidenum">
              <a:rPr lang="en-GB" smtClean="0"/>
              <a:t>‹#›</a:t>
            </a:fld>
            <a:endParaRPr lang="en-GB"/>
          </a:p>
        </p:txBody>
      </p:sp>
      <p:pic>
        <p:nvPicPr>
          <p:cNvPr id="9" name="Picture 8" descr="A picture containing screenshot, white, design">
            <a:extLst>
              <a:ext uri="{FF2B5EF4-FFF2-40B4-BE49-F238E27FC236}">
                <a16:creationId xmlns:a16="http://schemas.microsoft.com/office/drawing/2014/main" id="{C98FB062-E638-F131-4AF1-56EF4579A625}"/>
              </a:ext>
            </a:extLst>
          </p:cNvPr>
          <p:cNvPicPr>
            <a:picLocks noChangeAspect="1"/>
          </p:cNvPicPr>
          <p:nvPr/>
        </p:nvPicPr>
        <p:blipFill>
          <a:blip r:embed="rId3"/>
          <a:srcRect l="1831" t="85427" r="82209" b="2635"/>
          <a:stretch/>
        </p:blipFill>
        <p:spPr>
          <a:xfrm>
            <a:off x="0" y="0"/>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00AACA88-E471-C83F-2174-E13BD81C697B}"/>
              </a:ext>
            </a:extLst>
          </p:cNvPr>
          <p:cNvPicPr>
            <a:picLocks noChangeAspect="1"/>
          </p:cNvPicPr>
          <p:nvPr/>
        </p:nvPicPr>
        <p:blipFill>
          <a:blip r:embed="rId3"/>
          <a:srcRect l="1831" t="85427" r="82209" b="2635"/>
          <a:stretch/>
        </p:blipFill>
        <p:spPr>
          <a:xfrm>
            <a:off x="0" y="0"/>
            <a:ext cx="1743739" cy="733704"/>
          </a:xfrm>
          <a:prstGeom prst="rect">
            <a:avLst/>
          </a:prstGeom>
        </p:spPr>
      </p:pic>
      <p:sp>
        <p:nvSpPr>
          <p:cNvPr id="3" name="Title Placeholder 1">
            <a:extLst>
              <a:ext uri="{FF2B5EF4-FFF2-40B4-BE49-F238E27FC236}">
                <a16:creationId xmlns:a16="http://schemas.microsoft.com/office/drawing/2014/main" id="{13DD8E46-51D4-9ADA-7AE4-F85AB3C01EF8}"/>
              </a:ext>
            </a:extLst>
          </p:cNvPr>
          <p:cNvSpPr>
            <a:spLocks noGrp="1"/>
          </p:cNvSpPr>
          <p:nvPr>
            <p:ph type="title"/>
          </p:nvPr>
        </p:nvSpPr>
        <p:spPr>
          <a:xfrm>
            <a:off x="1743739" y="168167"/>
            <a:ext cx="10096327" cy="733704"/>
          </a:xfrm>
          <a:prstGeom prst="roundRect">
            <a:avLst/>
          </a:prstGeom>
        </p:spPr>
        <p:txBody>
          <a:bodyPr vert="horz" lIns="91440" tIns="45720" rIns="91440" bIns="45720" rtlCol="0" anchor="ctr">
            <a:normAutofit/>
          </a:bodyPr>
          <a:lstStyle/>
          <a:p>
            <a:r>
              <a:rPr lang="en-US"/>
              <a:t>Click to edit Master title style</a:t>
            </a:r>
          </a:p>
        </p:txBody>
      </p:sp>
      <p:sp>
        <p:nvSpPr>
          <p:cNvPr id="5" name="Footer Placeholder 6">
            <a:extLst>
              <a:ext uri="{FF2B5EF4-FFF2-40B4-BE49-F238E27FC236}">
                <a16:creationId xmlns:a16="http://schemas.microsoft.com/office/drawing/2014/main" id="{060868BD-68AA-3E38-C283-F3144D801865}"/>
              </a:ext>
            </a:extLst>
          </p:cNvPr>
          <p:cNvSpPr>
            <a:spLocks noGrp="1"/>
          </p:cNvSpPr>
          <p:nvPr>
            <p:ph type="ftr" sz="quarter" idx="3"/>
          </p:nvPr>
        </p:nvSpPr>
        <p:spPr>
          <a:xfrm>
            <a:off x="2888102" y="6448542"/>
            <a:ext cx="5707566" cy="365125"/>
          </a:xfrm>
          <a:prstGeom prst="rect">
            <a:avLst/>
          </a:prstGeom>
        </p:spPr>
        <p:txBody>
          <a:bodyPr vert="horz" lIns="91440" tIns="45720" rIns="91440" bIns="45720" rtlCol="0" anchor="ctr"/>
          <a:lstStyle>
            <a:lvl1pPr algn="ctr">
              <a:defRPr sz="1400">
                <a:solidFill>
                  <a:schemeClr val="tx1"/>
                </a:solidFill>
              </a:defRPr>
            </a:lvl1pPr>
          </a:lstStyle>
          <a:p>
            <a:endParaRPr lang="en-GB"/>
          </a:p>
        </p:txBody>
      </p:sp>
    </p:spTree>
    <p:extLst>
      <p:ext uri="{BB962C8B-B14F-4D97-AF65-F5344CB8AC3E}">
        <p14:creationId xmlns:p14="http://schemas.microsoft.com/office/powerpoint/2010/main" val="32042630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2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Date Placeholder 4">
            <a:extLst>
              <a:ext uri="{FF2B5EF4-FFF2-40B4-BE49-F238E27FC236}">
                <a16:creationId xmlns:a16="http://schemas.microsoft.com/office/drawing/2014/main" id="{92FD339E-D879-16A4-AF23-4C27E74B1270}"/>
              </a:ext>
            </a:extLst>
          </p:cNvPr>
          <p:cNvSpPr>
            <a:spLocks noGrp="1"/>
          </p:cNvSpPr>
          <p:nvPr>
            <p:ph type="dt" sz="half" idx="2"/>
          </p:nvPr>
        </p:nvSpPr>
        <p:spPr>
          <a:xfrm rot="5400000">
            <a:off x="10674595" y="4148606"/>
            <a:ext cx="2743200" cy="317992"/>
          </a:xfrm>
          <a:prstGeom prst="rect">
            <a:avLst/>
          </a:prstGeom>
        </p:spPr>
        <p:txBody>
          <a:bodyPr vert="horz" lIns="91440" tIns="45720" rIns="91440" bIns="45720" rtlCol="0" anchor="ctr"/>
          <a:lstStyle>
            <a:lvl1pPr algn="r">
              <a:defRPr sz="1200">
                <a:solidFill>
                  <a:schemeClr val="tx1">
                    <a:tint val="82000"/>
                  </a:schemeClr>
                </a:solidFill>
              </a:defRPr>
            </a:lvl1pPr>
          </a:lstStyle>
          <a:p>
            <a:fld id="{C13E6E27-F386-4C42-9825-37E915BA0B10}" type="datetimeFigureOut">
              <a:rPr lang="en-GB" smtClean="0"/>
              <a:t>25/02/2025</a:t>
            </a:fld>
            <a:endParaRPr lang="en-GB"/>
          </a:p>
        </p:txBody>
      </p:sp>
      <p:sp>
        <p:nvSpPr>
          <p:cNvPr id="2" name="Footer Placeholder 6">
            <a:extLst>
              <a:ext uri="{FF2B5EF4-FFF2-40B4-BE49-F238E27FC236}">
                <a16:creationId xmlns:a16="http://schemas.microsoft.com/office/drawing/2014/main" id="{D0B93E04-A689-F89D-DC09-6D97F85FA3B3}"/>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3" name="Slide Number Placeholder 7">
            <a:extLst>
              <a:ext uri="{FF2B5EF4-FFF2-40B4-BE49-F238E27FC236}">
                <a16:creationId xmlns:a16="http://schemas.microsoft.com/office/drawing/2014/main" id="{1D0ABA37-9D80-A37D-202E-C9C016B713FB}"/>
              </a:ext>
            </a:extLst>
          </p:cNvPr>
          <p:cNvSpPr>
            <a:spLocks noGrp="1"/>
          </p:cNvSpPr>
          <p:nvPr>
            <p:ph type="sldNum" sz="quarter" idx="4"/>
          </p:nvPr>
        </p:nvSpPr>
        <p:spPr>
          <a:xfrm>
            <a:off x="11738729" y="5709543"/>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9C7DF156-B5E1-4671-B218-C8A95945EDB5}" type="slidenum">
              <a:rPr lang="en-GB" smtClean="0"/>
              <a:t>‹#›</a:t>
            </a:fld>
            <a:endParaRPr lang="en-GB"/>
          </a:p>
        </p:txBody>
      </p:sp>
    </p:spTree>
    <p:extLst>
      <p:ext uri="{BB962C8B-B14F-4D97-AF65-F5344CB8AC3E}">
        <p14:creationId xmlns:p14="http://schemas.microsoft.com/office/powerpoint/2010/main" val="12265188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logo mono_image bckgr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80104" y="4143097"/>
            <a:ext cx="2743200" cy="306975"/>
          </a:xfrm>
          <a:prstGeom prst="rect">
            <a:avLst/>
          </a:prstGeom>
        </p:spPr>
        <p:txBody>
          <a:bodyPr vert="horz" lIns="91440" tIns="45720" rIns="91440" bIns="45720" rtlCol="0" anchor="ctr"/>
          <a:lstStyle>
            <a:lvl1pPr algn="r">
              <a:defRPr sz="1200">
                <a:solidFill>
                  <a:schemeClr val="tx1">
                    <a:tint val="82000"/>
                  </a:schemeClr>
                </a:solidFill>
              </a:defRPr>
            </a:lvl1pPr>
          </a:lstStyle>
          <a:p>
            <a:fld id="{C13E6E27-F386-4C42-9825-37E915BA0B10}" type="datetimeFigureOut">
              <a:rPr lang="en-GB" smtClean="0"/>
              <a:t>25/02/2025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2" y="6484567"/>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9C7DF156-B5E1-4671-B218-C8A95945EDB5}" type="slidenum">
              <a:rPr lang="en-GB" smtClean="0"/>
              <a:t>‹#›</a:t>
            </a:fld>
            <a:endParaRPr lang="en-GB"/>
          </a:p>
        </p:txBody>
      </p:sp>
      <p:pic>
        <p:nvPicPr>
          <p:cNvPr id="9" name="Picture 8" descr="A picture containing screenshot, white, design">
            <a:extLst>
              <a:ext uri="{FF2B5EF4-FFF2-40B4-BE49-F238E27FC236}">
                <a16:creationId xmlns:a16="http://schemas.microsoft.com/office/drawing/2014/main" id="{C98FB062-E638-F131-4AF1-56EF4579A625}"/>
              </a:ext>
            </a:extLst>
          </p:cNvPr>
          <p:cNvPicPr>
            <a:picLocks noChangeAspect="1"/>
          </p:cNvPicPr>
          <p:nvPr/>
        </p:nvPicPr>
        <p:blipFill>
          <a:blip r:embed="rId3"/>
          <a:srcRect l="1831" t="85427" r="82209" b="2635"/>
          <a:stretch/>
        </p:blipFill>
        <p:spPr>
          <a:xfrm>
            <a:off x="0" y="0"/>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00AACA88-E471-C83F-2174-E13BD81C697B}"/>
              </a:ext>
            </a:extLst>
          </p:cNvPr>
          <p:cNvPicPr>
            <a:picLocks noChangeAspect="1"/>
          </p:cNvPicPr>
          <p:nvPr/>
        </p:nvPicPr>
        <p:blipFill>
          <a:blip r:embed="rId3"/>
          <a:srcRect l="1831" t="85427" r="82209" b="2635"/>
          <a:stretch/>
        </p:blipFill>
        <p:spPr>
          <a:xfrm>
            <a:off x="0" y="0"/>
            <a:ext cx="1743739" cy="733704"/>
          </a:xfrm>
          <a:prstGeom prst="rect">
            <a:avLst/>
          </a:prstGeom>
        </p:spPr>
      </p:pic>
    </p:spTree>
    <p:extLst>
      <p:ext uri="{BB962C8B-B14F-4D97-AF65-F5344CB8AC3E}">
        <p14:creationId xmlns:p14="http://schemas.microsoft.com/office/powerpoint/2010/main" val="23151688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logo mono_image bckgrnd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8" name="Picture 7" descr="A picture containing screenshot, white, design">
            <a:extLst>
              <a:ext uri="{FF2B5EF4-FFF2-40B4-BE49-F238E27FC236}">
                <a16:creationId xmlns:a16="http://schemas.microsoft.com/office/drawing/2014/main" id="{D2E35789-51F7-6CD7-8884-F852CB36CD1F}"/>
              </a:ext>
            </a:extLst>
          </p:cNvPr>
          <p:cNvPicPr>
            <a:picLocks noChangeAspect="1"/>
          </p:cNvPicPr>
          <p:nvPr/>
        </p:nvPicPr>
        <p:blipFill>
          <a:blip r:embed="rId3"/>
          <a:srcRect l="1831" t="85427" r="82209" b="2635"/>
          <a:stretch/>
        </p:blipFill>
        <p:spPr>
          <a:xfrm>
            <a:off x="0" y="6124296"/>
            <a:ext cx="1743739" cy="733704"/>
          </a:xfrm>
          <a:prstGeom prst="rect">
            <a:avLst/>
          </a:prstGeom>
        </p:spPr>
      </p:pic>
      <p:sp>
        <p:nvSpPr>
          <p:cNvPr id="6" name="Date Placeholder 4">
            <a:extLst>
              <a:ext uri="{FF2B5EF4-FFF2-40B4-BE49-F238E27FC236}">
                <a16:creationId xmlns:a16="http://schemas.microsoft.com/office/drawing/2014/main" id="{48D91DDB-40C6-3598-09AA-7F6865FC737E}"/>
              </a:ext>
            </a:extLst>
          </p:cNvPr>
          <p:cNvSpPr>
            <a:spLocks noGrp="1"/>
          </p:cNvSpPr>
          <p:nvPr>
            <p:ph type="dt" sz="half" idx="2"/>
          </p:nvPr>
        </p:nvSpPr>
        <p:spPr>
          <a:xfrm rot="5400000">
            <a:off x="10685612" y="4148606"/>
            <a:ext cx="2743200" cy="295958"/>
          </a:xfrm>
          <a:prstGeom prst="rect">
            <a:avLst/>
          </a:prstGeom>
        </p:spPr>
        <p:txBody>
          <a:bodyPr vert="horz" lIns="91440" tIns="45720" rIns="91440" bIns="45720" rtlCol="0" anchor="ctr"/>
          <a:lstStyle>
            <a:lvl1pPr algn="r">
              <a:defRPr sz="1200">
                <a:solidFill>
                  <a:schemeClr val="tx1">
                    <a:tint val="82000"/>
                  </a:schemeClr>
                </a:solidFill>
              </a:defRPr>
            </a:lvl1pPr>
          </a:lstStyle>
          <a:p>
            <a:fld id="{C13E6E27-F386-4C42-9825-37E915BA0B10}" type="datetimeFigureOut">
              <a:rPr lang="en-GB" smtClean="0"/>
              <a:t>25/02/2025</a:t>
            </a:fld>
            <a:endParaRPr lang="en-GB"/>
          </a:p>
        </p:txBody>
      </p:sp>
      <p:sp>
        <p:nvSpPr>
          <p:cNvPr id="7" name="Slide Number Placeholder 7">
            <a:extLst>
              <a:ext uri="{FF2B5EF4-FFF2-40B4-BE49-F238E27FC236}">
                <a16:creationId xmlns:a16="http://schemas.microsoft.com/office/drawing/2014/main" id="{FB326374-0C9F-7C34-278C-ECAE76E06F8D}"/>
              </a:ext>
            </a:extLst>
          </p:cNvPr>
          <p:cNvSpPr>
            <a:spLocks noGrp="1"/>
          </p:cNvSpPr>
          <p:nvPr>
            <p:ph type="sldNum" sz="quarter" idx="4"/>
          </p:nvPr>
        </p:nvSpPr>
        <p:spPr>
          <a:xfrm>
            <a:off x="11727712" y="6473943"/>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9C7DF156-B5E1-4671-B218-C8A95945EDB5}" type="slidenum">
              <a:rPr lang="en-GB" smtClean="0"/>
              <a:t>‹#›</a:t>
            </a:fld>
            <a:endParaRPr lang="en-GB"/>
          </a:p>
        </p:txBody>
      </p:sp>
      <p:pic>
        <p:nvPicPr>
          <p:cNvPr id="2" name="Picture 1" descr="A picture containing screenshot, white, design">
            <a:extLst>
              <a:ext uri="{FF2B5EF4-FFF2-40B4-BE49-F238E27FC236}">
                <a16:creationId xmlns:a16="http://schemas.microsoft.com/office/drawing/2014/main" id="{7A8D60C2-B0CC-2490-D770-6BCE3398238D}"/>
              </a:ext>
            </a:extLst>
          </p:cNvPr>
          <p:cNvPicPr>
            <a:picLocks noChangeAspect="1"/>
          </p:cNvPicPr>
          <p:nvPr/>
        </p:nvPicPr>
        <p:blipFill>
          <a:blip r:embed="rId3"/>
          <a:srcRect l="1831" t="85427" r="82209" b="2635"/>
          <a:stretch/>
        </p:blipFill>
        <p:spPr>
          <a:xfrm>
            <a:off x="0" y="6124296"/>
            <a:ext cx="1743739" cy="733704"/>
          </a:xfrm>
          <a:prstGeom prst="rect">
            <a:avLst/>
          </a:prstGeom>
        </p:spPr>
      </p:pic>
    </p:spTree>
    <p:extLst>
      <p:ext uri="{BB962C8B-B14F-4D97-AF65-F5344CB8AC3E}">
        <p14:creationId xmlns:p14="http://schemas.microsoft.com/office/powerpoint/2010/main" val="16792455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1_logo mono_image bckgrnd">
    <p:bg>
      <p:bgPr>
        <a:solidFill>
          <a:schemeClr val="bg1"/>
        </a:solid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85612" y="4148606"/>
            <a:ext cx="2743200" cy="295958"/>
          </a:xfrm>
          <a:prstGeom prst="rect">
            <a:avLst/>
          </a:prstGeom>
        </p:spPr>
        <p:txBody>
          <a:bodyPr vert="horz" lIns="91440" tIns="45720" rIns="91440" bIns="45720" rtlCol="0" anchor="ctr"/>
          <a:lstStyle>
            <a:lvl1pPr algn="r">
              <a:defRPr sz="1200">
                <a:solidFill>
                  <a:schemeClr val="tx1">
                    <a:tint val="82000"/>
                  </a:schemeClr>
                </a:solidFill>
              </a:defRPr>
            </a:lvl1pPr>
          </a:lstStyle>
          <a:p>
            <a:fld id="{C13E6E27-F386-4C42-9825-37E915BA0B10}" type="datetimeFigureOut">
              <a:rPr lang="en-GB" smtClean="0"/>
              <a:t>25/02/2025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2" y="6442044"/>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9C7DF156-B5E1-4671-B218-C8A95945EDB5}" type="slidenum">
              <a:rPr lang="en-GB" smtClean="0"/>
              <a:t>‹#›</a:t>
            </a:fld>
            <a:endParaRPr lang="en-GB"/>
          </a:p>
        </p:txBody>
      </p:sp>
    </p:spTree>
    <p:extLst>
      <p:ext uri="{BB962C8B-B14F-4D97-AF65-F5344CB8AC3E}">
        <p14:creationId xmlns:p14="http://schemas.microsoft.com/office/powerpoint/2010/main" val="9357438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_Custom Layout">
    <p:bg>
      <p:bgPr>
        <a:solidFill>
          <a:srgbClr val="FFFFCC">
            <a:alpha val="48000"/>
          </a:srgbClr>
        </a:solidFill>
        <a:effectLst/>
      </p:bgPr>
    </p:bg>
    <p:spTree>
      <p:nvGrpSpPr>
        <p:cNvPr id="1" name=""/>
        <p:cNvGrpSpPr/>
        <p:nvPr/>
      </p:nvGrpSpPr>
      <p:grpSpPr>
        <a:xfrm>
          <a:off x="0" y="0"/>
          <a:ext cx="0" cy="0"/>
          <a:chOff x="0" y="0"/>
          <a:chExt cx="0" cy="0"/>
        </a:xfrm>
      </p:grpSpPr>
      <p:sp>
        <p:nvSpPr>
          <p:cNvPr id="4" name="Date Placeholder 4">
            <a:extLst>
              <a:ext uri="{FF2B5EF4-FFF2-40B4-BE49-F238E27FC236}">
                <a16:creationId xmlns:a16="http://schemas.microsoft.com/office/drawing/2014/main" id="{D3DD7997-68DA-C490-5815-1DDFF7A56417}"/>
              </a:ext>
            </a:extLst>
          </p:cNvPr>
          <p:cNvSpPr>
            <a:spLocks noGrp="1"/>
          </p:cNvSpPr>
          <p:nvPr>
            <p:ph type="dt" sz="half" idx="2"/>
          </p:nvPr>
        </p:nvSpPr>
        <p:spPr>
          <a:xfrm rot="5400000">
            <a:off x="10674595" y="4137589"/>
            <a:ext cx="2743200" cy="317992"/>
          </a:xfrm>
          <a:prstGeom prst="rect">
            <a:avLst/>
          </a:prstGeom>
        </p:spPr>
        <p:txBody>
          <a:bodyPr vert="horz" lIns="91440" tIns="45720" rIns="91440" bIns="45720" rtlCol="0" anchor="ctr"/>
          <a:lstStyle>
            <a:lvl1pPr algn="r">
              <a:defRPr sz="1200">
                <a:solidFill>
                  <a:schemeClr val="tx1">
                    <a:tint val="82000"/>
                  </a:schemeClr>
                </a:solidFill>
              </a:defRPr>
            </a:lvl1pPr>
          </a:lstStyle>
          <a:p>
            <a:fld id="{C13E6E27-F386-4C42-9825-37E915BA0B10}" type="datetimeFigureOut">
              <a:rPr lang="en-GB" smtClean="0"/>
              <a:t>25/02/2025</a:t>
            </a:fld>
            <a:endParaRPr lang="en-GB"/>
          </a:p>
        </p:txBody>
      </p:sp>
      <p:sp>
        <p:nvSpPr>
          <p:cNvPr id="2" name="Footer Placeholder 6">
            <a:extLst>
              <a:ext uri="{FF2B5EF4-FFF2-40B4-BE49-F238E27FC236}">
                <a16:creationId xmlns:a16="http://schemas.microsoft.com/office/drawing/2014/main" id="{59C318D1-D9A5-8D1F-36C1-DCA1D8703392}"/>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5" name="Slide Number Placeholder 7">
            <a:extLst>
              <a:ext uri="{FF2B5EF4-FFF2-40B4-BE49-F238E27FC236}">
                <a16:creationId xmlns:a16="http://schemas.microsoft.com/office/drawing/2014/main" id="{3BF5F345-4EC4-7F1E-F197-BCFCB0C75F14}"/>
              </a:ext>
            </a:extLst>
          </p:cNvPr>
          <p:cNvSpPr>
            <a:spLocks noGrp="1"/>
          </p:cNvSpPr>
          <p:nvPr>
            <p:ph type="sldNum" sz="quarter" idx="4"/>
          </p:nvPr>
        </p:nvSpPr>
        <p:spPr>
          <a:xfrm>
            <a:off x="11738729" y="5687509"/>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9C7DF156-B5E1-4671-B218-C8A95945EDB5}" type="slidenum">
              <a:rPr lang="en-GB" smtClean="0"/>
              <a:t>‹#›</a:t>
            </a:fld>
            <a:endParaRPr lang="en-GB"/>
          </a:p>
        </p:txBody>
      </p:sp>
    </p:spTree>
    <p:extLst>
      <p:ext uri="{BB962C8B-B14F-4D97-AF65-F5344CB8AC3E}">
        <p14:creationId xmlns:p14="http://schemas.microsoft.com/office/powerpoint/2010/main" val="26673176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2_logo mono_image bckgrnd">
    <p:bg>
      <p:bgPr>
        <a:solidFill>
          <a:schemeClr val="bg1"/>
        </a:solid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85612" y="4148606"/>
            <a:ext cx="2743200" cy="295958"/>
          </a:xfrm>
          <a:prstGeom prst="rect">
            <a:avLst/>
          </a:prstGeom>
        </p:spPr>
        <p:txBody>
          <a:bodyPr vert="horz" lIns="91440" tIns="45720" rIns="91440" bIns="45720" rtlCol="0" anchor="ctr"/>
          <a:lstStyle>
            <a:lvl1pPr algn="r">
              <a:defRPr sz="1200">
                <a:solidFill>
                  <a:schemeClr val="tx1">
                    <a:tint val="82000"/>
                  </a:schemeClr>
                </a:solidFill>
              </a:defRPr>
            </a:lvl1pPr>
          </a:lstStyle>
          <a:p>
            <a:fld id="{C13E6E27-F386-4C42-9825-37E915BA0B10}" type="datetimeFigureOut">
              <a:rPr lang="en-GB" smtClean="0"/>
              <a:t>25/02/2025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2" y="6305108"/>
            <a:ext cx="464287" cy="510363"/>
          </a:xfrm>
          <a:prstGeom prst="rect">
            <a:avLst/>
          </a:prstGeom>
        </p:spPr>
        <p:txBody>
          <a:bodyPr vert="horz" lIns="91440" tIns="45720" rIns="91440" bIns="45720" rtlCol="0" anchor="ctr"/>
          <a:lstStyle>
            <a:lvl1pPr algn="r">
              <a:defRPr sz="1100" b="1">
                <a:solidFill>
                  <a:schemeClr val="tx1">
                    <a:tint val="82000"/>
                  </a:schemeClr>
                </a:solidFill>
              </a:defRPr>
            </a:lvl1pPr>
          </a:lstStyle>
          <a:p>
            <a:fld id="{9C7DF156-B5E1-4671-B218-C8A95945EDB5}" type="slidenum">
              <a:rPr lang="en-GB" smtClean="0"/>
              <a:t>‹#›</a:t>
            </a:fld>
            <a:endParaRPr lang="en-GB"/>
          </a:p>
        </p:txBody>
      </p:sp>
      <p:pic>
        <p:nvPicPr>
          <p:cNvPr id="2" name="Picture 1">
            <a:extLst>
              <a:ext uri="{FF2B5EF4-FFF2-40B4-BE49-F238E27FC236}">
                <a16:creationId xmlns:a16="http://schemas.microsoft.com/office/drawing/2014/main" id="{A8332636-384D-F42B-3E16-F4450B8AB983}"/>
              </a:ext>
            </a:extLst>
          </p:cNvPr>
          <p:cNvPicPr>
            <a:picLocks noChangeAspect="1"/>
          </p:cNvPicPr>
          <p:nvPr/>
        </p:nvPicPr>
        <p:blipFill>
          <a:blip r:embed="rId2"/>
          <a:stretch>
            <a:fillRect/>
          </a:stretch>
        </p:blipFill>
        <p:spPr>
          <a:xfrm>
            <a:off x="10524" y="6230679"/>
            <a:ext cx="627321" cy="627321"/>
          </a:xfrm>
          <a:prstGeom prst="rect">
            <a:avLst/>
          </a:prstGeom>
        </p:spPr>
      </p:pic>
      <p:sp>
        <p:nvSpPr>
          <p:cNvPr id="3" name="Text Placeholder 2">
            <a:extLst>
              <a:ext uri="{FF2B5EF4-FFF2-40B4-BE49-F238E27FC236}">
                <a16:creationId xmlns:a16="http://schemas.microsoft.com/office/drawing/2014/main" id="{1AA66330-4577-6481-7DC1-F2B0773BE4AA}"/>
              </a:ext>
            </a:extLst>
          </p:cNvPr>
          <p:cNvSpPr>
            <a:spLocks noGrp="1"/>
          </p:cNvSpPr>
          <p:nvPr>
            <p:ph idx="1"/>
          </p:nvPr>
        </p:nvSpPr>
        <p:spPr>
          <a:xfrm>
            <a:off x="637845" y="6305107"/>
            <a:ext cx="11089867" cy="510364"/>
          </a:xfrm>
          <a:prstGeom prst="roundRect">
            <a:avLst>
              <a:gd name="adj" fmla="val 4257"/>
            </a:avLst>
          </a:prstGeom>
        </p:spPr>
        <p:txBody>
          <a:bodyPr vert="horz" lIns="91440" tIns="45720" rIns="91440" bIns="45720" rtlCol="0" anchor="ctr">
            <a:normAutofit/>
          </a:bodyPr>
          <a:lstStyle>
            <a:lvl1pPr marL="0" indent="0">
              <a:lnSpc>
                <a:spcPct val="100000"/>
              </a:lnSpc>
              <a:buNone/>
              <a:defRPr sz="2400">
                <a:solidFill>
                  <a:srgbClr val="0142A5"/>
                </a:solidFill>
              </a:defRPr>
            </a:lvl1pPr>
          </a:lstStyle>
          <a:p>
            <a:pPr lvl="0"/>
            <a:r>
              <a:rPr lang="en-US"/>
              <a:t>Click to edit Master text styles</a:t>
            </a:r>
          </a:p>
        </p:txBody>
      </p:sp>
    </p:spTree>
    <p:extLst>
      <p:ext uri="{BB962C8B-B14F-4D97-AF65-F5344CB8AC3E}">
        <p14:creationId xmlns:p14="http://schemas.microsoft.com/office/powerpoint/2010/main" val="54891935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2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8D3AC53-58B1-E026-C836-00259F62B976}"/>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400">
                <a:solidFill>
                  <a:srgbClr val="E0E6E9"/>
                </a:solidFill>
              </a:defRPr>
            </a:lvl1pPr>
          </a:lstStyle>
          <a:p>
            <a:fld id="{C13E6E27-F386-4C42-9825-37E915BA0B10}" type="datetimeFigureOut">
              <a:rPr lang="en-GB" smtClean="0"/>
              <a:t>25/02/2025</a:t>
            </a:fld>
            <a:endParaRPr lang="en-GB"/>
          </a:p>
        </p:txBody>
      </p:sp>
      <p:sp>
        <p:nvSpPr>
          <p:cNvPr id="2" name="Footer Placeholder 6">
            <a:extLst>
              <a:ext uri="{FF2B5EF4-FFF2-40B4-BE49-F238E27FC236}">
                <a16:creationId xmlns:a16="http://schemas.microsoft.com/office/drawing/2014/main" id="{7FF1D245-59D2-58BA-6E6F-610A5EA4EC3A}"/>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3C91B5C1-2950-CA26-24E2-032EA63DDBAE}"/>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9C7DF156-B5E1-4671-B218-C8A95945EDB5}" type="slidenum">
              <a:rPr lang="en-GB" smtClean="0"/>
              <a:t>‹#›</a:t>
            </a:fld>
            <a:endParaRPr lang="en-GB"/>
          </a:p>
        </p:txBody>
      </p:sp>
      <p:pic>
        <p:nvPicPr>
          <p:cNvPr id="4" name="Picture 3">
            <a:extLst>
              <a:ext uri="{FF2B5EF4-FFF2-40B4-BE49-F238E27FC236}">
                <a16:creationId xmlns:a16="http://schemas.microsoft.com/office/drawing/2014/main" id="{4B78B835-84F5-EB1C-793D-8EFAB613274B}"/>
              </a:ext>
            </a:extLst>
          </p:cNvPr>
          <p:cNvPicPr>
            <a:picLocks noChangeAspect="1"/>
          </p:cNvPicPr>
          <p:nvPr/>
        </p:nvPicPr>
        <p:blipFill>
          <a:blip r:embed="rId3"/>
          <a:stretch>
            <a:fillRect/>
          </a:stretch>
        </p:blipFill>
        <p:spPr>
          <a:xfrm>
            <a:off x="4532626" y="1231606"/>
            <a:ext cx="4031511" cy="4031511"/>
          </a:xfrm>
          <a:prstGeom prst="rect">
            <a:avLst/>
          </a:prstGeom>
        </p:spPr>
      </p:pic>
    </p:spTree>
    <p:extLst>
      <p:ext uri="{BB962C8B-B14F-4D97-AF65-F5344CB8AC3E}">
        <p14:creationId xmlns:p14="http://schemas.microsoft.com/office/powerpoint/2010/main" val="26140478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7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8D3AC53-58B1-E026-C836-00259F62B976}"/>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400">
                <a:solidFill>
                  <a:srgbClr val="E0E6E9"/>
                </a:solidFill>
              </a:defRPr>
            </a:lvl1pPr>
          </a:lstStyle>
          <a:p>
            <a:fld id="{C13E6E27-F386-4C42-9825-37E915BA0B10}" type="datetimeFigureOut">
              <a:rPr lang="en-GB" smtClean="0"/>
              <a:t>25/02/2025</a:t>
            </a:fld>
            <a:endParaRPr lang="en-GB"/>
          </a:p>
        </p:txBody>
      </p:sp>
      <p:sp>
        <p:nvSpPr>
          <p:cNvPr id="2" name="Footer Placeholder 6">
            <a:extLst>
              <a:ext uri="{FF2B5EF4-FFF2-40B4-BE49-F238E27FC236}">
                <a16:creationId xmlns:a16="http://schemas.microsoft.com/office/drawing/2014/main" id="{7FF1D245-59D2-58BA-6E6F-610A5EA4EC3A}"/>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3C91B5C1-2950-CA26-24E2-032EA63DDBAE}"/>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9C7DF156-B5E1-4671-B218-C8A95945EDB5}" type="slidenum">
              <a:rPr lang="en-GB" smtClean="0"/>
              <a:t>‹#›</a:t>
            </a:fld>
            <a:endParaRPr lang="en-GB"/>
          </a:p>
        </p:txBody>
      </p:sp>
      <p:pic>
        <p:nvPicPr>
          <p:cNvPr id="1026" name="Picture 2" descr="Free Png Download Question Marks Png Png Images Background ...">
            <a:extLst>
              <a:ext uri="{FF2B5EF4-FFF2-40B4-BE49-F238E27FC236}">
                <a16:creationId xmlns:a16="http://schemas.microsoft.com/office/drawing/2014/main" id="{BC6E1740-E061-F4E7-73C5-766518C96A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1593" y="1442319"/>
            <a:ext cx="5328814" cy="2965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743983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8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8D3AC53-58B1-E026-C836-00259F62B976}"/>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400">
                <a:solidFill>
                  <a:srgbClr val="E0E6E9"/>
                </a:solidFill>
              </a:defRPr>
            </a:lvl1pPr>
          </a:lstStyle>
          <a:p>
            <a:fld id="{C13E6E27-F386-4C42-9825-37E915BA0B10}" type="datetimeFigureOut">
              <a:rPr lang="en-GB" smtClean="0"/>
              <a:t>25/02/2025</a:t>
            </a:fld>
            <a:endParaRPr lang="en-GB"/>
          </a:p>
        </p:txBody>
      </p:sp>
      <p:sp>
        <p:nvSpPr>
          <p:cNvPr id="2" name="Footer Placeholder 6">
            <a:extLst>
              <a:ext uri="{FF2B5EF4-FFF2-40B4-BE49-F238E27FC236}">
                <a16:creationId xmlns:a16="http://schemas.microsoft.com/office/drawing/2014/main" id="{7FF1D245-59D2-58BA-6E6F-610A5EA4EC3A}"/>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3C91B5C1-2950-CA26-24E2-032EA63DDBAE}"/>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9C7DF156-B5E1-4671-B218-C8A95945EDB5}" type="slidenum">
              <a:rPr lang="en-GB" smtClean="0"/>
              <a:t>‹#›</a:t>
            </a:fld>
            <a:endParaRPr lang="en-GB"/>
          </a:p>
        </p:txBody>
      </p:sp>
      <p:pic>
        <p:nvPicPr>
          <p:cNvPr id="1026" name="Picture 2" descr="Free Png Download Question Marks Png Png Images Background ...">
            <a:extLst>
              <a:ext uri="{FF2B5EF4-FFF2-40B4-BE49-F238E27FC236}">
                <a16:creationId xmlns:a16="http://schemas.microsoft.com/office/drawing/2014/main" id="{BC6E1740-E061-F4E7-73C5-766518C96A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75028" y="948935"/>
            <a:ext cx="3065483" cy="1705851"/>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รูปการ์ตูนหนังสือการ์ตูนแม่แบบสัญลักษณ์ฟองสบู่คืนชีพ เวกเตอร์ PNG , การ ...">
            <a:extLst>
              <a:ext uri="{FF2B5EF4-FFF2-40B4-BE49-F238E27FC236}">
                <a16:creationId xmlns:a16="http://schemas.microsoft.com/office/drawing/2014/main" id="{751D2F7E-B835-3535-0807-F2A6F773D28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27358" y="2924984"/>
            <a:ext cx="2560822" cy="25537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20997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p:cSld name="6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A555785B-D779-AAFF-8174-E8F5E61920B5}"/>
              </a:ext>
            </a:extLst>
          </p:cNvPr>
          <p:cNvSpPr>
            <a:spLocks noGrp="1"/>
          </p:cNvSpPr>
          <p:nvPr>
            <p:ph type="dt" sz="half" idx="2"/>
          </p:nvPr>
        </p:nvSpPr>
        <p:spPr>
          <a:xfrm rot="5400000">
            <a:off x="10669087" y="4132080"/>
            <a:ext cx="2743200" cy="329009"/>
          </a:xfrm>
          <a:prstGeom prst="rect">
            <a:avLst/>
          </a:prstGeom>
        </p:spPr>
        <p:txBody>
          <a:bodyPr vert="horz" lIns="91440" tIns="45720" rIns="91440" bIns="45720" rtlCol="0" anchor="ctr"/>
          <a:lstStyle>
            <a:lvl1pPr algn="r">
              <a:defRPr sz="1400">
                <a:solidFill>
                  <a:srgbClr val="E0E6E9"/>
                </a:solidFill>
              </a:defRPr>
            </a:lvl1pPr>
          </a:lstStyle>
          <a:p>
            <a:fld id="{C13E6E27-F386-4C42-9825-37E915BA0B10}" type="datetimeFigureOut">
              <a:rPr lang="en-GB" smtClean="0"/>
              <a:t>25/02/2025</a:t>
            </a:fld>
            <a:endParaRPr lang="en-GB"/>
          </a:p>
        </p:txBody>
      </p:sp>
      <p:sp>
        <p:nvSpPr>
          <p:cNvPr id="3" name="Footer Placeholder 6">
            <a:extLst>
              <a:ext uri="{FF2B5EF4-FFF2-40B4-BE49-F238E27FC236}">
                <a16:creationId xmlns:a16="http://schemas.microsoft.com/office/drawing/2014/main" id="{580C2E45-7614-ED53-EC8E-F5E3BF2444F8}"/>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F5089BC2-4BA7-0E41-95AB-D7D496133EF2}"/>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9C7DF156-B5E1-4671-B218-C8A95945EDB5}" type="slidenum">
              <a:rPr lang="en-GB" smtClean="0"/>
              <a:t>‹#›</a:t>
            </a:fld>
            <a:endParaRPr lang="en-GB"/>
          </a:p>
        </p:txBody>
      </p:sp>
      <p:sp>
        <p:nvSpPr>
          <p:cNvPr id="9" name="Title 8">
            <a:extLst>
              <a:ext uri="{FF2B5EF4-FFF2-40B4-BE49-F238E27FC236}">
                <a16:creationId xmlns:a16="http://schemas.microsoft.com/office/drawing/2014/main" id="{849D32D5-295D-20BB-085D-915DEFC8C1E8}"/>
              </a:ext>
            </a:extLst>
          </p:cNvPr>
          <p:cNvSpPr>
            <a:spLocks noGrp="1"/>
          </p:cNvSpPr>
          <p:nvPr>
            <p:ph type="ctrTitle" hasCustomPrompt="1"/>
          </p:nvPr>
        </p:nvSpPr>
        <p:spPr>
          <a:xfrm>
            <a:off x="914400" y="988300"/>
            <a:ext cx="10363199" cy="1680472"/>
          </a:xfrm>
          <a:prstGeom prst="roundRect">
            <a:avLst>
              <a:gd name="adj" fmla="val 9294"/>
            </a:avLst>
          </a:prstGeom>
          <a:ln w="28575">
            <a:noFill/>
          </a:ln>
        </p:spPr>
        <p:txBody>
          <a:bodyPr vert="horz" anchor="ctr">
            <a:normAutofit/>
          </a:bodyPr>
          <a:lstStyle>
            <a:lvl1pPr algn="ctr">
              <a:defRPr sz="40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Any Questions</a:t>
            </a:r>
          </a:p>
        </p:txBody>
      </p:sp>
      <p:sp>
        <p:nvSpPr>
          <p:cNvPr id="2" name="Subtitle 16">
            <a:extLst>
              <a:ext uri="{FF2B5EF4-FFF2-40B4-BE49-F238E27FC236}">
                <a16:creationId xmlns:a16="http://schemas.microsoft.com/office/drawing/2014/main" id="{0812F8DD-6764-32FF-DD21-07426E6DBED4}"/>
              </a:ext>
            </a:extLst>
          </p:cNvPr>
          <p:cNvSpPr>
            <a:spLocks noGrp="1"/>
          </p:cNvSpPr>
          <p:nvPr>
            <p:ph type="subTitle" idx="1" hasCustomPrompt="1"/>
          </p:nvPr>
        </p:nvSpPr>
        <p:spPr>
          <a:xfrm>
            <a:off x="914400" y="2667963"/>
            <a:ext cx="10363200" cy="1680472"/>
          </a:xfrm>
          <a:prstGeom prst="roundRect">
            <a:avLst/>
          </a:prstGeom>
          <a:ln w="28575">
            <a:noFill/>
          </a:ln>
        </p:spPr>
        <p:txBody>
          <a:bodyPr lIns="45720" rIns="45720" anchor="ctr">
            <a:normAutofit/>
          </a:bodyPr>
          <a:lstStyle>
            <a:lvl1pPr marL="0" marR="64008" indent="0" algn="ctr">
              <a:buNone/>
              <a:defRPr sz="36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End of the Class</a:t>
            </a:r>
          </a:p>
        </p:txBody>
      </p:sp>
    </p:spTree>
    <p:extLst>
      <p:ext uri="{BB962C8B-B14F-4D97-AF65-F5344CB8AC3E}">
        <p14:creationId xmlns:p14="http://schemas.microsoft.com/office/powerpoint/2010/main" val="15576876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4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8D3AC53-58B1-E026-C836-00259F62B976}"/>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400">
                <a:solidFill>
                  <a:srgbClr val="E0E6E9"/>
                </a:solidFill>
              </a:defRPr>
            </a:lvl1pPr>
          </a:lstStyle>
          <a:p>
            <a:fld id="{C13E6E27-F386-4C42-9825-37E915BA0B10}" type="datetimeFigureOut">
              <a:rPr lang="en-GB" smtClean="0"/>
              <a:t>25/02/2025</a:t>
            </a:fld>
            <a:endParaRPr lang="en-GB"/>
          </a:p>
        </p:txBody>
      </p:sp>
      <p:sp>
        <p:nvSpPr>
          <p:cNvPr id="2" name="Footer Placeholder 6">
            <a:extLst>
              <a:ext uri="{FF2B5EF4-FFF2-40B4-BE49-F238E27FC236}">
                <a16:creationId xmlns:a16="http://schemas.microsoft.com/office/drawing/2014/main" id="{7FF1D245-59D2-58BA-6E6F-610A5EA4EC3A}"/>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3C91B5C1-2950-CA26-24E2-032EA63DDBAE}"/>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9C7DF156-B5E1-4671-B218-C8A95945EDB5}" type="slidenum">
              <a:rPr lang="en-GB" smtClean="0"/>
              <a:t>‹#›</a:t>
            </a:fld>
            <a:endParaRPr lang="en-GB"/>
          </a:p>
        </p:txBody>
      </p:sp>
      <p:sp>
        <p:nvSpPr>
          <p:cNvPr id="8" name="Title 8">
            <a:extLst>
              <a:ext uri="{FF2B5EF4-FFF2-40B4-BE49-F238E27FC236}">
                <a16:creationId xmlns:a16="http://schemas.microsoft.com/office/drawing/2014/main" id="{262ED4CD-BBFF-802B-903B-8ABB4EBB480F}"/>
              </a:ext>
            </a:extLst>
          </p:cNvPr>
          <p:cNvSpPr>
            <a:spLocks noGrp="1"/>
          </p:cNvSpPr>
          <p:nvPr>
            <p:ph type="ctrTitle"/>
          </p:nvPr>
        </p:nvSpPr>
        <p:spPr>
          <a:xfrm>
            <a:off x="914400" y="1338145"/>
            <a:ext cx="10363199" cy="1745297"/>
          </a:xfrm>
          <a:prstGeom prst="roundRect">
            <a:avLst>
              <a:gd name="adj" fmla="val 9294"/>
            </a:avLst>
          </a:prstGeom>
          <a:ln w="28575">
            <a:noFill/>
          </a:ln>
        </p:spPr>
        <p:txBody>
          <a:bodyPr vert="horz" anchor="b">
            <a:normAutofit/>
          </a:bodyPr>
          <a:lstStyle>
            <a:lvl1pPr algn="ctr">
              <a:defRPr sz="40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p>
        </p:txBody>
      </p:sp>
      <p:sp>
        <p:nvSpPr>
          <p:cNvPr id="9" name="Subtitle 16">
            <a:extLst>
              <a:ext uri="{FF2B5EF4-FFF2-40B4-BE49-F238E27FC236}">
                <a16:creationId xmlns:a16="http://schemas.microsoft.com/office/drawing/2014/main" id="{BEBACD6F-2F55-4E93-9540-6443426757C9}"/>
              </a:ext>
            </a:extLst>
          </p:cNvPr>
          <p:cNvSpPr>
            <a:spLocks noGrp="1"/>
          </p:cNvSpPr>
          <p:nvPr>
            <p:ph type="subTitle" idx="1"/>
          </p:nvPr>
        </p:nvSpPr>
        <p:spPr>
          <a:xfrm>
            <a:off x="914400" y="3285460"/>
            <a:ext cx="10363200" cy="2125703"/>
          </a:xfrm>
          <a:prstGeom prst="roundRect">
            <a:avLst/>
          </a:prstGeom>
          <a:ln w="28575">
            <a:noFill/>
          </a:ln>
        </p:spPr>
        <p:txBody>
          <a:bodyPr lIns="45720" rIns="45720">
            <a:normAutofit/>
          </a:bodyPr>
          <a:lstStyle>
            <a:lvl1pPr marL="0" marR="64008" indent="0" algn="ctr">
              <a:buNone/>
              <a:defRPr sz="36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Tree>
    <p:extLst>
      <p:ext uri="{BB962C8B-B14F-4D97-AF65-F5344CB8AC3E}">
        <p14:creationId xmlns:p14="http://schemas.microsoft.com/office/powerpoint/2010/main" val="8138603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A555785B-D779-AAFF-8174-E8F5E61920B5}"/>
              </a:ext>
            </a:extLst>
          </p:cNvPr>
          <p:cNvSpPr>
            <a:spLocks noGrp="1"/>
          </p:cNvSpPr>
          <p:nvPr>
            <p:ph type="dt" sz="half" idx="2"/>
          </p:nvPr>
        </p:nvSpPr>
        <p:spPr>
          <a:xfrm rot="5400000">
            <a:off x="10669087" y="4132080"/>
            <a:ext cx="2743200" cy="329009"/>
          </a:xfrm>
          <a:prstGeom prst="rect">
            <a:avLst/>
          </a:prstGeom>
        </p:spPr>
        <p:txBody>
          <a:bodyPr vert="horz" lIns="91440" tIns="45720" rIns="91440" bIns="45720" rtlCol="0" anchor="ctr"/>
          <a:lstStyle>
            <a:lvl1pPr algn="r">
              <a:defRPr sz="1400">
                <a:solidFill>
                  <a:srgbClr val="E0E6E9"/>
                </a:solidFill>
              </a:defRPr>
            </a:lvl1pPr>
          </a:lstStyle>
          <a:p>
            <a:fld id="{C13E6E27-F386-4C42-9825-37E915BA0B10}" type="datetimeFigureOut">
              <a:rPr lang="en-GB" smtClean="0"/>
              <a:t>25/02/2025</a:t>
            </a:fld>
            <a:endParaRPr lang="en-GB"/>
          </a:p>
        </p:txBody>
      </p:sp>
      <p:sp>
        <p:nvSpPr>
          <p:cNvPr id="3" name="Footer Placeholder 6">
            <a:extLst>
              <a:ext uri="{FF2B5EF4-FFF2-40B4-BE49-F238E27FC236}">
                <a16:creationId xmlns:a16="http://schemas.microsoft.com/office/drawing/2014/main" id="{580C2E45-7614-ED53-EC8E-F5E3BF2444F8}"/>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F5089BC2-4BA7-0E41-95AB-D7D496133EF2}"/>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9C7DF156-B5E1-4671-B218-C8A95945EDB5}" type="slidenum">
              <a:rPr lang="en-GB" smtClean="0"/>
              <a:t>‹#›</a:t>
            </a:fld>
            <a:endParaRPr lang="en-GB"/>
          </a:p>
        </p:txBody>
      </p:sp>
      <p:sp>
        <p:nvSpPr>
          <p:cNvPr id="9" name="Title 8">
            <a:extLst>
              <a:ext uri="{FF2B5EF4-FFF2-40B4-BE49-F238E27FC236}">
                <a16:creationId xmlns:a16="http://schemas.microsoft.com/office/drawing/2014/main" id="{849D32D5-295D-20BB-085D-915DEFC8C1E8}"/>
              </a:ext>
            </a:extLst>
          </p:cNvPr>
          <p:cNvSpPr>
            <a:spLocks noGrp="1"/>
          </p:cNvSpPr>
          <p:nvPr>
            <p:ph type="ctrTitle"/>
          </p:nvPr>
        </p:nvSpPr>
        <p:spPr>
          <a:xfrm>
            <a:off x="914400" y="1338145"/>
            <a:ext cx="10363199" cy="2946776"/>
          </a:xfrm>
          <a:prstGeom prst="roundRect">
            <a:avLst>
              <a:gd name="adj" fmla="val 9294"/>
            </a:avLst>
          </a:prstGeom>
          <a:ln w="28575">
            <a:noFill/>
          </a:ln>
        </p:spPr>
        <p:txBody>
          <a:bodyPr vert="horz" anchor="ctr">
            <a:normAutofit/>
          </a:bodyPr>
          <a:lstStyle>
            <a:lvl1pPr algn="ctr">
              <a:defRPr sz="40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p>
        </p:txBody>
      </p:sp>
    </p:spTree>
    <p:extLst>
      <p:ext uri="{BB962C8B-B14F-4D97-AF65-F5344CB8AC3E}">
        <p14:creationId xmlns:p14="http://schemas.microsoft.com/office/powerpoint/2010/main" val="183237553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18787851-193D-C95B-70ED-D7ABAB87797D}"/>
              </a:ext>
            </a:extLst>
          </p:cNvPr>
          <p:cNvSpPr>
            <a:spLocks noGrp="1"/>
          </p:cNvSpPr>
          <p:nvPr>
            <p:ph type="dt" sz="half" idx="2"/>
          </p:nvPr>
        </p:nvSpPr>
        <p:spPr>
          <a:xfrm rot="5400000">
            <a:off x="10691121" y="4154114"/>
            <a:ext cx="2743200" cy="284941"/>
          </a:xfrm>
          <a:prstGeom prst="rect">
            <a:avLst/>
          </a:prstGeom>
        </p:spPr>
        <p:txBody>
          <a:bodyPr vert="horz" lIns="91440" tIns="45720" rIns="91440" bIns="45720" rtlCol="0" anchor="ctr"/>
          <a:lstStyle>
            <a:lvl1pPr algn="r">
              <a:defRPr sz="1400">
                <a:solidFill>
                  <a:srgbClr val="E0E6E9"/>
                </a:solidFill>
              </a:defRPr>
            </a:lvl1pPr>
          </a:lstStyle>
          <a:p>
            <a:fld id="{C13E6E27-F386-4C42-9825-37E915BA0B10}" type="datetimeFigureOut">
              <a:rPr lang="en-GB" smtClean="0"/>
              <a:t>25/02/2025</a:t>
            </a:fld>
            <a:endParaRPr lang="en-GB"/>
          </a:p>
        </p:txBody>
      </p:sp>
      <p:sp>
        <p:nvSpPr>
          <p:cNvPr id="3" name="Footer Placeholder 6">
            <a:extLst>
              <a:ext uri="{FF2B5EF4-FFF2-40B4-BE49-F238E27FC236}">
                <a16:creationId xmlns:a16="http://schemas.microsoft.com/office/drawing/2014/main" id="{0EC9CB92-4118-851C-89E8-DBE5EA8EF0C3}"/>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B0FBD2D1-1B21-8069-D036-CD4FFEB27B33}"/>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9C7DF156-B5E1-4671-B218-C8A95945EDB5}" type="slidenum">
              <a:rPr lang="en-GB" smtClean="0"/>
              <a:t>‹#›</a:t>
            </a:fld>
            <a:endParaRPr lang="en-GB"/>
          </a:p>
        </p:txBody>
      </p:sp>
      <p:pic>
        <p:nvPicPr>
          <p:cNvPr id="2" name="Picture 1" descr="A blue background with white text">
            <a:extLst>
              <a:ext uri="{FF2B5EF4-FFF2-40B4-BE49-F238E27FC236}">
                <a16:creationId xmlns:a16="http://schemas.microsoft.com/office/drawing/2014/main" id="{91BAE83C-150A-6713-8DFB-2DD534FA76B8}"/>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491191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18" Type="http://schemas.openxmlformats.org/officeDocument/2006/relationships/slideLayout" Target="../slideLayouts/slideLayout34.xml"/><Relationship Id="rId3" Type="http://schemas.openxmlformats.org/officeDocument/2006/relationships/slideLayout" Target="../slideLayouts/slideLayout19.xml"/><Relationship Id="rId21" Type="http://schemas.openxmlformats.org/officeDocument/2006/relationships/image" Target="../media/image2.png"/><Relationship Id="rId7" Type="http://schemas.openxmlformats.org/officeDocument/2006/relationships/slideLayout" Target="../slideLayouts/slideLayout23.xml"/><Relationship Id="rId12" Type="http://schemas.openxmlformats.org/officeDocument/2006/relationships/slideLayout" Target="../slideLayouts/slideLayout28.xml"/><Relationship Id="rId17" Type="http://schemas.openxmlformats.org/officeDocument/2006/relationships/slideLayout" Target="../slideLayouts/slideLayout33.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20" Type="http://schemas.openxmlformats.org/officeDocument/2006/relationships/image" Target="../media/image1.png"/><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10" Type="http://schemas.openxmlformats.org/officeDocument/2006/relationships/slideLayout" Target="../slideLayouts/slideLayout26.xml"/><Relationship Id="rId19" Type="http://schemas.openxmlformats.org/officeDocument/2006/relationships/theme" Target="../theme/theme2.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8">
            <a:lum/>
          </a:blip>
          <a:srcRect/>
          <a:stretch>
            <a:fillRect t="-1000" b="-1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106326"/>
            <a:ext cx="11571511" cy="1052623"/>
          </a:xfrm>
          <a:prstGeom prst="roundRect">
            <a:avLst/>
          </a:prstGeom>
          <a:noFill/>
          <a:ln w="28575">
            <a:noFill/>
          </a:ln>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360963"/>
            <a:ext cx="11571511" cy="4561371"/>
          </a:xfrm>
          <a:prstGeom prst="roundRect">
            <a:avLst>
              <a:gd name="adj" fmla="val 3871"/>
            </a:avLst>
          </a:prstGeom>
          <a:noFill/>
          <a:ln w="28575">
            <a:noFill/>
          </a:ln>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19"/>
          <a:srcRect t="85271" b="2946"/>
          <a:stretch/>
        </p:blipFill>
        <p:spPr>
          <a:xfrm>
            <a:off x="0" y="6049925"/>
            <a:ext cx="12192000" cy="808075"/>
          </a:xfrm>
          <a:prstGeom prst="rect">
            <a:avLst/>
          </a:prstGeom>
        </p:spPr>
      </p:pic>
      <p:sp>
        <p:nvSpPr>
          <p:cNvPr id="5" name="Date Placeholder 4">
            <a:extLst>
              <a:ext uri="{FF2B5EF4-FFF2-40B4-BE49-F238E27FC236}">
                <a16:creationId xmlns:a16="http://schemas.microsoft.com/office/drawing/2014/main" id="{ED8FD4A5-EA27-AEE2-EEE4-1FCEEE29BDAC}"/>
              </a:ext>
            </a:extLst>
          </p:cNvPr>
          <p:cNvSpPr>
            <a:spLocks noGrp="1"/>
          </p:cNvSpPr>
          <p:nvPr>
            <p:ph type="dt" sz="half" idx="2"/>
          </p:nvPr>
        </p:nvSpPr>
        <p:spPr>
          <a:xfrm rot="5400000">
            <a:off x="10695860" y="4158854"/>
            <a:ext cx="2743200" cy="275462"/>
          </a:xfrm>
          <a:prstGeom prst="rect">
            <a:avLst/>
          </a:prstGeom>
        </p:spPr>
        <p:txBody>
          <a:bodyPr vert="horz" lIns="91440" tIns="45720" rIns="91440" bIns="45720" rtlCol="0" anchor="ctr"/>
          <a:lstStyle>
            <a:lvl1pPr algn="r">
              <a:defRPr sz="1100">
                <a:solidFill>
                  <a:schemeClr val="tx1">
                    <a:tint val="82000"/>
                  </a:schemeClr>
                </a:solidFill>
              </a:defRPr>
            </a:lvl1pPr>
          </a:lstStyle>
          <a:p>
            <a:fld id="{C13E6E27-F386-4C42-9825-37E915BA0B10}" type="datetimeFigureOut">
              <a:rPr lang="en-GB" smtClean="0"/>
              <a:t>25/02/2025</a:t>
            </a:fld>
            <a:endParaRPr lang="en-GB"/>
          </a:p>
        </p:txBody>
      </p:sp>
      <p:sp>
        <p:nvSpPr>
          <p:cNvPr id="7" name="Footer Placeholder 6">
            <a:extLst>
              <a:ext uri="{FF2B5EF4-FFF2-40B4-BE49-F238E27FC236}">
                <a16:creationId xmlns:a16="http://schemas.microsoft.com/office/drawing/2014/main" id="{B0F3E49B-A226-1DB6-6223-32D0981F6FF1}"/>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8" name="Slide Number Placeholder 7">
            <a:extLst>
              <a:ext uri="{FF2B5EF4-FFF2-40B4-BE49-F238E27FC236}">
                <a16:creationId xmlns:a16="http://schemas.microsoft.com/office/drawing/2014/main" id="{2EE013FC-8320-3431-6CF1-186F717AE21F}"/>
              </a:ext>
            </a:extLst>
          </p:cNvPr>
          <p:cNvSpPr>
            <a:spLocks noGrp="1"/>
          </p:cNvSpPr>
          <p:nvPr>
            <p:ph type="sldNum" sz="quarter" idx="4"/>
          </p:nvPr>
        </p:nvSpPr>
        <p:spPr>
          <a:xfrm>
            <a:off x="11738729" y="5698526"/>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9C7DF156-B5E1-4671-B218-C8A95945EDB5}" type="slidenum">
              <a:rPr lang="en-GB" smtClean="0"/>
              <a:t>‹#›</a:t>
            </a:fld>
            <a:endParaRPr lang="en-GB"/>
          </a:p>
        </p:txBody>
      </p:sp>
    </p:spTree>
    <p:extLst>
      <p:ext uri="{BB962C8B-B14F-4D97-AF65-F5344CB8AC3E}">
        <p14:creationId xmlns:p14="http://schemas.microsoft.com/office/powerpoint/2010/main" val="12357096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ctr" defTabSz="914400" rtl="0" eaLnBrk="1" latinLnBrk="0" hangingPunct="1">
        <a:lnSpc>
          <a:spcPct val="90000"/>
        </a:lnSpc>
        <a:spcBef>
          <a:spcPct val="0"/>
        </a:spcBef>
        <a:buNone/>
        <a:defRPr sz="3600" b="1" kern="1200" cap="none" spc="0">
          <a:ln w="22225">
            <a:solidFill>
              <a:srgbClr val="004989"/>
            </a:solidFill>
            <a:prstDash val="solid"/>
          </a:ln>
          <a:solidFill>
            <a:srgbClr val="004989"/>
          </a:solidFill>
          <a:effectLst/>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7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500" kern="1200">
          <a:solidFill>
            <a:srgbClr val="A5002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300" kern="1200">
          <a:solidFill>
            <a:srgbClr val="003300"/>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1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20">
            <a:lum/>
          </a:blip>
          <a:srcRect/>
          <a:stretch>
            <a:fillRect t="-1000" b="-1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106326"/>
            <a:ext cx="11571511" cy="1052623"/>
          </a:xfrm>
          <a:prstGeom prst="roundRect">
            <a:avLst/>
          </a:prstGeom>
          <a:noFill/>
          <a:ln w="28575">
            <a:noFill/>
          </a:ln>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360963"/>
            <a:ext cx="11571511" cy="4561371"/>
          </a:xfrm>
          <a:prstGeom prst="roundRect">
            <a:avLst>
              <a:gd name="adj" fmla="val 3871"/>
            </a:avLst>
          </a:prstGeom>
          <a:noFill/>
          <a:ln w="28575">
            <a:noFill/>
          </a:ln>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21"/>
          <a:srcRect t="85271" b="2946"/>
          <a:stretch/>
        </p:blipFill>
        <p:spPr>
          <a:xfrm>
            <a:off x="0" y="6049925"/>
            <a:ext cx="12192000" cy="808075"/>
          </a:xfrm>
          <a:prstGeom prst="rect">
            <a:avLst/>
          </a:prstGeom>
        </p:spPr>
      </p:pic>
      <p:sp>
        <p:nvSpPr>
          <p:cNvPr id="5" name="Date Placeholder 4">
            <a:extLst>
              <a:ext uri="{FF2B5EF4-FFF2-40B4-BE49-F238E27FC236}">
                <a16:creationId xmlns:a16="http://schemas.microsoft.com/office/drawing/2014/main" id="{ED8FD4A5-EA27-AEE2-EEE4-1FCEEE29BDAC}"/>
              </a:ext>
            </a:extLst>
          </p:cNvPr>
          <p:cNvSpPr>
            <a:spLocks noGrp="1"/>
          </p:cNvSpPr>
          <p:nvPr>
            <p:ph type="dt" sz="half" idx="2"/>
          </p:nvPr>
        </p:nvSpPr>
        <p:spPr>
          <a:xfrm rot="5400000">
            <a:off x="10695860" y="4158854"/>
            <a:ext cx="2743200" cy="275462"/>
          </a:xfrm>
          <a:prstGeom prst="rect">
            <a:avLst/>
          </a:prstGeom>
        </p:spPr>
        <p:txBody>
          <a:bodyPr vert="horz" lIns="91440" tIns="45720" rIns="91440" bIns="45720" rtlCol="0" anchor="ctr"/>
          <a:lstStyle>
            <a:lvl1pPr algn="r">
              <a:defRPr sz="1100">
                <a:solidFill>
                  <a:schemeClr val="tx1">
                    <a:tint val="82000"/>
                  </a:schemeClr>
                </a:solidFill>
              </a:defRPr>
            </a:lvl1pPr>
          </a:lstStyle>
          <a:p>
            <a:fld id="{C13E6E27-F386-4C42-9825-37E915BA0B10}" type="datetimeFigureOut">
              <a:rPr lang="en-GB" smtClean="0"/>
              <a:t>25/02/2025</a:t>
            </a:fld>
            <a:endParaRPr lang="en-GB"/>
          </a:p>
        </p:txBody>
      </p:sp>
      <p:sp>
        <p:nvSpPr>
          <p:cNvPr id="7" name="Footer Placeholder 6">
            <a:extLst>
              <a:ext uri="{FF2B5EF4-FFF2-40B4-BE49-F238E27FC236}">
                <a16:creationId xmlns:a16="http://schemas.microsoft.com/office/drawing/2014/main" id="{B0F3E49B-A226-1DB6-6223-32D0981F6FF1}"/>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8" name="Slide Number Placeholder 7">
            <a:extLst>
              <a:ext uri="{FF2B5EF4-FFF2-40B4-BE49-F238E27FC236}">
                <a16:creationId xmlns:a16="http://schemas.microsoft.com/office/drawing/2014/main" id="{2EE013FC-8320-3431-6CF1-186F717AE21F}"/>
              </a:ext>
            </a:extLst>
          </p:cNvPr>
          <p:cNvSpPr>
            <a:spLocks noGrp="1"/>
          </p:cNvSpPr>
          <p:nvPr>
            <p:ph type="sldNum" sz="quarter" idx="4"/>
          </p:nvPr>
        </p:nvSpPr>
        <p:spPr>
          <a:xfrm>
            <a:off x="11738729" y="5698526"/>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9C7DF156-B5E1-4671-B218-C8A95945EDB5}" type="slidenum">
              <a:rPr lang="en-GB" smtClean="0"/>
              <a:t>‹#›</a:t>
            </a:fld>
            <a:endParaRPr lang="en-GB"/>
          </a:p>
        </p:txBody>
      </p:sp>
    </p:spTree>
    <p:extLst>
      <p:ext uri="{BB962C8B-B14F-4D97-AF65-F5344CB8AC3E}">
        <p14:creationId xmlns:p14="http://schemas.microsoft.com/office/powerpoint/2010/main" val="125645805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 id="2147483695" r:id="rId18"/>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ctr" defTabSz="914400" rtl="0" eaLnBrk="1" latinLnBrk="0" hangingPunct="1">
        <a:lnSpc>
          <a:spcPct val="90000"/>
        </a:lnSpc>
        <a:spcBef>
          <a:spcPct val="0"/>
        </a:spcBef>
        <a:buNone/>
        <a:defRPr sz="3600" b="1" kern="1200" cap="none" spc="0">
          <a:ln w="22225">
            <a:solidFill>
              <a:srgbClr val="004989"/>
            </a:solidFill>
            <a:prstDash val="solid"/>
          </a:ln>
          <a:solidFill>
            <a:srgbClr val="004989"/>
          </a:solidFill>
          <a:effectLst/>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7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500" kern="1200">
          <a:solidFill>
            <a:schemeClr val="accent5">
              <a:lumMod val="7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rgbClr val="800000"/>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rgbClr val="006600"/>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hyperlink" Target="http://technofaq.org/posts/2015/08/why-is-technology-crucial-in-business/" TargetMode="External"/><Relationship Id="rId2" Type="http://schemas.openxmlformats.org/officeDocument/2006/relationships/image" Target="../media/image19.jpeg"/><Relationship Id="rId1" Type="http://schemas.openxmlformats.org/officeDocument/2006/relationships/slideLayout" Target="../slideLayouts/slideLayout32.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hyperlink" Target="https://www.freepngimg.com/png/75337-telecommunication-communication-vector-android-technology-icon" TargetMode="External"/><Relationship Id="rId2" Type="http://schemas.openxmlformats.org/officeDocument/2006/relationships/image" Target="../media/image20.png"/><Relationship Id="rId1" Type="http://schemas.openxmlformats.org/officeDocument/2006/relationships/slideLayout" Target="../slideLayouts/slideLayout18.xml"/><Relationship Id="rId4" Type="http://schemas.openxmlformats.org/officeDocument/2006/relationships/hyperlink" Target="https://creativecommons.org/licenses/by-nc/3.0/" TargetMode="Externa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1.png"/><Relationship Id="rId1" Type="http://schemas.openxmlformats.org/officeDocument/2006/relationships/slideLayout" Target="../slideLayouts/slideLayout18.xml"/><Relationship Id="rId4" Type="http://schemas.openxmlformats.org/officeDocument/2006/relationships/image" Target="../media/image22.png"/></Relationships>
</file>

<file path=ppt/slides/_rels/slide7.xml.rels><?xml version="1.0" encoding="UTF-8" standalone="yes"?>
<Relationships xmlns="http://schemas.openxmlformats.org/package/2006/relationships"><Relationship Id="rId8" Type="http://schemas.microsoft.com/office/2007/relationships/hdphoto" Target="../media/hdphoto4.wdp"/><Relationship Id="rId13" Type="http://schemas.openxmlformats.org/officeDocument/2006/relationships/image" Target="../media/image29.png"/><Relationship Id="rId3" Type="http://schemas.openxmlformats.org/officeDocument/2006/relationships/image" Target="../media/image24.png"/><Relationship Id="rId7" Type="http://schemas.openxmlformats.org/officeDocument/2006/relationships/image" Target="../media/image26.png"/><Relationship Id="rId12" Type="http://schemas.microsoft.com/office/2007/relationships/hdphoto" Target="../media/hdphoto6.wdp"/><Relationship Id="rId2" Type="http://schemas.openxmlformats.org/officeDocument/2006/relationships/image" Target="../media/image23.png"/><Relationship Id="rId1" Type="http://schemas.openxmlformats.org/officeDocument/2006/relationships/slideLayout" Target="../slideLayouts/slideLayout18.xml"/><Relationship Id="rId6" Type="http://schemas.microsoft.com/office/2007/relationships/hdphoto" Target="../media/hdphoto3.wdp"/><Relationship Id="rId11" Type="http://schemas.openxmlformats.org/officeDocument/2006/relationships/image" Target="../media/image28.png"/><Relationship Id="rId5" Type="http://schemas.openxmlformats.org/officeDocument/2006/relationships/image" Target="../media/image25.png"/><Relationship Id="rId10" Type="http://schemas.microsoft.com/office/2007/relationships/hdphoto" Target="../media/hdphoto5.wdp"/><Relationship Id="rId4" Type="http://schemas.microsoft.com/office/2007/relationships/hdphoto" Target="../media/hdphoto2.wdp"/><Relationship Id="rId9" Type="http://schemas.openxmlformats.org/officeDocument/2006/relationships/image" Target="../media/image27.png"/><Relationship Id="rId14" Type="http://schemas.microsoft.com/office/2007/relationships/hdphoto" Target="../media/hdphoto7.wdp"/></Relationships>
</file>

<file path=ppt/slides/_rels/slide8.xml.rels><?xml version="1.0" encoding="UTF-8" standalone="yes"?>
<Relationships xmlns="http://schemas.openxmlformats.org/package/2006/relationships"><Relationship Id="rId3" Type="http://schemas.openxmlformats.org/officeDocument/2006/relationships/hyperlink" Target="https://pixabay.com/en/computer-internet-technology-laptop-1951964/" TargetMode="External"/><Relationship Id="rId2" Type="http://schemas.openxmlformats.org/officeDocument/2006/relationships/image" Target="../media/image30.jpeg"/><Relationship Id="rId1" Type="http://schemas.openxmlformats.org/officeDocument/2006/relationships/slideLayout" Target="../slideLayouts/slideLayout32.xml"/></Relationships>
</file>

<file path=ppt/slides/_rels/slide9.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27.xml"/><Relationship Id="rId1" Type="http://schemas.openxmlformats.org/officeDocument/2006/relationships/video" Target="https://www.youtube.com/embed/WfSCfBntqPU?feature=oembed"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35.pn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35.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7.xml"/><Relationship Id="rId1" Type="http://schemas.openxmlformats.org/officeDocument/2006/relationships/video" Target="https://www.youtube.com/embed/uvKTMgWRPw4?feature=oembed"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32.xml"/></Relationships>
</file>

<file path=ppt/slides/_rels/slide2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32.xml"/></Relationships>
</file>

<file path=ppt/slides/_rels/slide2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slideLayout" Target="../slideLayouts/slideLayout27.xml"/><Relationship Id="rId1" Type="http://schemas.openxmlformats.org/officeDocument/2006/relationships/video" Target="https://www.youtube.com/embed/VDDPoYOQYfM?feature=oembed"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3" Type="http://schemas.openxmlformats.org/officeDocument/2006/relationships/hyperlink" Target="https://ecampusontario.pressbooks.pub/msteamsforteaching/chapter/add-outside-apps-to-teams-menus/" TargetMode="External"/><Relationship Id="rId2" Type="http://schemas.openxmlformats.org/officeDocument/2006/relationships/image" Target="../media/image50.png"/><Relationship Id="rId1" Type="http://schemas.openxmlformats.org/officeDocument/2006/relationships/slideLayout" Target="../slideLayouts/slideLayout18.xml"/><Relationship Id="rId4" Type="http://schemas.openxmlformats.org/officeDocument/2006/relationships/hyperlink" Target="https://creativecommons.org/licenses/by-nc-sa/3.0/"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3" Type="http://schemas.openxmlformats.org/officeDocument/2006/relationships/hyperlink" Target="https://www.icdepisisferrara.edu.it/didattica-digitale/videolezioni-con-google-meet-guida-per-gli-insegnanti/" TargetMode="External"/><Relationship Id="rId2" Type="http://schemas.openxmlformats.org/officeDocument/2006/relationships/image" Target="../media/image52.jpeg"/><Relationship Id="rId1" Type="http://schemas.openxmlformats.org/officeDocument/2006/relationships/slideLayout" Target="../slideLayouts/slideLayout18.xml"/><Relationship Id="rId5" Type="http://schemas.openxmlformats.org/officeDocument/2006/relationships/hyperlink" Target="https://teknodiot.com/google-meet-el-kaldirma-ozelligini-iyilestiriyor" TargetMode="External"/><Relationship Id="rId4" Type="http://schemas.openxmlformats.org/officeDocument/2006/relationships/image" Target="../media/image53.jpeg"/></Relationships>
</file>

<file path=ppt/slides/_rels/slide4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3" Type="http://schemas.openxmlformats.org/officeDocument/2006/relationships/hyperlink" Target="https://www.maxpixel.net/Networking-Symbol-Logo-Icon-Social-Media-Discord-6062231" TargetMode="External"/><Relationship Id="rId2" Type="http://schemas.openxmlformats.org/officeDocument/2006/relationships/image" Target="../media/image55.png"/><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32.xml"/></Relationships>
</file>

<file path=ppt/slides/_rels/slide48.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18.xml"/></Relationships>
</file>

<file path=ppt/slides/_rels/slide52.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32.xml"/></Relationships>
</file>

<file path=ppt/slides/_rels/slide54.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slideLayout" Target="../slideLayouts/slideLayout27.xml"/><Relationship Id="rId1" Type="http://schemas.openxmlformats.org/officeDocument/2006/relationships/video" Target="https://www.youtube.com/embed/Ue5jIxtuJNg?feature=oembed" TargetMode="Externa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7B764-27C1-0746-B62F-BD87E657AF96}"/>
              </a:ext>
            </a:extLst>
          </p:cNvPr>
          <p:cNvSpPr>
            <a:spLocks noGrp="1"/>
          </p:cNvSpPr>
          <p:nvPr>
            <p:ph type="ctrTitle"/>
          </p:nvPr>
        </p:nvSpPr>
        <p:spPr/>
        <p:txBody>
          <a:bodyPr/>
          <a:lstStyle/>
          <a:p>
            <a:r>
              <a:rPr lang="en-GB"/>
              <a:t>Software Solutions for Business</a:t>
            </a:r>
          </a:p>
        </p:txBody>
      </p:sp>
      <p:sp>
        <p:nvSpPr>
          <p:cNvPr id="3" name="Subtitle 2">
            <a:extLst>
              <a:ext uri="{FF2B5EF4-FFF2-40B4-BE49-F238E27FC236}">
                <a16:creationId xmlns:a16="http://schemas.microsoft.com/office/drawing/2014/main" id="{A974E886-398C-97D9-B063-2BBF43C5D19F}"/>
              </a:ext>
            </a:extLst>
          </p:cNvPr>
          <p:cNvSpPr>
            <a:spLocks noGrp="1"/>
          </p:cNvSpPr>
          <p:nvPr>
            <p:ph type="subTitle" idx="1"/>
          </p:nvPr>
        </p:nvSpPr>
        <p:spPr/>
        <p:txBody>
          <a:bodyPr/>
          <a:lstStyle/>
          <a:p>
            <a:r>
              <a:rPr lang="en-GB"/>
              <a:t> Communication and Collaboration Applications for Business</a:t>
            </a:r>
          </a:p>
          <a:p>
            <a:endParaRPr lang="en-GB"/>
          </a:p>
        </p:txBody>
      </p:sp>
    </p:spTree>
    <p:extLst>
      <p:ext uri="{BB962C8B-B14F-4D97-AF65-F5344CB8AC3E}">
        <p14:creationId xmlns:p14="http://schemas.microsoft.com/office/powerpoint/2010/main" val="3686645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09D63-9ED2-17A7-AF86-F4C7556D2EF4}"/>
              </a:ext>
            </a:extLst>
          </p:cNvPr>
          <p:cNvSpPr>
            <a:spLocks noGrp="1"/>
          </p:cNvSpPr>
          <p:nvPr>
            <p:ph type="title"/>
          </p:nvPr>
        </p:nvSpPr>
        <p:spPr/>
        <p:txBody>
          <a:bodyPr/>
          <a:lstStyle/>
          <a:p>
            <a:r>
              <a:rPr lang="en-GB" dirty="0"/>
              <a:t>Content</a:t>
            </a:r>
          </a:p>
        </p:txBody>
      </p:sp>
      <p:sp>
        <p:nvSpPr>
          <p:cNvPr id="3" name="Content Placeholder 2">
            <a:extLst>
              <a:ext uri="{FF2B5EF4-FFF2-40B4-BE49-F238E27FC236}">
                <a16:creationId xmlns:a16="http://schemas.microsoft.com/office/drawing/2014/main" id="{B8768A1F-3469-3C80-F190-AAA40221F02A}"/>
              </a:ext>
            </a:extLst>
          </p:cNvPr>
          <p:cNvSpPr>
            <a:spLocks noGrp="1"/>
          </p:cNvSpPr>
          <p:nvPr>
            <p:ph idx="1"/>
          </p:nvPr>
        </p:nvSpPr>
        <p:spPr/>
        <p:txBody>
          <a:bodyPr/>
          <a:lstStyle/>
          <a:p>
            <a:r>
              <a:rPr lang="en-GB" dirty="0"/>
              <a:t>Introduction to ICT and Communication Software.</a:t>
            </a:r>
          </a:p>
          <a:p>
            <a:r>
              <a:rPr lang="en-GB" dirty="0"/>
              <a:t>Communication Software - Microsoft Outlook.</a:t>
            </a:r>
          </a:p>
          <a:p>
            <a:r>
              <a:rPr lang="en-GB" dirty="0"/>
              <a:t>Collaboration Software – Microsoft Teams.</a:t>
            </a:r>
          </a:p>
          <a:p>
            <a:r>
              <a:rPr lang="en-GB" dirty="0"/>
              <a:t>Messaging Software.</a:t>
            </a:r>
          </a:p>
          <a:p>
            <a:r>
              <a:rPr lang="en-GB" dirty="0"/>
              <a:t>Microsoft SharePoint.</a:t>
            </a:r>
          </a:p>
        </p:txBody>
      </p:sp>
    </p:spTree>
    <p:extLst>
      <p:ext uri="{BB962C8B-B14F-4D97-AF65-F5344CB8AC3E}">
        <p14:creationId xmlns:p14="http://schemas.microsoft.com/office/powerpoint/2010/main" val="4645378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28A87A1-C94E-76D9-2085-C97D171BDC0C}"/>
              </a:ext>
            </a:extLst>
          </p:cNvPr>
          <p:cNvSpPr>
            <a:spLocks noGrp="1"/>
          </p:cNvSpPr>
          <p:nvPr>
            <p:ph type="sldNum" sz="quarter" idx="4"/>
          </p:nvPr>
        </p:nvSpPr>
        <p:spPr/>
        <p:txBody>
          <a:bodyPr/>
          <a:lstStyle/>
          <a:p>
            <a:pPr>
              <a:defRPr/>
            </a:pPr>
            <a:fld id="{9F0CEAE2-E49E-4389-B4D7-B5A65611D1B7}" type="slidenum">
              <a:rPr lang="en-GB" altLang="en-US" smtClean="0"/>
              <a:pPr>
                <a:defRPr/>
              </a:pPr>
              <a:t>3</a:t>
            </a:fld>
            <a:endParaRPr lang="en-GB" altLang="en-US"/>
          </a:p>
        </p:txBody>
      </p:sp>
      <p:sp>
        <p:nvSpPr>
          <p:cNvPr id="2" name="Title 1">
            <a:extLst>
              <a:ext uri="{FF2B5EF4-FFF2-40B4-BE49-F238E27FC236}">
                <a16:creationId xmlns:a16="http://schemas.microsoft.com/office/drawing/2014/main" id="{C1356D87-8E03-45C3-9ACD-92353DE97DCC}"/>
              </a:ext>
            </a:extLst>
          </p:cNvPr>
          <p:cNvSpPr>
            <a:spLocks noGrp="1"/>
          </p:cNvSpPr>
          <p:nvPr>
            <p:ph type="ctrTitle"/>
          </p:nvPr>
        </p:nvSpPr>
        <p:spPr/>
        <p:txBody>
          <a:bodyPr/>
          <a:lstStyle/>
          <a:p>
            <a:r>
              <a:rPr lang="en-GB"/>
              <a:t>Introduction</a:t>
            </a:r>
          </a:p>
        </p:txBody>
      </p:sp>
      <p:pic>
        <p:nvPicPr>
          <p:cNvPr id="11" name="Picture 10" descr="A person holding a tablet&#10;&#10;Description automatically generated with low confidence">
            <a:extLst>
              <a:ext uri="{FF2B5EF4-FFF2-40B4-BE49-F238E27FC236}">
                <a16:creationId xmlns:a16="http://schemas.microsoft.com/office/drawing/2014/main" id="{0E083AFB-2314-4F56-9270-9527712956DC}"/>
              </a:ext>
            </a:extLst>
          </p:cNvPr>
          <p:cNvPicPr>
            <a:picLocks noChangeAspect="1"/>
          </p:cNvPicPr>
          <p:nvPr/>
        </p:nvPicPr>
        <p:blipFill rotWithShape="1">
          <a:blip r:embed="rId2" cstate="print">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9558"/>
          <a:stretch/>
        </p:blipFill>
        <p:spPr>
          <a:xfrm>
            <a:off x="4209754" y="3285460"/>
            <a:ext cx="3728073" cy="2216905"/>
          </a:xfrm>
          <a:prstGeom prst="rect">
            <a:avLst/>
          </a:prstGeom>
        </p:spPr>
      </p:pic>
      <p:sp>
        <p:nvSpPr>
          <p:cNvPr id="13" name="TextBox 12">
            <a:extLst>
              <a:ext uri="{FF2B5EF4-FFF2-40B4-BE49-F238E27FC236}">
                <a16:creationId xmlns:a16="http://schemas.microsoft.com/office/drawing/2014/main" id="{90A8BC93-66AA-4CC0-8CAD-72117F8E891C}"/>
              </a:ext>
            </a:extLst>
          </p:cNvPr>
          <p:cNvSpPr txBox="1"/>
          <p:nvPr/>
        </p:nvSpPr>
        <p:spPr>
          <a:xfrm>
            <a:off x="4209754" y="5785712"/>
            <a:ext cx="3743000" cy="138499"/>
          </a:xfrm>
          <a:prstGeom prst="rect">
            <a:avLst/>
          </a:prstGeom>
          <a:noFill/>
        </p:spPr>
        <p:txBody>
          <a:bodyPr wrap="square" rtlCol="0">
            <a:spAutoFit/>
          </a:bodyPr>
          <a:lstStyle/>
          <a:p>
            <a:r>
              <a:rPr lang="en-GB" sz="300">
                <a:hlinkClick r:id="rId3" tooltip="http://technofaq.org/posts/2015/08/why-is-technology-crucial-in-business/"/>
              </a:rPr>
              <a:t>This Photo</a:t>
            </a:r>
            <a:r>
              <a:rPr lang="en-GB" sz="300"/>
              <a:t> by Unknown Author is licensed under </a:t>
            </a:r>
            <a:r>
              <a:rPr lang="en-GB" sz="300">
                <a:hlinkClick r:id="rId4" tooltip="https://creativecommons.org/licenses/by-nc-sa/3.0/"/>
              </a:rPr>
              <a:t>CC BY-SA-NC</a:t>
            </a:r>
            <a:endParaRPr lang="en-GB" sz="300"/>
          </a:p>
        </p:txBody>
      </p:sp>
    </p:spTree>
    <p:extLst>
      <p:ext uri="{BB962C8B-B14F-4D97-AF65-F5344CB8AC3E}">
        <p14:creationId xmlns:p14="http://schemas.microsoft.com/office/powerpoint/2010/main" val="1873863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6E5697-89E3-4E06-5CB8-2AA92798A9F7}"/>
              </a:ext>
            </a:extLst>
          </p:cNvPr>
          <p:cNvSpPr>
            <a:spLocks noGrp="1"/>
          </p:cNvSpPr>
          <p:nvPr>
            <p:ph type="title"/>
          </p:nvPr>
        </p:nvSpPr>
        <p:spPr/>
        <p:txBody>
          <a:bodyPr>
            <a:normAutofit fontScale="90000"/>
          </a:bodyPr>
          <a:lstStyle/>
          <a:p>
            <a:r>
              <a:rPr lang="en-GB"/>
              <a:t>Introduction to Information and Communication Technology (ICT)</a:t>
            </a:r>
          </a:p>
        </p:txBody>
      </p:sp>
      <p:sp>
        <p:nvSpPr>
          <p:cNvPr id="7" name="Content Placeholder 6">
            <a:extLst>
              <a:ext uri="{FF2B5EF4-FFF2-40B4-BE49-F238E27FC236}">
                <a16:creationId xmlns:a16="http://schemas.microsoft.com/office/drawing/2014/main" id="{D141EA8D-5FE9-D236-BE1D-A604A49B1D7E}"/>
              </a:ext>
            </a:extLst>
          </p:cNvPr>
          <p:cNvSpPr>
            <a:spLocks noGrp="1"/>
          </p:cNvSpPr>
          <p:nvPr>
            <p:ph idx="1"/>
          </p:nvPr>
        </p:nvSpPr>
        <p:spPr/>
        <p:txBody>
          <a:bodyPr>
            <a:normAutofit lnSpcReduction="10000"/>
          </a:bodyPr>
          <a:lstStyle/>
          <a:p>
            <a:pPr eaLnBrk="0" fontAlgn="base" hangingPunct="0">
              <a:lnSpc>
                <a:spcPct val="100000"/>
              </a:lnSpc>
              <a:spcBef>
                <a:spcPct val="0"/>
              </a:spcBef>
              <a:spcAft>
                <a:spcPct val="0"/>
              </a:spcAft>
              <a:defRPr/>
            </a:pPr>
            <a:r>
              <a:rPr kumimoji="0" lang="en-US" altLang="en-US" sz="2400" b="1" i="0" u="none" strike="noStrike" kern="1200" cap="none" spc="0" normalizeH="0" baseline="0" noProof="0">
                <a:ln>
                  <a:noFill/>
                </a:ln>
                <a:solidFill>
                  <a:prstClr val="black"/>
                </a:solidFill>
                <a:effectLst/>
                <a:uLnTx/>
                <a:uFillTx/>
                <a:latin typeface="Arial" panose="020B0604020202020204" pitchFamily="34" charset="0"/>
                <a:ea typeface="+mn-ea"/>
                <a:cs typeface="+mn-cs"/>
              </a:rPr>
              <a:t>Telecommunication (TechTarget.com):</a:t>
            </a:r>
            <a:endParaRPr kumimoji="0" lang="en-US" altLang="en-US" sz="24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a:p>
            <a:pPr lvl="1" eaLnBrk="0" fontAlgn="base" hangingPunct="0">
              <a:lnSpc>
                <a:spcPct val="100000"/>
              </a:lnSpc>
              <a:spcBef>
                <a:spcPct val="0"/>
              </a:spcBef>
              <a:spcAft>
                <a:spcPct val="0"/>
              </a:spcAft>
              <a:defRPr/>
            </a:pPr>
            <a:r>
              <a:rPr kumimoji="0" lang="en-US" altLang="en-US" sz="2400" b="0" i="0" u="none" strike="noStrike" kern="1200" cap="none" spc="0" normalizeH="0" baseline="0" noProof="0">
                <a:ln>
                  <a:noFill/>
                </a:ln>
                <a:solidFill>
                  <a:srgbClr val="0070C0"/>
                </a:solidFill>
                <a:effectLst/>
                <a:uLnTx/>
                <a:uFillTx/>
                <a:latin typeface="Arial" panose="020B0604020202020204" pitchFamily="34" charset="0"/>
                <a:ea typeface="+mn-ea"/>
                <a:cs typeface="+mn-cs"/>
              </a:rPr>
              <a:t>Transmission of voice, data, and video over long distances using electronic means.</a:t>
            </a:r>
          </a:p>
          <a:p>
            <a:pPr lvl="1" eaLnBrk="0" fontAlgn="base" hangingPunct="0">
              <a:lnSpc>
                <a:spcPct val="100000"/>
              </a:lnSpc>
              <a:spcBef>
                <a:spcPct val="0"/>
              </a:spcBef>
              <a:spcAft>
                <a:spcPct val="0"/>
              </a:spcAft>
              <a:defRPr/>
            </a:pPr>
            <a:r>
              <a:rPr kumimoji="0" lang="en-US" altLang="en-US" sz="2400" b="0" i="0" u="none" strike="noStrike" kern="1200" cap="none" spc="0" normalizeH="0" baseline="0" noProof="0">
                <a:ln>
                  <a:noFill/>
                </a:ln>
                <a:solidFill>
                  <a:srgbClr val="0070C0"/>
                </a:solidFill>
                <a:effectLst/>
                <a:uLnTx/>
                <a:uFillTx/>
                <a:latin typeface="Arial" panose="020B0604020202020204" pitchFamily="34" charset="0"/>
                <a:ea typeface="+mn-ea"/>
                <a:cs typeface="+mn-cs"/>
              </a:rPr>
              <a:t>Includes </a:t>
            </a:r>
            <a:r>
              <a:rPr kumimoji="0" lang="en-US" altLang="en-US" sz="2400" b="1" i="0" u="none" strike="noStrike" kern="1200" cap="none" spc="0" normalizeH="0" baseline="0" noProof="0">
                <a:ln>
                  <a:noFill/>
                </a:ln>
                <a:solidFill>
                  <a:srgbClr val="0070C0"/>
                </a:solidFill>
                <a:effectLst/>
                <a:uLnTx/>
                <a:uFillTx/>
                <a:latin typeface="Arial" panose="020B0604020202020204" pitchFamily="34" charset="0"/>
                <a:ea typeface="+mn-ea"/>
                <a:cs typeface="+mn-cs"/>
              </a:rPr>
              <a:t>wired phones, mobile devices, fiber optics, satellites, radio/TV broadcasting, the internet, and telegraphs.</a:t>
            </a:r>
          </a:p>
          <a:p>
            <a:pPr lvl="1" eaLnBrk="0" fontAlgn="base" hangingPunct="0">
              <a:lnSpc>
                <a:spcPct val="100000"/>
              </a:lnSpc>
              <a:spcBef>
                <a:spcPct val="0"/>
              </a:spcBef>
              <a:spcAft>
                <a:spcPct val="0"/>
              </a:spcAft>
              <a:defRPr/>
            </a:pPr>
            <a:endParaRPr kumimoji="0" lang="en-US" altLang="en-US" sz="24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a:p>
            <a:pPr eaLnBrk="0" fontAlgn="base" hangingPunct="0">
              <a:lnSpc>
                <a:spcPct val="100000"/>
              </a:lnSpc>
              <a:spcBef>
                <a:spcPct val="0"/>
              </a:spcBef>
              <a:spcAft>
                <a:spcPct val="0"/>
              </a:spcAft>
              <a:defRPr/>
            </a:pPr>
            <a:r>
              <a:rPr kumimoji="0" lang="en-US" altLang="en-US" sz="2400" b="1" i="0" u="none" strike="noStrike" kern="1200" cap="none" spc="0" normalizeH="0" baseline="0" noProof="0">
                <a:ln>
                  <a:noFill/>
                </a:ln>
                <a:solidFill>
                  <a:prstClr val="black"/>
                </a:solidFill>
                <a:effectLst/>
                <a:uLnTx/>
                <a:uFillTx/>
                <a:latin typeface="Arial" panose="020B0604020202020204" pitchFamily="34" charset="0"/>
                <a:ea typeface="+mn-ea"/>
                <a:cs typeface="+mn-cs"/>
              </a:rPr>
              <a:t>Information Technology (IT) (Oxford University Press):</a:t>
            </a:r>
            <a:endParaRPr kumimoji="0" lang="en-US" altLang="en-US" sz="24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a:p>
            <a:pPr lvl="1" eaLnBrk="0" fontAlgn="base" hangingPunct="0">
              <a:lnSpc>
                <a:spcPct val="100000"/>
              </a:lnSpc>
              <a:spcBef>
                <a:spcPct val="0"/>
              </a:spcBef>
              <a:spcAft>
                <a:spcPct val="0"/>
              </a:spcAft>
              <a:defRPr/>
            </a:pPr>
            <a:r>
              <a:rPr kumimoji="0" lang="en-US" altLang="en-US" sz="2400" b="0" i="0" u="none" strike="noStrike" kern="1200" cap="none" spc="0" normalizeH="0" baseline="0" noProof="0">
                <a:ln>
                  <a:noFill/>
                </a:ln>
                <a:solidFill>
                  <a:srgbClr val="0070C0"/>
                </a:solidFill>
                <a:effectLst/>
                <a:uLnTx/>
                <a:uFillTx/>
                <a:latin typeface="Arial" panose="020B0604020202020204" pitchFamily="34" charset="0"/>
                <a:ea typeface="+mn-ea"/>
                <a:cs typeface="+mn-cs"/>
              </a:rPr>
              <a:t>The study and use of systems (computers &amp; telecommunications) for </a:t>
            </a:r>
            <a:r>
              <a:rPr kumimoji="0" lang="en-US" altLang="en-US" sz="2400" b="1" i="0" u="none" strike="noStrike" kern="1200" cap="none" spc="0" normalizeH="0" baseline="0" noProof="0">
                <a:ln>
                  <a:noFill/>
                </a:ln>
                <a:solidFill>
                  <a:srgbClr val="0070C0"/>
                </a:solidFill>
                <a:effectLst/>
                <a:uLnTx/>
                <a:uFillTx/>
                <a:latin typeface="Arial" panose="020B0604020202020204" pitchFamily="34" charset="0"/>
                <a:ea typeface="+mn-ea"/>
                <a:cs typeface="+mn-cs"/>
              </a:rPr>
              <a:t>storing, retrieving, and sending information.</a:t>
            </a:r>
          </a:p>
          <a:p>
            <a:pPr lvl="1" eaLnBrk="0" fontAlgn="base" hangingPunct="0">
              <a:lnSpc>
                <a:spcPct val="100000"/>
              </a:lnSpc>
              <a:spcBef>
                <a:spcPct val="0"/>
              </a:spcBef>
              <a:spcAft>
                <a:spcPct val="0"/>
              </a:spcAft>
              <a:defRPr/>
            </a:pPr>
            <a:endParaRPr kumimoji="0" lang="en-US" altLang="en-US" sz="24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a:p>
            <a:pPr eaLnBrk="0" fontAlgn="base" hangingPunct="0">
              <a:lnSpc>
                <a:spcPct val="100000"/>
              </a:lnSpc>
              <a:spcBef>
                <a:spcPct val="0"/>
              </a:spcBef>
              <a:spcAft>
                <a:spcPct val="0"/>
              </a:spcAft>
              <a:defRPr/>
            </a:pPr>
            <a:r>
              <a:rPr kumimoji="0" lang="en-US" altLang="en-US" sz="2400" b="1" i="0" u="none" strike="noStrike" kern="1200" cap="none" spc="0" normalizeH="0" baseline="0" noProof="0">
                <a:ln>
                  <a:noFill/>
                </a:ln>
                <a:solidFill>
                  <a:prstClr val="black"/>
                </a:solidFill>
                <a:effectLst/>
                <a:uLnTx/>
                <a:uFillTx/>
                <a:latin typeface="Arial" panose="020B0604020202020204" pitchFamily="34" charset="0"/>
                <a:ea typeface="+mn-ea"/>
                <a:cs typeface="+mn-cs"/>
              </a:rPr>
              <a:t>IT &amp; Communication Technology:</a:t>
            </a:r>
            <a:endParaRPr kumimoji="0" lang="en-US" altLang="en-US" sz="24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a:p>
            <a:pPr lvl="1" eaLnBrk="0" fontAlgn="base" hangingPunct="0">
              <a:lnSpc>
                <a:spcPct val="100000"/>
              </a:lnSpc>
              <a:spcBef>
                <a:spcPct val="0"/>
              </a:spcBef>
              <a:spcAft>
                <a:spcPct val="0"/>
              </a:spcAft>
              <a:defRPr/>
            </a:pPr>
            <a:r>
              <a:rPr kumimoji="0" lang="en-US" altLang="en-US" sz="2400" b="0" i="0" u="none" strike="noStrike" kern="1200" cap="none" spc="0" normalizeH="0" baseline="0" noProof="0">
                <a:ln>
                  <a:noFill/>
                </a:ln>
                <a:solidFill>
                  <a:srgbClr val="0070C0"/>
                </a:solidFill>
                <a:effectLst/>
                <a:uLnTx/>
                <a:uFillTx/>
                <a:latin typeface="Arial" panose="020B0604020202020204" pitchFamily="34" charset="0"/>
                <a:ea typeface="+mn-ea"/>
                <a:cs typeface="+mn-cs"/>
              </a:rPr>
              <a:t>Encompasses </a:t>
            </a:r>
            <a:r>
              <a:rPr kumimoji="0" lang="en-US" altLang="en-US" sz="2400" b="1" i="0" u="none" strike="noStrike" kern="1200" cap="none" spc="0" normalizeH="0" baseline="0" noProof="0">
                <a:ln>
                  <a:noFill/>
                </a:ln>
                <a:solidFill>
                  <a:srgbClr val="0070C0"/>
                </a:solidFill>
                <a:effectLst/>
                <a:uLnTx/>
                <a:uFillTx/>
                <a:latin typeface="Arial" panose="020B0604020202020204" pitchFamily="34" charset="0"/>
                <a:ea typeface="+mn-ea"/>
                <a:cs typeface="+mn-cs"/>
              </a:rPr>
              <a:t>telecommunication and computing hardware/software</a:t>
            </a:r>
            <a:r>
              <a:rPr kumimoji="0" lang="en-US" altLang="en-US" sz="2400" b="0" i="0" u="none" strike="noStrike" kern="1200" cap="none" spc="0" normalizeH="0" baseline="0" noProof="0">
                <a:ln>
                  <a:noFill/>
                </a:ln>
                <a:solidFill>
                  <a:srgbClr val="0070C0"/>
                </a:solidFill>
                <a:effectLst/>
                <a:uLnTx/>
                <a:uFillTx/>
                <a:latin typeface="Arial" panose="020B0604020202020204" pitchFamily="34" charset="0"/>
                <a:ea typeface="+mn-ea"/>
                <a:cs typeface="+mn-cs"/>
              </a:rPr>
              <a:t> used to process and transmit data.</a:t>
            </a:r>
          </a:p>
          <a:p>
            <a:endParaRPr lang="en-GB" sz="2400"/>
          </a:p>
          <a:p>
            <a:endParaRPr lang="en-GB" sz="2400"/>
          </a:p>
        </p:txBody>
      </p:sp>
    </p:spTree>
    <p:extLst>
      <p:ext uri="{BB962C8B-B14F-4D97-AF65-F5344CB8AC3E}">
        <p14:creationId xmlns:p14="http://schemas.microsoft.com/office/powerpoint/2010/main" val="953153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AF072C35-A38C-7EC9-4F8E-DB80C0EDECFF}"/>
              </a:ext>
            </a:extLst>
          </p:cNvPr>
          <p:cNvSpPr>
            <a:spLocks noGrp="1"/>
          </p:cNvSpPr>
          <p:nvPr>
            <p:ph type="title"/>
          </p:nvPr>
        </p:nvSpPr>
        <p:spPr/>
        <p:txBody>
          <a:bodyPr/>
          <a:lstStyle/>
          <a:p>
            <a:r>
              <a:rPr lang="en-GB"/>
              <a:t>Information Technology (IT) &amp; ICT</a:t>
            </a:r>
          </a:p>
        </p:txBody>
      </p:sp>
      <p:sp>
        <p:nvSpPr>
          <p:cNvPr id="11" name="Content Placeholder 10">
            <a:extLst>
              <a:ext uri="{FF2B5EF4-FFF2-40B4-BE49-F238E27FC236}">
                <a16:creationId xmlns:a16="http://schemas.microsoft.com/office/drawing/2014/main" id="{1E8A276D-2ADB-5ABF-8A17-855385FEAB81}"/>
              </a:ext>
            </a:extLst>
          </p:cNvPr>
          <p:cNvSpPr>
            <a:spLocks noGrp="1"/>
          </p:cNvSpPr>
          <p:nvPr>
            <p:ph idx="1"/>
          </p:nvPr>
        </p:nvSpPr>
        <p:spPr>
          <a:xfrm>
            <a:off x="358219" y="1382232"/>
            <a:ext cx="8533118" cy="4489179"/>
          </a:xfrm>
        </p:spPr>
        <p:txBody>
          <a:bodyPr>
            <a:normAutofit fontScale="92500" lnSpcReduction="10000"/>
          </a:bodyPr>
          <a:lstStyle/>
          <a:p>
            <a:pPr marL="0" indent="0">
              <a:buNone/>
            </a:pPr>
            <a:r>
              <a:rPr lang="en-GB" dirty="0"/>
              <a:t>📌 </a:t>
            </a:r>
            <a:r>
              <a:rPr lang="en-GB" b="1" dirty="0"/>
              <a:t>Information Technology (IT) (John </a:t>
            </a:r>
            <a:r>
              <a:rPr lang="en-GB" b="1" dirty="0" err="1"/>
              <a:t>Daintith</a:t>
            </a:r>
            <a:r>
              <a:rPr lang="en-GB" b="1" dirty="0"/>
              <a:t>):</a:t>
            </a:r>
            <a:endParaRPr lang="en-GB" dirty="0"/>
          </a:p>
          <a:p>
            <a:pPr lvl="1"/>
            <a:r>
              <a:rPr lang="en-GB" dirty="0"/>
              <a:t>Use of </a:t>
            </a:r>
            <a:r>
              <a:rPr lang="en-GB" b="1" dirty="0"/>
              <a:t>computers</a:t>
            </a:r>
            <a:r>
              <a:rPr lang="en-GB" dirty="0"/>
              <a:t> to create, process, store, retrieve, and exchange electronic data.</a:t>
            </a:r>
          </a:p>
          <a:p>
            <a:pPr marL="0" indent="0">
              <a:buNone/>
            </a:pPr>
            <a:r>
              <a:rPr lang="en-GB" dirty="0"/>
              <a:t>📌 </a:t>
            </a:r>
            <a:r>
              <a:rPr lang="en-GB" b="1" dirty="0"/>
              <a:t>Information and Communication Technology (ICT) (TechTarget.com):</a:t>
            </a:r>
            <a:endParaRPr lang="en-GB" dirty="0"/>
          </a:p>
          <a:p>
            <a:pPr lvl="1"/>
            <a:r>
              <a:rPr lang="en-GB" sz="2600" b="1" dirty="0"/>
              <a:t>IT + Telecommunications</a:t>
            </a:r>
            <a:r>
              <a:rPr lang="en-GB" sz="2600" dirty="0"/>
              <a:t> = A broader scope of digital interaction.</a:t>
            </a:r>
          </a:p>
          <a:p>
            <a:pPr lvl="1"/>
            <a:r>
              <a:rPr lang="en-GB" sz="2600" dirty="0"/>
              <a:t>Includes </a:t>
            </a:r>
            <a:r>
              <a:rPr lang="en-GB" sz="2600" b="1" dirty="0"/>
              <a:t>devices, networks, applications, and systems</a:t>
            </a:r>
            <a:r>
              <a:rPr lang="en-GB" sz="2600" dirty="0"/>
              <a:t> that enable:</a:t>
            </a:r>
          </a:p>
          <a:p>
            <a:pPr marL="1200150" lvl="2" indent="-285750"/>
            <a:r>
              <a:rPr lang="en-GB" sz="2600" dirty="0"/>
              <a:t>Business operations</a:t>
            </a:r>
          </a:p>
          <a:p>
            <a:pPr marL="1200150" lvl="2" indent="-285750"/>
            <a:r>
              <a:rPr lang="en-GB" sz="2600" dirty="0"/>
              <a:t>Government functions</a:t>
            </a:r>
          </a:p>
          <a:p>
            <a:pPr marL="1200150" lvl="2" indent="-285750"/>
            <a:r>
              <a:rPr lang="en-GB" sz="2600" dirty="0"/>
              <a:t>Digital communication for individuals and organizations</a:t>
            </a:r>
          </a:p>
          <a:p>
            <a:endParaRPr lang="en-GB" dirty="0"/>
          </a:p>
        </p:txBody>
      </p:sp>
      <p:pic>
        <p:nvPicPr>
          <p:cNvPr id="5" name="Picture 4" descr="A picture containing background pattern&#10;&#10;Description automatically generated">
            <a:extLst>
              <a:ext uri="{FF2B5EF4-FFF2-40B4-BE49-F238E27FC236}">
                <a16:creationId xmlns:a16="http://schemas.microsoft.com/office/drawing/2014/main" id="{E3A40E2F-856F-4D25-916E-CA8347EE003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50300" y="2064197"/>
            <a:ext cx="2906228" cy="2164903"/>
          </a:xfrm>
          <a:prstGeom prst="rect">
            <a:avLst/>
          </a:prstGeom>
        </p:spPr>
      </p:pic>
      <p:sp>
        <p:nvSpPr>
          <p:cNvPr id="6" name="TextBox 5">
            <a:extLst>
              <a:ext uri="{FF2B5EF4-FFF2-40B4-BE49-F238E27FC236}">
                <a16:creationId xmlns:a16="http://schemas.microsoft.com/office/drawing/2014/main" id="{6E4534DB-8C10-4DD6-BFCB-E076CA2D4E16}"/>
              </a:ext>
            </a:extLst>
          </p:cNvPr>
          <p:cNvSpPr txBox="1"/>
          <p:nvPr/>
        </p:nvSpPr>
        <p:spPr>
          <a:xfrm>
            <a:off x="6753569" y="7661164"/>
            <a:ext cx="6272265" cy="196208"/>
          </a:xfrm>
          <a:prstGeom prst="rect">
            <a:avLst/>
          </a:prstGeom>
          <a:noFill/>
        </p:spPr>
        <p:txBody>
          <a:bodyPr wrap="square" rtlCol="0">
            <a:spAutoFit/>
          </a:bodyPr>
          <a:lstStyle/>
          <a:p>
            <a:r>
              <a:rPr lang="en-GB" sz="675">
                <a:hlinkClick r:id="rId3" tooltip="https://www.freepngimg.com/png/75337-telecommunication-communication-vector-android-technology-icon"/>
              </a:rPr>
              <a:t>This Photo</a:t>
            </a:r>
            <a:r>
              <a:rPr lang="en-GB" sz="675"/>
              <a:t> by Unknown Author is licensed under </a:t>
            </a:r>
            <a:r>
              <a:rPr lang="en-GB" sz="675">
                <a:hlinkClick r:id="rId4" tooltip="https://creativecommons.org/licenses/by-nc/3.0/"/>
              </a:rPr>
              <a:t>CC BY-NC</a:t>
            </a:r>
            <a:endParaRPr lang="en-GB" sz="675"/>
          </a:p>
        </p:txBody>
      </p:sp>
    </p:spTree>
    <p:extLst>
      <p:ext uri="{BB962C8B-B14F-4D97-AF65-F5344CB8AC3E}">
        <p14:creationId xmlns:p14="http://schemas.microsoft.com/office/powerpoint/2010/main" val="6927546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69458-471E-556A-6C8F-0CDE24B3CCBF}"/>
              </a:ext>
            </a:extLst>
          </p:cNvPr>
          <p:cNvSpPr>
            <a:spLocks noGrp="1"/>
          </p:cNvSpPr>
          <p:nvPr>
            <p:ph type="title"/>
          </p:nvPr>
        </p:nvSpPr>
        <p:spPr/>
        <p:txBody>
          <a:bodyPr/>
          <a:lstStyle/>
          <a:p>
            <a:r>
              <a:rPr lang="en-GB"/>
              <a:t>Synchronous &amp; Asynchronous Communication </a:t>
            </a:r>
          </a:p>
        </p:txBody>
      </p:sp>
      <p:sp>
        <p:nvSpPr>
          <p:cNvPr id="3" name="Content Placeholder 2">
            <a:extLst>
              <a:ext uri="{FF2B5EF4-FFF2-40B4-BE49-F238E27FC236}">
                <a16:creationId xmlns:a16="http://schemas.microsoft.com/office/drawing/2014/main" id="{C1C8367A-287C-C54F-A943-1B6597AEEDCD}"/>
              </a:ext>
            </a:extLst>
          </p:cNvPr>
          <p:cNvSpPr>
            <a:spLocks noGrp="1"/>
          </p:cNvSpPr>
          <p:nvPr>
            <p:ph idx="1"/>
          </p:nvPr>
        </p:nvSpPr>
        <p:spPr/>
        <p:txBody>
          <a:bodyPr>
            <a:normAutofit fontScale="85000" lnSpcReduction="20000"/>
          </a:bodyPr>
          <a:lstStyle/>
          <a:p>
            <a:r>
              <a:rPr lang="en-GB"/>
              <a:t>📌 </a:t>
            </a:r>
            <a:r>
              <a:rPr lang="en-GB" b="1"/>
              <a:t>Synchronous Communication (Real-Time)</a:t>
            </a:r>
            <a:endParaRPr lang="en-GB"/>
          </a:p>
          <a:p>
            <a:pPr>
              <a:buFont typeface="Arial" panose="020B0604020202020204" pitchFamily="34" charset="0"/>
              <a:buChar char="•"/>
            </a:pPr>
            <a:r>
              <a:rPr lang="en-GB"/>
              <a:t>Occurs instantly, requiring all participants to be available at the same time.</a:t>
            </a:r>
          </a:p>
          <a:p>
            <a:pPr>
              <a:buFont typeface="Arial" panose="020B0604020202020204" pitchFamily="34" charset="0"/>
              <a:buChar char="•"/>
            </a:pPr>
            <a:r>
              <a:rPr lang="en-GB" b="1"/>
              <a:t>Examples:</a:t>
            </a:r>
            <a:endParaRPr lang="en-GB"/>
          </a:p>
          <a:p>
            <a:pPr marL="742950" lvl="1" indent="-285750">
              <a:buFont typeface="Arial" panose="020B0604020202020204" pitchFamily="34" charset="0"/>
              <a:buChar char="•"/>
            </a:pPr>
            <a:r>
              <a:rPr lang="en-GB"/>
              <a:t>Face-to-face conversations</a:t>
            </a:r>
          </a:p>
          <a:p>
            <a:pPr marL="742950" lvl="1" indent="-285750">
              <a:buFont typeface="Arial" panose="020B0604020202020204" pitchFamily="34" charset="0"/>
              <a:buChar char="•"/>
            </a:pPr>
            <a:r>
              <a:rPr lang="en-GB"/>
              <a:t>Telephone calls</a:t>
            </a:r>
          </a:p>
          <a:p>
            <a:pPr marL="742950" lvl="1" indent="-285750">
              <a:buFont typeface="Arial" panose="020B0604020202020204" pitchFamily="34" charset="0"/>
              <a:buChar char="•"/>
            </a:pPr>
            <a:r>
              <a:rPr lang="en-GB"/>
              <a:t>Video conferencing (Zoom, Teams)</a:t>
            </a:r>
          </a:p>
          <a:p>
            <a:pPr marL="742950" lvl="1" indent="-285750">
              <a:buFont typeface="Arial" panose="020B0604020202020204" pitchFamily="34" charset="0"/>
              <a:buChar char="•"/>
            </a:pPr>
            <a:r>
              <a:rPr lang="en-GB"/>
              <a:t>Instant messaging (WhatsApp, Slack)</a:t>
            </a:r>
          </a:p>
          <a:p>
            <a:r>
              <a:rPr lang="en-GB"/>
              <a:t>📌 </a:t>
            </a:r>
            <a:r>
              <a:rPr lang="en-GB" b="1"/>
              <a:t>Asynchronous Communication (Time-Delayed)</a:t>
            </a:r>
            <a:endParaRPr lang="en-GB"/>
          </a:p>
          <a:p>
            <a:pPr>
              <a:buFont typeface="Arial" panose="020B0604020202020204" pitchFamily="34" charset="0"/>
              <a:buChar char="•"/>
            </a:pPr>
            <a:r>
              <a:rPr lang="en-GB"/>
              <a:t>Messages are sent and received at different times, allowing flexibility.</a:t>
            </a:r>
          </a:p>
          <a:p>
            <a:pPr>
              <a:buFont typeface="Arial" panose="020B0604020202020204" pitchFamily="34" charset="0"/>
              <a:buChar char="•"/>
            </a:pPr>
            <a:r>
              <a:rPr lang="en-GB" b="1"/>
              <a:t>Examples:</a:t>
            </a:r>
            <a:endParaRPr lang="en-GB"/>
          </a:p>
          <a:p>
            <a:pPr marL="742950" lvl="1" indent="-285750">
              <a:buFont typeface="Arial" panose="020B0604020202020204" pitchFamily="34" charset="0"/>
              <a:buChar char="•"/>
            </a:pPr>
            <a:r>
              <a:rPr lang="en-GB"/>
              <a:t>Emails</a:t>
            </a:r>
          </a:p>
          <a:p>
            <a:pPr marL="742950" lvl="1" indent="-285750">
              <a:buFont typeface="Arial" panose="020B0604020202020204" pitchFamily="34" charset="0"/>
              <a:buChar char="•"/>
            </a:pPr>
            <a:r>
              <a:rPr lang="en-GB"/>
              <a:t>Direct Messages (DMs)</a:t>
            </a:r>
          </a:p>
          <a:p>
            <a:pPr marL="742950" lvl="1" indent="-285750">
              <a:buFont typeface="Arial" panose="020B0604020202020204" pitchFamily="34" charset="0"/>
              <a:buChar char="•"/>
            </a:pPr>
            <a:r>
              <a:rPr lang="en-GB"/>
              <a:t>Discussion forums</a:t>
            </a:r>
          </a:p>
          <a:p>
            <a:pPr marL="0" indent="0">
              <a:buNone/>
            </a:pPr>
            <a:endParaRPr lang="en-GB"/>
          </a:p>
        </p:txBody>
      </p:sp>
      <p:grpSp>
        <p:nvGrpSpPr>
          <p:cNvPr id="4" name="Group 3">
            <a:extLst>
              <a:ext uri="{FF2B5EF4-FFF2-40B4-BE49-F238E27FC236}">
                <a16:creationId xmlns:a16="http://schemas.microsoft.com/office/drawing/2014/main" id="{ACFB6691-FCF2-0E0C-64C7-5DF3343E8E0D}"/>
              </a:ext>
            </a:extLst>
          </p:cNvPr>
          <p:cNvGrpSpPr/>
          <p:nvPr/>
        </p:nvGrpSpPr>
        <p:grpSpPr>
          <a:xfrm>
            <a:off x="9512299" y="2489199"/>
            <a:ext cx="1778001" cy="2070101"/>
            <a:chOff x="7265869" y="2927837"/>
            <a:chExt cx="4841140" cy="5753025"/>
          </a:xfrm>
        </p:grpSpPr>
        <p:pic>
          <p:nvPicPr>
            <p:cNvPr id="5" name="Picture 4">
              <a:extLst>
                <a:ext uri="{FF2B5EF4-FFF2-40B4-BE49-F238E27FC236}">
                  <a16:creationId xmlns:a16="http://schemas.microsoft.com/office/drawing/2014/main" id="{167F8323-3913-61E9-ADCE-1E47337A61DF}"/>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0000" b="90000" l="10000" r="90000">
                          <a14:foregroundMark x1="34634" y1="81836" x2="45610" y2="57227"/>
                          <a14:foregroundMark x1="45610" y1="57227" x2="46951" y2="36523"/>
                          <a14:foregroundMark x1="46951" y1="36523" x2="45000" y2="27148"/>
                          <a14:foregroundMark x1="45000" y1="27148" x2="39390" y2="21289"/>
                          <a14:foregroundMark x1="39390" y1="21289" x2="32927" y2="20703"/>
                          <a14:foregroundMark x1="32927" y1="20703" x2="27927" y2="29883"/>
                          <a14:foregroundMark x1="27927" y1="29883" x2="32317" y2="41211"/>
                          <a14:foregroundMark x1="32317" y1="41211" x2="41829" y2="48633"/>
                        </a14:backgroundRemoval>
                      </a14:imgEffect>
                    </a14:imgLayer>
                  </a14:imgProps>
                </a:ext>
              </a:extLst>
            </a:blip>
            <a:srcRect l="23265" t="12913" r="23039" b="12326"/>
            <a:stretch/>
          </p:blipFill>
          <p:spPr>
            <a:xfrm>
              <a:off x="7913077" y="2927837"/>
              <a:ext cx="4193932" cy="3645987"/>
            </a:xfrm>
            <a:prstGeom prst="rect">
              <a:avLst/>
            </a:prstGeom>
          </p:spPr>
        </p:pic>
        <p:pic>
          <p:nvPicPr>
            <p:cNvPr id="6" name="Picture 5">
              <a:extLst>
                <a:ext uri="{FF2B5EF4-FFF2-40B4-BE49-F238E27FC236}">
                  <a16:creationId xmlns:a16="http://schemas.microsoft.com/office/drawing/2014/main" id="{54C12FC4-B6D6-AF4B-F40E-216A96D87449}"/>
                </a:ext>
              </a:extLst>
            </p:cNvPr>
            <p:cNvPicPr>
              <a:picLocks noChangeAspect="1"/>
            </p:cNvPicPr>
            <p:nvPr/>
          </p:nvPicPr>
          <p:blipFill>
            <a:blip r:embed="rId4"/>
            <a:stretch>
              <a:fillRect/>
            </a:stretch>
          </p:blipFill>
          <p:spPr>
            <a:xfrm rot="10800000">
              <a:off x="7265869" y="5035138"/>
              <a:ext cx="4194412" cy="3645724"/>
            </a:xfrm>
            <a:prstGeom prst="rect">
              <a:avLst/>
            </a:prstGeom>
          </p:spPr>
        </p:pic>
      </p:grpSp>
    </p:spTree>
    <p:extLst>
      <p:ext uri="{BB962C8B-B14F-4D97-AF65-F5344CB8AC3E}">
        <p14:creationId xmlns:p14="http://schemas.microsoft.com/office/powerpoint/2010/main" val="1114155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39C8A-9ED6-13CA-6608-F9B3C76E42C5}"/>
              </a:ext>
            </a:extLst>
          </p:cNvPr>
          <p:cNvSpPr>
            <a:spLocks noGrp="1"/>
          </p:cNvSpPr>
          <p:nvPr>
            <p:ph type="title"/>
          </p:nvPr>
        </p:nvSpPr>
        <p:spPr/>
        <p:txBody>
          <a:bodyPr>
            <a:normAutofit/>
          </a:bodyPr>
          <a:lstStyle/>
          <a:p>
            <a:r>
              <a:rPr lang="en-GB"/>
              <a:t>Communication Software</a:t>
            </a:r>
          </a:p>
        </p:txBody>
      </p:sp>
      <p:sp>
        <p:nvSpPr>
          <p:cNvPr id="3" name="Content Placeholder 2">
            <a:extLst>
              <a:ext uri="{FF2B5EF4-FFF2-40B4-BE49-F238E27FC236}">
                <a16:creationId xmlns:a16="http://schemas.microsoft.com/office/drawing/2014/main" id="{B6D0D33C-CFAC-07AE-5DED-E3F9DC581BF3}"/>
              </a:ext>
            </a:extLst>
          </p:cNvPr>
          <p:cNvSpPr>
            <a:spLocks noGrp="1"/>
          </p:cNvSpPr>
          <p:nvPr>
            <p:ph idx="1"/>
          </p:nvPr>
        </p:nvSpPr>
        <p:spPr/>
        <p:txBody>
          <a:bodyPr>
            <a:normAutofit fontScale="92500" lnSpcReduction="10000"/>
          </a:bodyPr>
          <a:lstStyle/>
          <a:p>
            <a:r>
              <a:rPr lang="en-GB" sz="2400" dirty="0"/>
              <a:t>📌 </a:t>
            </a:r>
            <a:r>
              <a:rPr lang="en-GB" sz="2400" b="1" dirty="0"/>
              <a:t>Definition:</a:t>
            </a:r>
            <a:endParaRPr lang="en-GB" sz="2400" dirty="0"/>
          </a:p>
          <a:p>
            <a:pPr lvl="1"/>
            <a:r>
              <a:rPr lang="en-GB" sz="2200" dirty="0"/>
              <a:t>Systems and apps that enable users to </a:t>
            </a:r>
            <a:r>
              <a:rPr lang="en-GB" sz="2200" b="1" dirty="0"/>
              <a:t>communicate and exchange files, text, audio, and video messages</a:t>
            </a:r>
            <a:r>
              <a:rPr lang="en-GB" sz="2200" dirty="0"/>
              <a:t>.</a:t>
            </a:r>
          </a:p>
          <a:p>
            <a:pPr lvl="1"/>
            <a:r>
              <a:rPr lang="en-GB" sz="2200" dirty="0"/>
              <a:t>Supports both </a:t>
            </a:r>
            <a:r>
              <a:rPr lang="en-GB" sz="2200" b="1" dirty="0"/>
              <a:t>synchronous (real-time)</a:t>
            </a:r>
            <a:r>
              <a:rPr lang="en-GB" sz="2200" dirty="0"/>
              <a:t> and </a:t>
            </a:r>
            <a:r>
              <a:rPr lang="en-GB" sz="2200" b="1" dirty="0"/>
              <a:t>asynchronous (delayed) communication</a:t>
            </a:r>
            <a:r>
              <a:rPr lang="en-GB" sz="2200" dirty="0"/>
              <a:t> via the </a:t>
            </a:r>
            <a:r>
              <a:rPr lang="en-GB" sz="2200" b="1" dirty="0"/>
              <a:t>cloud or local network</a:t>
            </a:r>
            <a:r>
              <a:rPr lang="en-GB" sz="2200" dirty="0"/>
              <a:t>.</a:t>
            </a:r>
          </a:p>
          <a:p>
            <a:r>
              <a:rPr lang="en-GB" sz="2400" dirty="0"/>
              <a:t>📌 </a:t>
            </a:r>
            <a:r>
              <a:rPr lang="en-GB" sz="2400" b="1" dirty="0"/>
              <a:t>Communication Tools:</a:t>
            </a:r>
            <a:endParaRPr lang="en-GB" sz="2400" dirty="0"/>
          </a:p>
          <a:p>
            <a:pPr lvl="1"/>
            <a:r>
              <a:rPr lang="en-GB" sz="2200" b="1" dirty="0"/>
              <a:t>Email:</a:t>
            </a:r>
            <a:r>
              <a:rPr lang="en-GB" sz="2200" dirty="0"/>
              <a:t> Gmail, Outlook</a:t>
            </a:r>
          </a:p>
          <a:p>
            <a:pPr lvl="1"/>
            <a:r>
              <a:rPr lang="en-GB" sz="2200" b="1" dirty="0"/>
              <a:t>Video Conferencing:</a:t>
            </a:r>
            <a:r>
              <a:rPr lang="en-GB" sz="2200" dirty="0"/>
              <a:t> Skype, Microsoft Teams, Zoom</a:t>
            </a:r>
          </a:p>
          <a:p>
            <a:pPr lvl="1"/>
            <a:r>
              <a:rPr lang="en-GB" sz="2200" b="1" dirty="0"/>
              <a:t>Social Media Platforms</a:t>
            </a:r>
            <a:endParaRPr lang="en-GB" sz="2200" dirty="0"/>
          </a:p>
          <a:p>
            <a:pPr lvl="1"/>
            <a:r>
              <a:rPr lang="en-GB" sz="2200" b="1" dirty="0"/>
              <a:t>Direct Messaging Apps:</a:t>
            </a:r>
            <a:r>
              <a:rPr lang="en-GB" sz="2200" dirty="0"/>
              <a:t> Facebook Messenger, WhatsApp</a:t>
            </a:r>
          </a:p>
          <a:p>
            <a:pPr>
              <a:buFont typeface="Arial" panose="020B0604020202020204" pitchFamily="34" charset="0"/>
              <a:buChar char="•"/>
            </a:pPr>
            <a:endParaRPr lang="en-GB" sz="2400" dirty="0"/>
          </a:p>
          <a:p>
            <a:r>
              <a:rPr lang="en-GB" sz="2400" dirty="0"/>
              <a:t>📌 </a:t>
            </a:r>
            <a:r>
              <a:rPr lang="en-GB" sz="2400" b="1" dirty="0"/>
              <a:t>File Sharing Tools:</a:t>
            </a:r>
            <a:endParaRPr lang="en-GB" sz="2400" dirty="0"/>
          </a:p>
          <a:p>
            <a:pPr lvl="1"/>
            <a:r>
              <a:rPr lang="en-GB" sz="2200" b="1" dirty="0"/>
              <a:t>Cloud Storage:</a:t>
            </a:r>
            <a:r>
              <a:rPr lang="en-GB" sz="2200" dirty="0"/>
              <a:t> Microsoft OneDrive, Google Drive, Dropbox</a:t>
            </a:r>
          </a:p>
        </p:txBody>
      </p:sp>
      <p:grpSp>
        <p:nvGrpSpPr>
          <p:cNvPr id="10" name="Group 9">
            <a:extLst>
              <a:ext uri="{FF2B5EF4-FFF2-40B4-BE49-F238E27FC236}">
                <a16:creationId xmlns:a16="http://schemas.microsoft.com/office/drawing/2014/main" id="{646CD00F-9E17-404D-883B-DD7EBF789523}"/>
              </a:ext>
            </a:extLst>
          </p:cNvPr>
          <p:cNvGrpSpPr/>
          <p:nvPr/>
        </p:nvGrpSpPr>
        <p:grpSpPr>
          <a:xfrm>
            <a:off x="7004945" y="2416949"/>
            <a:ext cx="4418726" cy="1335568"/>
            <a:chOff x="6033354" y="2358753"/>
            <a:chExt cx="4732903" cy="1218780"/>
          </a:xfrm>
        </p:grpSpPr>
        <p:pic>
          <p:nvPicPr>
            <p:cNvPr id="5" name="Picture 4">
              <a:extLst>
                <a:ext uri="{FF2B5EF4-FFF2-40B4-BE49-F238E27FC236}">
                  <a16:creationId xmlns:a16="http://schemas.microsoft.com/office/drawing/2014/main" id="{7B69B287-E67F-4C72-862D-CE6400C3B317}"/>
                </a:ext>
              </a:extLst>
            </p:cNvPr>
            <p:cNvPicPr>
              <a:picLocks noChangeAspect="1"/>
            </p:cNvPicPr>
            <p:nvPr/>
          </p:nvPicPr>
          <p:blipFill rotWithShape="1">
            <a:blip r:embed="rId2"/>
            <a:srcRect l="79983" t="50000" r="3235"/>
            <a:stretch/>
          </p:blipFill>
          <p:spPr>
            <a:xfrm>
              <a:off x="8606589" y="2646946"/>
              <a:ext cx="733926" cy="782054"/>
            </a:xfrm>
            <a:prstGeom prst="rect">
              <a:avLst/>
            </a:prstGeom>
          </p:spPr>
        </p:pic>
        <p:pic>
          <p:nvPicPr>
            <p:cNvPr id="6" name="Picture 5">
              <a:extLst>
                <a:ext uri="{FF2B5EF4-FFF2-40B4-BE49-F238E27FC236}">
                  <a16:creationId xmlns:a16="http://schemas.microsoft.com/office/drawing/2014/main" id="{6DB0CADB-14D0-457B-9187-9176F4435A84}"/>
                </a:ext>
              </a:extLst>
            </p:cNvPr>
            <p:cNvPicPr>
              <a:picLocks noChangeAspect="1"/>
            </p:cNvPicPr>
            <p:nvPr/>
          </p:nvPicPr>
          <p:blipFill rotWithShape="1">
            <a:blip r:embed="rId2"/>
            <a:srcRect l="37897" t="49209" r="36786"/>
            <a:stretch/>
          </p:blipFill>
          <p:spPr>
            <a:xfrm>
              <a:off x="9858686" y="2716773"/>
              <a:ext cx="907571" cy="642396"/>
            </a:xfrm>
            <a:prstGeom prst="rect">
              <a:avLst/>
            </a:prstGeom>
          </p:spPr>
        </p:pic>
        <p:pic>
          <p:nvPicPr>
            <p:cNvPr id="8" name="Picture 7">
              <a:extLst>
                <a:ext uri="{FF2B5EF4-FFF2-40B4-BE49-F238E27FC236}">
                  <a16:creationId xmlns:a16="http://schemas.microsoft.com/office/drawing/2014/main" id="{40F66BB3-DBFD-4CFD-99A8-823C3DE1E1B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6250" b="89063" l="9896" r="93750">
                          <a14:foregroundMark x1="48958" y1="14063" x2="48958" y2="14063"/>
                          <a14:foregroundMark x1="35417" y1="30729" x2="35417" y2="30729"/>
                          <a14:foregroundMark x1="29167" y1="49479" x2="29167" y2="49479"/>
                          <a14:foregroundMark x1="29167" y1="49479" x2="29167" y2="49479"/>
                          <a14:foregroundMark x1="29167" y1="49479" x2="29167" y2="49479"/>
                          <a14:foregroundMark x1="29167" y1="49479" x2="33854" y2="22917"/>
                          <a14:foregroundMark x1="19792" y1="80208" x2="19792" y2="58333"/>
                          <a14:foregroundMark x1="19792" y1="69271" x2="19792" y2="69271"/>
                          <a14:foregroundMark x1="19792" y1="69271" x2="19792" y2="69271"/>
                          <a14:foregroundMark x1="19792" y1="80208" x2="19792" y2="85938"/>
                          <a14:foregroundMark x1="15104" y1="85938" x2="15104" y2="85938"/>
                          <a14:foregroundMark x1="19792" y1="67708" x2="19792" y2="66146"/>
                          <a14:foregroundMark x1="19792" y1="64583" x2="19792" y2="64583"/>
                          <a14:foregroundMark x1="21354" y1="78646" x2="46354" y2="32292"/>
                          <a14:foregroundMark x1="33854" y1="47917" x2="43229" y2="27604"/>
                          <a14:foregroundMark x1="43229" y1="24479" x2="33854" y2="49479"/>
                          <a14:foregroundMark x1="21354" y1="53646" x2="26042" y2="46354"/>
                          <a14:foregroundMark x1="26042" y1="44792" x2="26042" y2="44792"/>
                          <a14:foregroundMark x1="26042" y1="44792" x2="16667" y2="50521"/>
                          <a14:foregroundMark x1="14063" y1="53646" x2="14063" y2="53646"/>
                          <a14:foregroundMark x1="12500" y1="53646" x2="12500" y2="53646"/>
                          <a14:foregroundMark x1="12500" y1="59896" x2="12500" y2="59896"/>
                          <a14:foregroundMark x1="10938" y1="61458" x2="10938" y2="61458"/>
                          <a14:foregroundMark x1="10938" y1="63021" x2="12500" y2="67708"/>
                          <a14:foregroundMark x1="12500" y1="70833" x2="12500" y2="70833"/>
                          <a14:foregroundMark x1="12500" y1="72396" x2="12500" y2="72396"/>
                          <a14:foregroundMark x1="12500" y1="73958" x2="12500" y2="73958"/>
                          <a14:foregroundMark x1="12500" y1="77083" x2="12500" y2="77083"/>
                          <a14:foregroundMark x1="12500" y1="77083" x2="12500" y2="77083"/>
                          <a14:foregroundMark x1="48958" y1="6250" x2="48958" y2="6250"/>
                          <a14:foregroundMark x1="81771" y1="75521" x2="82813" y2="80208"/>
                          <a14:foregroundMark x1="82813" y1="80208" x2="82813" y2="80208"/>
                          <a14:foregroundMark x1="82813" y1="80208" x2="82813" y2="80208"/>
                          <a14:foregroundMark x1="82813" y1="80208" x2="82813" y2="75521"/>
                          <a14:foregroundMark x1="87500" y1="66146" x2="87500" y2="66146"/>
                          <a14:foregroundMark x1="87500" y1="66146" x2="78646" y2="83333"/>
                          <a14:foregroundMark x1="92188" y1="66146" x2="93750" y2="66146"/>
                        </a14:backgroundRemoval>
                      </a14:imgEffect>
                    </a14:imgLayer>
                  </a14:imgProps>
                </a:ext>
              </a:extLst>
            </a:blip>
            <a:stretch>
              <a:fillRect/>
            </a:stretch>
          </p:blipFill>
          <p:spPr>
            <a:xfrm>
              <a:off x="7399596" y="2646944"/>
              <a:ext cx="782055" cy="782055"/>
            </a:xfrm>
            <a:prstGeom prst="rect">
              <a:avLst/>
            </a:prstGeom>
          </p:spPr>
        </p:pic>
        <p:pic>
          <p:nvPicPr>
            <p:cNvPr id="9" name="Picture 8">
              <a:extLst>
                <a:ext uri="{FF2B5EF4-FFF2-40B4-BE49-F238E27FC236}">
                  <a16:creationId xmlns:a16="http://schemas.microsoft.com/office/drawing/2014/main" id="{1F7D2750-1EA4-42BD-A336-828F87E1DECD}"/>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foregroundMark x1="46484" y1="67578" x2="46484" y2="67578"/>
                        </a14:backgroundRemoval>
                      </a14:imgEffect>
                    </a14:imgLayer>
                  </a14:imgProps>
                </a:ext>
              </a:extLst>
            </a:blip>
            <a:stretch>
              <a:fillRect/>
            </a:stretch>
          </p:blipFill>
          <p:spPr>
            <a:xfrm>
              <a:off x="6033354" y="2358753"/>
              <a:ext cx="1218780" cy="1218780"/>
            </a:xfrm>
            <a:prstGeom prst="rect">
              <a:avLst/>
            </a:prstGeom>
          </p:spPr>
        </p:pic>
      </p:grpSp>
      <p:grpSp>
        <p:nvGrpSpPr>
          <p:cNvPr id="13" name="Group 12">
            <a:extLst>
              <a:ext uri="{FF2B5EF4-FFF2-40B4-BE49-F238E27FC236}">
                <a16:creationId xmlns:a16="http://schemas.microsoft.com/office/drawing/2014/main" id="{38E897E5-17D2-4C2D-B543-6186E6E53AAC}"/>
              </a:ext>
            </a:extLst>
          </p:cNvPr>
          <p:cNvGrpSpPr/>
          <p:nvPr/>
        </p:nvGrpSpPr>
        <p:grpSpPr>
          <a:xfrm>
            <a:off x="8280494" y="3999590"/>
            <a:ext cx="3312606" cy="856993"/>
            <a:chOff x="5074730" y="4469021"/>
            <a:chExt cx="3213849" cy="805153"/>
          </a:xfrm>
        </p:grpSpPr>
        <p:pic>
          <p:nvPicPr>
            <p:cNvPr id="7" name="Picture 6">
              <a:extLst>
                <a:ext uri="{FF2B5EF4-FFF2-40B4-BE49-F238E27FC236}">
                  <a16:creationId xmlns:a16="http://schemas.microsoft.com/office/drawing/2014/main" id="{D1F6E514-1682-4E33-AFC2-EB720E37777F}"/>
                </a:ext>
              </a:extLst>
            </p:cNvPr>
            <p:cNvPicPr>
              <a:picLocks noChangeAspect="1"/>
            </p:cNvPicPr>
            <p:nvPr/>
          </p:nvPicPr>
          <p:blipFill rotWithShape="1">
            <a:blip r:embed="rId7">
              <a:extLst>
                <a:ext uri="{BEBA8EAE-BF5A-486C-A8C5-ECC9F3942E4B}">
                  <a14:imgProps xmlns:a14="http://schemas.microsoft.com/office/drawing/2010/main">
                    <a14:imgLayer r:embed="rId8">
                      <a14:imgEffect>
                        <a14:backgroundRemoval t="5702" b="94298" l="2381" r="94048">
                          <a14:foregroundMark x1="31293" y1="75877" x2="31293" y2="75877"/>
                          <a14:foregroundMark x1="24660" y1="69298" x2="24660" y2="69298"/>
                          <a14:foregroundMark x1="34524" y1="84211" x2="34524" y2="84211"/>
                          <a14:foregroundMark x1="12925" y1="62281" x2="12925" y2="62281"/>
                          <a14:foregroundMark x1="7653" y1="72368" x2="7653" y2="72368"/>
                          <a14:foregroundMark x1="5782" y1="69298" x2="5782" y2="69298"/>
                          <a14:foregroundMark x1="4422" y1="67982" x2="4422" y2="67982"/>
                          <a14:foregroundMark x1="6633" y1="67982" x2="6633" y2="67982"/>
                          <a14:foregroundMark x1="4932" y1="64474" x2="4932" y2="64474"/>
                          <a14:foregroundMark x1="4932" y1="64474" x2="4932" y2="64474"/>
                          <a14:foregroundMark x1="5442" y1="64474" x2="5442" y2="64474"/>
                          <a14:foregroundMark x1="12925" y1="29825" x2="12925" y2="29825"/>
                          <a14:foregroundMark x1="17517" y1="21930" x2="13435" y2="11404"/>
                          <a14:foregroundMark x1="12925" y1="10088" x2="9864" y2="13596"/>
                          <a14:foregroundMark x1="9864" y1="13596" x2="9864" y2="13596"/>
                          <a14:foregroundMark x1="3571" y1="63158" x2="8503" y2="65789"/>
                          <a14:foregroundMark x1="26020" y1="53947" x2="33503" y2="84649"/>
                          <a14:foregroundMark x1="33503" y1="84649" x2="31884" y2="53502"/>
                          <a14:foregroundMark x1="30105" y1="53070" x2="22619" y2="74561"/>
                          <a14:foregroundMark x1="30223" y1="52732" x2="30105" y2="53070"/>
                          <a14:foregroundMark x1="22619" y1="74561" x2="31293" y2="75877"/>
                          <a14:foregroundMark x1="27721" y1="25439" x2="27721" y2="25439"/>
                          <a14:foregroundMark x1="27721" y1="25439" x2="27721" y2="25439"/>
                          <a14:foregroundMark x1="29932" y1="20614" x2="29932" y2="20614"/>
                          <a14:foregroundMark x1="29932" y1="20614" x2="29932" y2="20614"/>
                          <a14:foregroundMark x1="29932" y1="20614" x2="29932" y2="20614"/>
                          <a14:foregroundMark x1="26020" y1="14912" x2="26020" y2="14912"/>
                          <a14:foregroundMark x1="26020" y1="14912" x2="26020" y2="14912"/>
                          <a14:foregroundMark x1="26020" y1="14912" x2="26020" y2="14912"/>
                          <a14:foregroundMark x1="46088" y1="17105" x2="46088" y2="17105"/>
                          <a14:foregroundMark x1="46088" y1="17105" x2="46088" y2="17105"/>
                          <a14:foregroundMark x1="46088" y1="17105" x2="46088" y2="17105"/>
                          <a14:foregroundMark x1="46088" y1="19298" x2="46088" y2="19298"/>
                          <a14:foregroundMark x1="46088" y1="19298" x2="46088" y2="19298"/>
                          <a14:foregroundMark x1="46088" y1="19298" x2="46088" y2="19298"/>
                          <a14:foregroundMark x1="46599" y1="17105" x2="46599" y2="17105"/>
                          <a14:foregroundMark x1="58163" y1="25439" x2="58163" y2="25439"/>
                          <a14:foregroundMark x1="58163" y1="25439" x2="58163" y2="25439"/>
                          <a14:foregroundMark x1="58163" y1="25439" x2="58163" y2="25439"/>
                          <a14:foregroundMark x1="56463" y1="12719" x2="56463" y2="12719"/>
                          <a14:foregroundMark x1="56463" y1="12719" x2="56463" y2="12719"/>
                          <a14:foregroundMark x1="76020" y1="33333" x2="76020" y2="33333"/>
                          <a14:foregroundMark x1="76020" y1="33333" x2="76020" y2="33333"/>
                          <a14:foregroundMark x1="77381" y1="35526" x2="77381" y2="35526"/>
                          <a14:foregroundMark x1="77381" y1="35526" x2="77381" y2="35526"/>
                          <a14:foregroundMark x1="67177" y1="5702" x2="67177" y2="5702"/>
                          <a14:foregroundMark x1="66667" y1="7895" x2="66667" y2="7895"/>
                          <a14:foregroundMark x1="66667" y1="7895" x2="66667" y2="7895"/>
                          <a14:foregroundMark x1="66667" y1="7895" x2="66667" y2="7895"/>
                          <a14:foregroundMark x1="68027" y1="10088" x2="68027" y2="10088"/>
                          <a14:foregroundMark x1="68027" y1="10088" x2="68027" y2="10088"/>
                          <a14:foregroundMark x1="68027" y1="10088" x2="72109" y2="12719"/>
                          <a14:foregroundMark x1="66667" y1="10088" x2="66667" y2="10088"/>
                          <a14:foregroundMark x1="66667" y1="10088" x2="66667" y2="10088"/>
                          <a14:foregroundMark x1="90816" y1="14912" x2="90816" y2="14912"/>
                          <a14:foregroundMark x1="90816" y1="14912" x2="90816" y2="14912"/>
                          <a14:foregroundMark x1="90816" y1="14912" x2="90816" y2="14912"/>
                          <a14:foregroundMark x1="90816" y1="19298" x2="90816" y2="19298"/>
                          <a14:foregroundMark x1="90816" y1="19298" x2="90816" y2="19298"/>
                          <a14:foregroundMark x1="90816" y1="19298" x2="90816" y2="19298"/>
                          <a14:foregroundMark x1="90816" y1="19298" x2="90816" y2="19298"/>
                          <a14:foregroundMark x1="90816" y1="19298" x2="90816" y2="19298"/>
                          <a14:foregroundMark x1="90816" y1="19298" x2="90816" y2="19298"/>
                          <a14:foregroundMark x1="90816" y1="19298" x2="90816" y2="19298"/>
                          <a14:foregroundMark x1="90816" y1="19298" x2="90816" y2="19298"/>
                          <a14:foregroundMark x1="83163" y1="26316" x2="83163" y2="26316"/>
                          <a14:foregroundMark x1="83163" y1="26316" x2="83163" y2="26316"/>
                          <a14:foregroundMark x1="83163" y1="26316" x2="83163" y2="26316"/>
                          <a14:foregroundMark x1="87245" y1="11404" x2="87245" y2="11404"/>
                          <a14:foregroundMark x1="91667" y1="75000" x2="91667" y2="75000"/>
                          <a14:foregroundMark x1="91667" y1="75000" x2="91667" y2="75000"/>
                          <a14:foregroundMark x1="92177" y1="75877" x2="92177" y2="75877"/>
                          <a14:foregroundMark x1="87245" y1="78509" x2="87245" y2="75000"/>
                          <a14:foregroundMark x1="87245" y1="73684" x2="87245" y2="73684"/>
                          <a14:foregroundMark x1="87245" y1="71491" x2="87245" y2="71491"/>
                          <a14:foregroundMark x1="87245" y1="71491" x2="87245" y2="71491"/>
                          <a14:foregroundMark x1="87245" y1="71491" x2="87245" y2="71491"/>
                          <a14:foregroundMark x1="85544" y1="69298" x2="84184" y2="70175"/>
                          <a14:foregroundMark x1="84184" y1="70175" x2="84184" y2="70175"/>
                          <a14:foregroundMark x1="84184" y1="70175" x2="84184" y2="70175"/>
                          <a14:foregroundMark x1="84184" y1="70175" x2="84184" y2="70175"/>
                          <a14:foregroundMark x1="83163" y1="70175" x2="83163" y2="70175"/>
                          <a14:foregroundMark x1="83163" y1="70175" x2="83163" y2="75877"/>
                          <a14:foregroundMark x1="85034" y1="72368" x2="85034" y2="72368"/>
                          <a14:foregroundMark x1="85034" y1="72368" x2="85034" y2="71491"/>
                          <a14:foregroundMark x1="85034" y1="71491" x2="85034" y2="71491"/>
                          <a14:foregroundMark x1="86395" y1="78509" x2="86395" y2="78509"/>
                          <a14:foregroundMark x1="86395" y1="79386" x2="85034" y2="81579"/>
                          <a14:foregroundMark x1="84184" y1="80702" x2="84184" y2="80702"/>
                          <a14:foregroundMark x1="85034" y1="75000" x2="85034" y2="75000"/>
                          <a14:foregroundMark x1="85034" y1="75000" x2="85034" y2="75000"/>
                          <a14:foregroundMark x1="6633" y1="67982" x2="6633" y2="67982"/>
                          <a14:foregroundMark x1="6293" y1="67982" x2="6293" y2="72368"/>
                          <a14:foregroundMark x1="6293" y1="72368" x2="6293" y2="72368"/>
                          <a14:foregroundMark x1="7143" y1="75000" x2="9864" y2="75000"/>
                          <a14:foregroundMark x1="9864" y1="75000" x2="9864" y2="75000"/>
                          <a14:foregroundMark x1="13435" y1="70175" x2="13435" y2="70175"/>
                          <a14:foregroundMark x1="12585" y1="69298" x2="12585" y2="69298"/>
                          <a14:foregroundMark x1="11565" y1="21930" x2="11565" y2="21930"/>
                          <a14:foregroundMark x1="11565" y1="22807" x2="9014" y2="25439"/>
                          <a14:foregroundMark x1="12925" y1="67982" x2="13946" y2="59649"/>
                          <a14:foregroundMark x1="13946" y1="59649" x2="13946" y2="59649"/>
                          <a14:foregroundMark x1="13946" y1="59649" x2="13946" y2="59649"/>
                          <a14:foregroundMark x1="12585" y1="59649" x2="12585" y2="59649"/>
                          <a14:foregroundMark x1="9354" y1="59649" x2="9354" y2="59649"/>
                          <a14:foregroundMark x1="9354" y1="56579" x2="9354" y2="56579"/>
                          <a14:foregroundMark x1="10714" y1="57456" x2="10714" y2="57456"/>
                          <a14:foregroundMark x1="11565" y1="58772" x2="15646" y2="57456"/>
                          <a14:foregroundMark x1="66156" y1="17105" x2="66156" y2="12719"/>
                          <a14:foregroundMark x1="66156" y1="10088" x2="66156" y2="10088"/>
                          <a14:foregroundMark x1="67517" y1="11404" x2="67517" y2="11404"/>
                          <a14:foregroundMark x1="67517" y1="11404" x2="67517" y2="11404"/>
                          <a14:foregroundMark x1="67517" y1="11404" x2="67517" y2="11404"/>
                          <a14:foregroundMark x1="68537" y1="11404" x2="68878" y2="15789"/>
                          <a14:foregroundMark x1="68878" y1="15789" x2="68878" y2="15789"/>
                          <a14:foregroundMark x1="89116" y1="18421" x2="89116" y2="18421"/>
                          <a14:foregroundMark x1="89116" y1="18421" x2="89116" y2="18421"/>
                          <a14:foregroundMark x1="89116" y1="18421" x2="89116" y2="18421"/>
                          <a14:foregroundMark x1="89116" y1="18421" x2="89116" y2="18421"/>
                          <a14:foregroundMark x1="89116" y1="18421" x2="89116" y2="18421"/>
                          <a14:foregroundMark x1="89966" y1="18421" x2="89966" y2="18421"/>
                          <a14:foregroundMark x1="91327" y1="18421" x2="94048" y2="20614"/>
                          <a14:foregroundMark x1="94048" y1="20614" x2="94048" y2="24123"/>
                          <a14:foregroundMark x1="94048" y1="24123" x2="94048" y2="24123"/>
                          <a14:foregroundMark x1="91667" y1="31140" x2="91667" y2="31140"/>
                          <a14:foregroundMark x1="91327" y1="31140" x2="88095" y2="35526"/>
                          <a14:foregroundMark x1="87245" y1="35526" x2="87245" y2="35526"/>
                          <a14:foregroundMark x1="84184" y1="18421" x2="84524" y2="27632"/>
                          <a14:foregroundMark x1="71088" y1="13596" x2="71088" y2="32018"/>
                          <a14:foregroundMark x1="72959" y1="21930" x2="71599" y2="32018"/>
                          <a14:foregroundMark x1="30952" y1="20614" x2="27211" y2="25439"/>
                          <a14:foregroundMark x1="10714" y1="19298" x2="7993" y2="19298"/>
                          <a14:foregroundMark x1="67517" y1="75000" x2="65816" y2="72368"/>
                          <a14:foregroundMark x1="66667" y1="69298" x2="65306" y2="79386"/>
                          <a14:foregroundMark x1="68537" y1="65789" x2="68537" y2="65789"/>
                          <a14:foregroundMark x1="68537" y1="65789" x2="68537" y2="72368"/>
                          <a14:foregroundMark x1="71088" y1="70175" x2="71088" y2="70175"/>
                          <a14:foregroundMark x1="71599" y1="70175" x2="71599" y2="70175"/>
                          <a14:foregroundMark x1="71599" y1="70175" x2="71599" y2="70175"/>
                          <a14:foregroundMark x1="71599" y1="70175" x2="71599" y2="70175"/>
                          <a14:foregroundMark x1="70238" y1="70175" x2="70238" y2="70175"/>
                          <a14:foregroundMark x1="69388" y1="71491" x2="69388" y2="71491"/>
                          <a14:foregroundMark x1="68878" y1="73684" x2="68878" y2="77193"/>
                          <a14:foregroundMark x1="68878" y1="77193" x2="68878" y2="77193"/>
                          <a14:foregroundMark x1="69388" y1="82895" x2="69388" y2="82895"/>
                          <a14:foregroundMark x1="70238" y1="84211" x2="71599" y2="86404"/>
                          <a14:foregroundMark x1="72109" y1="86404" x2="72109" y2="86404"/>
                          <a14:foregroundMark x1="72449" y1="86404" x2="72449" y2="86404"/>
                          <a14:foregroundMark x1="77381" y1="94298" x2="77381" y2="94298"/>
                          <a14:foregroundMark x1="85034" y1="71491" x2="85034" y2="71491"/>
                          <a14:foregroundMark x1="86395" y1="75000" x2="86395" y2="75000"/>
                          <a14:foregroundMark x1="86395" y1="75000" x2="86395" y2="75000"/>
                          <a14:foregroundMark x1="86395" y1="75877" x2="86395" y2="75877"/>
                          <a14:foregroundMark x1="86395" y1="79386" x2="86395" y2="79386"/>
                          <a14:foregroundMark x1="86395" y1="79386" x2="85034" y2="79386"/>
                          <a14:foregroundMark x1="84524" y1="77193" x2="84524" y2="77193"/>
                          <a14:foregroundMark x1="85034" y1="75877" x2="85034" y2="75877"/>
                          <a14:foregroundMark x1="85884" y1="75877" x2="85884" y2="75877"/>
                          <a14:foregroundMark x1="88095" y1="71491" x2="89116" y2="79386"/>
                          <a14:foregroundMark x1="89966" y1="79386" x2="89966" y2="79386"/>
                          <a14:foregroundMark x1="71599" y1="21930" x2="71599" y2="21930"/>
                          <a14:foregroundMark x1="72109" y1="28509" x2="72109" y2="39035"/>
                          <a14:foregroundMark x1="72109" y1="39035" x2="72109" y2="39035"/>
                          <a14:foregroundMark x1="51020" y1="59649" x2="51020" y2="59649"/>
                          <a14:foregroundMark x1="51020" y1="60965" x2="51020" y2="69298"/>
                          <a14:foregroundMark x1="51531" y1="73684" x2="52381" y2="78509"/>
                          <a14:foregroundMark x1="50170" y1="82895" x2="50170" y2="82895"/>
                          <a14:foregroundMark x1="34014" y1="91228" x2="34014" y2="91228"/>
                          <a14:foregroundMark x1="34014" y1="91228" x2="34014" y2="70175"/>
                          <a14:backgroundMark x1="31293" y1="48246" x2="31293" y2="48246"/>
                          <a14:backgroundMark x1="31293" y1="48246" x2="30952" y2="53070"/>
                          <a14:backgroundMark x1="29082" y1="53070" x2="29082" y2="53070"/>
                          <a14:backgroundMark x1="32143" y1="53070" x2="32143" y2="53070"/>
                        </a14:backgroundRemoval>
                      </a14:imgEffect>
                    </a14:imgLayer>
                  </a14:imgProps>
                </a:ext>
              </a:extLst>
            </a:blip>
            <a:srcRect l="61530" r="18668" b="50014"/>
            <a:stretch/>
          </p:blipFill>
          <p:spPr>
            <a:xfrm>
              <a:off x="5074730" y="4474493"/>
              <a:ext cx="856248" cy="799681"/>
            </a:xfrm>
            <a:prstGeom prst="rect">
              <a:avLst/>
            </a:prstGeom>
          </p:spPr>
        </p:pic>
        <p:pic>
          <p:nvPicPr>
            <p:cNvPr id="11" name="Picture 10">
              <a:extLst>
                <a:ext uri="{FF2B5EF4-FFF2-40B4-BE49-F238E27FC236}">
                  <a16:creationId xmlns:a16="http://schemas.microsoft.com/office/drawing/2014/main" id="{63319A0D-C4F6-4D45-AC4A-E0C023181864}"/>
                </a:ext>
              </a:extLst>
            </p:cNvPr>
            <p:cNvPicPr>
              <a:picLocks noChangeAspect="1"/>
            </p:cNvPicPr>
            <p:nvPr/>
          </p:nvPicPr>
          <p:blipFill rotWithShape="1">
            <a:blip r:embed="rId2"/>
            <a:srcRect l="43400" r="36127" b="50000"/>
            <a:stretch/>
          </p:blipFill>
          <p:spPr>
            <a:xfrm>
              <a:off x="7351941" y="4469021"/>
              <a:ext cx="936638" cy="799682"/>
            </a:xfrm>
            <a:prstGeom prst="rect">
              <a:avLst/>
            </a:prstGeom>
          </p:spPr>
        </p:pic>
        <p:pic>
          <p:nvPicPr>
            <p:cNvPr id="12" name="Picture 11">
              <a:extLst>
                <a:ext uri="{FF2B5EF4-FFF2-40B4-BE49-F238E27FC236}">
                  <a16:creationId xmlns:a16="http://schemas.microsoft.com/office/drawing/2014/main" id="{E42EE16B-A1B6-4EB9-BE70-51F26321862F}"/>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9779" b="89872" l="2500" r="98810">
                          <a14:foregroundMark x1="55119" y1="71828" x2="49048" y2="76251"/>
                          <a14:foregroundMark x1="42857" y1="65774" x2="42857" y2="65774"/>
                          <a14:foregroundMark x1="42857" y1="65774" x2="42857" y2="65774"/>
                          <a14:foregroundMark x1="42857" y1="65774" x2="42857" y2="65774"/>
                          <a14:foregroundMark x1="38929" y1="77066" x2="38929" y2="77066"/>
                          <a14:foregroundMark x1="38929" y1="77066" x2="38929" y2="77066"/>
                          <a14:foregroundMark x1="42976" y1="58673" x2="42976" y2="58673"/>
                          <a14:foregroundMark x1="42976" y1="58673" x2="55476" y2="71478"/>
                          <a14:foregroundMark x1="52024" y1="63097" x2="48690" y2="63097"/>
                          <a14:foregroundMark x1="48690" y1="63097" x2="48690" y2="63097"/>
                          <a14:foregroundMark x1="47500" y1="63097" x2="47500" y2="63097"/>
                          <a14:foregroundMark x1="46310" y1="63097" x2="50952" y2="59721"/>
                          <a14:foregroundMark x1="52024" y1="59139" x2="48095" y2="58673"/>
                          <a14:foregroundMark x1="48095" y1="58673" x2="48095" y2="58673"/>
                          <a14:foregroundMark x1="48095" y1="58673" x2="48095" y2="58673"/>
                          <a14:foregroundMark x1="48095" y1="58673" x2="48095" y2="58673"/>
                          <a14:foregroundMark x1="46310" y1="58091" x2="46310" y2="54133"/>
                          <a14:foregroundMark x1="48095" y1="54133" x2="48095" y2="54133"/>
                          <a14:foregroundMark x1="46310" y1="55879" x2="36071" y2="56345"/>
                          <a14:foregroundMark x1="36071" y1="56345" x2="36071" y2="56345"/>
                          <a14:foregroundMark x1="38929" y1="57509" x2="38929" y2="70314"/>
                          <a14:foregroundMark x1="62381" y1="58091" x2="62857" y2="64144"/>
                          <a14:foregroundMark x1="14405" y1="11758" x2="2500" y2="12340"/>
                          <a14:foregroundMark x1="15595" y1="15134" x2="5833" y2="26775"/>
                          <a14:foregroundMark x1="9286" y1="28522" x2="18452" y2="31315"/>
                          <a14:foregroundMark x1="22381" y1="24563" x2="24643" y2="29104"/>
                          <a14:foregroundMark x1="47500" y1="16182" x2="49762" y2="20140"/>
                          <a14:foregroundMark x1="70833" y1="15716" x2="69762" y2="29569"/>
                          <a14:foregroundMark x1="75476" y1="13970" x2="75476" y2="13970"/>
                          <a14:foregroundMark x1="78929" y1="13388" x2="78929" y2="13388"/>
                          <a14:foregroundMark x1="83452" y1="14552" x2="83452" y2="14552"/>
                          <a14:foregroundMark x1="96548" y1="16182" x2="96548" y2="16182"/>
                          <a14:foregroundMark x1="96548" y1="16182" x2="96548" y2="16182"/>
                          <a14:foregroundMark x1="73690" y1="15716" x2="73690" y2="15716"/>
                          <a14:foregroundMark x1="74881" y1="12340" x2="74881" y2="12340"/>
                          <a14:foregroundMark x1="75476" y1="12922" x2="75476" y2="12922"/>
                          <a14:foregroundMark x1="77738" y1="12922" x2="80595" y2="12922"/>
                          <a14:foregroundMark x1="82262" y1="13388" x2="82262" y2="13388"/>
                          <a14:foregroundMark x1="84048" y1="14552" x2="84048" y2="14552"/>
                          <a14:foregroundMark x1="85119" y1="15716" x2="85119" y2="15716"/>
                          <a14:foregroundMark x1="85119" y1="15716" x2="85119" y2="15716"/>
                          <a14:foregroundMark x1="85119" y1="19558" x2="84524" y2="21769"/>
                          <a14:foregroundMark x1="84524" y1="21769" x2="84524" y2="21769"/>
                          <a14:foregroundMark x1="89167" y1="12922" x2="93690" y2="13388"/>
                          <a14:foregroundMark x1="97143" y1="16182" x2="98810" y2="26775"/>
                          <a14:foregroundMark x1="49762" y1="60303" x2="53214" y2="60303"/>
                          <a14:foregroundMark x1="56071" y1="60303" x2="56071" y2="60303"/>
                          <a14:foregroundMark x1="52024" y1="65891" x2="46310" y2="68102"/>
                          <a14:foregroundMark x1="35000" y1="62515" x2="35000" y2="62515"/>
                          <a14:foregroundMark x1="35000" y1="62515" x2="35000" y2="62515"/>
                          <a14:foregroundMark x1="35000" y1="62515" x2="35000" y2="68685"/>
                          <a14:foregroundMark x1="65714" y1="61350" x2="62857" y2="64726"/>
                          <a14:foregroundMark x1="62857" y1="64726" x2="66310" y2="65891"/>
                          <a14:foregroundMark x1="61190" y1="65891" x2="68571" y2="68102"/>
                        </a14:backgroundRemoval>
                      </a14:imgEffect>
                    </a14:imgLayer>
                  </a14:imgProps>
                </a:ext>
              </a:extLst>
            </a:blip>
            <a:stretch>
              <a:fillRect/>
            </a:stretch>
          </p:blipFill>
          <p:spPr>
            <a:xfrm>
              <a:off x="6221123" y="4469021"/>
              <a:ext cx="781993" cy="799681"/>
            </a:xfrm>
            <a:prstGeom prst="rect">
              <a:avLst/>
            </a:prstGeom>
          </p:spPr>
        </p:pic>
      </p:grpSp>
      <p:grpSp>
        <p:nvGrpSpPr>
          <p:cNvPr id="15" name="Group 14">
            <a:extLst>
              <a:ext uri="{FF2B5EF4-FFF2-40B4-BE49-F238E27FC236}">
                <a16:creationId xmlns:a16="http://schemas.microsoft.com/office/drawing/2014/main" id="{7FD952D4-0104-4200-BEF7-66E04FB72BB8}"/>
              </a:ext>
            </a:extLst>
          </p:cNvPr>
          <p:cNvGrpSpPr/>
          <p:nvPr/>
        </p:nvGrpSpPr>
        <p:grpSpPr>
          <a:xfrm>
            <a:off x="9200493" y="5191160"/>
            <a:ext cx="1427187" cy="565491"/>
            <a:chOff x="9015244" y="5921828"/>
            <a:chExt cx="1679656" cy="576449"/>
          </a:xfrm>
        </p:grpSpPr>
        <p:pic>
          <p:nvPicPr>
            <p:cNvPr id="14" name="Picture 13">
              <a:extLst>
                <a:ext uri="{FF2B5EF4-FFF2-40B4-BE49-F238E27FC236}">
                  <a16:creationId xmlns:a16="http://schemas.microsoft.com/office/drawing/2014/main" id="{AD24D641-8BD8-43FC-BA6B-4BC8C2BB4C69}"/>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4883" b="95020" l="3223" r="97266">
                          <a14:foregroundMark x1="42188" y1="5957" x2="49609" y2="6543"/>
                          <a14:foregroundMark x1="49609" y1="6543" x2="63574" y2="5078"/>
                          <a14:foregroundMark x1="64648" y1="6738" x2="65234" y2="7031"/>
                          <a14:foregroundMark x1="65430" y1="7031" x2="62891" y2="10547"/>
                          <a14:foregroundMark x1="88965" y1="29199" x2="91699" y2="47852"/>
                          <a14:foregroundMark x1="91699" y1="47852" x2="85742" y2="71973"/>
                          <a14:foregroundMark x1="85742" y1="72168" x2="85742" y2="72168"/>
                          <a14:foregroundMark x1="85742" y1="72168" x2="85742" y2="72168"/>
                          <a14:foregroundMark x1="94629" y1="44043" x2="94629" y2="44043"/>
                          <a14:foregroundMark x1="94824" y1="44043" x2="97363" y2="45898"/>
                          <a14:foregroundMark x1="27148" y1="37695" x2="7422" y2="69043"/>
                          <a14:foregroundMark x1="8496" y1="69043" x2="8496" y2="69043"/>
                          <a14:foregroundMark x1="8496" y1="69043" x2="8496" y2="69043"/>
                          <a14:foregroundMark x1="20410" y1="99219" x2="34473" y2="87305"/>
                          <a14:foregroundMark x1="34473" y1="87305" x2="43262" y2="86426"/>
                          <a14:foregroundMark x1="43262" y1="86426" x2="52539" y2="91211"/>
                          <a14:foregroundMark x1="52539" y1="91211" x2="58496" y2="91406"/>
                          <a14:foregroundMark x1="59766" y1="91406" x2="59766" y2="91406"/>
                          <a14:foregroundMark x1="59766" y1="91406" x2="59766" y2="91406"/>
                          <a14:foregroundMark x1="52344" y1="92676" x2="42773" y2="95020"/>
                          <a14:foregroundMark x1="42188" y1="95020" x2="42188" y2="95020"/>
                          <a14:foregroundMark x1="3223" y1="47363" x2="3223" y2="47363"/>
                          <a14:foregroundMark x1="3223" y1="47363" x2="3223" y2="47363"/>
                        </a14:backgroundRemoval>
                      </a14:imgEffect>
                    </a14:imgLayer>
                  </a14:imgProps>
                </a:ext>
              </a:extLst>
            </a:blip>
            <a:stretch>
              <a:fillRect/>
            </a:stretch>
          </p:blipFill>
          <p:spPr>
            <a:xfrm>
              <a:off x="10136100" y="5939477"/>
              <a:ext cx="558800" cy="558800"/>
            </a:xfrm>
            <a:prstGeom prst="rect">
              <a:avLst/>
            </a:prstGeom>
          </p:spPr>
        </p:pic>
        <p:pic>
          <p:nvPicPr>
            <p:cNvPr id="16" name="Picture 15">
              <a:extLst>
                <a:ext uri="{FF2B5EF4-FFF2-40B4-BE49-F238E27FC236}">
                  <a16:creationId xmlns:a16="http://schemas.microsoft.com/office/drawing/2014/main" id="{268FC103-9469-4A23-904E-5B45C00B074B}"/>
                </a:ext>
              </a:extLst>
            </p:cNvPr>
            <p:cNvPicPr>
              <a:picLocks noChangeAspect="1"/>
            </p:cNvPicPr>
            <p:nvPr/>
          </p:nvPicPr>
          <p:blipFill>
            <a:blip r:embed="rId13">
              <a:extLst>
                <a:ext uri="{BEBA8EAE-BF5A-486C-A8C5-ECC9F3942E4B}">
                  <a14:imgProps xmlns:a14="http://schemas.microsoft.com/office/drawing/2010/main">
                    <a14:imgLayer r:embed="rId14">
                      <a14:imgEffect>
                        <a14:backgroundRemoval t="3000" b="94200" l="6200" r="94700">
                          <a14:foregroundMark x1="11100" y1="31100" x2="11200" y2="62900"/>
                          <a14:foregroundMark x1="11200" y1="62900" x2="13800" y2="70900"/>
                          <a14:foregroundMark x1="13800" y1="70900" x2="14000" y2="79000"/>
                          <a14:foregroundMark x1="14000" y1="79000" x2="12100" y2="86400"/>
                          <a14:foregroundMark x1="12100" y1="86400" x2="55100" y2="91000"/>
                          <a14:foregroundMark x1="55100" y1="91000" x2="72900" y2="85800"/>
                          <a14:foregroundMark x1="72900" y1="85800" x2="88800" y2="62200"/>
                          <a14:foregroundMark x1="88800" y1="62200" x2="91900" y2="44500"/>
                          <a14:foregroundMark x1="91900" y1="44500" x2="82000" y2="22800"/>
                          <a14:foregroundMark x1="82000" y1="22800" x2="76200" y2="16700"/>
                          <a14:foregroundMark x1="76200" y1="16700" x2="58300" y2="10000"/>
                          <a14:foregroundMark x1="58300" y1="10000" x2="43500" y2="7600"/>
                          <a14:foregroundMark x1="43500" y1="7600" x2="36000" y2="8300"/>
                          <a14:foregroundMark x1="36000" y1="8300" x2="15000" y2="26200"/>
                          <a14:foregroundMark x1="15000" y1="26200" x2="12100" y2="31100"/>
                          <a14:foregroundMark x1="12100" y1="31300" x2="12100" y2="31300"/>
                          <a14:foregroundMark x1="8300" y1="47800" x2="8300" y2="47800"/>
                          <a14:foregroundMark x1="8300" y1="47800" x2="8300" y2="47800"/>
                          <a14:foregroundMark x1="7500" y1="91600" x2="7500" y2="91600"/>
                          <a14:foregroundMark x1="7500" y1="91600" x2="7500" y2="91600"/>
                          <a14:foregroundMark x1="7200" y1="94200" x2="7200" y2="94200"/>
                          <a14:foregroundMark x1="7200" y1="94200" x2="7200" y2="94200"/>
                          <a14:foregroundMark x1="94700" y1="54000" x2="94700" y2="54000"/>
                          <a14:foregroundMark x1="94700" y1="54000" x2="94700" y2="54000"/>
                          <a14:foregroundMark x1="48300" y1="4700" x2="48300" y2="4700"/>
                          <a14:foregroundMark x1="48300" y1="4700" x2="48300" y2="4700"/>
                          <a14:foregroundMark x1="45300" y1="3000" x2="45300" y2="3000"/>
                          <a14:foregroundMark x1="6200" y1="50800" x2="6200" y2="50800"/>
                          <a14:foregroundMark x1="6200" y1="50800" x2="6200" y2="50800"/>
                        </a14:backgroundRemoval>
                      </a14:imgEffect>
                    </a14:imgLayer>
                  </a14:imgProps>
                </a:ext>
              </a:extLst>
            </a:blip>
            <a:stretch>
              <a:fillRect/>
            </a:stretch>
          </p:blipFill>
          <p:spPr>
            <a:xfrm>
              <a:off x="9015244" y="5921828"/>
              <a:ext cx="558800" cy="558800"/>
            </a:xfrm>
            <a:prstGeom prst="rect">
              <a:avLst/>
            </a:prstGeom>
          </p:spPr>
        </p:pic>
      </p:grpSp>
    </p:spTree>
    <p:extLst>
      <p:ext uri="{BB962C8B-B14F-4D97-AF65-F5344CB8AC3E}">
        <p14:creationId xmlns:p14="http://schemas.microsoft.com/office/powerpoint/2010/main" val="133171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927A7C9E-F4A9-493E-8A45-04D857F993D8}"/>
              </a:ext>
            </a:extLst>
          </p:cNvPr>
          <p:cNvPicPr>
            <a:picLocks noChangeAspect="1"/>
          </p:cNvPicPr>
          <p:nvPr/>
        </p:nvPicPr>
        <p:blipFill>
          <a:blip r:embed="rId2">
            <a:alphaModFix amt="20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66692" y="462455"/>
            <a:ext cx="8633008" cy="5035921"/>
          </a:xfrm>
          <a:prstGeom prst="rect">
            <a:avLst/>
          </a:prstGeom>
        </p:spPr>
      </p:pic>
      <p:sp>
        <p:nvSpPr>
          <p:cNvPr id="4" name="Slide Number Placeholder 3">
            <a:extLst>
              <a:ext uri="{FF2B5EF4-FFF2-40B4-BE49-F238E27FC236}">
                <a16:creationId xmlns:a16="http://schemas.microsoft.com/office/drawing/2014/main" id="{A8E7A0F5-3837-6FC0-F54F-686E97E2ECA9}"/>
              </a:ext>
            </a:extLst>
          </p:cNvPr>
          <p:cNvSpPr>
            <a:spLocks noGrp="1"/>
          </p:cNvSpPr>
          <p:nvPr>
            <p:ph type="sldNum" sz="quarter" idx="4"/>
          </p:nvPr>
        </p:nvSpPr>
        <p:spPr/>
        <p:txBody>
          <a:bodyPr/>
          <a:lstStyle/>
          <a:p>
            <a:fld id="{9F0CEAE2-E49E-4389-B4D7-B5A65611D1B7}" type="slidenum">
              <a:rPr lang="en-GB" altLang="en-US" smtClean="0"/>
              <a:pPr/>
              <a:t>8</a:t>
            </a:fld>
            <a:endParaRPr lang="en-GB" altLang="en-US"/>
          </a:p>
        </p:txBody>
      </p:sp>
      <p:sp>
        <p:nvSpPr>
          <p:cNvPr id="2" name="Title 1">
            <a:extLst>
              <a:ext uri="{FF2B5EF4-FFF2-40B4-BE49-F238E27FC236}">
                <a16:creationId xmlns:a16="http://schemas.microsoft.com/office/drawing/2014/main" id="{C1356D87-8E03-45C3-9ACD-92353DE97DCC}"/>
              </a:ext>
            </a:extLst>
          </p:cNvPr>
          <p:cNvSpPr>
            <a:spLocks noGrp="1"/>
          </p:cNvSpPr>
          <p:nvPr>
            <p:ph type="ctrTitle"/>
          </p:nvPr>
        </p:nvSpPr>
        <p:spPr/>
        <p:txBody>
          <a:bodyPr/>
          <a:lstStyle/>
          <a:p>
            <a:r>
              <a:rPr lang="en-GB"/>
              <a:t>ICT &amp; Collaboration software/tools</a:t>
            </a:r>
          </a:p>
        </p:txBody>
      </p:sp>
      <p:sp>
        <p:nvSpPr>
          <p:cNvPr id="8" name="Subtitle 7">
            <a:extLst>
              <a:ext uri="{FF2B5EF4-FFF2-40B4-BE49-F238E27FC236}">
                <a16:creationId xmlns:a16="http://schemas.microsoft.com/office/drawing/2014/main" id="{6A451A30-2E7B-5843-A36C-DA0A61C2C866}"/>
              </a:ext>
            </a:extLst>
          </p:cNvPr>
          <p:cNvSpPr>
            <a:spLocks noGrp="1"/>
          </p:cNvSpPr>
          <p:nvPr>
            <p:ph type="subTitle" idx="1"/>
          </p:nvPr>
        </p:nvSpPr>
        <p:spPr/>
        <p:txBody>
          <a:bodyPr/>
          <a:lstStyle/>
          <a:p>
            <a:r>
              <a:rPr lang="en-GB"/>
              <a:t>Microsoft Outlook</a:t>
            </a:r>
          </a:p>
        </p:txBody>
      </p:sp>
    </p:spTree>
    <p:extLst>
      <p:ext uri="{BB962C8B-B14F-4D97-AF65-F5344CB8AC3E}">
        <p14:creationId xmlns:p14="http://schemas.microsoft.com/office/powerpoint/2010/main" val="1375036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48A722-B24A-94AF-03A4-2BAF9F9BB6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7104DC-0213-CFBB-EEDB-86838139A754}"/>
              </a:ext>
            </a:extLst>
          </p:cNvPr>
          <p:cNvSpPr>
            <a:spLocks noGrp="1"/>
          </p:cNvSpPr>
          <p:nvPr>
            <p:ph type="title"/>
          </p:nvPr>
        </p:nvSpPr>
        <p:spPr/>
        <p:txBody>
          <a:bodyPr>
            <a:normAutofit/>
          </a:bodyPr>
          <a:lstStyle/>
          <a:p>
            <a:r>
              <a:rPr lang="en-GB"/>
              <a:t>Microsoft Outlook &amp; Other Email Platforms</a:t>
            </a:r>
          </a:p>
        </p:txBody>
      </p:sp>
      <p:sp>
        <p:nvSpPr>
          <p:cNvPr id="3" name="Content Placeholder 2">
            <a:extLst>
              <a:ext uri="{FF2B5EF4-FFF2-40B4-BE49-F238E27FC236}">
                <a16:creationId xmlns:a16="http://schemas.microsoft.com/office/drawing/2014/main" id="{48C2E0D9-3970-24D4-8A02-77F73D0E431C}"/>
              </a:ext>
            </a:extLst>
          </p:cNvPr>
          <p:cNvSpPr>
            <a:spLocks noGrp="1"/>
          </p:cNvSpPr>
          <p:nvPr>
            <p:ph idx="1"/>
          </p:nvPr>
        </p:nvSpPr>
        <p:spPr/>
        <p:txBody>
          <a:bodyPr>
            <a:normAutofit fontScale="92500" lnSpcReduction="20000"/>
          </a:bodyPr>
          <a:lstStyle/>
          <a:p>
            <a:pPr marL="0" indent="0">
              <a:spcBef>
                <a:spcPts val="600"/>
              </a:spcBef>
              <a:buNone/>
            </a:pPr>
            <a:r>
              <a:rPr lang="en-GB" sz="2400"/>
              <a:t>📌 </a:t>
            </a:r>
            <a:r>
              <a:rPr lang="en-GB" sz="2400" b="1"/>
              <a:t>Microsoft Outlook</a:t>
            </a:r>
            <a:endParaRPr lang="en-GB" sz="2400"/>
          </a:p>
          <a:p>
            <a:pPr lvl="1">
              <a:spcBef>
                <a:spcPts val="600"/>
              </a:spcBef>
            </a:pPr>
            <a:r>
              <a:rPr lang="en-GB" sz="2000"/>
              <a:t>A widely used email application in businesses and organizations worldwide.</a:t>
            </a:r>
          </a:p>
          <a:p>
            <a:pPr lvl="1">
              <a:spcBef>
                <a:spcPts val="600"/>
              </a:spcBef>
            </a:pPr>
            <a:r>
              <a:rPr lang="en-GB" sz="2000"/>
              <a:t>Part of </a:t>
            </a:r>
            <a:r>
              <a:rPr lang="en-GB" sz="2000" b="1"/>
              <a:t>Microsoft 365 (O365)</a:t>
            </a:r>
            <a:r>
              <a:rPr lang="en-GB" sz="2000"/>
              <a:t>, available as a </a:t>
            </a:r>
            <a:r>
              <a:rPr lang="en-GB" sz="2000" b="1"/>
              <a:t>desktop application</a:t>
            </a:r>
            <a:r>
              <a:rPr lang="en-GB" sz="2000"/>
              <a:t> and </a:t>
            </a:r>
            <a:r>
              <a:rPr lang="en-GB" sz="2000" b="1"/>
              <a:t>cloud-based tool</a:t>
            </a:r>
            <a:r>
              <a:rPr lang="en-GB" sz="2000"/>
              <a:t>.</a:t>
            </a:r>
          </a:p>
          <a:p>
            <a:pPr marL="0" indent="0">
              <a:spcBef>
                <a:spcPts val="600"/>
              </a:spcBef>
              <a:buNone/>
            </a:pPr>
            <a:r>
              <a:rPr lang="en-GB" sz="2400"/>
              <a:t>📌 </a:t>
            </a:r>
            <a:r>
              <a:rPr lang="en-GB" sz="2400" b="1"/>
              <a:t>Common Features:</a:t>
            </a:r>
            <a:endParaRPr lang="en-GB" sz="2400"/>
          </a:p>
          <a:p>
            <a:pPr lvl="1">
              <a:spcBef>
                <a:spcPts val="600"/>
              </a:spcBef>
            </a:pPr>
            <a:r>
              <a:rPr lang="en-GB" sz="2000"/>
              <a:t>Sending &amp; receiving emails</a:t>
            </a:r>
          </a:p>
          <a:p>
            <a:pPr lvl="1">
              <a:spcBef>
                <a:spcPts val="600"/>
              </a:spcBef>
            </a:pPr>
            <a:r>
              <a:rPr lang="en-GB" sz="2000" b="1"/>
              <a:t>CC &amp; BCC</a:t>
            </a:r>
            <a:r>
              <a:rPr lang="en-GB" sz="2000"/>
              <a:t>, pinning emails</a:t>
            </a:r>
          </a:p>
          <a:p>
            <a:pPr lvl="1">
              <a:spcBef>
                <a:spcPts val="600"/>
              </a:spcBef>
            </a:pPr>
            <a:r>
              <a:rPr lang="en-GB" sz="2000" b="1"/>
              <a:t>Contacts &amp; Calendar</a:t>
            </a:r>
            <a:r>
              <a:rPr lang="en-GB" sz="2000"/>
              <a:t> for scheduling</a:t>
            </a:r>
          </a:p>
          <a:p>
            <a:pPr lvl="1">
              <a:spcBef>
                <a:spcPts val="600"/>
              </a:spcBef>
            </a:pPr>
            <a:r>
              <a:rPr lang="en-GB" sz="2000" b="1"/>
              <a:t>Task lists &amp; automatic replies</a:t>
            </a:r>
            <a:endParaRPr lang="en-GB" sz="2000"/>
          </a:p>
          <a:p>
            <a:pPr lvl="1">
              <a:spcBef>
                <a:spcPts val="600"/>
              </a:spcBef>
            </a:pPr>
            <a:r>
              <a:rPr lang="en-GB" sz="2000" b="1"/>
              <a:t>Email signatures</a:t>
            </a:r>
            <a:endParaRPr lang="en-GB" sz="2000"/>
          </a:p>
          <a:p>
            <a:pPr lvl="1">
              <a:spcBef>
                <a:spcPts val="600"/>
              </a:spcBef>
            </a:pPr>
            <a:r>
              <a:rPr lang="en-GB" sz="2000" b="1"/>
              <a:t>Spam &amp; junk mail filters</a:t>
            </a:r>
          </a:p>
          <a:p>
            <a:pPr>
              <a:spcBef>
                <a:spcPts val="600"/>
              </a:spcBef>
              <a:buFont typeface="Arial" panose="020B0604020202020204" pitchFamily="34" charset="0"/>
              <a:buChar char="•"/>
            </a:pPr>
            <a:endParaRPr lang="en-GB" sz="2400"/>
          </a:p>
          <a:p>
            <a:pPr marL="0" indent="0">
              <a:spcBef>
                <a:spcPts val="600"/>
              </a:spcBef>
              <a:buNone/>
            </a:pPr>
            <a:r>
              <a:rPr lang="en-GB" sz="2400"/>
              <a:t>📌 </a:t>
            </a:r>
            <a:r>
              <a:rPr lang="en-GB" sz="2400" b="1"/>
              <a:t>Other Email Platforms:</a:t>
            </a:r>
            <a:endParaRPr lang="en-GB" sz="2400"/>
          </a:p>
          <a:p>
            <a:pPr lvl="1">
              <a:spcBef>
                <a:spcPts val="600"/>
              </a:spcBef>
            </a:pPr>
            <a:r>
              <a:rPr lang="en-GB" sz="2000" b="1"/>
              <a:t>Gmail (Google Workspace)</a:t>
            </a:r>
            <a:r>
              <a:rPr lang="en-GB" sz="2000"/>
              <a:t> – Google's alternative to Microsoft 365, offering similar business and collaboration tools.</a:t>
            </a:r>
          </a:p>
        </p:txBody>
      </p:sp>
      <p:pic>
        <p:nvPicPr>
          <p:cNvPr id="6" name="Picture 5">
            <a:extLst>
              <a:ext uri="{FF2B5EF4-FFF2-40B4-BE49-F238E27FC236}">
                <a16:creationId xmlns:a16="http://schemas.microsoft.com/office/drawing/2014/main" id="{A6A378CD-7F9D-4875-9C6A-49C0851AD8F4}"/>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3667" r="96000">
                        <a14:foregroundMark x1="9000" y1="31714" x2="9000" y2="31714"/>
                        <a14:foregroundMark x1="9000" y1="31714" x2="9000" y2="31714"/>
                        <a14:foregroundMark x1="7500" y1="68286" x2="7500" y2="68286"/>
                        <a14:foregroundMark x1="7500" y1="68286" x2="7500" y2="68286"/>
                        <a14:foregroundMark x1="4500" y1="63143" x2="4500" y2="63143"/>
                        <a14:foregroundMark x1="4500" y1="63143" x2="4500" y2="63143"/>
                        <a14:foregroundMark x1="47167" y1="51429" x2="47167" y2="51429"/>
                        <a14:foregroundMark x1="47167" y1="51429" x2="47167" y2="51429"/>
                        <a14:foregroundMark x1="53000" y1="48571" x2="53000" y2="48571"/>
                        <a14:foregroundMark x1="53000" y1="48571" x2="53000" y2="48571"/>
                        <a14:foregroundMark x1="84833" y1="40286" x2="84833" y2="40286"/>
                        <a14:foregroundMark x1="84833" y1="40286" x2="84833" y2="40286"/>
                        <a14:foregroundMark x1="84833" y1="40286" x2="84833" y2="40286"/>
                        <a14:foregroundMark x1="87167" y1="37429" x2="87167" y2="37429"/>
                        <a14:foregroundMark x1="87167" y1="37429" x2="87167" y2="37429"/>
                        <a14:foregroundMark x1="87167" y1="37429" x2="87167" y2="37429"/>
                        <a14:foregroundMark x1="87167" y1="37429" x2="83833" y2="36857"/>
                        <a14:foregroundMark x1="64333" y1="22000" x2="64333" y2="22000"/>
                        <a14:foregroundMark x1="64333" y1="22000" x2="64333" y2="22000"/>
                        <a14:foregroundMark x1="79167" y1="21714" x2="79167" y2="21714"/>
                        <a14:foregroundMark x1="79167" y1="21714" x2="79167" y2="21714"/>
                        <a14:foregroundMark x1="79167" y1="21714" x2="79167" y2="21714"/>
                        <a14:foregroundMark x1="79167" y1="21714" x2="70000" y2="17143"/>
                        <a14:foregroundMark x1="70000" y1="17143" x2="74667" y2="30000"/>
                        <a14:foregroundMark x1="74667" y1="30000" x2="83333" y2="25714"/>
                        <a14:foregroundMark x1="83333" y1="25714" x2="90167" y2="17429"/>
                        <a14:foregroundMark x1="90167" y1="17429" x2="65167" y2="16571"/>
                        <a14:foregroundMark x1="90333" y1="27714" x2="92500" y2="40286"/>
                        <a14:foregroundMark x1="82333" y1="58286" x2="82333" y2="58286"/>
                        <a14:foregroundMark x1="82333" y1="58286" x2="82333" y2="58286"/>
                        <a14:foregroundMark x1="85000" y1="56571" x2="78833" y2="57714"/>
                        <a14:foregroundMark x1="88667" y1="75429" x2="86833" y2="74286"/>
                        <a14:foregroundMark x1="96000" y1="82000" x2="95500" y2="81429"/>
                        <a14:foregroundMark x1="84167" y1="74000" x2="77500" y2="82571"/>
                        <a14:foregroundMark x1="77500" y1="82571" x2="73500" y2="76571"/>
                        <a14:foregroundMark x1="74333" y1="85143" x2="71667" y2="81429"/>
                        <a14:foregroundMark x1="70000" y1="76571" x2="66667" y2="76857"/>
                        <a14:foregroundMark x1="4500" y1="63143" x2="4500" y2="63143"/>
                        <a14:foregroundMark x1="4500" y1="62857" x2="3667" y2="63143"/>
                        <a14:foregroundMark x1="89167" y1="34286" x2="86833" y2="47429"/>
                        <a14:foregroundMark x1="71500" y1="44857" x2="81000" y2="46857"/>
                        <a14:foregroundMark x1="68167" y1="61143" x2="72667" y2="68286"/>
                        <a14:foregroundMark x1="74667" y1="74286" x2="74167" y2="72857"/>
                        <a14:foregroundMark x1="73833" y1="70857" x2="73833" y2="70857"/>
                        <a14:foregroundMark x1="70333" y1="40286" x2="70000" y2="53143"/>
                        <a14:foregroundMark x1="16667" y1="38286" x2="16667" y2="38286"/>
                        <a14:foregroundMark x1="16667" y1="38286" x2="16667" y2="38286"/>
                        <a14:foregroundMark x1="16667" y1="38286" x2="16667" y2="38286"/>
                        <a14:foregroundMark x1="16667" y1="38286" x2="17167" y2="40286"/>
                        <a14:foregroundMark x1="17000" y1="42000" x2="16667" y2="37429"/>
                        <a14:foregroundMark x1="17167" y1="35714" x2="9500" y2="43143"/>
                        <a14:foregroundMark x1="9500" y1="43143" x2="16667" y2="44857"/>
                        <a14:foregroundMark x1="66333" y1="81143" x2="66333" y2="81143"/>
                        <a14:foregroundMark x1="90667" y1="64857" x2="90667" y2="64857"/>
                        <a14:foregroundMark x1="54333" y1="49429" x2="54333" y2="49429"/>
                        <a14:foregroundMark x1="54333" y1="50571" x2="54333" y2="50571"/>
                        <a14:foregroundMark x1="54833" y1="51143" x2="54833" y2="51143"/>
                        <a14:foregroundMark x1="55667" y1="54571" x2="55667" y2="54571"/>
                        <a14:foregroundMark x1="55500" y1="54571" x2="55500" y2="54571"/>
                        <a14:foregroundMark x1="53333" y1="56000" x2="53333" y2="56000"/>
                        <a14:foregroundMark x1="53333" y1="56000" x2="53333" y2="56000"/>
                        <a14:foregroundMark x1="53000" y1="44571" x2="53000" y2="44571"/>
                        <a14:foregroundMark x1="53000" y1="44571" x2="53000" y2="44571"/>
                        <a14:foregroundMark x1="51833" y1="46000" x2="51833" y2="46000"/>
                        <a14:foregroundMark x1="51833" y1="46000" x2="51833" y2="46000"/>
                        <a14:foregroundMark x1="54833" y1="44000" x2="54833" y2="44000"/>
                        <a14:foregroundMark x1="54833" y1="44000" x2="54833" y2="44000"/>
                        <a14:foregroundMark x1="47667" y1="47429" x2="47667" y2="47429"/>
                        <a14:foregroundMark x1="47667" y1="47429" x2="47667" y2="47429"/>
                        <a14:foregroundMark x1="46000" y1="53714" x2="46000" y2="53714"/>
                        <a14:foregroundMark x1="46000" y1="53714" x2="46000" y2="53714"/>
                        <a14:foregroundMark x1="44500" y1="48000" x2="44500" y2="48000"/>
                        <a14:foregroundMark x1="44500" y1="48000" x2="44500" y2="48000"/>
                        <a14:foregroundMark x1="43667" y1="44571" x2="43667" y2="44571"/>
                        <a14:foregroundMark x1="43667" y1="44571" x2="43667" y2="44571"/>
                        <a14:foregroundMark x1="59333" y1="57714" x2="59333" y2="57714"/>
                      </a14:backgroundRemoval>
                    </a14:imgEffect>
                  </a14:imgLayer>
                </a14:imgProps>
              </a:ext>
            </a:extLst>
          </a:blip>
          <a:stretch>
            <a:fillRect/>
          </a:stretch>
        </p:blipFill>
        <p:spPr>
          <a:xfrm>
            <a:off x="7763310" y="2708920"/>
            <a:ext cx="2941202" cy="1836903"/>
          </a:xfrm>
          <a:prstGeom prst="rect">
            <a:avLst/>
          </a:prstGeom>
        </p:spPr>
      </p:pic>
    </p:spTree>
    <p:extLst>
      <p:ext uri="{BB962C8B-B14F-4D97-AF65-F5344CB8AC3E}">
        <p14:creationId xmlns:p14="http://schemas.microsoft.com/office/powerpoint/2010/main" val="2113592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101E7-EE98-D5CC-09EC-017C03A57845}"/>
              </a:ext>
            </a:extLst>
          </p:cNvPr>
          <p:cNvSpPr>
            <a:spLocks noGrp="1"/>
          </p:cNvSpPr>
          <p:nvPr>
            <p:ph type="title"/>
          </p:nvPr>
        </p:nvSpPr>
        <p:spPr/>
        <p:txBody>
          <a:bodyPr>
            <a:normAutofit/>
          </a:bodyPr>
          <a:lstStyle/>
          <a:p>
            <a:r>
              <a:rPr lang="en-GB" b="1"/>
              <a:t>CC &amp; BCC in Emails</a:t>
            </a:r>
            <a:endParaRPr lang="en-GB"/>
          </a:p>
        </p:txBody>
      </p:sp>
      <p:sp>
        <p:nvSpPr>
          <p:cNvPr id="3" name="Content Placeholder 2">
            <a:extLst>
              <a:ext uri="{FF2B5EF4-FFF2-40B4-BE49-F238E27FC236}">
                <a16:creationId xmlns:a16="http://schemas.microsoft.com/office/drawing/2014/main" id="{46E697A5-5679-D0AE-CF55-BDF5E07F73E2}"/>
              </a:ext>
            </a:extLst>
          </p:cNvPr>
          <p:cNvSpPr>
            <a:spLocks noGrp="1"/>
          </p:cNvSpPr>
          <p:nvPr>
            <p:ph idx="1"/>
          </p:nvPr>
        </p:nvSpPr>
        <p:spPr>
          <a:xfrm>
            <a:off x="358220" y="1382232"/>
            <a:ext cx="6255862" cy="4486940"/>
          </a:xfrm>
        </p:spPr>
        <p:txBody>
          <a:bodyPr>
            <a:normAutofit lnSpcReduction="10000"/>
          </a:bodyPr>
          <a:lstStyle/>
          <a:p>
            <a:pPr marL="0" indent="0">
              <a:buNone/>
            </a:pPr>
            <a:r>
              <a:rPr lang="en-GB"/>
              <a:t>📌 </a:t>
            </a:r>
            <a:r>
              <a:rPr lang="en-GB" b="1"/>
              <a:t>CC (Carbon Copy):</a:t>
            </a:r>
            <a:endParaRPr lang="en-GB"/>
          </a:p>
          <a:p>
            <a:pPr lvl="1"/>
            <a:r>
              <a:rPr lang="en-GB"/>
              <a:t>Used to include recipients who </a:t>
            </a:r>
            <a:r>
              <a:rPr lang="en-GB" b="1"/>
              <a:t>need to be informed</a:t>
            </a:r>
            <a:r>
              <a:rPr lang="en-GB"/>
              <a:t> of the email/conversation.</a:t>
            </a:r>
          </a:p>
          <a:p>
            <a:pPr lvl="1"/>
            <a:r>
              <a:rPr lang="en-GB"/>
              <a:t>All recipients can </a:t>
            </a:r>
            <a:r>
              <a:rPr lang="en-GB" b="1"/>
              <a:t>see who is </a:t>
            </a:r>
            <a:r>
              <a:rPr lang="en-GB" b="1" err="1"/>
              <a:t>CC’d</a:t>
            </a:r>
            <a:r>
              <a:rPr lang="en-GB"/>
              <a:t> in the email.</a:t>
            </a:r>
          </a:p>
          <a:p>
            <a:pPr>
              <a:buFont typeface="Arial" panose="020B0604020202020204" pitchFamily="34" charset="0"/>
              <a:buChar char="•"/>
            </a:pPr>
            <a:endParaRPr lang="en-GB"/>
          </a:p>
          <a:p>
            <a:pPr marL="0" indent="0">
              <a:buNone/>
            </a:pPr>
            <a:r>
              <a:rPr lang="en-GB"/>
              <a:t>📌 </a:t>
            </a:r>
            <a:r>
              <a:rPr lang="en-GB" b="1"/>
              <a:t>BCC (Blind Carbon Copy):</a:t>
            </a:r>
            <a:endParaRPr lang="en-GB"/>
          </a:p>
          <a:p>
            <a:pPr lvl="1"/>
            <a:r>
              <a:rPr lang="en-GB"/>
              <a:t>Used when you </a:t>
            </a:r>
            <a:r>
              <a:rPr lang="en-GB" b="1"/>
              <a:t>do not want recipients to know</a:t>
            </a:r>
            <a:r>
              <a:rPr lang="en-GB"/>
              <a:t> that others have been copied.</a:t>
            </a:r>
          </a:p>
          <a:p>
            <a:pPr lvl="1"/>
            <a:r>
              <a:rPr lang="en-GB"/>
              <a:t>Recipients in BCC </a:t>
            </a:r>
            <a:r>
              <a:rPr lang="en-GB" b="1"/>
              <a:t>remain hidden</a:t>
            </a:r>
            <a:r>
              <a:rPr lang="en-GB"/>
              <a:t> from other recipients.</a:t>
            </a:r>
          </a:p>
          <a:p>
            <a:pPr marL="0" indent="0">
              <a:buNone/>
            </a:pPr>
            <a:endParaRPr lang="en-GB"/>
          </a:p>
        </p:txBody>
      </p:sp>
      <p:pic>
        <p:nvPicPr>
          <p:cNvPr id="4" name="Picture 3">
            <a:extLst>
              <a:ext uri="{FF2B5EF4-FFF2-40B4-BE49-F238E27FC236}">
                <a16:creationId xmlns:a16="http://schemas.microsoft.com/office/drawing/2014/main" id="{FA66C5FE-FA7F-A5AF-C91A-5F0D3FD3E02F}"/>
              </a:ext>
            </a:extLst>
          </p:cNvPr>
          <p:cNvPicPr>
            <a:picLocks noChangeAspect="1"/>
          </p:cNvPicPr>
          <p:nvPr/>
        </p:nvPicPr>
        <p:blipFill>
          <a:blip r:embed="rId2"/>
          <a:stretch>
            <a:fillRect/>
          </a:stretch>
        </p:blipFill>
        <p:spPr>
          <a:xfrm>
            <a:off x="6614081" y="2125514"/>
            <a:ext cx="5219700" cy="3000375"/>
          </a:xfrm>
          <a:prstGeom prst="rect">
            <a:avLst/>
          </a:prstGeom>
        </p:spPr>
      </p:pic>
    </p:spTree>
    <p:extLst>
      <p:ext uri="{BB962C8B-B14F-4D97-AF65-F5344CB8AC3E}">
        <p14:creationId xmlns:p14="http://schemas.microsoft.com/office/powerpoint/2010/main" val="1340535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A38D1-56B7-D931-23A1-452E9FDA595A}"/>
              </a:ext>
            </a:extLst>
          </p:cNvPr>
          <p:cNvSpPr>
            <a:spLocks noGrp="1"/>
          </p:cNvSpPr>
          <p:nvPr>
            <p:ph type="title"/>
          </p:nvPr>
        </p:nvSpPr>
        <p:spPr/>
        <p:txBody>
          <a:bodyPr/>
          <a:lstStyle/>
          <a:p>
            <a:r>
              <a:rPr lang="en-GB"/>
              <a:t>Microsoft Outlook: Email &amp; Productivity Suite</a:t>
            </a:r>
          </a:p>
        </p:txBody>
      </p:sp>
      <p:sp>
        <p:nvSpPr>
          <p:cNvPr id="3" name="Content Placeholder 2">
            <a:extLst>
              <a:ext uri="{FF2B5EF4-FFF2-40B4-BE49-F238E27FC236}">
                <a16:creationId xmlns:a16="http://schemas.microsoft.com/office/drawing/2014/main" id="{F49F81E1-F516-F2B2-FA6A-E5D857D0D679}"/>
              </a:ext>
            </a:extLst>
          </p:cNvPr>
          <p:cNvSpPr>
            <a:spLocks noGrp="1"/>
          </p:cNvSpPr>
          <p:nvPr>
            <p:ph idx="1"/>
          </p:nvPr>
        </p:nvSpPr>
        <p:spPr>
          <a:xfrm>
            <a:off x="358219" y="1382232"/>
            <a:ext cx="6296581" cy="4486940"/>
          </a:xfrm>
        </p:spPr>
        <p:txBody>
          <a:bodyPr>
            <a:normAutofit/>
          </a:bodyPr>
          <a:lstStyle/>
          <a:p>
            <a:pPr marL="0" indent="0">
              <a:buNone/>
            </a:pPr>
            <a:r>
              <a:rPr lang="en-GB" dirty="0"/>
              <a:t>📌 </a:t>
            </a:r>
            <a:r>
              <a:rPr lang="en-GB" b="1" dirty="0"/>
              <a:t>What is Outlook?</a:t>
            </a:r>
            <a:endParaRPr lang="en-GB" dirty="0"/>
          </a:p>
          <a:p>
            <a:pPr lvl="1"/>
            <a:r>
              <a:rPr lang="en-GB" dirty="0"/>
              <a:t>An </a:t>
            </a:r>
            <a:r>
              <a:rPr lang="en-GB" b="1" dirty="0"/>
              <a:t>email software</a:t>
            </a:r>
            <a:r>
              <a:rPr lang="en-GB" dirty="0"/>
              <a:t> developed by Microsoft for sending, receiving, and reading emails.</a:t>
            </a:r>
          </a:p>
          <a:p>
            <a:pPr lvl="1"/>
            <a:r>
              <a:rPr lang="en-GB" dirty="0"/>
              <a:t>Available as part of </a:t>
            </a:r>
            <a:r>
              <a:rPr lang="en-GB" b="1" dirty="0"/>
              <a:t>Office 365 (Microsoft 365)</a:t>
            </a:r>
            <a:r>
              <a:rPr lang="en-GB" dirty="0"/>
              <a:t> and a </a:t>
            </a:r>
            <a:r>
              <a:rPr lang="en-GB" b="1" dirty="0"/>
              <a:t>free online version (Outlook.com)</a:t>
            </a:r>
            <a:r>
              <a:rPr lang="en-GB" dirty="0"/>
              <a:t>.</a:t>
            </a:r>
          </a:p>
          <a:p>
            <a:pPr>
              <a:buFont typeface="Arial" panose="020B0604020202020204" pitchFamily="34" charset="0"/>
              <a:buChar char="•"/>
            </a:pPr>
            <a:endParaRPr lang="en-GB" dirty="0"/>
          </a:p>
          <a:p>
            <a:endParaRPr lang="en-GB" dirty="0"/>
          </a:p>
        </p:txBody>
      </p:sp>
      <p:pic>
        <p:nvPicPr>
          <p:cNvPr id="4" name="Picture 3">
            <a:extLst>
              <a:ext uri="{FF2B5EF4-FFF2-40B4-BE49-F238E27FC236}">
                <a16:creationId xmlns:a16="http://schemas.microsoft.com/office/drawing/2014/main" id="{4C64826B-9CFD-207D-0BA4-C7E3E1184C5F}"/>
              </a:ext>
            </a:extLst>
          </p:cNvPr>
          <p:cNvPicPr>
            <a:picLocks noChangeAspect="1"/>
          </p:cNvPicPr>
          <p:nvPr/>
        </p:nvPicPr>
        <p:blipFill>
          <a:blip r:embed="rId2"/>
          <a:stretch>
            <a:fillRect/>
          </a:stretch>
        </p:blipFill>
        <p:spPr>
          <a:xfrm>
            <a:off x="6876254" y="1630552"/>
            <a:ext cx="4641059" cy="3990300"/>
          </a:xfrm>
          <a:prstGeom prst="rect">
            <a:avLst/>
          </a:prstGeom>
        </p:spPr>
      </p:pic>
    </p:spTree>
    <p:extLst>
      <p:ext uri="{BB962C8B-B14F-4D97-AF65-F5344CB8AC3E}">
        <p14:creationId xmlns:p14="http://schemas.microsoft.com/office/powerpoint/2010/main" val="3445797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2E3FF-CA3A-D7E4-5D38-2771A084EBE2}"/>
              </a:ext>
            </a:extLst>
          </p:cNvPr>
          <p:cNvSpPr>
            <a:spLocks noGrp="1"/>
          </p:cNvSpPr>
          <p:nvPr>
            <p:ph type="title"/>
          </p:nvPr>
        </p:nvSpPr>
        <p:spPr/>
        <p:txBody>
          <a:bodyPr>
            <a:normAutofit/>
          </a:bodyPr>
          <a:lstStyle/>
          <a:p>
            <a:r>
              <a:rPr lang="en-GB" b="1"/>
              <a:t>Microsoft Outlook: Business Productivity Features</a:t>
            </a:r>
            <a:endParaRPr lang="en-GB"/>
          </a:p>
        </p:txBody>
      </p:sp>
      <p:sp>
        <p:nvSpPr>
          <p:cNvPr id="3" name="Content Placeholder 2">
            <a:extLst>
              <a:ext uri="{FF2B5EF4-FFF2-40B4-BE49-F238E27FC236}">
                <a16:creationId xmlns:a16="http://schemas.microsoft.com/office/drawing/2014/main" id="{E4F88B9B-D6EB-0375-D4FB-51F7AABB02F0}"/>
              </a:ext>
            </a:extLst>
          </p:cNvPr>
          <p:cNvSpPr>
            <a:spLocks noGrp="1"/>
          </p:cNvSpPr>
          <p:nvPr>
            <p:ph idx="1"/>
          </p:nvPr>
        </p:nvSpPr>
        <p:spPr>
          <a:xfrm>
            <a:off x="358219" y="1382232"/>
            <a:ext cx="11481847" cy="4421668"/>
          </a:xfrm>
        </p:spPr>
        <p:txBody>
          <a:bodyPr>
            <a:normAutofit/>
          </a:bodyPr>
          <a:lstStyle/>
          <a:p>
            <a:pPr marL="0" indent="0">
              <a:buNone/>
            </a:pPr>
            <a:r>
              <a:rPr lang="en-GB"/>
              <a:t>📌 </a:t>
            </a:r>
            <a:r>
              <a:rPr lang="en-GB" b="1"/>
              <a:t>Core Features:</a:t>
            </a:r>
            <a:endParaRPr lang="en-GB"/>
          </a:p>
          <a:p>
            <a:pPr lvl="1"/>
            <a:r>
              <a:rPr lang="en-GB" b="1"/>
              <a:t>Email:</a:t>
            </a:r>
            <a:r>
              <a:rPr lang="en-GB"/>
              <a:t> Send, receive, and manage emails efficiently.</a:t>
            </a:r>
          </a:p>
          <a:p>
            <a:pPr lvl="1"/>
            <a:r>
              <a:rPr lang="en-GB" b="1"/>
              <a:t>Contacts:</a:t>
            </a:r>
            <a:r>
              <a:rPr lang="en-GB"/>
              <a:t> Store &amp; organize contacts.</a:t>
            </a:r>
          </a:p>
          <a:p>
            <a:pPr lvl="1"/>
            <a:r>
              <a:rPr lang="en-GB" b="1"/>
              <a:t>Contact Groups:</a:t>
            </a:r>
            <a:r>
              <a:rPr lang="en-GB"/>
              <a:t> Create groups for departments, teams, projects, or task groups.</a:t>
            </a:r>
          </a:p>
          <a:p>
            <a:pPr>
              <a:buFont typeface="Arial" panose="020B0604020202020204" pitchFamily="34" charset="0"/>
              <a:buChar char="•"/>
            </a:pPr>
            <a:endParaRPr lang="en-GB"/>
          </a:p>
          <a:p>
            <a:pPr marL="0" indent="0">
              <a:buNone/>
            </a:pPr>
            <a:r>
              <a:rPr lang="en-GB"/>
              <a:t>📌 </a:t>
            </a:r>
            <a:r>
              <a:rPr lang="en-GB" b="1"/>
              <a:t>Productivity Tools:</a:t>
            </a:r>
            <a:endParaRPr lang="en-GB"/>
          </a:p>
          <a:p>
            <a:pPr lvl="1"/>
            <a:r>
              <a:rPr lang="en-GB" b="1"/>
              <a:t>Calendar:</a:t>
            </a:r>
            <a:r>
              <a:rPr lang="en-GB"/>
              <a:t> Schedule meetings &amp; manage appointments.</a:t>
            </a:r>
          </a:p>
          <a:p>
            <a:pPr lvl="1"/>
            <a:r>
              <a:rPr lang="en-GB" b="1"/>
              <a:t>Task Management:</a:t>
            </a:r>
            <a:r>
              <a:rPr lang="en-GB"/>
              <a:t> Create tasks with notification reminders.</a:t>
            </a:r>
          </a:p>
          <a:p>
            <a:pPr lvl="1"/>
            <a:r>
              <a:rPr lang="en-GB" b="1"/>
              <a:t>Professional Email Signatures:</a:t>
            </a:r>
            <a:r>
              <a:rPr lang="en-GB"/>
              <a:t> Customize and standardize email signatures.</a:t>
            </a:r>
          </a:p>
          <a:p>
            <a:pPr lvl="1"/>
            <a:r>
              <a:rPr lang="en-GB" b="1"/>
              <a:t>Automatic Replies:</a:t>
            </a:r>
            <a:r>
              <a:rPr lang="en-GB"/>
              <a:t> Set out-of-office responses when unavailable.</a:t>
            </a:r>
          </a:p>
          <a:p>
            <a:endParaRPr lang="en-GB"/>
          </a:p>
        </p:txBody>
      </p:sp>
    </p:spTree>
    <p:extLst>
      <p:ext uri="{BB962C8B-B14F-4D97-AF65-F5344CB8AC3E}">
        <p14:creationId xmlns:p14="http://schemas.microsoft.com/office/powerpoint/2010/main" val="38732528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Beginner's Guide to Microsoft Outlook">
            <a:hlinkClick r:id="" action="ppaction://media"/>
            <a:extLst>
              <a:ext uri="{FF2B5EF4-FFF2-40B4-BE49-F238E27FC236}">
                <a16:creationId xmlns:a16="http://schemas.microsoft.com/office/drawing/2014/main" id="{D9C959CE-77B6-929C-6823-80056465254C}"/>
              </a:ext>
            </a:extLst>
          </p:cNvPr>
          <p:cNvPicPr>
            <a:picLocks noRot="1" noChangeAspect="1"/>
          </p:cNvPicPr>
          <p:nvPr>
            <a:videoFile r:link="rId1"/>
          </p:nvPr>
        </p:nvPicPr>
        <p:blipFill>
          <a:blip r:embed="rId3"/>
          <a:stretch>
            <a:fillRect/>
          </a:stretch>
        </p:blipFill>
        <p:spPr>
          <a:xfrm>
            <a:off x="552450" y="0"/>
            <a:ext cx="10901769" cy="6159500"/>
          </a:xfrm>
          <a:prstGeom prst="rect">
            <a:avLst/>
          </a:prstGeom>
        </p:spPr>
      </p:pic>
      <p:sp>
        <p:nvSpPr>
          <p:cNvPr id="5" name="Content Placeholder 4">
            <a:extLst>
              <a:ext uri="{FF2B5EF4-FFF2-40B4-BE49-F238E27FC236}">
                <a16:creationId xmlns:a16="http://schemas.microsoft.com/office/drawing/2014/main" id="{632D5EA7-0914-317F-F9CD-1958FD77283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888552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3E82EFA-A3D6-F2C1-47DA-A5BC03978D3A}"/>
              </a:ext>
            </a:extLst>
          </p:cNvPr>
          <p:cNvSpPr>
            <a:spLocks noGrp="1"/>
          </p:cNvSpPr>
          <p:nvPr>
            <p:ph type="title"/>
          </p:nvPr>
        </p:nvSpPr>
        <p:spPr/>
        <p:txBody>
          <a:bodyPr/>
          <a:lstStyle/>
          <a:p>
            <a:r>
              <a:rPr lang="en-GB" dirty="0"/>
              <a:t>Practice in Class</a:t>
            </a:r>
          </a:p>
        </p:txBody>
      </p:sp>
      <p:sp>
        <p:nvSpPr>
          <p:cNvPr id="4" name="Content Placeholder 3">
            <a:extLst>
              <a:ext uri="{FF2B5EF4-FFF2-40B4-BE49-F238E27FC236}">
                <a16:creationId xmlns:a16="http://schemas.microsoft.com/office/drawing/2014/main" id="{0F6BC388-0BF4-5302-841C-CD444458494C}"/>
              </a:ext>
            </a:extLst>
          </p:cNvPr>
          <p:cNvSpPr>
            <a:spLocks noGrp="1"/>
          </p:cNvSpPr>
          <p:nvPr>
            <p:ph idx="1"/>
          </p:nvPr>
        </p:nvSpPr>
        <p:spPr/>
        <p:txBody>
          <a:bodyPr/>
          <a:lstStyle/>
          <a:p>
            <a:r>
              <a:rPr lang="en-GB" dirty="0"/>
              <a:t>Create a professional signature (Insert </a:t>
            </a:r>
            <a:r>
              <a:rPr lang="en-GB" dirty="0">
                <a:sym typeface="Wingdings" panose="05000000000000000000" pitchFamily="2" charset="2"/>
              </a:rPr>
              <a:t> Signatures  Add ….)</a:t>
            </a:r>
          </a:p>
          <a:p>
            <a:r>
              <a:rPr lang="en-GB" dirty="0">
                <a:sym typeface="Wingdings" panose="05000000000000000000" pitchFamily="2" charset="2"/>
              </a:rPr>
              <a:t>Sending an email to the lecturer with, CC to another student, and BCC to a third student.</a:t>
            </a:r>
          </a:p>
          <a:p>
            <a:r>
              <a:rPr lang="en-GB" dirty="0">
                <a:sym typeface="Wingdings" panose="05000000000000000000" pitchFamily="2" charset="2"/>
              </a:rPr>
              <a:t>Organise the email to have proper format.</a:t>
            </a:r>
          </a:p>
          <a:p>
            <a:r>
              <a:rPr lang="en-GB" dirty="0">
                <a:sym typeface="Wingdings" panose="05000000000000000000" pitchFamily="2" charset="2"/>
              </a:rPr>
              <a:t>Explore the different folders, especially the Spam/Junk folder.</a:t>
            </a:r>
            <a:endParaRPr lang="en-GB" dirty="0"/>
          </a:p>
        </p:txBody>
      </p:sp>
    </p:spTree>
    <p:extLst>
      <p:ext uri="{BB962C8B-B14F-4D97-AF65-F5344CB8AC3E}">
        <p14:creationId xmlns:p14="http://schemas.microsoft.com/office/powerpoint/2010/main" val="343875805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A6669-E122-DFE6-01E9-92411BC71950}"/>
              </a:ext>
            </a:extLst>
          </p:cNvPr>
          <p:cNvSpPr>
            <a:spLocks noGrp="1"/>
          </p:cNvSpPr>
          <p:nvPr>
            <p:ph type="title"/>
          </p:nvPr>
        </p:nvSpPr>
        <p:spPr/>
        <p:txBody>
          <a:bodyPr/>
          <a:lstStyle/>
          <a:p>
            <a:r>
              <a:rPr lang="en-GB"/>
              <a:t>Microsoft Outlook: Security &amp; Protection</a:t>
            </a:r>
          </a:p>
        </p:txBody>
      </p:sp>
      <p:sp>
        <p:nvSpPr>
          <p:cNvPr id="3" name="Content Placeholder 2">
            <a:extLst>
              <a:ext uri="{FF2B5EF4-FFF2-40B4-BE49-F238E27FC236}">
                <a16:creationId xmlns:a16="http://schemas.microsoft.com/office/drawing/2014/main" id="{A544D503-603E-9697-EF37-BCF5D16ACC11}"/>
              </a:ext>
            </a:extLst>
          </p:cNvPr>
          <p:cNvSpPr>
            <a:spLocks noGrp="1"/>
          </p:cNvSpPr>
          <p:nvPr>
            <p:ph idx="1"/>
          </p:nvPr>
        </p:nvSpPr>
        <p:spPr/>
        <p:txBody>
          <a:bodyPr/>
          <a:lstStyle/>
          <a:p>
            <a:pPr marL="0" indent="0">
              <a:buNone/>
            </a:pPr>
            <a:r>
              <a:rPr lang="en-GB"/>
              <a:t>📌 </a:t>
            </a:r>
            <a:r>
              <a:rPr lang="en-GB" b="1"/>
              <a:t>Continuous Email Protection</a:t>
            </a:r>
            <a:endParaRPr lang="en-GB"/>
          </a:p>
          <a:p>
            <a:pPr lvl="1"/>
            <a:r>
              <a:rPr lang="en-GB"/>
              <a:t>Scans messages and documents </a:t>
            </a:r>
            <a:r>
              <a:rPr lang="en-GB" b="1"/>
              <a:t>24/7</a:t>
            </a:r>
            <a:r>
              <a:rPr lang="en-GB"/>
              <a:t> for </a:t>
            </a:r>
            <a:r>
              <a:rPr lang="en-GB" b="1"/>
              <a:t>spam and malware (malicious software).</a:t>
            </a:r>
            <a:endParaRPr lang="en-GB"/>
          </a:p>
          <a:p>
            <a:pPr lvl="1"/>
            <a:r>
              <a:rPr lang="en-GB"/>
              <a:t>Helps prevent phishing attacks and other email threats.</a:t>
            </a:r>
          </a:p>
          <a:p>
            <a:pPr>
              <a:buFont typeface="Arial" panose="020B0604020202020204" pitchFamily="34" charset="0"/>
              <a:buChar char="•"/>
            </a:pPr>
            <a:endParaRPr lang="en-GB"/>
          </a:p>
          <a:p>
            <a:pPr marL="0" indent="0">
              <a:buNone/>
            </a:pPr>
            <a:r>
              <a:rPr lang="en-GB"/>
              <a:t>📌 </a:t>
            </a:r>
            <a:r>
              <a:rPr lang="en-GB" b="1"/>
              <a:t>Enterprise-Level Security</a:t>
            </a:r>
            <a:endParaRPr lang="en-GB"/>
          </a:p>
          <a:p>
            <a:pPr lvl="1"/>
            <a:r>
              <a:rPr lang="en-GB"/>
              <a:t>Uses </a:t>
            </a:r>
            <a:r>
              <a:rPr lang="en-GB" b="1"/>
              <a:t>Microsoft's secure infrastructure</a:t>
            </a:r>
            <a:r>
              <a:rPr lang="en-GB"/>
              <a:t>, the same as large corporations.</a:t>
            </a:r>
          </a:p>
          <a:p>
            <a:pPr lvl="1"/>
            <a:r>
              <a:rPr lang="en-GB" b="1"/>
              <a:t>Microsoft Data </a:t>
            </a:r>
            <a:r>
              <a:rPr lang="en-GB" b="1" err="1"/>
              <a:t>Centers</a:t>
            </a:r>
            <a:r>
              <a:rPr lang="en-GB"/>
              <a:t> safeguard user data and meet </a:t>
            </a:r>
            <a:r>
              <a:rPr lang="en-GB" b="1"/>
              <a:t>industry-standard security certifications.</a:t>
            </a:r>
            <a:endParaRPr lang="en-GB"/>
          </a:p>
          <a:p>
            <a:endParaRPr lang="en-GB"/>
          </a:p>
        </p:txBody>
      </p:sp>
      <p:pic>
        <p:nvPicPr>
          <p:cNvPr id="4098" name="Picture 2" descr="Image result for security">
            <a:extLst>
              <a:ext uri="{FF2B5EF4-FFF2-40B4-BE49-F238E27FC236}">
                <a16:creationId xmlns:a16="http://schemas.microsoft.com/office/drawing/2014/main" id="{ADA63BC5-4076-45C8-9FD6-E434C87569F9}"/>
              </a:ext>
            </a:extLst>
          </p:cNvPr>
          <p:cNvPicPr>
            <a:picLocks noChangeAspect="1" noChangeArrowheads="1"/>
          </p:cNvPicPr>
          <p:nvPr/>
        </p:nvPicPr>
        <p:blipFill>
          <a:blip r:embed="rId2">
            <a:duotone>
              <a:schemeClr val="accent1">
                <a:shade val="45000"/>
                <a:satMod val="135000"/>
              </a:schemeClr>
              <a:prstClr val="white"/>
            </a:duotone>
            <a:extLst>
              <a:ext uri="{BEBA8EAE-BF5A-486C-A8C5-ECC9F3942E4B}">
                <a14:imgProps xmlns:a14="http://schemas.microsoft.com/office/drawing/2010/main">
                  <a14:imgLayer r:embed="rId3">
                    <a14:imgEffect>
                      <a14:artisticTexturizer/>
                    </a14:imgEffect>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9831925" y="2311400"/>
            <a:ext cx="2001856" cy="2001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06650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8129C-4A2F-D468-2AFA-2E81FE44EA65}"/>
              </a:ext>
            </a:extLst>
          </p:cNvPr>
          <p:cNvSpPr>
            <a:spLocks noGrp="1"/>
          </p:cNvSpPr>
          <p:nvPr>
            <p:ph type="title"/>
          </p:nvPr>
        </p:nvSpPr>
        <p:spPr/>
        <p:txBody>
          <a:bodyPr/>
          <a:lstStyle/>
          <a:p>
            <a:r>
              <a:rPr lang="en-GB"/>
              <a:t>Phishing &amp; Spoofed Emails: Cyber Threats</a:t>
            </a:r>
          </a:p>
        </p:txBody>
      </p:sp>
      <p:sp>
        <p:nvSpPr>
          <p:cNvPr id="3" name="Content Placeholder 2">
            <a:extLst>
              <a:ext uri="{FF2B5EF4-FFF2-40B4-BE49-F238E27FC236}">
                <a16:creationId xmlns:a16="http://schemas.microsoft.com/office/drawing/2014/main" id="{B57FC324-335E-C35B-C0B9-D578A6BA5908}"/>
              </a:ext>
            </a:extLst>
          </p:cNvPr>
          <p:cNvSpPr>
            <a:spLocks noGrp="1"/>
          </p:cNvSpPr>
          <p:nvPr>
            <p:ph idx="1"/>
          </p:nvPr>
        </p:nvSpPr>
        <p:spPr/>
        <p:txBody>
          <a:bodyPr>
            <a:normAutofit fontScale="85000" lnSpcReduction="20000"/>
          </a:bodyPr>
          <a:lstStyle/>
          <a:p>
            <a:pPr marL="0" indent="0">
              <a:buNone/>
            </a:pPr>
            <a:r>
              <a:rPr lang="en-GB"/>
              <a:t>📌 </a:t>
            </a:r>
            <a:r>
              <a:rPr lang="en-GB" b="1"/>
              <a:t>Phishing Emails</a:t>
            </a:r>
            <a:endParaRPr lang="en-GB"/>
          </a:p>
          <a:p>
            <a:pPr lvl="1"/>
            <a:r>
              <a:rPr lang="en-GB"/>
              <a:t>Trick victims into revealing </a:t>
            </a:r>
            <a:r>
              <a:rPr lang="en-GB" b="1"/>
              <a:t>sensitive information</a:t>
            </a:r>
            <a:r>
              <a:rPr lang="en-GB"/>
              <a:t> (e.g., login credentials, credit card details).</a:t>
            </a:r>
          </a:p>
          <a:p>
            <a:pPr lvl="1"/>
            <a:r>
              <a:rPr lang="en-GB"/>
              <a:t>Uses </a:t>
            </a:r>
            <a:r>
              <a:rPr lang="en-GB" b="1"/>
              <a:t>social engineering &amp; email spoofing</a:t>
            </a:r>
            <a:r>
              <a:rPr lang="en-GB"/>
              <a:t> to appear legitimate.</a:t>
            </a:r>
          </a:p>
          <a:p>
            <a:pPr marL="0" indent="0">
              <a:buNone/>
            </a:pPr>
            <a:r>
              <a:rPr lang="en-GB"/>
              <a:t>📌 </a:t>
            </a:r>
            <a:r>
              <a:rPr lang="en-GB" b="1"/>
              <a:t>Spoofed Emails</a:t>
            </a:r>
            <a:endParaRPr lang="en-GB"/>
          </a:p>
          <a:p>
            <a:pPr lvl="1"/>
            <a:r>
              <a:rPr lang="en-GB"/>
              <a:t>Fake emails that mimic a </a:t>
            </a:r>
            <a:r>
              <a:rPr lang="en-GB" b="1"/>
              <a:t>trusted sender</a:t>
            </a:r>
            <a:r>
              <a:rPr lang="en-GB"/>
              <a:t> and demand action.</a:t>
            </a:r>
          </a:p>
          <a:p>
            <a:pPr lvl="1"/>
            <a:r>
              <a:rPr lang="en-GB"/>
              <a:t>Often contain </a:t>
            </a:r>
            <a:r>
              <a:rPr lang="en-GB" b="1"/>
              <a:t>branding, urgent language, or threats</a:t>
            </a:r>
            <a:r>
              <a:rPr lang="en-GB"/>
              <a:t> to deceive recipients.</a:t>
            </a:r>
          </a:p>
          <a:p>
            <a:pPr marL="0" indent="0">
              <a:buNone/>
            </a:pPr>
            <a:r>
              <a:rPr lang="en-GB"/>
              <a:t>📌 </a:t>
            </a:r>
            <a:r>
              <a:rPr lang="en-GB" b="1"/>
              <a:t>Common Phishing Tactics:</a:t>
            </a:r>
            <a:endParaRPr lang="en-GB"/>
          </a:p>
          <a:p>
            <a:pPr lvl="1"/>
            <a:r>
              <a:rPr lang="en-GB"/>
              <a:t>Fake </a:t>
            </a:r>
            <a:r>
              <a:rPr lang="en-GB" b="1"/>
              <a:t>invoice payment</a:t>
            </a:r>
            <a:r>
              <a:rPr lang="en-GB"/>
              <a:t> requests.</a:t>
            </a:r>
          </a:p>
          <a:p>
            <a:pPr lvl="1"/>
            <a:r>
              <a:rPr lang="en-GB"/>
              <a:t>Requests to </a:t>
            </a:r>
            <a:r>
              <a:rPr lang="en-GB" b="1"/>
              <a:t>reset passwords</a:t>
            </a:r>
            <a:r>
              <a:rPr lang="en-GB"/>
              <a:t> or verify accounts.</a:t>
            </a:r>
          </a:p>
          <a:p>
            <a:pPr lvl="1"/>
            <a:r>
              <a:rPr lang="en-GB" b="1"/>
              <a:t>Purchase verifications</a:t>
            </a:r>
            <a:r>
              <a:rPr lang="en-GB"/>
              <a:t> for transactions you never made.</a:t>
            </a:r>
          </a:p>
          <a:p>
            <a:pPr lvl="1"/>
            <a:r>
              <a:rPr lang="en-GB"/>
              <a:t>Requests for </a:t>
            </a:r>
            <a:r>
              <a:rPr lang="en-GB" b="1"/>
              <a:t>updated billing information</a:t>
            </a:r>
            <a:r>
              <a:rPr lang="en-GB"/>
              <a:t>.</a:t>
            </a:r>
          </a:p>
          <a:p>
            <a:pPr marL="0" indent="0">
              <a:buNone/>
            </a:pPr>
            <a:r>
              <a:rPr lang="en-GB"/>
              <a:t>📌 </a:t>
            </a:r>
            <a:r>
              <a:rPr lang="en-GB" b="1"/>
              <a:t>Cybercriminal Strategy:</a:t>
            </a:r>
            <a:endParaRPr lang="en-GB"/>
          </a:p>
          <a:p>
            <a:pPr lvl="1"/>
            <a:r>
              <a:rPr lang="en-GB"/>
              <a:t>Instead of hacking, they </a:t>
            </a:r>
            <a:r>
              <a:rPr lang="en-GB" b="1"/>
              <a:t>steal login details</a:t>
            </a:r>
            <a:r>
              <a:rPr lang="en-GB"/>
              <a:t> through deception—just like stealing a key instead of picking a lock.</a:t>
            </a:r>
          </a:p>
          <a:p>
            <a:endParaRPr lang="en-GB"/>
          </a:p>
        </p:txBody>
      </p:sp>
      <p:pic>
        <p:nvPicPr>
          <p:cNvPr id="4" name="Picture 2" descr="Image result for security">
            <a:extLst>
              <a:ext uri="{FF2B5EF4-FFF2-40B4-BE49-F238E27FC236}">
                <a16:creationId xmlns:a16="http://schemas.microsoft.com/office/drawing/2014/main" id="{E181260B-E015-2B9F-80B3-241D62DA0B77}"/>
              </a:ext>
            </a:extLst>
          </p:cNvPr>
          <p:cNvPicPr>
            <a:picLocks noChangeAspect="1" noChangeArrowheads="1"/>
          </p:cNvPicPr>
          <p:nvPr/>
        </p:nvPicPr>
        <p:blipFill>
          <a:blip r:embed="rId2">
            <a:duotone>
              <a:schemeClr val="accent1">
                <a:shade val="45000"/>
                <a:satMod val="135000"/>
              </a:schemeClr>
              <a:prstClr val="white"/>
            </a:duotone>
            <a:extLst>
              <a:ext uri="{BEBA8EAE-BF5A-486C-A8C5-ECC9F3942E4B}">
                <a14:imgProps xmlns:a14="http://schemas.microsoft.com/office/drawing/2010/main">
                  <a14:imgLayer r:embed="rId3">
                    <a14:imgEffect>
                      <a14:artisticTexturizer/>
                    </a14:imgEffect>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9831925" y="2311400"/>
            <a:ext cx="2001856" cy="2001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1483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7F752E-4977-E46B-B249-EE85090E33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E75B92-7D80-2EAA-B477-A4360BD9236B}"/>
              </a:ext>
            </a:extLst>
          </p:cNvPr>
          <p:cNvSpPr>
            <a:spLocks noGrp="1"/>
          </p:cNvSpPr>
          <p:nvPr>
            <p:ph type="title"/>
          </p:nvPr>
        </p:nvSpPr>
        <p:spPr/>
        <p:txBody>
          <a:bodyPr/>
          <a:lstStyle/>
          <a:p>
            <a:r>
              <a:rPr lang="en-GB"/>
              <a:t>The Danger of Phishing Attacks</a:t>
            </a:r>
          </a:p>
        </p:txBody>
      </p:sp>
      <p:sp>
        <p:nvSpPr>
          <p:cNvPr id="3" name="Content Placeholder 2">
            <a:extLst>
              <a:ext uri="{FF2B5EF4-FFF2-40B4-BE49-F238E27FC236}">
                <a16:creationId xmlns:a16="http://schemas.microsoft.com/office/drawing/2014/main" id="{A4A38F47-972E-45F6-9CC7-D9A2F84D2EDF}"/>
              </a:ext>
            </a:extLst>
          </p:cNvPr>
          <p:cNvSpPr>
            <a:spLocks noGrp="1"/>
          </p:cNvSpPr>
          <p:nvPr>
            <p:ph idx="1"/>
          </p:nvPr>
        </p:nvSpPr>
        <p:spPr/>
        <p:txBody>
          <a:bodyPr>
            <a:normAutofit/>
          </a:bodyPr>
          <a:lstStyle/>
          <a:p>
            <a:r>
              <a:rPr lang="en-GB" sz="2400"/>
              <a:t>📌 </a:t>
            </a:r>
            <a:r>
              <a:rPr lang="en-GB" sz="2400" b="1"/>
              <a:t>Quote:</a:t>
            </a:r>
            <a:br>
              <a:rPr lang="en-GB" sz="2400"/>
            </a:br>
            <a:r>
              <a:rPr lang="en-GB" sz="2400" i="1"/>
              <a:t>"Phishing is the simplest kind of cyberattack and, at the same time, the most dangerous and effective. That is because it attacks the most vulnerable and powerful computer on the planet: the human mind."</a:t>
            </a:r>
            <a:endParaRPr lang="en-GB" sz="2400"/>
          </a:p>
          <a:p>
            <a:pPr marL="0" indent="0">
              <a:buNone/>
            </a:pPr>
            <a:r>
              <a:rPr lang="en-GB" sz="2400"/>
              <a:t>			— </a:t>
            </a:r>
            <a:r>
              <a:rPr lang="en-GB" sz="2400" b="1"/>
              <a:t>Adam Kujawa, Director of Malwarebytes Labs</a:t>
            </a:r>
          </a:p>
          <a:p>
            <a:pPr marL="0" indent="0">
              <a:buNone/>
            </a:pPr>
            <a:endParaRPr lang="en-GB" sz="2400"/>
          </a:p>
          <a:p>
            <a:pPr marL="0" indent="0">
              <a:buNone/>
            </a:pPr>
            <a:r>
              <a:rPr lang="en-GB" sz="2400"/>
              <a:t>📌 </a:t>
            </a:r>
            <a:r>
              <a:rPr lang="en-GB" sz="2400" b="1"/>
              <a:t>Why Phishing is So Effective:</a:t>
            </a:r>
            <a:endParaRPr lang="en-GB" sz="2400"/>
          </a:p>
          <a:p>
            <a:pPr lvl="1"/>
            <a:r>
              <a:rPr lang="en-GB" sz="2200"/>
              <a:t>Exploits </a:t>
            </a:r>
            <a:r>
              <a:rPr lang="en-GB" sz="2200" b="1"/>
              <a:t>human psychology</a:t>
            </a:r>
            <a:r>
              <a:rPr lang="en-GB" sz="2200"/>
              <a:t> rather than technical vulnerabilities.</a:t>
            </a:r>
          </a:p>
          <a:p>
            <a:pPr lvl="1"/>
            <a:r>
              <a:rPr lang="en-GB" sz="2200"/>
              <a:t>Relies on </a:t>
            </a:r>
            <a:r>
              <a:rPr lang="en-GB" sz="2200" b="1"/>
              <a:t>deception, urgency, and social engineering</a:t>
            </a:r>
            <a:r>
              <a:rPr lang="en-GB" sz="2200"/>
              <a:t> to trick users.</a:t>
            </a:r>
          </a:p>
          <a:p>
            <a:pPr lvl="1"/>
            <a:r>
              <a:rPr lang="en-GB" sz="2200"/>
              <a:t>A major entry point for </a:t>
            </a:r>
            <a:r>
              <a:rPr lang="en-GB" sz="2200" b="1"/>
              <a:t>data breaches and cybercrime.</a:t>
            </a:r>
            <a:endParaRPr lang="en-GB" sz="2200"/>
          </a:p>
          <a:p>
            <a:endParaRPr lang="en-GB" sz="2400"/>
          </a:p>
        </p:txBody>
      </p:sp>
      <p:sp>
        <p:nvSpPr>
          <p:cNvPr id="4" name="AutoShape 2" descr="Phishing Scams: Guarding Your Business Against Phishing">
            <a:extLst>
              <a:ext uri="{FF2B5EF4-FFF2-40B4-BE49-F238E27FC236}">
                <a16:creationId xmlns:a16="http://schemas.microsoft.com/office/drawing/2014/main" id="{2496C23B-9593-44D8-81BE-5B33EC79781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a:extLst>
              <a:ext uri="{FF2B5EF4-FFF2-40B4-BE49-F238E27FC236}">
                <a16:creationId xmlns:a16="http://schemas.microsoft.com/office/drawing/2014/main" id="{356437C7-B101-736F-7556-42DF75A2F18A}"/>
              </a:ext>
            </a:extLst>
          </p:cNvPr>
          <p:cNvPicPr>
            <a:picLocks noChangeAspect="1"/>
          </p:cNvPicPr>
          <p:nvPr/>
        </p:nvPicPr>
        <p:blipFill>
          <a:blip r:embed="rId2"/>
          <a:stretch>
            <a:fillRect/>
          </a:stretch>
        </p:blipFill>
        <p:spPr>
          <a:xfrm>
            <a:off x="9623981" y="3799072"/>
            <a:ext cx="2070100" cy="2070100"/>
          </a:xfrm>
          <a:prstGeom prst="rect">
            <a:avLst/>
          </a:prstGeom>
        </p:spPr>
      </p:pic>
    </p:spTree>
    <p:extLst>
      <p:ext uri="{BB962C8B-B14F-4D97-AF65-F5344CB8AC3E}">
        <p14:creationId xmlns:p14="http://schemas.microsoft.com/office/powerpoint/2010/main" val="302391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3C445-295A-B2A4-0D41-32C6AFFC3EDA}"/>
              </a:ext>
            </a:extLst>
          </p:cNvPr>
          <p:cNvSpPr>
            <a:spLocks noGrp="1"/>
          </p:cNvSpPr>
          <p:nvPr>
            <p:ph type="title"/>
          </p:nvPr>
        </p:nvSpPr>
        <p:spPr/>
        <p:txBody>
          <a:bodyPr>
            <a:normAutofit/>
          </a:bodyPr>
          <a:lstStyle/>
          <a:p>
            <a:r>
              <a:rPr lang="en-GB" b="1" err="1"/>
              <a:t>Malspam</a:t>
            </a:r>
            <a:r>
              <a:rPr lang="en-GB" b="1"/>
              <a:t>: Malware Delivered via Spam Emails</a:t>
            </a:r>
            <a:endParaRPr lang="en-GB"/>
          </a:p>
        </p:txBody>
      </p:sp>
      <p:sp>
        <p:nvSpPr>
          <p:cNvPr id="3" name="Content Placeholder 2">
            <a:extLst>
              <a:ext uri="{FF2B5EF4-FFF2-40B4-BE49-F238E27FC236}">
                <a16:creationId xmlns:a16="http://schemas.microsoft.com/office/drawing/2014/main" id="{2E563AA1-D635-ABC7-4019-0E4D683CDE75}"/>
              </a:ext>
            </a:extLst>
          </p:cNvPr>
          <p:cNvSpPr>
            <a:spLocks noGrp="1"/>
          </p:cNvSpPr>
          <p:nvPr>
            <p:ph idx="1"/>
          </p:nvPr>
        </p:nvSpPr>
        <p:spPr/>
        <p:txBody>
          <a:bodyPr>
            <a:normAutofit fontScale="92500" lnSpcReduction="20000"/>
          </a:bodyPr>
          <a:lstStyle/>
          <a:p>
            <a:pPr marL="0" indent="0">
              <a:buNone/>
            </a:pPr>
            <a:r>
              <a:rPr lang="en-GB"/>
              <a:t>📌 </a:t>
            </a:r>
            <a:r>
              <a:rPr lang="en-GB" b="1"/>
              <a:t>What is </a:t>
            </a:r>
            <a:r>
              <a:rPr lang="en-GB" b="1" err="1"/>
              <a:t>Malspam</a:t>
            </a:r>
            <a:r>
              <a:rPr lang="en-GB" b="1"/>
              <a:t>?</a:t>
            </a:r>
            <a:endParaRPr lang="en-GB"/>
          </a:p>
          <a:p>
            <a:pPr lvl="1"/>
            <a:r>
              <a:rPr lang="en-GB" b="1"/>
              <a:t>Spam emails that spread malware</a:t>
            </a:r>
            <a:r>
              <a:rPr lang="en-GB"/>
              <a:t> through deceptive messages.</a:t>
            </a:r>
          </a:p>
          <a:p>
            <a:pPr lvl="1"/>
            <a:r>
              <a:rPr lang="en-GB"/>
              <a:t>Similar to phishing, it </a:t>
            </a:r>
            <a:r>
              <a:rPr lang="en-GB" b="1"/>
              <a:t>relies on social engineering</a:t>
            </a:r>
            <a:r>
              <a:rPr lang="en-GB"/>
              <a:t> to trick recipients into clicking malicious links or opening infected attachments.</a:t>
            </a:r>
          </a:p>
          <a:p>
            <a:pPr>
              <a:buFont typeface="Arial" panose="020B0604020202020204" pitchFamily="34" charset="0"/>
              <a:buChar char="•"/>
            </a:pPr>
            <a:endParaRPr lang="en-GB"/>
          </a:p>
          <a:p>
            <a:pPr marL="0" indent="0">
              <a:buNone/>
            </a:pPr>
            <a:r>
              <a:rPr lang="en-GB"/>
              <a:t>📌 </a:t>
            </a:r>
            <a:r>
              <a:rPr lang="en-GB" b="1"/>
              <a:t>How </a:t>
            </a:r>
            <a:r>
              <a:rPr lang="en-GB" b="1" err="1"/>
              <a:t>Malspam</a:t>
            </a:r>
            <a:r>
              <a:rPr lang="en-GB" b="1"/>
              <a:t> Works:</a:t>
            </a:r>
            <a:endParaRPr lang="en-GB"/>
          </a:p>
          <a:p>
            <a:pPr lvl="1"/>
            <a:r>
              <a:rPr lang="en-GB"/>
              <a:t>Attachments often appear as </a:t>
            </a:r>
            <a:r>
              <a:rPr lang="en-GB" b="1"/>
              <a:t>Word, PowerPoint, or PDF files</a:t>
            </a:r>
            <a:r>
              <a:rPr lang="en-GB"/>
              <a:t> with hidden </a:t>
            </a:r>
            <a:r>
              <a:rPr lang="en-GB" b="1"/>
              <a:t>malicious scripts/macros</a:t>
            </a:r>
            <a:r>
              <a:rPr lang="en-GB"/>
              <a:t>.</a:t>
            </a:r>
          </a:p>
          <a:p>
            <a:pPr lvl="1"/>
            <a:r>
              <a:rPr lang="en-GB"/>
              <a:t>When opened, the script </a:t>
            </a:r>
            <a:r>
              <a:rPr lang="en-GB" b="1"/>
              <a:t>automatically executes</a:t>
            </a:r>
            <a:r>
              <a:rPr lang="en-GB"/>
              <a:t> and retrieves the malware (payload) from cybercriminals' </a:t>
            </a:r>
            <a:r>
              <a:rPr lang="en-GB" b="1"/>
              <a:t>Command &amp; Control (C&amp;C) servers</a:t>
            </a:r>
            <a:r>
              <a:rPr lang="en-GB"/>
              <a:t>.</a:t>
            </a:r>
          </a:p>
          <a:p>
            <a:pPr>
              <a:buFont typeface="Arial" panose="020B0604020202020204" pitchFamily="34" charset="0"/>
              <a:buChar char="•"/>
            </a:pPr>
            <a:endParaRPr lang="en-GB"/>
          </a:p>
          <a:p>
            <a:r>
              <a:rPr lang="en-GB"/>
              <a:t>📌 </a:t>
            </a:r>
            <a:r>
              <a:rPr lang="en-GB" b="1"/>
              <a:t>Potential Risks:</a:t>
            </a:r>
            <a:endParaRPr lang="en-GB"/>
          </a:p>
          <a:p>
            <a:pPr lvl="1"/>
            <a:r>
              <a:rPr lang="en-GB"/>
              <a:t>Malware can </a:t>
            </a:r>
            <a:r>
              <a:rPr lang="en-GB" b="1"/>
              <a:t>damage systems, steal sensitive data, or spy on user activity</a:t>
            </a:r>
            <a:r>
              <a:rPr lang="en-GB"/>
              <a:t>.</a:t>
            </a:r>
          </a:p>
        </p:txBody>
      </p:sp>
    </p:spTree>
    <p:extLst>
      <p:ext uri="{BB962C8B-B14F-4D97-AF65-F5344CB8AC3E}">
        <p14:creationId xmlns:p14="http://schemas.microsoft.com/office/powerpoint/2010/main" val="3030902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D3989-83EE-6F89-D6D4-A2EF07A0CB2D}"/>
              </a:ext>
            </a:extLst>
          </p:cNvPr>
          <p:cNvSpPr>
            <a:spLocks noGrp="1"/>
          </p:cNvSpPr>
          <p:nvPr>
            <p:ph type="title"/>
          </p:nvPr>
        </p:nvSpPr>
        <p:spPr/>
        <p:txBody>
          <a:bodyPr/>
          <a:lstStyle/>
          <a:p>
            <a:r>
              <a:rPr lang="en-GB"/>
              <a:t>Malware Payloads &amp; Their Impact</a:t>
            </a:r>
          </a:p>
        </p:txBody>
      </p:sp>
      <p:sp>
        <p:nvSpPr>
          <p:cNvPr id="3" name="Content Placeholder 2">
            <a:extLst>
              <a:ext uri="{FF2B5EF4-FFF2-40B4-BE49-F238E27FC236}">
                <a16:creationId xmlns:a16="http://schemas.microsoft.com/office/drawing/2014/main" id="{287D53FB-BF90-79F1-2B1E-C06BB0C0CD58}"/>
              </a:ext>
            </a:extLst>
          </p:cNvPr>
          <p:cNvSpPr>
            <a:spLocks noGrp="1"/>
          </p:cNvSpPr>
          <p:nvPr>
            <p:ph idx="1"/>
          </p:nvPr>
        </p:nvSpPr>
        <p:spPr/>
        <p:txBody>
          <a:bodyPr>
            <a:normAutofit fontScale="92500" lnSpcReduction="10000"/>
          </a:bodyPr>
          <a:lstStyle/>
          <a:p>
            <a:pPr marL="0" indent="0">
              <a:buNone/>
            </a:pPr>
            <a:r>
              <a:rPr lang="en-GB"/>
              <a:t>📌 </a:t>
            </a:r>
            <a:r>
              <a:rPr lang="en-GB" b="1"/>
              <a:t>What is a Malware Payload?</a:t>
            </a:r>
            <a:endParaRPr lang="en-GB"/>
          </a:p>
          <a:p>
            <a:pPr lvl="1"/>
            <a:r>
              <a:rPr lang="en-GB"/>
              <a:t>The </a:t>
            </a:r>
            <a:r>
              <a:rPr lang="en-GB" b="1"/>
              <a:t>malicious software delivered</a:t>
            </a:r>
            <a:r>
              <a:rPr lang="en-GB"/>
              <a:t> through </a:t>
            </a:r>
            <a:r>
              <a:rPr lang="en-GB" err="1"/>
              <a:t>malspam</a:t>
            </a:r>
            <a:r>
              <a:rPr lang="en-GB"/>
              <a:t> or phishing attacks.</a:t>
            </a:r>
          </a:p>
          <a:p>
            <a:pPr lvl="1"/>
            <a:r>
              <a:rPr lang="en-GB"/>
              <a:t>The payload's function </a:t>
            </a:r>
            <a:r>
              <a:rPr lang="en-GB" b="1"/>
              <a:t>varies based on the cybercriminal’s intent</a:t>
            </a:r>
            <a:r>
              <a:rPr lang="en-GB"/>
              <a:t>.</a:t>
            </a:r>
          </a:p>
          <a:p>
            <a:pPr marL="0" indent="0">
              <a:buNone/>
            </a:pPr>
            <a:r>
              <a:rPr lang="en-GB"/>
              <a:t>📌 </a:t>
            </a:r>
            <a:r>
              <a:rPr lang="en-GB" b="1"/>
              <a:t>Common Types of Malware Payloads:</a:t>
            </a:r>
            <a:endParaRPr lang="en-GB"/>
          </a:p>
          <a:p>
            <a:pPr lvl="1"/>
            <a:r>
              <a:rPr lang="en-GB" b="1"/>
              <a:t>Botnets:</a:t>
            </a:r>
            <a:r>
              <a:rPr lang="en-GB"/>
              <a:t> Hijack your computer to send more spam or perform cyberattacks.</a:t>
            </a:r>
          </a:p>
          <a:p>
            <a:pPr lvl="1"/>
            <a:r>
              <a:rPr lang="en-GB" b="1"/>
              <a:t>Trojans:</a:t>
            </a:r>
            <a:r>
              <a:rPr lang="en-GB"/>
              <a:t> Malware that disguises itself as legitimate software.</a:t>
            </a:r>
          </a:p>
          <a:p>
            <a:pPr marL="1200150" lvl="2" indent="-285750"/>
            <a:r>
              <a:rPr lang="en-GB" b="1"/>
              <a:t>Banking Trojans</a:t>
            </a:r>
            <a:r>
              <a:rPr lang="en-GB"/>
              <a:t> – Steal sensitive financial data.</a:t>
            </a:r>
          </a:p>
          <a:p>
            <a:pPr marL="1200150" lvl="2" indent="-285750"/>
            <a:r>
              <a:rPr lang="en-GB" b="1" err="1"/>
              <a:t>Emotet</a:t>
            </a:r>
            <a:r>
              <a:rPr lang="en-GB" b="1"/>
              <a:t> &amp; </a:t>
            </a:r>
            <a:r>
              <a:rPr lang="en-GB" b="1" err="1"/>
              <a:t>TrickBot</a:t>
            </a:r>
            <a:r>
              <a:rPr lang="en-GB"/>
              <a:t> – Used as </a:t>
            </a:r>
            <a:r>
              <a:rPr lang="en-GB" b="1"/>
              <a:t>delivery mechanisms</a:t>
            </a:r>
            <a:r>
              <a:rPr lang="en-GB"/>
              <a:t> for other malware (e.g., adware, spyware).</a:t>
            </a:r>
          </a:p>
          <a:p>
            <a:pPr marL="0" indent="0">
              <a:buNone/>
            </a:pPr>
            <a:r>
              <a:rPr lang="en-GB"/>
              <a:t>📌 </a:t>
            </a:r>
            <a:r>
              <a:rPr lang="en-GB" b="1"/>
              <a:t>Why It’s Dangerous:</a:t>
            </a:r>
            <a:endParaRPr lang="en-GB"/>
          </a:p>
          <a:p>
            <a:pPr lvl="1"/>
            <a:r>
              <a:rPr lang="en-GB"/>
              <a:t>Can </a:t>
            </a:r>
            <a:r>
              <a:rPr lang="en-GB" b="1"/>
              <a:t>infect, steal, or compromise</a:t>
            </a:r>
            <a:r>
              <a:rPr lang="en-GB"/>
              <a:t> systems beyond the initial attack.</a:t>
            </a:r>
          </a:p>
          <a:p>
            <a:pPr lvl="1"/>
            <a:r>
              <a:rPr lang="en-GB"/>
              <a:t>Often </a:t>
            </a:r>
            <a:r>
              <a:rPr lang="en-GB" b="1"/>
              <a:t>acts as a gateway</a:t>
            </a:r>
            <a:r>
              <a:rPr lang="en-GB"/>
              <a:t> for additional malware infections.</a:t>
            </a:r>
          </a:p>
          <a:p>
            <a:endParaRPr lang="en-GB"/>
          </a:p>
        </p:txBody>
      </p:sp>
    </p:spTree>
    <p:extLst>
      <p:ext uri="{BB962C8B-B14F-4D97-AF65-F5344CB8AC3E}">
        <p14:creationId xmlns:p14="http://schemas.microsoft.com/office/powerpoint/2010/main" val="2243964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What is Social Engineering?">
            <a:hlinkClick r:id="" action="ppaction://media"/>
            <a:extLst>
              <a:ext uri="{FF2B5EF4-FFF2-40B4-BE49-F238E27FC236}">
                <a16:creationId xmlns:a16="http://schemas.microsoft.com/office/drawing/2014/main" id="{094DA201-635C-AB99-0A74-D7EC29BDC8AF}"/>
              </a:ext>
            </a:extLst>
          </p:cNvPr>
          <p:cNvPicPr>
            <a:picLocks noGrp="1" noRot="1" noChangeAspect="1"/>
          </p:cNvPicPr>
          <p:nvPr>
            <p:ph idx="1"/>
            <a:videoFile r:link="rId1"/>
          </p:nvPr>
        </p:nvPicPr>
        <p:blipFill>
          <a:blip r:embed="rId3"/>
          <a:stretch>
            <a:fillRect/>
          </a:stretch>
        </p:blipFill>
        <p:spPr>
          <a:xfrm>
            <a:off x="525463" y="120650"/>
            <a:ext cx="11095037" cy="6270265"/>
          </a:xfrm>
          <a:prstGeom prst="rect">
            <a:avLst/>
          </a:prstGeom>
        </p:spPr>
      </p:pic>
    </p:spTree>
    <p:extLst>
      <p:ext uri="{BB962C8B-B14F-4D97-AF65-F5344CB8AC3E}">
        <p14:creationId xmlns:p14="http://schemas.microsoft.com/office/powerpoint/2010/main" val="1630409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80AB9-6563-8529-B7CA-6929430E9BFF}"/>
              </a:ext>
            </a:extLst>
          </p:cNvPr>
          <p:cNvSpPr>
            <a:spLocks noGrp="1"/>
          </p:cNvSpPr>
          <p:nvPr>
            <p:ph type="title"/>
          </p:nvPr>
        </p:nvSpPr>
        <p:spPr/>
        <p:txBody>
          <a:bodyPr/>
          <a:lstStyle/>
          <a:p>
            <a:r>
              <a:rPr lang="en-GB"/>
              <a:t>Alternatives to MS Outlook</a:t>
            </a:r>
          </a:p>
        </p:txBody>
      </p:sp>
      <p:sp>
        <p:nvSpPr>
          <p:cNvPr id="3" name="Content Placeholder 2">
            <a:extLst>
              <a:ext uri="{FF2B5EF4-FFF2-40B4-BE49-F238E27FC236}">
                <a16:creationId xmlns:a16="http://schemas.microsoft.com/office/drawing/2014/main" id="{2855B872-4D61-AC17-95D0-F8B64D6D4332}"/>
              </a:ext>
            </a:extLst>
          </p:cNvPr>
          <p:cNvSpPr>
            <a:spLocks noGrp="1"/>
          </p:cNvSpPr>
          <p:nvPr>
            <p:ph idx="1"/>
          </p:nvPr>
        </p:nvSpPr>
        <p:spPr/>
        <p:txBody>
          <a:bodyPr>
            <a:normAutofit fontScale="92500" lnSpcReduction="20000"/>
          </a:bodyPr>
          <a:lstStyle/>
          <a:p>
            <a:r>
              <a:rPr lang="en-GB"/>
              <a:t>📌 </a:t>
            </a:r>
            <a:r>
              <a:rPr lang="en-GB" b="1"/>
              <a:t>1. Gmail (Google Workspace)</a:t>
            </a:r>
            <a:endParaRPr lang="en-GB"/>
          </a:p>
          <a:p>
            <a:pPr lvl="1"/>
            <a:r>
              <a:rPr lang="en-GB"/>
              <a:t>Cloud-based email service with </a:t>
            </a:r>
            <a:r>
              <a:rPr lang="en-GB" b="1"/>
              <a:t>integrated Google apps (Docs, Drive, Calendar, Meet)</a:t>
            </a:r>
            <a:r>
              <a:rPr lang="en-GB"/>
              <a:t>.</a:t>
            </a:r>
          </a:p>
          <a:p>
            <a:pPr lvl="1"/>
            <a:r>
              <a:rPr lang="en-GB"/>
              <a:t>Advanced </a:t>
            </a:r>
            <a:r>
              <a:rPr lang="en-GB" b="1"/>
              <a:t>spam filtering and AI-powered email organization</a:t>
            </a:r>
            <a:r>
              <a:rPr lang="en-GB"/>
              <a:t>.</a:t>
            </a:r>
          </a:p>
          <a:p>
            <a:r>
              <a:rPr lang="en-GB"/>
              <a:t>📌 </a:t>
            </a:r>
            <a:r>
              <a:rPr lang="en-GB" b="1"/>
              <a:t>2. Mozilla Thunderbird</a:t>
            </a:r>
            <a:endParaRPr lang="en-GB"/>
          </a:p>
          <a:p>
            <a:pPr lvl="1"/>
            <a:r>
              <a:rPr lang="en-GB"/>
              <a:t>Free, open-source </a:t>
            </a:r>
            <a:r>
              <a:rPr lang="en-GB" b="1"/>
              <a:t>desktop email client</a:t>
            </a:r>
            <a:r>
              <a:rPr lang="en-GB"/>
              <a:t> with </a:t>
            </a:r>
            <a:r>
              <a:rPr lang="en-GB" b="1"/>
              <a:t>customizable add-ons</a:t>
            </a:r>
            <a:r>
              <a:rPr lang="en-GB"/>
              <a:t>.</a:t>
            </a:r>
          </a:p>
          <a:p>
            <a:pPr lvl="1"/>
            <a:r>
              <a:rPr lang="en-GB"/>
              <a:t>Supports </a:t>
            </a:r>
            <a:r>
              <a:rPr lang="en-GB" b="1"/>
              <a:t>multiple email accounts</a:t>
            </a:r>
            <a:r>
              <a:rPr lang="en-GB"/>
              <a:t> and </a:t>
            </a:r>
            <a:r>
              <a:rPr lang="en-GB" b="1"/>
              <a:t>built-in spam filtering</a:t>
            </a:r>
            <a:r>
              <a:rPr lang="en-GB"/>
              <a:t>.</a:t>
            </a:r>
          </a:p>
          <a:p>
            <a:r>
              <a:rPr lang="en-GB"/>
              <a:t>📌 </a:t>
            </a:r>
            <a:r>
              <a:rPr lang="en-GB" b="1"/>
              <a:t>3. Apple Mail</a:t>
            </a:r>
            <a:endParaRPr lang="en-GB"/>
          </a:p>
          <a:p>
            <a:pPr lvl="1"/>
            <a:r>
              <a:rPr lang="en-GB"/>
              <a:t>Default email client for </a:t>
            </a:r>
            <a:r>
              <a:rPr lang="en-GB" b="1"/>
              <a:t>macOS &amp; iOS</a:t>
            </a:r>
            <a:r>
              <a:rPr lang="en-GB"/>
              <a:t>, integrates with </a:t>
            </a:r>
            <a:r>
              <a:rPr lang="en-GB" b="1"/>
              <a:t>iCloud, Gmail, and Exchange</a:t>
            </a:r>
            <a:r>
              <a:rPr lang="en-GB"/>
              <a:t>.</a:t>
            </a:r>
          </a:p>
          <a:p>
            <a:pPr lvl="1"/>
            <a:r>
              <a:rPr lang="en-GB"/>
              <a:t>Simple UI with </a:t>
            </a:r>
            <a:r>
              <a:rPr lang="en-GB" b="1"/>
              <a:t>Smart Mailboxes for organization</a:t>
            </a:r>
            <a:r>
              <a:rPr lang="en-GB"/>
              <a:t>.</a:t>
            </a:r>
          </a:p>
          <a:p>
            <a:r>
              <a:rPr lang="en-GB"/>
              <a:t>📌 </a:t>
            </a:r>
            <a:r>
              <a:rPr lang="en-GB" b="1"/>
              <a:t>4. Zoho Mail</a:t>
            </a:r>
            <a:endParaRPr lang="en-GB"/>
          </a:p>
          <a:p>
            <a:pPr lvl="1"/>
            <a:r>
              <a:rPr lang="en-GB" b="1"/>
              <a:t>Ad-free</a:t>
            </a:r>
            <a:r>
              <a:rPr lang="en-GB"/>
              <a:t> email platform with </a:t>
            </a:r>
            <a:r>
              <a:rPr lang="en-GB" b="1"/>
              <a:t>business productivity tools</a:t>
            </a:r>
            <a:r>
              <a:rPr lang="en-GB"/>
              <a:t>.</a:t>
            </a:r>
          </a:p>
          <a:p>
            <a:pPr lvl="1"/>
            <a:r>
              <a:rPr lang="en-GB"/>
              <a:t>End-to-end encryption &amp; </a:t>
            </a:r>
            <a:r>
              <a:rPr lang="en-GB" b="1"/>
              <a:t>custom domain support</a:t>
            </a:r>
            <a:r>
              <a:rPr lang="en-GB"/>
              <a:t>.</a:t>
            </a:r>
          </a:p>
          <a:p>
            <a:pPr marL="0" indent="0">
              <a:buNone/>
            </a:pPr>
            <a:endParaRPr lang="en-GB"/>
          </a:p>
          <a:p>
            <a:endParaRPr lang="en-GB"/>
          </a:p>
        </p:txBody>
      </p:sp>
      <p:pic>
        <p:nvPicPr>
          <p:cNvPr id="6146" name="Picture 2" descr="Image result for gmail icon">
            <a:extLst>
              <a:ext uri="{FF2B5EF4-FFF2-40B4-BE49-F238E27FC236}">
                <a16:creationId xmlns:a16="http://schemas.microsoft.com/office/drawing/2014/main" id="{A9BC7DBC-163E-4665-800B-F627D49E8D7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48577" y="2245213"/>
            <a:ext cx="1415391" cy="13804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2671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7EACEA-8A17-FC93-01B6-9B16275402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E6B948-239C-3BF5-E2D9-D819F3DE2DF9}"/>
              </a:ext>
            </a:extLst>
          </p:cNvPr>
          <p:cNvSpPr>
            <a:spLocks noGrp="1"/>
          </p:cNvSpPr>
          <p:nvPr>
            <p:ph type="title"/>
          </p:nvPr>
        </p:nvSpPr>
        <p:spPr/>
        <p:txBody>
          <a:bodyPr/>
          <a:lstStyle/>
          <a:p>
            <a:r>
              <a:rPr lang="en-GB"/>
              <a:t>Alternatives to MS Outlook</a:t>
            </a:r>
          </a:p>
        </p:txBody>
      </p:sp>
      <p:sp>
        <p:nvSpPr>
          <p:cNvPr id="3" name="Content Placeholder 2">
            <a:extLst>
              <a:ext uri="{FF2B5EF4-FFF2-40B4-BE49-F238E27FC236}">
                <a16:creationId xmlns:a16="http://schemas.microsoft.com/office/drawing/2014/main" id="{73C90937-12BF-FD9B-6A6C-F5AB999818DF}"/>
              </a:ext>
            </a:extLst>
          </p:cNvPr>
          <p:cNvSpPr>
            <a:spLocks noGrp="1"/>
          </p:cNvSpPr>
          <p:nvPr>
            <p:ph idx="1"/>
          </p:nvPr>
        </p:nvSpPr>
        <p:spPr/>
        <p:txBody>
          <a:bodyPr>
            <a:normAutofit/>
          </a:bodyPr>
          <a:lstStyle/>
          <a:p>
            <a:r>
              <a:rPr lang="en-GB" sz="2400"/>
              <a:t>📌 </a:t>
            </a:r>
            <a:r>
              <a:rPr lang="en-GB" sz="2400" b="1"/>
              <a:t>5. </a:t>
            </a:r>
            <a:r>
              <a:rPr lang="en-GB" sz="2400" b="1" err="1"/>
              <a:t>ProtonMail</a:t>
            </a:r>
            <a:endParaRPr lang="en-GB" sz="2400"/>
          </a:p>
          <a:p>
            <a:pPr lvl="1"/>
            <a:r>
              <a:rPr lang="en-GB" sz="2200" b="1"/>
              <a:t>Privacy-focused</a:t>
            </a:r>
            <a:r>
              <a:rPr lang="en-GB" sz="2200"/>
              <a:t>, offering </a:t>
            </a:r>
            <a:r>
              <a:rPr lang="en-GB" sz="2200" b="1"/>
              <a:t>end-to-end encryption</a:t>
            </a:r>
            <a:r>
              <a:rPr lang="en-GB" sz="2200"/>
              <a:t> for secure communication.</a:t>
            </a:r>
          </a:p>
          <a:p>
            <a:pPr lvl="1"/>
            <a:r>
              <a:rPr lang="en-GB" sz="2200" b="1"/>
              <a:t>No personal data collection</a:t>
            </a:r>
            <a:r>
              <a:rPr lang="en-GB" sz="2200"/>
              <a:t> &amp; open-source encryption technology.</a:t>
            </a:r>
          </a:p>
          <a:p>
            <a:r>
              <a:rPr lang="en-GB" sz="2400"/>
              <a:t>📌 </a:t>
            </a:r>
            <a:r>
              <a:rPr lang="en-GB" sz="2400" b="1"/>
              <a:t>6. </a:t>
            </a:r>
            <a:r>
              <a:rPr lang="en-GB" sz="2400" b="1" err="1"/>
              <a:t>eM</a:t>
            </a:r>
            <a:r>
              <a:rPr lang="en-GB" sz="2400" b="1"/>
              <a:t> Client</a:t>
            </a:r>
            <a:endParaRPr lang="en-GB" sz="2400"/>
          </a:p>
          <a:p>
            <a:pPr lvl="1"/>
            <a:r>
              <a:rPr lang="en-GB" sz="2200"/>
              <a:t>Feature-rich </a:t>
            </a:r>
            <a:r>
              <a:rPr lang="en-GB" sz="2200" b="1"/>
              <a:t>email client for Windows &amp; macOS</a:t>
            </a:r>
            <a:r>
              <a:rPr lang="en-GB" sz="2200"/>
              <a:t>.</a:t>
            </a:r>
          </a:p>
          <a:p>
            <a:pPr lvl="1"/>
            <a:r>
              <a:rPr lang="en-GB" sz="2200"/>
              <a:t>Supports </a:t>
            </a:r>
            <a:r>
              <a:rPr lang="en-GB" sz="2200" b="1"/>
              <a:t>PGP encryption, calendar, tasks, and chat</a:t>
            </a:r>
            <a:r>
              <a:rPr lang="en-GB" sz="2200"/>
              <a:t>.</a:t>
            </a:r>
          </a:p>
          <a:p>
            <a:pPr>
              <a:buFont typeface="Arial" panose="020B0604020202020204" pitchFamily="34" charset="0"/>
              <a:buChar char="•"/>
            </a:pPr>
            <a:endParaRPr lang="en-GB" sz="2400"/>
          </a:p>
          <a:p>
            <a:r>
              <a:rPr lang="en-GB" sz="2400"/>
              <a:t>📌 </a:t>
            </a:r>
            <a:r>
              <a:rPr lang="en-GB" sz="2400" b="1"/>
              <a:t>Choosing the Right Alternative:</a:t>
            </a:r>
            <a:endParaRPr lang="en-GB" sz="2400"/>
          </a:p>
          <a:p>
            <a:pPr lvl="1"/>
            <a:r>
              <a:rPr lang="en-GB" sz="2200" b="1"/>
              <a:t>For Business &amp; Collaboration:</a:t>
            </a:r>
            <a:r>
              <a:rPr lang="en-GB" sz="2200"/>
              <a:t> Gmail, Zoho Mail</a:t>
            </a:r>
          </a:p>
          <a:p>
            <a:pPr lvl="1"/>
            <a:r>
              <a:rPr lang="en-GB" sz="2200" b="1"/>
              <a:t>For Security &amp; Privacy:</a:t>
            </a:r>
            <a:r>
              <a:rPr lang="en-GB" sz="2200"/>
              <a:t> </a:t>
            </a:r>
            <a:r>
              <a:rPr lang="en-GB" sz="2200" err="1"/>
              <a:t>ProtonMail</a:t>
            </a:r>
            <a:endParaRPr lang="en-GB" sz="2200"/>
          </a:p>
          <a:p>
            <a:pPr lvl="1"/>
            <a:r>
              <a:rPr lang="en-GB" sz="2200" b="1"/>
              <a:t>For Customization &amp; Free Use:</a:t>
            </a:r>
            <a:r>
              <a:rPr lang="en-GB" sz="2200"/>
              <a:t> Thunderbird, </a:t>
            </a:r>
            <a:r>
              <a:rPr lang="en-GB" sz="2200" err="1"/>
              <a:t>eM</a:t>
            </a:r>
            <a:r>
              <a:rPr lang="en-GB" sz="2200"/>
              <a:t> Client</a:t>
            </a:r>
          </a:p>
          <a:p>
            <a:endParaRPr lang="en-GB" sz="2400"/>
          </a:p>
        </p:txBody>
      </p:sp>
    </p:spTree>
    <p:extLst>
      <p:ext uri="{BB962C8B-B14F-4D97-AF65-F5344CB8AC3E}">
        <p14:creationId xmlns:p14="http://schemas.microsoft.com/office/powerpoint/2010/main" val="3371357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9DF47A1-ADC7-0A3D-CA1A-978B3208A0A9}"/>
              </a:ext>
            </a:extLst>
          </p:cNvPr>
          <p:cNvSpPr>
            <a:spLocks noGrp="1"/>
          </p:cNvSpPr>
          <p:nvPr>
            <p:ph type="ctrTitle"/>
          </p:nvPr>
        </p:nvSpPr>
        <p:spPr/>
        <p:txBody>
          <a:bodyPr/>
          <a:lstStyle/>
          <a:p>
            <a:r>
              <a:rPr lang="en-GB"/>
              <a:t>Microsoft Skype</a:t>
            </a:r>
          </a:p>
        </p:txBody>
      </p:sp>
      <p:pic>
        <p:nvPicPr>
          <p:cNvPr id="7170" name="Picture 2" descr="skype logo">
            <a:extLst>
              <a:ext uri="{FF2B5EF4-FFF2-40B4-BE49-F238E27FC236}">
                <a16:creationId xmlns:a16="http://schemas.microsoft.com/office/drawing/2014/main" id="{8CFD4C85-FBF8-9ECE-43E1-17E429D123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3675" y="3365500"/>
            <a:ext cx="4514850"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33468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C4F2A5-40F1-BEB3-AC45-98351CB130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7CAE6C-6C5E-342B-A15D-FDC16732DFB7}"/>
              </a:ext>
            </a:extLst>
          </p:cNvPr>
          <p:cNvSpPr>
            <a:spLocks noGrp="1"/>
          </p:cNvSpPr>
          <p:nvPr>
            <p:ph type="title"/>
          </p:nvPr>
        </p:nvSpPr>
        <p:spPr/>
        <p:txBody>
          <a:bodyPr/>
          <a:lstStyle/>
          <a:p>
            <a:r>
              <a:rPr lang="en-GB"/>
              <a:t>Introduction to Skype</a:t>
            </a:r>
          </a:p>
        </p:txBody>
      </p:sp>
      <p:sp>
        <p:nvSpPr>
          <p:cNvPr id="3" name="Content Placeholder 2">
            <a:extLst>
              <a:ext uri="{FF2B5EF4-FFF2-40B4-BE49-F238E27FC236}">
                <a16:creationId xmlns:a16="http://schemas.microsoft.com/office/drawing/2014/main" id="{850B5F17-B3A8-80B8-8B12-F08952CB0338}"/>
              </a:ext>
            </a:extLst>
          </p:cNvPr>
          <p:cNvSpPr>
            <a:spLocks noGrp="1"/>
          </p:cNvSpPr>
          <p:nvPr>
            <p:ph idx="1"/>
          </p:nvPr>
        </p:nvSpPr>
        <p:spPr/>
        <p:txBody>
          <a:bodyPr>
            <a:normAutofit/>
          </a:bodyPr>
          <a:lstStyle/>
          <a:p>
            <a:r>
              <a:rPr lang="en-GB" sz="2400"/>
              <a:t>Skype is a </a:t>
            </a:r>
            <a:r>
              <a:rPr lang="en-GB" sz="2400" b="1"/>
              <a:t>communication software</a:t>
            </a:r>
            <a:r>
              <a:rPr lang="en-GB" sz="2400"/>
              <a:t> developed by Microsoft for </a:t>
            </a:r>
            <a:r>
              <a:rPr lang="en-GB" sz="2400" b="1"/>
              <a:t>voice calls, video calls, and messaging</a:t>
            </a:r>
            <a:r>
              <a:rPr lang="en-GB" sz="2400"/>
              <a:t>.</a:t>
            </a:r>
          </a:p>
          <a:p>
            <a:r>
              <a:rPr lang="en-GB" sz="2400"/>
              <a:t>Available on </a:t>
            </a:r>
            <a:r>
              <a:rPr lang="en-GB" sz="2400" b="1"/>
              <a:t>Windows, macOS, iOS, Android, and web browsers</a:t>
            </a:r>
            <a:r>
              <a:rPr lang="en-GB" sz="2400"/>
              <a:t>.</a:t>
            </a:r>
          </a:p>
          <a:p>
            <a:r>
              <a:rPr lang="en-GB" sz="2400"/>
              <a:t>Used for </a:t>
            </a:r>
            <a:r>
              <a:rPr lang="en-GB" sz="2400" b="1"/>
              <a:t>personal, business, and educational communication</a:t>
            </a:r>
            <a:r>
              <a:rPr lang="en-GB" sz="2400"/>
              <a:t>.</a:t>
            </a:r>
          </a:p>
          <a:p>
            <a:pPr>
              <a:buFont typeface="Arial" panose="020B0604020202020204" pitchFamily="34" charset="0"/>
              <a:buChar char="•"/>
            </a:pPr>
            <a:endParaRPr lang="en-GB" sz="2400"/>
          </a:p>
          <a:p>
            <a:r>
              <a:rPr lang="en-GB" sz="2400"/>
              <a:t>📌 </a:t>
            </a:r>
            <a:r>
              <a:rPr lang="en-GB" sz="2400" b="1"/>
              <a:t>Key Features:</a:t>
            </a:r>
            <a:endParaRPr lang="en-GB" sz="2400"/>
          </a:p>
          <a:p>
            <a:pPr lvl="1"/>
            <a:r>
              <a:rPr lang="en-GB" sz="2200" b="1"/>
              <a:t>Free</a:t>
            </a:r>
            <a:r>
              <a:rPr lang="en-GB" sz="2200"/>
              <a:t> one-on-one and group video/audio calls.</a:t>
            </a:r>
          </a:p>
          <a:p>
            <a:pPr lvl="1"/>
            <a:r>
              <a:rPr lang="en-GB" sz="2200" b="1"/>
              <a:t>Instant messaging</a:t>
            </a:r>
            <a:r>
              <a:rPr lang="en-GB" sz="2200"/>
              <a:t> with text, emojis, and file sharing.</a:t>
            </a:r>
          </a:p>
          <a:p>
            <a:endParaRPr lang="en-GB" sz="2400"/>
          </a:p>
        </p:txBody>
      </p:sp>
      <p:pic>
        <p:nvPicPr>
          <p:cNvPr id="6146" name="Picture 2" descr="Image result for skype">
            <a:extLst>
              <a:ext uri="{FF2B5EF4-FFF2-40B4-BE49-F238E27FC236}">
                <a16:creationId xmlns:a16="http://schemas.microsoft.com/office/drawing/2014/main" id="{C3631A7F-F73E-297E-C2FA-DBA41E1CED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99500" y="3919103"/>
            <a:ext cx="2744788" cy="16784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632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ECC587-5040-F869-9DB9-F0EEFBD5D9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78E3B6-4B20-A044-B2B1-CD69C3DECEC0}"/>
              </a:ext>
            </a:extLst>
          </p:cNvPr>
          <p:cNvSpPr>
            <a:spLocks noGrp="1"/>
          </p:cNvSpPr>
          <p:nvPr>
            <p:ph type="title"/>
          </p:nvPr>
        </p:nvSpPr>
        <p:spPr/>
        <p:txBody>
          <a:bodyPr/>
          <a:lstStyle/>
          <a:p>
            <a:r>
              <a:rPr lang="en-GB"/>
              <a:t>Features of Skype</a:t>
            </a:r>
          </a:p>
        </p:txBody>
      </p:sp>
      <p:sp>
        <p:nvSpPr>
          <p:cNvPr id="3" name="Content Placeholder 2">
            <a:extLst>
              <a:ext uri="{FF2B5EF4-FFF2-40B4-BE49-F238E27FC236}">
                <a16:creationId xmlns:a16="http://schemas.microsoft.com/office/drawing/2014/main" id="{9DCC1099-187B-19AB-C365-94E907A9DF9C}"/>
              </a:ext>
            </a:extLst>
          </p:cNvPr>
          <p:cNvSpPr>
            <a:spLocks noGrp="1"/>
          </p:cNvSpPr>
          <p:nvPr>
            <p:ph idx="1"/>
          </p:nvPr>
        </p:nvSpPr>
        <p:spPr/>
        <p:txBody>
          <a:bodyPr>
            <a:normAutofit fontScale="85000" lnSpcReduction="20000"/>
          </a:bodyPr>
          <a:lstStyle/>
          <a:p>
            <a:pPr marL="0" indent="0">
              <a:buNone/>
            </a:pPr>
            <a:r>
              <a:rPr lang="en-GB"/>
              <a:t>📌 </a:t>
            </a:r>
            <a:r>
              <a:rPr lang="en-GB" b="1"/>
              <a:t>1. Video &amp; Voice Calls</a:t>
            </a:r>
            <a:endParaRPr lang="en-GB"/>
          </a:p>
          <a:p>
            <a:pPr lvl="1"/>
            <a:r>
              <a:rPr lang="en-GB" b="1"/>
              <a:t>HD video calling</a:t>
            </a:r>
            <a:r>
              <a:rPr lang="en-GB"/>
              <a:t> for individuals &amp; groups (up to 100 participants).</a:t>
            </a:r>
          </a:p>
          <a:p>
            <a:pPr lvl="1"/>
            <a:r>
              <a:rPr lang="en-GB" b="1"/>
              <a:t>Audio calling</a:t>
            </a:r>
            <a:r>
              <a:rPr lang="en-GB"/>
              <a:t> with crystal-clear quality.</a:t>
            </a:r>
          </a:p>
          <a:p>
            <a:pPr>
              <a:buFont typeface="Arial" panose="020B0604020202020204" pitchFamily="34" charset="0"/>
              <a:buChar char="•"/>
            </a:pPr>
            <a:endParaRPr lang="en-GB" sz="300"/>
          </a:p>
          <a:p>
            <a:pPr marL="0" indent="0">
              <a:buNone/>
            </a:pPr>
            <a:r>
              <a:rPr lang="en-GB"/>
              <a:t>📌 </a:t>
            </a:r>
            <a:r>
              <a:rPr lang="en-GB" b="1"/>
              <a:t>2. Instant Messaging &amp; File Sharing</a:t>
            </a:r>
            <a:endParaRPr lang="en-GB"/>
          </a:p>
          <a:p>
            <a:pPr lvl="1"/>
            <a:r>
              <a:rPr lang="en-GB"/>
              <a:t>Chat with contacts using </a:t>
            </a:r>
            <a:r>
              <a:rPr lang="en-GB" b="1"/>
              <a:t>text, emojis, and GIFs</a:t>
            </a:r>
            <a:r>
              <a:rPr lang="en-GB"/>
              <a:t>.</a:t>
            </a:r>
          </a:p>
          <a:p>
            <a:pPr lvl="1"/>
            <a:r>
              <a:rPr lang="en-GB"/>
              <a:t>Share </a:t>
            </a:r>
            <a:r>
              <a:rPr lang="en-GB" b="1"/>
              <a:t>documents, photos, and videos</a:t>
            </a:r>
            <a:r>
              <a:rPr lang="en-GB"/>
              <a:t> easily.</a:t>
            </a:r>
          </a:p>
          <a:p>
            <a:pPr>
              <a:buFont typeface="Arial" panose="020B0604020202020204" pitchFamily="34" charset="0"/>
              <a:buChar char="•"/>
            </a:pPr>
            <a:endParaRPr lang="en-GB" sz="600"/>
          </a:p>
          <a:p>
            <a:pPr marL="0" indent="0">
              <a:buNone/>
            </a:pPr>
            <a:r>
              <a:rPr lang="en-GB"/>
              <a:t>📌 </a:t>
            </a:r>
            <a:r>
              <a:rPr lang="en-GB" b="1"/>
              <a:t>3. Screen Sharing &amp; Meeting Scheduling</a:t>
            </a:r>
            <a:endParaRPr lang="en-GB"/>
          </a:p>
          <a:p>
            <a:pPr lvl="1"/>
            <a:r>
              <a:rPr lang="en-GB" b="1"/>
              <a:t>Share your screen</a:t>
            </a:r>
            <a:r>
              <a:rPr lang="en-GB"/>
              <a:t> during calls for presentations or troubleshooting.</a:t>
            </a:r>
          </a:p>
          <a:p>
            <a:pPr lvl="1"/>
            <a:r>
              <a:rPr lang="en-GB" b="1"/>
              <a:t>Schedule meetings</a:t>
            </a:r>
            <a:r>
              <a:rPr lang="en-GB"/>
              <a:t> with calendar integration.</a:t>
            </a:r>
          </a:p>
          <a:p>
            <a:pPr>
              <a:buFont typeface="Arial" panose="020B0604020202020204" pitchFamily="34" charset="0"/>
              <a:buChar char="•"/>
            </a:pPr>
            <a:endParaRPr lang="en-GB" sz="700"/>
          </a:p>
          <a:p>
            <a:pPr marL="0" indent="0">
              <a:buNone/>
            </a:pPr>
            <a:r>
              <a:rPr lang="en-GB"/>
              <a:t>📌 </a:t>
            </a:r>
            <a:r>
              <a:rPr lang="en-GB" b="1"/>
              <a:t>4. Skype-to-Phone Calls</a:t>
            </a:r>
            <a:endParaRPr lang="en-GB"/>
          </a:p>
          <a:p>
            <a:pPr lvl="1"/>
            <a:r>
              <a:rPr lang="en-GB"/>
              <a:t>Call </a:t>
            </a:r>
            <a:r>
              <a:rPr lang="en-GB" b="1"/>
              <a:t>mobile and landline numbers</a:t>
            </a:r>
            <a:r>
              <a:rPr lang="en-GB"/>
              <a:t> worldwide at low rates.</a:t>
            </a:r>
          </a:p>
          <a:p>
            <a:endParaRPr lang="en-GB"/>
          </a:p>
        </p:txBody>
      </p:sp>
    </p:spTree>
    <p:extLst>
      <p:ext uri="{BB962C8B-B14F-4D97-AF65-F5344CB8AC3E}">
        <p14:creationId xmlns:p14="http://schemas.microsoft.com/office/powerpoint/2010/main" val="428529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5D6018-2F3B-18AB-E34A-9AF77ABBB4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DAA369-1425-9C33-E34D-58DD124D3BDC}"/>
              </a:ext>
            </a:extLst>
          </p:cNvPr>
          <p:cNvSpPr>
            <a:spLocks noGrp="1"/>
          </p:cNvSpPr>
          <p:nvPr>
            <p:ph type="title"/>
          </p:nvPr>
        </p:nvSpPr>
        <p:spPr/>
        <p:txBody>
          <a:bodyPr/>
          <a:lstStyle/>
          <a:p>
            <a:r>
              <a:rPr lang="en-GB"/>
              <a:t>Skype for Business vs. Personal Use</a:t>
            </a:r>
          </a:p>
        </p:txBody>
      </p:sp>
      <p:sp>
        <p:nvSpPr>
          <p:cNvPr id="3" name="Content Placeholder 2">
            <a:extLst>
              <a:ext uri="{FF2B5EF4-FFF2-40B4-BE49-F238E27FC236}">
                <a16:creationId xmlns:a16="http://schemas.microsoft.com/office/drawing/2014/main" id="{E0A554D4-1A64-7214-2971-9D1AD7E8552C}"/>
              </a:ext>
            </a:extLst>
          </p:cNvPr>
          <p:cNvSpPr>
            <a:spLocks noGrp="1"/>
          </p:cNvSpPr>
          <p:nvPr>
            <p:ph idx="1"/>
          </p:nvPr>
        </p:nvSpPr>
        <p:spPr/>
        <p:txBody>
          <a:bodyPr>
            <a:normAutofit/>
          </a:bodyPr>
          <a:lstStyle/>
          <a:p>
            <a:pPr marL="0" indent="0">
              <a:buNone/>
            </a:pPr>
            <a:r>
              <a:rPr lang="en-GB" sz="2400"/>
              <a:t>📌 </a:t>
            </a:r>
            <a:r>
              <a:rPr lang="en-GB" sz="2400" b="1"/>
              <a:t>Skype (Personal)</a:t>
            </a:r>
            <a:endParaRPr lang="en-GB" sz="2400"/>
          </a:p>
          <a:p>
            <a:pPr lvl="1"/>
            <a:r>
              <a:rPr lang="en-GB" sz="2200"/>
              <a:t>Free for </a:t>
            </a:r>
            <a:r>
              <a:rPr lang="en-GB" sz="2200" b="1"/>
              <a:t>individual</a:t>
            </a:r>
            <a:r>
              <a:rPr lang="en-GB" sz="2200"/>
              <a:t> communication.</a:t>
            </a:r>
          </a:p>
          <a:p>
            <a:pPr lvl="1"/>
            <a:r>
              <a:rPr lang="en-GB" sz="2200" b="1"/>
              <a:t>Casual messaging, calls, and small group meetings</a:t>
            </a:r>
            <a:r>
              <a:rPr lang="en-GB" sz="2200"/>
              <a:t>.</a:t>
            </a:r>
          </a:p>
          <a:p>
            <a:pPr lvl="1"/>
            <a:r>
              <a:rPr lang="en-GB" sz="2200"/>
              <a:t>Used for </a:t>
            </a:r>
            <a:r>
              <a:rPr lang="en-GB" sz="2200" b="1"/>
              <a:t>friends, family, and small teams</a:t>
            </a:r>
            <a:r>
              <a:rPr lang="en-GB" sz="2200"/>
              <a:t>.</a:t>
            </a:r>
          </a:p>
          <a:p>
            <a:pPr>
              <a:buFont typeface="Arial" panose="020B0604020202020204" pitchFamily="34" charset="0"/>
              <a:buChar char="•"/>
            </a:pPr>
            <a:endParaRPr lang="en-GB" sz="2400"/>
          </a:p>
          <a:p>
            <a:pPr marL="0" indent="0">
              <a:buNone/>
            </a:pPr>
            <a:r>
              <a:rPr lang="en-GB" sz="2400"/>
              <a:t>📌 </a:t>
            </a:r>
            <a:r>
              <a:rPr lang="en-GB" sz="2400" b="1"/>
              <a:t>Skype for Business (Now Microsoft Teams)</a:t>
            </a:r>
            <a:endParaRPr lang="en-GB" sz="2400"/>
          </a:p>
          <a:p>
            <a:pPr lvl="1"/>
            <a:r>
              <a:rPr lang="en-GB" sz="2200"/>
              <a:t>Designed for </a:t>
            </a:r>
            <a:r>
              <a:rPr lang="en-GB" sz="2200" b="1"/>
              <a:t>large enterprises &amp; professional collaboration</a:t>
            </a:r>
            <a:r>
              <a:rPr lang="en-GB" sz="2200"/>
              <a:t>.</a:t>
            </a:r>
          </a:p>
          <a:p>
            <a:pPr lvl="1"/>
            <a:r>
              <a:rPr lang="en-GB" sz="2200" b="1"/>
              <a:t>Advanced meeting features</a:t>
            </a:r>
            <a:r>
              <a:rPr lang="en-GB" sz="2200"/>
              <a:t>, security, and Office 365 integration.</a:t>
            </a:r>
          </a:p>
          <a:p>
            <a:pPr lvl="1"/>
            <a:r>
              <a:rPr lang="en-GB" sz="2200"/>
              <a:t>Supports </a:t>
            </a:r>
            <a:r>
              <a:rPr lang="en-GB" sz="2200" b="1"/>
              <a:t>enterprise-level video conferencing &amp; productivity tools</a:t>
            </a:r>
            <a:r>
              <a:rPr lang="en-GB" sz="2200"/>
              <a:t>.</a:t>
            </a:r>
          </a:p>
          <a:p>
            <a:endParaRPr lang="en-GB" sz="2400"/>
          </a:p>
        </p:txBody>
      </p:sp>
    </p:spTree>
    <p:extLst>
      <p:ext uri="{BB962C8B-B14F-4D97-AF65-F5344CB8AC3E}">
        <p14:creationId xmlns:p14="http://schemas.microsoft.com/office/powerpoint/2010/main" val="3980800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DB0C64-F604-8BC3-9385-E9A2172B10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7CD444-280A-ED64-C13A-7BA4E6340014}"/>
              </a:ext>
            </a:extLst>
          </p:cNvPr>
          <p:cNvSpPr>
            <a:spLocks noGrp="1"/>
          </p:cNvSpPr>
          <p:nvPr>
            <p:ph type="title"/>
          </p:nvPr>
        </p:nvSpPr>
        <p:spPr/>
        <p:txBody>
          <a:bodyPr/>
          <a:lstStyle/>
          <a:p>
            <a:r>
              <a:rPr lang="en-GB"/>
              <a:t>Is Skype Still Active or Replaced by Microsoft Teams?</a:t>
            </a:r>
          </a:p>
        </p:txBody>
      </p:sp>
      <p:sp>
        <p:nvSpPr>
          <p:cNvPr id="3" name="Content Placeholder 2">
            <a:extLst>
              <a:ext uri="{FF2B5EF4-FFF2-40B4-BE49-F238E27FC236}">
                <a16:creationId xmlns:a16="http://schemas.microsoft.com/office/drawing/2014/main" id="{EFB462F4-4735-EA39-DD2E-1B20CCB8E93F}"/>
              </a:ext>
            </a:extLst>
          </p:cNvPr>
          <p:cNvSpPr>
            <a:spLocks noGrp="1"/>
          </p:cNvSpPr>
          <p:nvPr>
            <p:ph idx="1"/>
          </p:nvPr>
        </p:nvSpPr>
        <p:spPr/>
        <p:txBody>
          <a:bodyPr/>
          <a:lstStyle/>
          <a:p>
            <a:r>
              <a:rPr lang="en-GB" b="1"/>
              <a:t>Skype for Business was officially retired in July 2021</a:t>
            </a:r>
            <a:r>
              <a:rPr lang="en-GB"/>
              <a:t> and replaced by </a:t>
            </a:r>
            <a:r>
              <a:rPr lang="en-GB" b="1"/>
              <a:t>Microsoft Teams</a:t>
            </a:r>
            <a:r>
              <a:rPr lang="en-GB"/>
              <a:t> as the primary business communication tool.</a:t>
            </a:r>
          </a:p>
          <a:p>
            <a:r>
              <a:rPr lang="en-GB" b="1"/>
              <a:t>Skype is still active </a:t>
            </a:r>
            <a:r>
              <a:rPr lang="en-GB"/>
              <a:t>and available for personal use.</a:t>
            </a:r>
          </a:p>
          <a:p>
            <a:r>
              <a:rPr lang="en-GB"/>
              <a:t>Microsoft continues to support Skype, but its focus has shifted towards Microsoft Teams for business and professional collaboration.</a:t>
            </a:r>
          </a:p>
        </p:txBody>
      </p:sp>
    </p:spTree>
    <p:extLst>
      <p:ext uri="{BB962C8B-B14F-4D97-AF65-F5344CB8AC3E}">
        <p14:creationId xmlns:p14="http://schemas.microsoft.com/office/powerpoint/2010/main" val="1780878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96014FBC-B430-ABE2-24FF-5AAA44EB36D7}"/>
              </a:ext>
            </a:extLst>
          </p:cNvPr>
          <p:cNvSpPr>
            <a:spLocks noGrp="1"/>
          </p:cNvSpPr>
          <p:nvPr>
            <p:ph type="sldNum" sz="quarter" idx="4"/>
          </p:nvPr>
        </p:nvSpPr>
        <p:spPr/>
        <p:txBody>
          <a:bodyPr/>
          <a:lstStyle/>
          <a:p>
            <a:pPr>
              <a:defRPr/>
            </a:pPr>
            <a:fld id="{9F0CEAE2-E49E-4389-B4D7-B5A65611D1B7}" type="slidenum">
              <a:rPr lang="en-GB" altLang="en-US" smtClean="0"/>
              <a:pPr>
                <a:defRPr/>
              </a:pPr>
              <a:t>28</a:t>
            </a:fld>
            <a:endParaRPr lang="en-GB" altLang="en-US"/>
          </a:p>
        </p:txBody>
      </p:sp>
      <p:sp>
        <p:nvSpPr>
          <p:cNvPr id="2" name="Title 1">
            <a:extLst>
              <a:ext uri="{FF2B5EF4-FFF2-40B4-BE49-F238E27FC236}">
                <a16:creationId xmlns:a16="http://schemas.microsoft.com/office/drawing/2014/main" id="{C1356D87-8E03-45C3-9ACD-92353DE97DCC}"/>
              </a:ext>
            </a:extLst>
          </p:cNvPr>
          <p:cNvSpPr>
            <a:spLocks noGrp="1"/>
          </p:cNvSpPr>
          <p:nvPr>
            <p:ph type="ctrTitle"/>
          </p:nvPr>
        </p:nvSpPr>
        <p:spPr/>
        <p:txBody>
          <a:bodyPr/>
          <a:lstStyle/>
          <a:p>
            <a:r>
              <a:rPr lang="en-GB"/>
              <a:t>Microsoft Teams</a:t>
            </a:r>
          </a:p>
        </p:txBody>
      </p:sp>
      <p:pic>
        <p:nvPicPr>
          <p:cNvPr id="8194" name="Picture 2" descr="Stay on Top of Your Projects with Meisterplan + Microsoft Teams">
            <a:extLst>
              <a:ext uri="{FF2B5EF4-FFF2-40B4-BE49-F238E27FC236}">
                <a16:creationId xmlns:a16="http://schemas.microsoft.com/office/drawing/2014/main" id="{C08D0F5C-6E47-EFE4-4960-57AB54C5DC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05124" y="2436109"/>
            <a:ext cx="6937375" cy="3904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0960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08DAF-ADB5-DDF8-98D0-8FE9177659FA}"/>
              </a:ext>
            </a:extLst>
          </p:cNvPr>
          <p:cNvSpPr>
            <a:spLocks noGrp="1"/>
          </p:cNvSpPr>
          <p:nvPr>
            <p:ph type="title"/>
          </p:nvPr>
        </p:nvSpPr>
        <p:spPr/>
        <p:txBody>
          <a:bodyPr/>
          <a:lstStyle/>
          <a:p>
            <a:r>
              <a:rPr lang="en-GB"/>
              <a:t>Introduction to Microsoft Teams</a:t>
            </a:r>
          </a:p>
        </p:txBody>
      </p:sp>
      <p:sp>
        <p:nvSpPr>
          <p:cNvPr id="6" name="Content Placeholder 2">
            <a:extLst>
              <a:ext uri="{FF2B5EF4-FFF2-40B4-BE49-F238E27FC236}">
                <a16:creationId xmlns:a16="http://schemas.microsoft.com/office/drawing/2014/main" id="{A4931DD8-539A-DEF7-6C81-5D9DDC0C2C81}"/>
              </a:ext>
            </a:extLst>
          </p:cNvPr>
          <p:cNvSpPr>
            <a:spLocks noGrp="1"/>
          </p:cNvSpPr>
          <p:nvPr>
            <p:ph idx="1"/>
          </p:nvPr>
        </p:nvSpPr>
        <p:spPr>
          <a:xfrm>
            <a:off x="358219" y="1382232"/>
            <a:ext cx="8239681" cy="4486940"/>
          </a:xfrm>
        </p:spPr>
        <p:txBody>
          <a:bodyPr>
            <a:normAutofit fontScale="92500"/>
          </a:bodyPr>
          <a:lstStyle/>
          <a:p>
            <a:r>
              <a:rPr lang="en-GB"/>
              <a:t>📌 </a:t>
            </a:r>
            <a:r>
              <a:rPr lang="en-GB" b="1"/>
              <a:t>What is Microsoft Teams?</a:t>
            </a:r>
            <a:endParaRPr lang="en-GB"/>
          </a:p>
          <a:p>
            <a:pPr lvl="1"/>
            <a:r>
              <a:rPr lang="en-GB"/>
              <a:t>A </a:t>
            </a:r>
            <a:r>
              <a:rPr lang="en-GB" b="1"/>
              <a:t>collaboration app</a:t>
            </a:r>
            <a:r>
              <a:rPr lang="en-GB"/>
              <a:t> for </a:t>
            </a:r>
            <a:r>
              <a:rPr lang="en-GB" b="1"/>
              <a:t>personal, family, and business use</a:t>
            </a:r>
            <a:r>
              <a:rPr lang="en-GB"/>
              <a:t>.</a:t>
            </a:r>
          </a:p>
          <a:p>
            <a:pPr lvl="1"/>
            <a:r>
              <a:rPr lang="en-GB"/>
              <a:t>Provides an </a:t>
            </a:r>
            <a:r>
              <a:rPr lang="en-GB" b="1"/>
              <a:t>all-in-one</a:t>
            </a:r>
            <a:r>
              <a:rPr lang="en-GB"/>
              <a:t> platform for communication, meetings, and file sharing.</a:t>
            </a:r>
          </a:p>
          <a:p>
            <a:pPr lvl="1"/>
            <a:r>
              <a:rPr lang="en-GB"/>
              <a:t>Available on </a:t>
            </a:r>
            <a:r>
              <a:rPr lang="en-GB" b="1"/>
              <a:t>desktop, mobile devices, and web browsers</a:t>
            </a:r>
            <a:r>
              <a:rPr lang="en-GB"/>
              <a:t>.</a:t>
            </a:r>
          </a:p>
          <a:p>
            <a:r>
              <a:rPr lang="en-GB"/>
              <a:t>📌 </a:t>
            </a:r>
            <a:r>
              <a:rPr lang="en-GB" b="1"/>
              <a:t>Who Uses Microsoft Teams?</a:t>
            </a:r>
            <a:endParaRPr lang="en-GB"/>
          </a:p>
          <a:p>
            <a:pPr lvl="1"/>
            <a:r>
              <a:rPr lang="en-GB" b="1"/>
              <a:t>Individuals &amp; Families</a:t>
            </a:r>
            <a:r>
              <a:rPr lang="en-GB"/>
              <a:t> – Stay connected with loved ones.</a:t>
            </a:r>
          </a:p>
          <a:p>
            <a:pPr lvl="1"/>
            <a:r>
              <a:rPr lang="en-GB" b="1"/>
              <a:t>Businesses &amp; Enterprises</a:t>
            </a:r>
            <a:r>
              <a:rPr lang="en-GB"/>
              <a:t> – Enhance team collaboration.</a:t>
            </a:r>
          </a:p>
          <a:p>
            <a:pPr lvl="1"/>
            <a:r>
              <a:rPr lang="en-GB" b="1"/>
              <a:t>Educational Institutions</a:t>
            </a:r>
            <a:r>
              <a:rPr lang="en-GB"/>
              <a:t> – Virtual classrooms and remote learning.</a:t>
            </a:r>
          </a:p>
          <a:p>
            <a:endParaRPr lang="en-GB"/>
          </a:p>
        </p:txBody>
      </p:sp>
      <p:pic>
        <p:nvPicPr>
          <p:cNvPr id="7" name="Picture 2" descr="Stay on Top of Your Projects with Meisterplan + Microsoft Teams">
            <a:extLst>
              <a:ext uri="{FF2B5EF4-FFF2-40B4-BE49-F238E27FC236}">
                <a16:creationId xmlns:a16="http://schemas.microsoft.com/office/drawing/2014/main" id="{7DC0B8D5-AB8D-2317-8A2B-5C33446070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66310" y="2133600"/>
            <a:ext cx="4225690" cy="23784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5929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EAD1E-BF2B-2D63-827B-D447DB1AD7DF}"/>
              </a:ext>
            </a:extLst>
          </p:cNvPr>
          <p:cNvSpPr>
            <a:spLocks noGrp="1"/>
          </p:cNvSpPr>
          <p:nvPr>
            <p:ph type="title"/>
          </p:nvPr>
        </p:nvSpPr>
        <p:spPr/>
        <p:txBody>
          <a:bodyPr/>
          <a:lstStyle/>
          <a:p>
            <a:r>
              <a:rPr lang="en-GB"/>
              <a:t>Microsoft Teams Platforms</a:t>
            </a:r>
          </a:p>
        </p:txBody>
      </p:sp>
      <p:sp>
        <p:nvSpPr>
          <p:cNvPr id="3" name="Content Placeholder 2">
            <a:extLst>
              <a:ext uri="{FF2B5EF4-FFF2-40B4-BE49-F238E27FC236}">
                <a16:creationId xmlns:a16="http://schemas.microsoft.com/office/drawing/2014/main" id="{D20C9358-5DA7-5BC3-97ED-18CD04CF6BD1}"/>
              </a:ext>
            </a:extLst>
          </p:cNvPr>
          <p:cNvSpPr>
            <a:spLocks noGrp="1"/>
          </p:cNvSpPr>
          <p:nvPr>
            <p:ph idx="1"/>
          </p:nvPr>
        </p:nvSpPr>
        <p:spPr>
          <a:xfrm>
            <a:off x="358219" y="1382232"/>
            <a:ext cx="7884081" cy="4486940"/>
          </a:xfrm>
        </p:spPr>
        <p:txBody>
          <a:bodyPr>
            <a:normAutofit fontScale="92500" lnSpcReduction="10000"/>
          </a:bodyPr>
          <a:lstStyle/>
          <a:p>
            <a:r>
              <a:rPr lang="en-GB"/>
              <a:t>📌 </a:t>
            </a:r>
            <a:r>
              <a:rPr lang="en-GB" b="1"/>
              <a:t>Access Microsoft Teams Anywhere</a:t>
            </a:r>
            <a:br>
              <a:rPr lang="en-GB"/>
            </a:br>
            <a:r>
              <a:rPr lang="en-GB"/>
              <a:t>Microsoft Teams is available on multiple platforms, allowing seamless communication and collaboration from any device.</a:t>
            </a:r>
          </a:p>
          <a:p>
            <a:pPr marL="0" indent="0">
              <a:buNone/>
            </a:pPr>
            <a:r>
              <a:rPr lang="en-GB"/>
              <a:t>📌 </a:t>
            </a:r>
            <a:r>
              <a:rPr lang="en-GB" b="1"/>
              <a:t>Supported Platforms:</a:t>
            </a:r>
            <a:endParaRPr lang="en-GB"/>
          </a:p>
          <a:p>
            <a:pPr lvl="1"/>
            <a:r>
              <a:rPr lang="en-GB" b="1"/>
              <a:t>Desktop App:</a:t>
            </a:r>
            <a:r>
              <a:rPr lang="en-GB"/>
              <a:t> Windows &amp; macOS – Full-featured experience with chat, calls, and meetings.</a:t>
            </a:r>
          </a:p>
          <a:p>
            <a:pPr lvl="1"/>
            <a:r>
              <a:rPr lang="en-GB" b="1"/>
              <a:t>Mobile App:</a:t>
            </a:r>
            <a:r>
              <a:rPr lang="en-GB"/>
              <a:t> iOS &amp; Android – Stay connected on the go with messaging, calls, and notifications.</a:t>
            </a:r>
          </a:p>
          <a:p>
            <a:pPr lvl="1"/>
            <a:r>
              <a:rPr lang="en-GB" b="1"/>
              <a:t>Web Browser:</a:t>
            </a:r>
            <a:r>
              <a:rPr lang="en-GB"/>
              <a:t> Access Teams online without installation (Chrome, Edge, Firefox).</a:t>
            </a:r>
          </a:p>
          <a:p>
            <a:pPr lvl="1"/>
            <a:r>
              <a:rPr lang="en-GB" b="1"/>
              <a:t>Microsoft 365 Integration:</a:t>
            </a:r>
            <a:r>
              <a:rPr lang="en-GB"/>
              <a:t> Works seamlessly with Outlook, SharePoint, OneDrive, and other Microsoft apps.</a:t>
            </a:r>
          </a:p>
          <a:p>
            <a:endParaRPr lang="en-GB"/>
          </a:p>
        </p:txBody>
      </p:sp>
      <p:pic>
        <p:nvPicPr>
          <p:cNvPr id="6" name="Content Placeholder 5">
            <a:extLst>
              <a:ext uri="{FF2B5EF4-FFF2-40B4-BE49-F238E27FC236}">
                <a16:creationId xmlns:a16="http://schemas.microsoft.com/office/drawing/2014/main" id="{7F9793EF-7D78-4710-8462-E68DABDA12F5}"/>
              </a:ext>
            </a:extLst>
          </p:cNvPr>
          <p:cNvPicPr>
            <a:picLocks noChangeAspect="1"/>
          </p:cNvPicPr>
          <p:nvPr/>
        </p:nvPicPr>
        <p:blipFill>
          <a:blip r:embed="rId2"/>
          <a:stretch>
            <a:fillRect/>
          </a:stretch>
        </p:blipFill>
        <p:spPr>
          <a:xfrm>
            <a:off x="8343900" y="2388423"/>
            <a:ext cx="3357563" cy="2081153"/>
          </a:xfrm>
          <a:prstGeom prst="rect">
            <a:avLst/>
          </a:prstGeom>
          <a:noFill/>
          <a:ln w="28575">
            <a:noFill/>
          </a:ln>
        </p:spPr>
      </p:pic>
    </p:spTree>
    <p:extLst>
      <p:ext uri="{BB962C8B-B14F-4D97-AF65-F5344CB8AC3E}">
        <p14:creationId xmlns:p14="http://schemas.microsoft.com/office/powerpoint/2010/main" val="83109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E59F72-F9CD-79F6-9F71-5B3D531861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A6327B-E291-FEAD-4300-256D8BCB7148}"/>
              </a:ext>
            </a:extLst>
          </p:cNvPr>
          <p:cNvSpPr>
            <a:spLocks noGrp="1"/>
          </p:cNvSpPr>
          <p:nvPr>
            <p:ph type="title"/>
          </p:nvPr>
        </p:nvSpPr>
        <p:spPr/>
        <p:txBody>
          <a:bodyPr/>
          <a:lstStyle/>
          <a:p>
            <a:r>
              <a:rPr lang="en-GB"/>
              <a:t>Teams &amp; Channels in Microsoft Teams</a:t>
            </a:r>
          </a:p>
        </p:txBody>
      </p:sp>
      <p:sp>
        <p:nvSpPr>
          <p:cNvPr id="4" name="Content Placeholder 3">
            <a:extLst>
              <a:ext uri="{FF2B5EF4-FFF2-40B4-BE49-F238E27FC236}">
                <a16:creationId xmlns:a16="http://schemas.microsoft.com/office/drawing/2014/main" id="{6564539C-B96D-AB43-CDB4-62C1B761744D}"/>
              </a:ext>
            </a:extLst>
          </p:cNvPr>
          <p:cNvSpPr>
            <a:spLocks noGrp="1"/>
          </p:cNvSpPr>
          <p:nvPr>
            <p:ph idx="1"/>
          </p:nvPr>
        </p:nvSpPr>
        <p:spPr/>
        <p:txBody>
          <a:bodyPr>
            <a:normAutofit fontScale="92500" lnSpcReduction="10000"/>
          </a:bodyPr>
          <a:lstStyle/>
          <a:p>
            <a:r>
              <a:rPr lang="en-GB"/>
              <a:t>📌 </a:t>
            </a:r>
            <a:r>
              <a:rPr lang="en-GB" b="1"/>
              <a:t>Teams &amp; Channels Overview</a:t>
            </a:r>
            <a:endParaRPr lang="en-GB"/>
          </a:p>
          <a:p>
            <a:pPr lvl="1"/>
            <a:r>
              <a:rPr lang="en-GB" b="1"/>
              <a:t>Teams</a:t>
            </a:r>
            <a:r>
              <a:rPr lang="en-GB"/>
              <a:t> are groups created for collaboration within an organization.</a:t>
            </a:r>
          </a:p>
          <a:p>
            <a:pPr lvl="1"/>
            <a:r>
              <a:rPr lang="en-GB"/>
              <a:t>Each </a:t>
            </a:r>
            <a:r>
              <a:rPr lang="en-GB" b="1"/>
              <a:t>Team</a:t>
            </a:r>
            <a:r>
              <a:rPr lang="en-GB"/>
              <a:t> contains </a:t>
            </a:r>
            <a:r>
              <a:rPr lang="en-GB" b="1"/>
              <a:t>Channels</a:t>
            </a:r>
            <a:r>
              <a:rPr lang="en-GB"/>
              <a:t> (subsections) for specific topics, departments, or projects.</a:t>
            </a:r>
          </a:p>
          <a:p>
            <a:pPr lvl="1"/>
            <a:r>
              <a:rPr lang="en-GB"/>
              <a:t>A </a:t>
            </a:r>
            <a:r>
              <a:rPr lang="en-GB" b="1"/>
              <a:t>General Channel</a:t>
            </a:r>
            <a:r>
              <a:rPr lang="en-GB"/>
              <a:t> is automatically created for every Team.</a:t>
            </a:r>
          </a:p>
          <a:p>
            <a:r>
              <a:rPr lang="en-GB"/>
              <a:t>📌 </a:t>
            </a:r>
            <a:r>
              <a:rPr lang="en-GB" b="1"/>
              <a:t>Using Channels Effectively</a:t>
            </a:r>
            <a:endParaRPr lang="en-GB"/>
          </a:p>
          <a:p>
            <a:pPr lvl="1"/>
            <a:r>
              <a:rPr lang="en-GB"/>
              <a:t>Channels </a:t>
            </a:r>
            <a:r>
              <a:rPr lang="en-GB" b="1"/>
              <a:t>segregate conversations</a:t>
            </a:r>
            <a:r>
              <a:rPr lang="en-GB"/>
              <a:t> and help organize discussions.</a:t>
            </a:r>
          </a:p>
          <a:p>
            <a:pPr lvl="1"/>
            <a:r>
              <a:rPr lang="en-GB"/>
              <a:t>Can be </a:t>
            </a:r>
            <a:r>
              <a:rPr lang="en-GB" b="1"/>
              <a:t>department-based</a:t>
            </a:r>
            <a:r>
              <a:rPr lang="en-GB"/>
              <a:t> (e.g., Marketing, Finance, HR) or </a:t>
            </a:r>
            <a:r>
              <a:rPr lang="en-GB" b="1"/>
              <a:t>project/task-specific</a:t>
            </a:r>
            <a:r>
              <a:rPr lang="en-GB"/>
              <a:t>.</a:t>
            </a:r>
          </a:p>
          <a:p>
            <a:pPr lvl="1"/>
            <a:r>
              <a:rPr lang="en-GB"/>
              <a:t>Useful for </a:t>
            </a:r>
            <a:r>
              <a:rPr lang="en-GB" b="1"/>
              <a:t>creating sub-teams</a:t>
            </a:r>
            <a:r>
              <a:rPr lang="en-GB"/>
              <a:t> and streamlining communication.</a:t>
            </a:r>
          </a:p>
          <a:p>
            <a:r>
              <a:rPr lang="en-GB"/>
              <a:t>📌 </a:t>
            </a:r>
            <a:r>
              <a:rPr lang="en-GB" b="1"/>
              <a:t>Customizing Your Team Structure</a:t>
            </a:r>
            <a:endParaRPr lang="en-GB"/>
          </a:p>
          <a:p>
            <a:pPr lvl="1"/>
            <a:r>
              <a:rPr lang="en-GB"/>
              <a:t>Organizations can </a:t>
            </a:r>
            <a:r>
              <a:rPr lang="en-GB" b="1"/>
              <a:t>choose different setups</a:t>
            </a:r>
            <a:r>
              <a:rPr lang="en-GB"/>
              <a:t> based on their size and workflow.</a:t>
            </a:r>
          </a:p>
          <a:p>
            <a:pPr lvl="1"/>
            <a:r>
              <a:rPr lang="en-GB" b="1"/>
              <a:t>Larger companies</a:t>
            </a:r>
            <a:r>
              <a:rPr lang="en-GB"/>
              <a:t> may have </a:t>
            </a:r>
            <a:r>
              <a:rPr lang="en-GB" b="1"/>
              <a:t>separate Teams per department</a:t>
            </a:r>
            <a:r>
              <a:rPr lang="en-GB"/>
              <a:t>, while </a:t>
            </a:r>
            <a:r>
              <a:rPr lang="en-GB" b="1"/>
              <a:t>smaller teams</a:t>
            </a:r>
            <a:r>
              <a:rPr lang="en-GB"/>
              <a:t> may use </a:t>
            </a:r>
            <a:r>
              <a:rPr lang="en-GB" b="1"/>
              <a:t>Channels within one Team</a:t>
            </a:r>
            <a:r>
              <a:rPr lang="en-GB"/>
              <a:t>.</a:t>
            </a:r>
          </a:p>
          <a:p>
            <a:endParaRPr lang="en-GB"/>
          </a:p>
        </p:txBody>
      </p:sp>
    </p:spTree>
    <p:extLst>
      <p:ext uri="{BB962C8B-B14F-4D97-AF65-F5344CB8AC3E}">
        <p14:creationId xmlns:p14="http://schemas.microsoft.com/office/powerpoint/2010/main" val="2628769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93941D-5AD2-0A1C-5EA6-B2CDB10BD3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B574A9-EE05-48AE-02CF-6BB0F9965746}"/>
              </a:ext>
            </a:extLst>
          </p:cNvPr>
          <p:cNvSpPr>
            <a:spLocks noGrp="1"/>
          </p:cNvSpPr>
          <p:nvPr>
            <p:ph type="title"/>
          </p:nvPr>
        </p:nvSpPr>
        <p:spPr/>
        <p:txBody>
          <a:bodyPr/>
          <a:lstStyle/>
          <a:p>
            <a:r>
              <a:rPr lang="en-GB"/>
              <a:t>Conversations in Microsoft Teams</a:t>
            </a:r>
          </a:p>
        </p:txBody>
      </p:sp>
      <p:sp>
        <p:nvSpPr>
          <p:cNvPr id="3" name="Content Placeholder 2">
            <a:extLst>
              <a:ext uri="{FF2B5EF4-FFF2-40B4-BE49-F238E27FC236}">
                <a16:creationId xmlns:a16="http://schemas.microsoft.com/office/drawing/2014/main" id="{86B7E30D-A30A-AE44-BDB4-005F6D8BE764}"/>
              </a:ext>
            </a:extLst>
          </p:cNvPr>
          <p:cNvSpPr>
            <a:spLocks noGrp="1"/>
          </p:cNvSpPr>
          <p:nvPr>
            <p:ph idx="1"/>
          </p:nvPr>
        </p:nvSpPr>
        <p:spPr/>
        <p:txBody>
          <a:bodyPr>
            <a:normAutofit fontScale="92500" lnSpcReduction="10000"/>
          </a:bodyPr>
          <a:lstStyle/>
          <a:p>
            <a:pPr marL="0" indent="0">
              <a:buNone/>
            </a:pPr>
            <a:r>
              <a:rPr lang="en-GB"/>
              <a:t>📌 </a:t>
            </a:r>
            <a:r>
              <a:rPr lang="en-GB" b="1"/>
              <a:t>What are Conversations?</a:t>
            </a:r>
            <a:endParaRPr lang="en-GB"/>
          </a:p>
          <a:p>
            <a:pPr lvl="1"/>
            <a:r>
              <a:rPr lang="en-GB"/>
              <a:t>A </a:t>
            </a:r>
            <a:r>
              <a:rPr lang="en-GB" b="1"/>
              <a:t>centralized discussion</a:t>
            </a:r>
            <a:r>
              <a:rPr lang="en-GB"/>
              <a:t> space within each </a:t>
            </a:r>
            <a:r>
              <a:rPr lang="en-GB" b="1"/>
              <a:t>Team or Channel</a:t>
            </a:r>
            <a:r>
              <a:rPr lang="en-GB"/>
              <a:t>.</a:t>
            </a:r>
          </a:p>
          <a:p>
            <a:pPr lvl="1"/>
            <a:r>
              <a:rPr lang="en-GB" b="1"/>
              <a:t>All teamwork activities</a:t>
            </a:r>
            <a:r>
              <a:rPr lang="en-GB"/>
              <a:t> (messages, file sharing, video calls) are recorded and easily </a:t>
            </a:r>
            <a:r>
              <a:rPr lang="en-GB" b="1"/>
              <a:t>searchable</a:t>
            </a:r>
            <a:r>
              <a:rPr lang="en-GB"/>
              <a:t>.</a:t>
            </a:r>
          </a:p>
          <a:p>
            <a:pPr marL="0" indent="0">
              <a:buNone/>
            </a:pPr>
            <a:r>
              <a:rPr lang="en-GB"/>
              <a:t>📌 </a:t>
            </a:r>
            <a:r>
              <a:rPr lang="en-GB" b="1"/>
              <a:t>Key Features:</a:t>
            </a:r>
            <a:endParaRPr lang="en-GB"/>
          </a:p>
          <a:p>
            <a:pPr lvl="1"/>
            <a:r>
              <a:rPr lang="en-GB" b="1"/>
              <a:t>Tagging (@mentions):</a:t>
            </a:r>
            <a:r>
              <a:rPr lang="en-GB"/>
              <a:t> Use </a:t>
            </a:r>
            <a:r>
              <a:rPr lang="en-GB" b="1"/>
              <a:t>@username</a:t>
            </a:r>
            <a:r>
              <a:rPr lang="en-GB"/>
              <a:t> (e.g., @paul.jones) to notify individuals or entire teams.</a:t>
            </a:r>
          </a:p>
          <a:p>
            <a:pPr lvl="1"/>
            <a:r>
              <a:rPr lang="en-GB" b="1"/>
              <a:t>Notifications &amp; Alerts:</a:t>
            </a:r>
            <a:r>
              <a:rPr lang="en-GB"/>
              <a:t> Tagged users receive an </a:t>
            </a:r>
            <a:r>
              <a:rPr lang="en-GB" b="1"/>
              <a:t>alert</a:t>
            </a:r>
            <a:r>
              <a:rPr lang="en-GB"/>
              <a:t> via the Teams app.</a:t>
            </a:r>
          </a:p>
          <a:p>
            <a:pPr lvl="1"/>
            <a:r>
              <a:rPr lang="en-GB" b="1"/>
              <a:t>Engagement Tools:</a:t>
            </a:r>
            <a:r>
              <a:rPr lang="en-GB"/>
              <a:t> Users can </a:t>
            </a:r>
            <a:r>
              <a:rPr lang="en-GB" b="1"/>
              <a:t>like messages, share emoticons, and use GIFs</a:t>
            </a:r>
            <a:r>
              <a:rPr lang="en-GB"/>
              <a:t> to interact.</a:t>
            </a:r>
          </a:p>
          <a:p>
            <a:pPr marL="0" indent="0">
              <a:buNone/>
            </a:pPr>
            <a:r>
              <a:rPr lang="en-GB"/>
              <a:t>📌 </a:t>
            </a:r>
            <a:r>
              <a:rPr lang="en-GB" b="1"/>
              <a:t>Why It’s Important:</a:t>
            </a:r>
            <a:endParaRPr lang="en-GB"/>
          </a:p>
          <a:p>
            <a:pPr lvl="1"/>
            <a:r>
              <a:rPr lang="en-GB"/>
              <a:t>Ensures </a:t>
            </a:r>
            <a:r>
              <a:rPr lang="en-GB" b="1"/>
              <a:t>efficient communication &amp; collaboration</a:t>
            </a:r>
            <a:r>
              <a:rPr lang="en-GB"/>
              <a:t>.</a:t>
            </a:r>
          </a:p>
          <a:p>
            <a:pPr lvl="1"/>
            <a:r>
              <a:rPr lang="en-GB"/>
              <a:t>Keeps all discussions </a:t>
            </a:r>
            <a:r>
              <a:rPr lang="en-GB" b="1"/>
              <a:t>organized, searchable, and transparent</a:t>
            </a:r>
            <a:r>
              <a:rPr lang="en-GB"/>
              <a:t>.</a:t>
            </a:r>
          </a:p>
          <a:p>
            <a:pPr marL="0" indent="0">
              <a:buNone/>
            </a:pPr>
            <a:endParaRPr lang="en-GB"/>
          </a:p>
        </p:txBody>
      </p:sp>
    </p:spTree>
    <p:extLst>
      <p:ext uri="{BB962C8B-B14F-4D97-AF65-F5344CB8AC3E}">
        <p14:creationId xmlns:p14="http://schemas.microsoft.com/office/powerpoint/2010/main" val="3419177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 Microsoft Teams Tutorial in 10 min">
            <a:hlinkClick r:id="" action="ppaction://media"/>
            <a:extLst>
              <a:ext uri="{FF2B5EF4-FFF2-40B4-BE49-F238E27FC236}">
                <a16:creationId xmlns:a16="http://schemas.microsoft.com/office/drawing/2014/main" id="{52A980B9-45D4-A5D4-71A3-D7439540D62C}"/>
              </a:ext>
            </a:extLst>
          </p:cNvPr>
          <p:cNvPicPr>
            <a:picLocks noGrp="1" noRot="1" noChangeAspect="1"/>
          </p:cNvPicPr>
          <p:nvPr>
            <p:ph idx="1"/>
            <a:videoFile r:link="rId1"/>
          </p:nvPr>
        </p:nvPicPr>
        <p:blipFill>
          <a:blip r:embed="rId3"/>
          <a:stretch>
            <a:fillRect/>
          </a:stretch>
        </p:blipFill>
        <p:spPr>
          <a:xfrm>
            <a:off x="694531" y="120650"/>
            <a:ext cx="10802937" cy="6105187"/>
          </a:xfrm>
          <a:prstGeom prst="rect">
            <a:avLst/>
          </a:prstGeom>
        </p:spPr>
      </p:pic>
    </p:spTree>
    <p:extLst>
      <p:ext uri="{BB962C8B-B14F-4D97-AF65-F5344CB8AC3E}">
        <p14:creationId xmlns:p14="http://schemas.microsoft.com/office/powerpoint/2010/main" val="3585935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4CE1A25-2373-B42F-4974-052D14B90C77}"/>
              </a:ext>
            </a:extLst>
          </p:cNvPr>
          <p:cNvSpPr>
            <a:spLocks noGrp="1"/>
          </p:cNvSpPr>
          <p:nvPr>
            <p:ph type="title"/>
          </p:nvPr>
        </p:nvSpPr>
        <p:spPr/>
        <p:txBody>
          <a:bodyPr/>
          <a:lstStyle/>
          <a:p>
            <a:r>
              <a:rPr lang="en-GB" dirty="0"/>
              <a:t>Practice in Class</a:t>
            </a:r>
          </a:p>
        </p:txBody>
      </p:sp>
      <p:sp>
        <p:nvSpPr>
          <p:cNvPr id="4" name="Content Placeholder 3">
            <a:extLst>
              <a:ext uri="{FF2B5EF4-FFF2-40B4-BE49-F238E27FC236}">
                <a16:creationId xmlns:a16="http://schemas.microsoft.com/office/drawing/2014/main" id="{BED21671-64F8-4057-08F9-C5B8BC990B5A}"/>
              </a:ext>
            </a:extLst>
          </p:cNvPr>
          <p:cNvSpPr>
            <a:spLocks noGrp="1"/>
          </p:cNvSpPr>
          <p:nvPr>
            <p:ph idx="1"/>
          </p:nvPr>
        </p:nvSpPr>
        <p:spPr/>
        <p:txBody>
          <a:bodyPr/>
          <a:lstStyle/>
          <a:p>
            <a:r>
              <a:rPr lang="en-GB" dirty="0"/>
              <a:t>Explore the different features of Teams.</a:t>
            </a:r>
          </a:p>
          <a:p>
            <a:r>
              <a:rPr lang="en-GB" dirty="0"/>
              <a:t>Joining the Channel created for the Group by the Lecturer.</a:t>
            </a:r>
          </a:p>
          <a:p>
            <a:r>
              <a:rPr lang="en-GB" dirty="0"/>
              <a:t>Collaboration with the group via the channel.</a:t>
            </a:r>
          </a:p>
          <a:p>
            <a:r>
              <a:rPr lang="en-GB" dirty="0"/>
              <a:t>Messaging, calling, meeting with others.</a:t>
            </a:r>
            <a:br>
              <a:rPr lang="en-GB" dirty="0"/>
            </a:br>
            <a:br>
              <a:rPr lang="en-GB" dirty="0"/>
            </a:br>
            <a:endParaRPr lang="en-GB" dirty="0"/>
          </a:p>
        </p:txBody>
      </p:sp>
    </p:spTree>
    <p:extLst>
      <p:ext uri="{BB962C8B-B14F-4D97-AF65-F5344CB8AC3E}">
        <p14:creationId xmlns:p14="http://schemas.microsoft.com/office/powerpoint/2010/main" val="11411948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B4B3F-CA54-968D-8F0D-88AC2F130219}"/>
              </a:ext>
            </a:extLst>
          </p:cNvPr>
          <p:cNvSpPr>
            <a:spLocks noGrp="1"/>
          </p:cNvSpPr>
          <p:nvPr>
            <p:ph type="title"/>
          </p:nvPr>
        </p:nvSpPr>
        <p:spPr/>
        <p:txBody>
          <a:bodyPr/>
          <a:lstStyle/>
          <a:p>
            <a:r>
              <a:rPr lang="en-GB"/>
              <a:t>Conversations in Microsoft Teams</a:t>
            </a:r>
          </a:p>
        </p:txBody>
      </p:sp>
      <p:sp>
        <p:nvSpPr>
          <p:cNvPr id="5" name="Content Placeholder 4">
            <a:extLst>
              <a:ext uri="{FF2B5EF4-FFF2-40B4-BE49-F238E27FC236}">
                <a16:creationId xmlns:a16="http://schemas.microsoft.com/office/drawing/2014/main" id="{99EADBE9-2AEE-40B4-9EB7-DA7DA8CE1367}"/>
              </a:ext>
            </a:extLst>
          </p:cNvPr>
          <p:cNvSpPr>
            <a:spLocks noGrp="1"/>
          </p:cNvSpPr>
          <p:nvPr>
            <p:ph idx="1"/>
          </p:nvPr>
        </p:nvSpPr>
        <p:spPr/>
        <p:txBody>
          <a:bodyPr/>
          <a:lstStyle/>
          <a:p>
            <a:endParaRPr lang="en-GB"/>
          </a:p>
        </p:txBody>
      </p:sp>
      <p:pic>
        <p:nvPicPr>
          <p:cNvPr id="9218" name="Picture 2" descr="Channel Conversations In Microsoft Teams – NBKomputer">
            <a:extLst>
              <a:ext uri="{FF2B5EF4-FFF2-40B4-BE49-F238E27FC236}">
                <a16:creationId xmlns:a16="http://schemas.microsoft.com/office/drawing/2014/main" id="{641BF1E6-0B0B-C228-5E76-95CCF5ABED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18011" y="1460500"/>
            <a:ext cx="7554589" cy="4593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9233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04732-1975-A5F4-744A-004FA1722FBA}"/>
              </a:ext>
            </a:extLst>
          </p:cNvPr>
          <p:cNvSpPr>
            <a:spLocks noGrp="1"/>
          </p:cNvSpPr>
          <p:nvPr>
            <p:ph type="title"/>
          </p:nvPr>
        </p:nvSpPr>
        <p:spPr/>
        <p:txBody>
          <a:bodyPr>
            <a:normAutofit/>
          </a:bodyPr>
          <a:lstStyle/>
          <a:p>
            <a:r>
              <a:rPr lang="en-GB"/>
              <a:t>Channel Tabs in Microsoft Teams</a:t>
            </a:r>
          </a:p>
        </p:txBody>
      </p:sp>
      <p:sp>
        <p:nvSpPr>
          <p:cNvPr id="3" name="Content Placeholder 2">
            <a:extLst>
              <a:ext uri="{FF2B5EF4-FFF2-40B4-BE49-F238E27FC236}">
                <a16:creationId xmlns:a16="http://schemas.microsoft.com/office/drawing/2014/main" id="{FD08B8CB-6EE5-66B0-7971-42F851091CBF}"/>
              </a:ext>
            </a:extLst>
          </p:cNvPr>
          <p:cNvSpPr>
            <a:spLocks noGrp="1"/>
          </p:cNvSpPr>
          <p:nvPr>
            <p:ph idx="1"/>
          </p:nvPr>
        </p:nvSpPr>
        <p:spPr>
          <a:xfrm>
            <a:off x="358219" y="1382232"/>
            <a:ext cx="5737781" cy="4486940"/>
          </a:xfrm>
        </p:spPr>
        <p:txBody>
          <a:bodyPr>
            <a:normAutofit fontScale="77500" lnSpcReduction="20000"/>
          </a:bodyPr>
          <a:lstStyle/>
          <a:p>
            <a:r>
              <a:rPr lang="en-GB"/>
              <a:t>📌 </a:t>
            </a:r>
            <a:r>
              <a:rPr lang="en-GB" b="1"/>
              <a:t>What are Channel Tabs?</a:t>
            </a:r>
            <a:endParaRPr lang="en-GB"/>
          </a:p>
          <a:p>
            <a:pPr>
              <a:buFont typeface="Arial" panose="020B0604020202020204" pitchFamily="34" charset="0"/>
              <a:buChar char="•"/>
            </a:pPr>
            <a:r>
              <a:rPr lang="en-GB"/>
              <a:t>Each </a:t>
            </a:r>
            <a:r>
              <a:rPr lang="en-GB" b="1"/>
              <a:t>Channel</a:t>
            </a:r>
            <a:r>
              <a:rPr lang="en-GB"/>
              <a:t> has </a:t>
            </a:r>
            <a:r>
              <a:rPr lang="en-GB" b="1"/>
              <a:t>tabs</a:t>
            </a:r>
            <a:r>
              <a:rPr lang="en-GB"/>
              <a:t> at the top for quick access to essential tools.</a:t>
            </a:r>
          </a:p>
          <a:p>
            <a:pPr>
              <a:buFont typeface="Arial" panose="020B0604020202020204" pitchFamily="34" charset="0"/>
              <a:buChar char="•"/>
            </a:pPr>
            <a:r>
              <a:rPr lang="en-GB"/>
              <a:t>Default tabs include:</a:t>
            </a:r>
          </a:p>
          <a:p>
            <a:pPr marL="742950" lvl="1" indent="-285750">
              <a:buFont typeface="Arial" panose="020B0604020202020204" pitchFamily="34" charset="0"/>
              <a:buChar char="•"/>
            </a:pPr>
            <a:r>
              <a:rPr lang="en-GB" b="1"/>
              <a:t>Conversations</a:t>
            </a:r>
            <a:r>
              <a:rPr lang="en-GB"/>
              <a:t> – Group chat for discussions.</a:t>
            </a:r>
          </a:p>
          <a:p>
            <a:pPr marL="742950" lvl="1" indent="-285750">
              <a:buFont typeface="Arial" panose="020B0604020202020204" pitchFamily="34" charset="0"/>
              <a:buChar char="•"/>
            </a:pPr>
            <a:r>
              <a:rPr lang="en-GB" b="1"/>
              <a:t>Files</a:t>
            </a:r>
            <a:r>
              <a:rPr lang="en-GB"/>
              <a:t> – Shared documents accessible to all channel members.</a:t>
            </a:r>
          </a:p>
          <a:p>
            <a:pPr marL="742950" lvl="1" indent="-285750">
              <a:buFont typeface="Arial" panose="020B0604020202020204" pitchFamily="34" charset="0"/>
              <a:buChar char="•"/>
            </a:pPr>
            <a:r>
              <a:rPr lang="en-GB" b="1"/>
              <a:t>Notes</a:t>
            </a:r>
            <a:r>
              <a:rPr lang="en-GB"/>
              <a:t> – Shared OneNote for collaborative notes.</a:t>
            </a:r>
          </a:p>
          <a:p>
            <a:r>
              <a:rPr lang="en-GB"/>
              <a:t>📌 </a:t>
            </a:r>
            <a:r>
              <a:rPr lang="en-GB" b="1"/>
              <a:t>Customizing Tabs:</a:t>
            </a:r>
            <a:endParaRPr lang="en-GB"/>
          </a:p>
          <a:p>
            <a:pPr>
              <a:buFont typeface="Arial" panose="020B0604020202020204" pitchFamily="34" charset="0"/>
              <a:buChar char="•"/>
            </a:pPr>
            <a:r>
              <a:rPr lang="en-GB"/>
              <a:t>Users can </a:t>
            </a:r>
            <a:r>
              <a:rPr lang="en-GB" b="1"/>
              <a:t>add custom tabs</a:t>
            </a:r>
            <a:r>
              <a:rPr lang="en-GB"/>
              <a:t> for apps like:</a:t>
            </a:r>
          </a:p>
          <a:p>
            <a:pPr marL="742950" lvl="1" indent="-285750">
              <a:buFont typeface="Arial" panose="020B0604020202020204" pitchFamily="34" charset="0"/>
              <a:buChar char="•"/>
            </a:pPr>
            <a:r>
              <a:rPr lang="en-GB" b="1"/>
              <a:t>Planner</a:t>
            </a:r>
            <a:r>
              <a:rPr lang="en-GB"/>
              <a:t> (Task management)</a:t>
            </a:r>
          </a:p>
          <a:p>
            <a:pPr marL="742950" lvl="1" indent="-285750">
              <a:buFont typeface="Arial" panose="020B0604020202020204" pitchFamily="34" charset="0"/>
              <a:buChar char="•"/>
            </a:pPr>
            <a:r>
              <a:rPr lang="en-GB" b="1"/>
              <a:t>Power BI</a:t>
            </a:r>
            <a:r>
              <a:rPr lang="en-GB"/>
              <a:t> (Data visualization)</a:t>
            </a:r>
          </a:p>
          <a:p>
            <a:pPr marL="742950" lvl="1" indent="-285750">
              <a:buFont typeface="Arial" panose="020B0604020202020204" pitchFamily="34" charset="0"/>
              <a:buChar char="•"/>
            </a:pPr>
            <a:r>
              <a:rPr lang="en-GB" b="1"/>
              <a:t>SharePoint, Excel, Word, and third-party apps</a:t>
            </a:r>
            <a:endParaRPr lang="en-GB"/>
          </a:p>
          <a:p>
            <a:endParaRPr lang="en-GB"/>
          </a:p>
        </p:txBody>
      </p:sp>
      <p:pic>
        <p:nvPicPr>
          <p:cNvPr id="4" name="Picture 3">
            <a:extLst>
              <a:ext uri="{FF2B5EF4-FFF2-40B4-BE49-F238E27FC236}">
                <a16:creationId xmlns:a16="http://schemas.microsoft.com/office/drawing/2014/main" id="{13BE42A9-A1C7-4500-B899-2D8CACC3BD9C}"/>
              </a:ext>
            </a:extLst>
          </p:cNvPr>
          <p:cNvPicPr>
            <a:picLocks noChangeAspect="1"/>
          </p:cNvPicPr>
          <p:nvPr/>
        </p:nvPicPr>
        <p:blipFill>
          <a:blip r:embed="rId2"/>
          <a:stretch>
            <a:fillRect/>
          </a:stretch>
        </p:blipFill>
        <p:spPr>
          <a:xfrm>
            <a:off x="6410086" y="1907381"/>
            <a:ext cx="5423695" cy="3043238"/>
          </a:xfrm>
          <a:prstGeom prst="rect">
            <a:avLst/>
          </a:prstGeom>
        </p:spPr>
      </p:pic>
    </p:spTree>
    <p:extLst>
      <p:ext uri="{BB962C8B-B14F-4D97-AF65-F5344CB8AC3E}">
        <p14:creationId xmlns:p14="http://schemas.microsoft.com/office/powerpoint/2010/main" val="3784738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6FB9A-AE1C-AE8F-EDA0-DE929656FDA7}"/>
              </a:ext>
            </a:extLst>
          </p:cNvPr>
          <p:cNvSpPr>
            <a:spLocks noGrp="1"/>
          </p:cNvSpPr>
          <p:nvPr>
            <p:ph type="title"/>
          </p:nvPr>
        </p:nvSpPr>
        <p:spPr/>
        <p:txBody>
          <a:bodyPr/>
          <a:lstStyle/>
          <a:p>
            <a:r>
              <a:rPr lang="en-GB"/>
              <a:t>Microsoft Teams &amp; O365 Calendar Integration</a:t>
            </a:r>
          </a:p>
        </p:txBody>
      </p:sp>
      <p:sp>
        <p:nvSpPr>
          <p:cNvPr id="3" name="Content Placeholder 2">
            <a:extLst>
              <a:ext uri="{FF2B5EF4-FFF2-40B4-BE49-F238E27FC236}">
                <a16:creationId xmlns:a16="http://schemas.microsoft.com/office/drawing/2014/main" id="{EB2A0409-9024-1FAB-3DD7-99B3AD99BFBB}"/>
              </a:ext>
            </a:extLst>
          </p:cNvPr>
          <p:cNvSpPr>
            <a:spLocks noGrp="1"/>
          </p:cNvSpPr>
          <p:nvPr>
            <p:ph idx="1"/>
          </p:nvPr>
        </p:nvSpPr>
        <p:spPr>
          <a:xfrm>
            <a:off x="358219" y="1382232"/>
            <a:ext cx="7045881" cy="4486940"/>
          </a:xfrm>
        </p:spPr>
        <p:txBody>
          <a:bodyPr>
            <a:normAutofit fontScale="92500" lnSpcReduction="20000"/>
          </a:bodyPr>
          <a:lstStyle/>
          <a:p>
            <a:r>
              <a:rPr lang="en-GB"/>
              <a:t>📌 </a:t>
            </a:r>
            <a:r>
              <a:rPr lang="en-GB" b="1"/>
              <a:t>Seamless Calendar Integration</a:t>
            </a:r>
            <a:endParaRPr lang="en-GB"/>
          </a:p>
          <a:p>
            <a:pPr lvl="1"/>
            <a:r>
              <a:rPr lang="en-GB"/>
              <a:t>Microsoft Teams is fully integrated with </a:t>
            </a:r>
            <a:r>
              <a:rPr lang="en-GB" b="1"/>
              <a:t>O365 Calendar</a:t>
            </a:r>
            <a:r>
              <a:rPr lang="en-GB"/>
              <a:t> for easy scheduling and meeting management.</a:t>
            </a:r>
          </a:p>
          <a:p>
            <a:r>
              <a:rPr lang="en-GB"/>
              <a:t>📌 </a:t>
            </a:r>
            <a:r>
              <a:rPr lang="en-GB" b="1"/>
              <a:t>Key Features:</a:t>
            </a:r>
            <a:endParaRPr lang="en-GB"/>
          </a:p>
          <a:p>
            <a:pPr lvl="1"/>
            <a:r>
              <a:rPr lang="en-GB" b="1"/>
              <a:t>‘Meet Now’</a:t>
            </a:r>
            <a:r>
              <a:rPr lang="en-GB"/>
              <a:t> – Instantly start a video conference with colleagues, friends, or family.</a:t>
            </a:r>
          </a:p>
          <a:p>
            <a:pPr lvl="1"/>
            <a:r>
              <a:rPr lang="en-GB" b="1"/>
              <a:t>‘New Meeting’</a:t>
            </a:r>
            <a:r>
              <a:rPr lang="en-GB"/>
              <a:t> – Schedule meetings in advance with reminders and invites.</a:t>
            </a:r>
          </a:p>
          <a:p>
            <a:pPr lvl="1"/>
            <a:r>
              <a:rPr lang="en-GB" b="1"/>
              <a:t>Sync with Outlook</a:t>
            </a:r>
            <a:r>
              <a:rPr lang="en-GB"/>
              <a:t> – Meetings scheduled in Teams automatically appear in Outlook Calendar.</a:t>
            </a:r>
          </a:p>
          <a:p>
            <a:r>
              <a:rPr lang="en-GB"/>
              <a:t>📌 </a:t>
            </a:r>
            <a:r>
              <a:rPr lang="en-GB" b="1"/>
              <a:t>Why It’s Useful?</a:t>
            </a:r>
            <a:endParaRPr lang="en-GB"/>
          </a:p>
          <a:p>
            <a:pPr lvl="1"/>
            <a:r>
              <a:rPr lang="en-GB" b="1"/>
              <a:t>One-click scheduling &amp; joining</a:t>
            </a:r>
            <a:r>
              <a:rPr lang="en-GB"/>
              <a:t> of meetings.</a:t>
            </a:r>
          </a:p>
          <a:p>
            <a:endParaRPr lang="en-GB"/>
          </a:p>
        </p:txBody>
      </p:sp>
      <p:pic>
        <p:nvPicPr>
          <p:cNvPr id="5" name="Picture 4">
            <a:extLst>
              <a:ext uri="{FF2B5EF4-FFF2-40B4-BE49-F238E27FC236}">
                <a16:creationId xmlns:a16="http://schemas.microsoft.com/office/drawing/2014/main" id="{47103333-F1E2-4A4F-A301-1EF652E601DD}"/>
              </a:ext>
            </a:extLst>
          </p:cNvPr>
          <p:cNvPicPr>
            <a:picLocks noChangeAspect="1"/>
          </p:cNvPicPr>
          <p:nvPr/>
        </p:nvPicPr>
        <p:blipFill>
          <a:blip r:embed="rId2"/>
          <a:stretch>
            <a:fillRect/>
          </a:stretch>
        </p:blipFill>
        <p:spPr>
          <a:xfrm>
            <a:off x="7493000" y="2225176"/>
            <a:ext cx="4237775" cy="2801051"/>
          </a:xfrm>
          <a:prstGeom prst="rect">
            <a:avLst/>
          </a:prstGeom>
        </p:spPr>
      </p:pic>
    </p:spTree>
    <p:extLst>
      <p:ext uri="{BB962C8B-B14F-4D97-AF65-F5344CB8AC3E}">
        <p14:creationId xmlns:p14="http://schemas.microsoft.com/office/powerpoint/2010/main" val="23682218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94AB2-CE84-C895-EB04-FD3C38793D4E}"/>
              </a:ext>
            </a:extLst>
          </p:cNvPr>
          <p:cNvSpPr>
            <a:spLocks noGrp="1"/>
          </p:cNvSpPr>
          <p:nvPr>
            <p:ph type="title"/>
          </p:nvPr>
        </p:nvSpPr>
        <p:spPr/>
        <p:txBody>
          <a:bodyPr/>
          <a:lstStyle/>
          <a:p>
            <a:r>
              <a:rPr lang="en-GB"/>
              <a:t>How to Conduct a Microsoft Teams Meeting</a:t>
            </a:r>
          </a:p>
        </p:txBody>
      </p:sp>
      <p:sp>
        <p:nvSpPr>
          <p:cNvPr id="3" name="Content Placeholder 2">
            <a:extLst>
              <a:ext uri="{FF2B5EF4-FFF2-40B4-BE49-F238E27FC236}">
                <a16:creationId xmlns:a16="http://schemas.microsoft.com/office/drawing/2014/main" id="{AEA859BC-603B-3FA7-94F6-38F5F3326D5B}"/>
              </a:ext>
            </a:extLst>
          </p:cNvPr>
          <p:cNvSpPr>
            <a:spLocks noGrp="1"/>
          </p:cNvSpPr>
          <p:nvPr>
            <p:ph idx="1"/>
          </p:nvPr>
        </p:nvSpPr>
        <p:spPr/>
        <p:txBody>
          <a:bodyPr>
            <a:normAutofit/>
          </a:bodyPr>
          <a:lstStyle/>
          <a:p>
            <a:r>
              <a:rPr lang="en-GB"/>
              <a:t>📌 </a:t>
            </a:r>
            <a:r>
              <a:rPr lang="en-GB" b="1"/>
              <a:t>1. Schedule or Start a Meeting</a:t>
            </a:r>
            <a:endParaRPr lang="en-GB"/>
          </a:p>
          <a:p>
            <a:pPr lvl="1"/>
            <a:r>
              <a:rPr lang="en-GB"/>
              <a:t>Go to the </a:t>
            </a:r>
            <a:r>
              <a:rPr lang="en-GB" b="1"/>
              <a:t>Calendar tab</a:t>
            </a:r>
            <a:r>
              <a:rPr lang="en-GB"/>
              <a:t> in Teams.</a:t>
            </a:r>
          </a:p>
          <a:p>
            <a:pPr lvl="1"/>
            <a:r>
              <a:rPr lang="en-GB"/>
              <a:t>Click </a:t>
            </a:r>
            <a:r>
              <a:rPr lang="en-GB" b="1"/>
              <a:t>“New Meeting”</a:t>
            </a:r>
            <a:r>
              <a:rPr lang="en-GB"/>
              <a:t> to schedule in advance or </a:t>
            </a:r>
            <a:r>
              <a:rPr lang="en-GB" b="1"/>
              <a:t>“Meet Now”</a:t>
            </a:r>
            <a:r>
              <a:rPr lang="en-GB"/>
              <a:t> for an instant meeting.</a:t>
            </a:r>
          </a:p>
          <a:p>
            <a:pPr lvl="1"/>
            <a:r>
              <a:rPr lang="en-GB"/>
              <a:t>Add participants, set the date/time, and send invites.</a:t>
            </a:r>
          </a:p>
          <a:p>
            <a:pPr>
              <a:buFont typeface="Arial" panose="020B0604020202020204" pitchFamily="34" charset="0"/>
              <a:buChar char="•"/>
            </a:pPr>
            <a:endParaRPr lang="en-GB"/>
          </a:p>
          <a:p>
            <a:r>
              <a:rPr lang="en-GB"/>
              <a:t>📌 </a:t>
            </a:r>
            <a:r>
              <a:rPr lang="en-GB" b="1"/>
              <a:t>2. Joining the Meeting</a:t>
            </a:r>
            <a:endParaRPr lang="en-GB"/>
          </a:p>
          <a:p>
            <a:pPr lvl="1"/>
            <a:r>
              <a:rPr lang="en-GB"/>
              <a:t>Click the </a:t>
            </a:r>
            <a:r>
              <a:rPr lang="en-GB" b="1"/>
              <a:t>meeting link</a:t>
            </a:r>
            <a:r>
              <a:rPr lang="en-GB"/>
              <a:t> from Teams, Outlook, or Calendar.</a:t>
            </a:r>
          </a:p>
          <a:p>
            <a:pPr lvl="1"/>
            <a:r>
              <a:rPr lang="en-GB"/>
              <a:t>Join via </a:t>
            </a:r>
            <a:r>
              <a:rPr lang="en-GB" b="1"/>
              <a:t>desktop, mobile app, or web browser</a:t>
            </a:r>
            <a:r>
              <a:rPr lang="en-GB"/>
              <a:t>.</a:t>
            </a:r>
          </a:p>
          <a:p>
            <a:pPr lvl="1"/>
            <a:r>
              <a:rPr lang="en-GB"/>
              <a:t>Check </a:t>
            </a:r>
            <a:r>
              <a:rPr lang="en-GB" b="1"/>
              <a:t>audio &amp; video settings</a:t>
            </a:r>
            <a:r>
              <a:rPr lang="en-GB"/>
              <a:t> before entering.</a:t>
            </a:r>
          </a:p>
        </p:txBody>
      </p:sp>
      <p:pic>
        <p:nvPicPr>
          <p:cNvPr id="11266" name="Picture 2" descr="How to Create a New TEAMS Meeting from Email Recipients in Outlook ...">
            <a:extLst>
              <a:ext uri="{FF2B5EF4-FFF2-40B4-BE49-F238E27FC236}">
                <a16:creationId xmlns:a16="http://schemas.microsoft.com/office/drawing/2014/main" id="{A45240F0-25AA-EDD4-08F4-D803D9F47F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43900" y="3429000"/>
            <a:ext cx="3397250" cy="19310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0545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E648DD-39CC-2919-A571-FEF2EBFDD0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C6135A-CEA1-D403-102D-882F09D7CAE3}"/>
              </a:ext>
            </a:extLst>
          </p:cNvPr>
          <p:cNvSpPr>
            <a:spLocks noGrp="1"/>
          </p:cNvSpPr>
          <p:nvPr>
            <p:ph type="title"/>
          </p:nvPr>
        </p:nvSpPr>
        <p:spPr/>
        <p:txBody>
          <a:bodyPr/>
          <a:lstStyle/>
          <a:p>
            <a:r>
              <a:rPr lang="en-GB"/>
              <a:t>How to Conduct a Microsoft Teams Meeting</a:t>
            </a:r>
          </a:p>
        </p:txBody>
      </p:sp>
      <p:sp>
        <p:nvSpPr>
          <p:cNvPr id="3" name="Content Placeholder 2">
            <a:extLst>
              <a:ext uri="{FF2B5EF4-FFF2-40B4-BE49-F238E27FC236}">
                <a16:creationId xmlns:a16="http://schemas.microsoft.com/office/drawing/2014/main" id="{B3513D75-B740-93AD-0A6D-CA843237FA4D}"/>
              </a:ext>
            </a:extLst>
          </p:cNvPr>
          <p:cNvSpPr>
            <a:spLocks noGrp="1"/>
          </p:cNvSpPr>
          <p:nvPr>
            <p:ph idx="1"/>
          </p:nvPr>
        </p:nvSpPr>
        <p:spPr/>
        <p:txBody>
          <a:bodyPr>
            <a:normAutofit/>
          </a:bodyPr>
          <a:lstStyle/>
          <a:p>
            <a:pPr marL="0" indent="0">
              <a:buNone/>
            </a:pPr>
            <a:r>
              <a:rPr lang="en-GB"/>
              <a:t>📌 </a:t>
            </a:r>
            <a:r>
              <a:rPr lang="en-GB" b="1"/>
              <a:t>3. During the Meeting</a:t>
            </a:r>
            <a:endParaRPr lang="en-GB"/>
          </a:p>
          <a:p>
            <a:pPr lvl="1"/>
            <a:r>
              <a:rPr lang="en-GB" b="1"/>
              <a:t>Use Chat &amp; Reactions</a:t>
            </a:r>
            <a:r>
              <a:rPr lang="en-GB"/>
              <a:t> – Send messages, raise hand, or use emojis.</a:t>
            </a:r>
          </a:p>
          <a:p>
            <a:pPr lvl="1"/>
            <a:r>
              <a:rPr lang="en-GB" b="1"/>
              <a:t>Share Screen &amp; Present</a:t>
            </a:r>
            <a:r>
              <a:rPr lang="en-GB"/>
              <a:t> – Click "Share" to display files or presentations.</a:t>
            </a:r>
          </a:p>
          <a:p>
            <a:pPr lvl="1"/>
            <a:r>
              <a:rPr lang="en-GB" b="1"/>
              <a:t>Record Meeting</a:t>
            </a:r>
            <a:r>
              <a:rPr lang="en-GB"/>
              <a:t> – Save discussions for later reference.</a:t>
            </a:r>
          </a:p>
          <a:p>
            <a:pPr>
              <a:buFont typeface="Arial" panose="020B0604020202020204" pitchFamily="34" charset="0"/>
              <a:buChar char="•"/>
            </a:pPr>
            <a:endParaRPr lang="en-GB"/>
          </a:p>
          <a:p>
            <a:pPr marL="0" indent="0">
              <a:buNone/>
            </a:pPr>
            <a:r>
              <a:rPr lang="en-GB"/>
              <a:t>📌 </a:t>
            </a:r>
            <a:r>
              <a:rPr lang="en-GB" b="1"/>
              <a:t>4. Ending the Meeting</a:t>
            </a:r>
            <a:endParaRPr lang="en-GB"/>
          </a:p>
          <a:p>
            <a:pPr lvl="1"/>
            <a:r>
              <a:rPr lang="en-GB"/>
              <a:t>Click </a:t>
            </a:r>
            <a:r>
              <a:rPr lang="en-GB" b="1"/>
              <a:t>"Leave"</a:t>
            </a:r>
            <a:r>
              <a:rPr lang="en-GB"/>
              <a:t> to exit individually or </a:t>
            </a:r>
            <a:r>
              <a:rPr lang="en-GB" b="1"/>
              <a:t>"End Meeting"</a:t>
            </a:r>
            <a:r>
              <a:rPr lang="en-GB"/>
              <a:t> to close for all participants.</a:t>
            </a:r>
          </a:p>
          <a:p>
            <a:pPr lvl="1"/>
            <a:r>
              <a:rPr lang="en-GB"/>
              <a:t>Meeting recordings (if enabled) are saved in </a:t>
            </a:r>
            <a:r>
              <a:rPr lang="en-GB" b="1"/>
              <a:t>OneDrive/SharePoint</a:t>
            </a:r>
            <a:r>
              <a:rPr lang="en-GB"/>
              <a:t>.</a:t>
            </a:r>
          </a:p>
        </p:txBody>
      </p:sp>
      <p:pic>
        <p:nvPicPr>
          <p:cNvPr id="12290" name="Picture 2" descr="Leave meeting button">
            <a:extLst>
              <a:ext uri="{FF2B5EF4-FFF2-40B4-BE49-F238E27FC236}">
                <a16:creationId xmlns:a16="http://schemas.microsoft.com/office/drawing/2014/main" id="{53584481-96A1-D118-3BE7-4F3DDCC56A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85200" y="2987527"/>
            <a:ext cx="3067050" cy="12233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4324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35D63-6DE2-B91C-E584-A26096A7D088}"/>
              </a:ext>
            </a:extLst>
          </p:cNvPr>
          <p:cNvSpPr>
            <a:spLocks noGrp="1"/>
          </p:cNvSpPr>
          <p:nvPr>
            <p:ph type="title"/>
          </p:nvPr>
        </p:nvSpPr>
        <p:spPr/>
        <p:txBody>
          <a:bodyPr/>
          <a:lstStyle/>
          <a:p>
            <a:r>
              <a:rPr lang="en-GB"/>
              <a:t>Microsoft Whiteboard in Teams Meetings</a:t>
            </a:r>
          </a:p>
        </p:txBody>
      </p:sp>
      <p:sp>
        <p:nvSpPr>
          <p:cNvPr id="3" name="Content Placeholder 2">
            <a:extLst>
              <a:ext uri="{FF2B5EF4-FFF2-40B4-BE49-F238E27FC236}">
                <a16:creationId xmlns:a16="http://schemas.microsoft.com/office/drawing/2014/main" id="{AB1F1F07-9B98-E657-785E-2B9A4313D9C9}"/>
              </a:ext>
            </a:extLst>
          </p:cNvPr>
          <p:cNvSpPr>
            <a:spLocks noGrp="1"/>
          </p:cNvSpPr>
          <p:nvPr>
            <p:ph idx="1"/>
          </p:nvPr>
        </p:nvSpPr>
        <p:spPr>
          <a:xfrm>
            <a:off x="358219" y="1382232"/>
            <a:ext cx="6487081" cy="4486940"/>
          </a:xfrm>
        </p:spPr>
        <p:txBody>
          <a:bodyPr>
            <a:normAutofit fontScale="77500" lnSpcReduction="20000"/>
          </a:bodyPr>
          <a:lstStyle/>
          <a:p>
            <a:pPr marL="0" indent="0">
              <a:buNone/>
            </a:pPr>
            <a:r>
              <a:rPr lang="en-GB"/>
              <a:t>📌 </a:t>
            </a:r>
            <a:r>
              <a:rPr lang="en-GB" b="1"/>
              <a:t>What is Microsoft Whiteboard?</a:t>
            </a:r>
            <a:endParaRPr lang="en-GB"/>
          </a:p>
          <a:p>
            <a:pPr lvl="1"/>
            <a:r>
              <a:rPr lang="en-GB"/>
              <a:t>A </a:t>
            </a:r>
            <a:r>
              <a:rPr lang="en-GB" b="1"/>
              <a:t>collaborative digital whiteboard</a:t>
            </a:r>
            <a:r>
              <a:rPr lang="en-GB"/>
              <a:t> integrated into Microsoft Teams.</a:t>
            </a:r>
          </a:p>
          <a:p>
            <a:pPr lvl="1"/>
            <a:r>
              <a:rPr lang="en-GB" b="1"/>
              <a:t>Free to use</a:t>
            </a:r>
            <a:r>
              <a:rPr lang="en-GB"/>
              <a:t> and allows multiple participants to work together in real time.</a:t>
            </a:r>
          </a:p>
          <a:p>
            <a:pPr marL="0" indent="0">
              <a:buNone/>
            </a:pPr>
            <a:r>
              <a:rPr lang="en-GB"/>
              <a:t>📌 </a:t>
            </a:r>
            <a:r>
              <a:rPr lang="en-GB" b="1"/>
              <a:t>How to Access MS Whiteboard During a Meeting:</a:t>
            </a:r>
            <a:endParaRPr lang="en-GB"/>
          </a:p>
          <a:p>
            <a:pPr lvl="1">
              <a:buFont typeface="+mj-lt"/>
              <a:buAutoNum type="arabicPeriod"/>
            </a:pPr>
            <a:r>
              <a:rPr lang="en-GB"/>
              <a:t>Click the </a:t>
            </a:r>
            <a:r>
              <a:rPr lang="en-GB" b="1"/>
              <a:t>“Share Screen”</a:t>
            </a:r>
            <a:r>
              <a:rPr lang="en-GB"/>
              <a:t> icon in the meeting controls.</a:t>
            </a:r>
          </a:p>
          <a:p>
            <a:pPr lvl="1">
              <a:buFont typeface="+mj-lt"/>
              <a:buAutoNum type="arabicPeriod"/>
            </a:pPr>
            <a:r>
              <a:rPr lang="en-GB"/>
              <a:t>Select </a:t>
            </a:r>
            <a:r>
              <a:rPr lang="en-GB" b="1"/>
              <a:t>“Microsoft Whiteboard”</a:t>
            </a:r>
            <a:r>
              <a:rPr lang="en-GB"/>
              <a:t> from the sharing options.</a:t>
            </a:r>
          </a:p>
          <a:p>
            <a:pPr lvl="1">
              <a:buFont typeface="+mj-lt"/>
              <a:buAutoNum type="arabicPeriod"/>
            </a:pPr>
            <a:r>
              <a:rPr lang="en-GB" b="1"/>
              <a:t>All participants</a:t>
            </a:r>
            <a:r>
              <a:rPr lang="en-GB"/>
              <a:t> can draw, write, and brainstorm together.</a:t>
            </a:r>
          </a:p>
          <a:p>
            <a:pPr marL="0" indent="0">
              <a:buNone/>
            </a:pPr>
            <a:r>
              <a:rPr lang="en-GB"/>
              <a:t>📌 </a:t>
            </a:r>
            <a:r>
              <a:rPr lang="en-GB" b="1"/>
              <a:t>Why Use MS Whiteboard?</a:t>
            </a:r>
            <a:endParaRPr lang="en-GB"/>
          </a:p>
          <a:p>
            <a:pPr lvl="1"/>
            <a:r>
              <a:rPr lang="en-GB"/>
              <a:t>Enhances </a:t>
            </a:r>
            <a:r>
              <a:rPr lang="en-GB" b="1"/>
              <a:t>team collaboration</a:t>
            </a:r>
            <a:r>
              <a:rPr lang="en-GB"/>
              <a:t> during virtual meetings.</a:t>
            </a:r>
          </a:p>
          <a:p>
            <a:pPr lvl="1"/>
            <a:r>
              <a:rPr lang="en-GB"/>
              <a:t>Ideal for </a:t>
            </a:r>
            <a:r>
              <a:rPr lang="en-GB" b="1"/>
              <a:t>brainstorming, strategy planning, and visual presentations</a:t>
            </a:r>
            <a:r>
              <a:rPr lang="en-GB"/>
              <a:t>.</a:t>
            </a:r>
          </a:p>
          <a:p>
            <a:endParaRPr lang="en-GB"/>
          </a:p>
        </p:txBody>
      </p:sp>
      <p:pic>
        <p:nvPicPr>
          <p:cNvPr id="4" name="Picture 3">
            <a:extLst>
              <a:ext uri="{FF2B5EF4-FFF2-40B4-BE49-F238E27FC236}">
                <a16:creationId xmlns:a16="http://schemas.microsoft.com/office/drawing/2014/main" id="{38EB2CD6-E2F6-0F4C-2FF0-49F3146CEDA2}"/>
              </a:ext>
            </a:extLst>
          </p:cNvPr>
          <p:cNvPicPr>
            <a:picLocks noChangeAspect="1"/>
          </p:cNvPicPr>
          <p:nvPr/>
        </p:nvPicPr>
        <p:blipFill>
          <a:blip r:embed="rId2"/>
          <a:stretch>
            <a:fillRect/>
          </a:stretch>
        </p:blipFill>
        <p:spPr>
          <a:xfrm>
            <a:off x="6755733" y="1993901"/>
            <a:ext cx="4950492" cy="2778124"/>
          </a:xfrm>
          <a:prstGeom prst="rect">
            <a:avLst/>
          </a:prstGeom>
        </p:spPr>
      </p:pic>
    </p:spTree>
    <p:extLst>
      <p:ext uri="{BB962C8B-B14F-4D97-AF65-F5344CB8AC3E}">
        <p14:creationId xmlns:p14="http://schemas.microsoft.com/office/powerpoint/2010/main" val="2721202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BE639-29ED-4E7F-AB02-F88860CBAB45}"/>
              </a:ext>
            </a:extLst>
          </p:cNvPr>
          <p:cNvSpPr>
            <a:spLocks noGrp="1"/>
          </p:cNvSpPr>
          <p:nvPr>
            <p:ph type="title"/>
          </p:nvPr>
        </p:nvSpPr>
        <p:spPr/>
        <p:txBody>
          <a:bodyPr/>
          <a:lstStyle/>
          <a:p>
            <a:r>
              <a:rPr lang="en-GB"/>
              <a:t>Enhancing Microsoft Teams with Apps</a:t>
            </a:r>
          </a:p>
        </p:txBody>
      </p:sp>
      <p:sp>
        <p:nvSpPr>
          <p:cNvPr id="10" name="Content Placeholder 9">
            <a:extLst>
              <a:ext uri="{FF2B5EF4-FFF2-40B4-BE49-F238E27FC236}">
                <a16:creationId xmlns:a16="http://schemas.microsoft.com/office/drawing/2014/main" id="{CE5F6C31-4DBD-FA5E-AA55-76E985C3BEDB}"/>
              </a:ext>
            </a:extLst>
          </p:cNvPr>
          <p:cNvSpPr>
            <a:spLocks noGrp="1"/>
          </p:cNvSpPr>
          <p:nvPr>
            <p:ph idx="1"/>
          </p:nvPr>
        </p:nvSpPr>
        <p:spPr>
          <a:xfrm>
            <a:off x="358219" y="1382232"/>
            <a:ext cx="8328581" cy="4486940"/>
          </a:xfrm>
        </p:spPr>
        <p:txBody>
          <a:bodyPr>
            <a:normAutofit fontScale="92500" lnSpcReduction="20000"/>
          </a:bodyPr>
          <a:lstStyle/>
          <a:p>
            <a:r>
              <a:rPr lang="en-GB"/>
              <a:t>📌 </a:t>
            </a:r>
            <a:r>
              <a:rPr lang="en-GB" b="1"/>
              <a:t>Why Add Apps to Microsoft Teams?</a:t>
            </a:r>
            <a:endParaRPr lang="en-GB"/>
          </a:p>
          <a:p>
            <a:pPr lvl="1"/>
            <a:r>
              <a:rPr lang="en-GB" b="1"/>
              <a:t>Expand functionality</a:t>
            </a:r>
            <a:r>
              <a:rPr lang="en-GB"/>
              <a:t> for better collaboration and productivity.</a:t>
            </a:r>
          </a:p>
          <a:p>
            <a:pPr lvl="1"/>
            <a:r>
              <a:rPr lang="en-GB" b="1"/>
              <a:t>Streamline workflows</a:t>
            </a:r>
            <a:r>
              <a:rPr lang="en-GB"/>
              <a:t> by integrating third-party tools directly into Teams.</a:t>
            </a:r>
          </a:p>
          <a:p>
            <a:r>
              <a:rPr lang="en-GB"/>
              <a:t>📌 </a:t>
            </a:r>
            <a:r>
              <a:rPr lang="en-GB" b="1"/>
              <a:t>Where Can You Add Apps in Teams?</a:t>
            </a:r>
            <a:endParaRPr lang="en-GB"/>
          </a:p>
          <a:p>
            <a:pPr lvl="1">
              <a:buFont typeface="+mj-lt"/>
              <a:buAutoNum type="arabicPeriod"/>
            </a:pPr>
            <a:r>
              <a:rPr lang="en-GB" b="1"/>
              <a:t>In a Chat</a:t>
            </a:r>
            <a:r>
              <a:rPr lang="en-GB"/>
              <a:t> – Embed apps directly into conversations.</a:t>
            </a:r>
          </a:p>
          <a:p>
            <a:pPr lvl="1">
              <a:buFont typeface="+mj-lt"/>
              <a:buAutoNum type="arabicPeriod"/>
            </a:pPr>
            <a:r>
              <a:rPr lang="en-GB" b="1"/>
              <a:t>In a Channel</a:t>
            </a:r>
            <a:r>
              <a:rPr lang="en-GB"/>
              <a:t> – Share and use apps with the entire team.</a:t>
            </a:r>
          </a:p>
          <a:p>
            <a:pPr lvl="1">
              <a:buFont typeface="+mj-lt"/>
              <a:buAutoNum type="arabicPeriod"/>
            </a:pPr>
            <a:r>
              <a:rPr lang="en-GB" b="1"/>
              <a:t>In a Meeting</a:t>
            </a:r>
            <a:r>
              <a:rPr lang="en-GB"/>
              <a:t> – Add real-time collaboration tools (e.g., polls, whiteboards).</a:t>
            </a:r>
          </a:p>
          <a:p>
            <a:r>
              <a:rPr lang="en-GB"/>
              <a:t>📌 </a:t>
            </a:r>
            <a:r>
              <a:rPr lang="en-GB" b="1"/>
              <a:t>Example Apps for Teams:</a:t>
            </a:r>
            <a:endParaRPr lang="en-GB"/>
          </a:p>
          <a:p>
            <a:pPr lvl="1"/>
            <a:r>
              <a:rPr lang="en-GB" b="1"/>
              <a:t>Polls &amp; Surveys</a:t>
            </a:r>
            <a:r>
              <a:rPr lang="en-GB"/>
              <a:t> – Instant feedback and decision-making.</a:t>
            </a:r>
          </a:p>
          <a:p>
            <a:pPr lvl="1"/>
            <a:r>
              <a:rPr lang="en-GB" b="1"/>
              <a:t>Project Management</a:t>
            </a:r>
            <a:r>
              <a:rPr lang="en-GB"/>
              <a:t> – Trello, Asana, Planner.</a:t>
            </a:r>
          </a:p>
          <a:p>
            <a:pPr lvl="1"/>
            <a:r>
              <a:rPr lang="en-GB" b="1"/>
              <a:t>File Storage &amp; Sharing</a:t>
            </a:r>
            <a:r>
              <a:rPr lang="en-GB"/>
              <a:t> – OneDrive, Google Drive, Dropbox.</a:t>
            </a:r>
          </a:p>
          <a:p>
            <a:endParaRPr lang="en-GB"/>
          </a:p>
        </p:txBody>
      </p:sp>
      <p:sp>
        <p:nvSpPr>
          <p:cNvPr id="4" name="Slide Number Placeholder 3">
            <a:extLst>
              <a:ext uri="{FF2B5EF4-FFF2-40B4-BE49-F238E27FC236}">
                <a16:creationId xmlns:a16="http://schemas.microsoft.com/office/drawing/2014/main" id="{84CB5FD8-8F53-A281-0FA7-FF64248558ED}"/>
              </a:ext>
            </a:extLst>
          </p:cNvPr>
          <p:cNvSpPr>
            <a:spLocks noGrp="1"/>
          </p:cNvSpPr>
          <p:nvPr>
            <p:ph type="sldNum" sz="quarter" idx="4"/>
          </p:nvPr>
        </p:nvSpPr>
        <p:spPr/>
        <p:txBody>
          <a:bodyPr/>
          <a:lstStyle/>
          <a:p>
            <a:fld id="{6550E941-99E4-4403-A917-B30FF69A9617}" type="slidenum">
              <a:rPr lang="en-GB" altLang="en-US" smtClean="0"/>
              <a:pPr/>
              <a:t>41</a:t>
            </a:fld>
            <a:endParaRPr lang="en-GB" altLang="en-US"/>
          </a:p>
        </p:txBody>
      </p:sp>
      <p:pic>
        <p:nvPicPr>
          <p:cNvPr id="5" name="Picture 4" descr="Graphical user interface, application&#10;&#10;Description automatically generated">
            <a:extLst>
              <a:ext uri="{FF2B5EF4-FFF2-40B4-BE49-F238E27FC236}">
                <a16:creationId xmlns:a16="http://schemas.microsoft.com/office/drawing/2014/main" id="{9780DC60-593C-4E69-81DD-28EAAA4D39A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861856" y="1508991"/>
            <a:ext cx="2876873" cy="3840017"/>
          </a:xfrm>
          <a:prstGeom prst="rect">
            <a:avLst/>
          </a:prstGeom>
        </p:spPr>
      </p:pic>
      <p:sp>
        <p:nvSpPr>
          <p:cNvPr id="6" name="TextBox 5">
            <a:extLst>
              <a:ext uri="{FF2B5EF4-FFF2-40B4-BE49-F238E27FC236}">
                <a16:creationId xmlns:a16="http://schemas.microsoft.com/office/drawing/2014/main" id="{D1DEC955-DFD0-4F6D-A279-03DC32446221}"/>
              </a:ext>
            </a:extLst>
          </p:cNvPr>
          <p:cNvSpPr txBox="1"/>
          <p:nvPr/>
        </p:nvSpPr>
        <p:spPr>
          <a:xfrm>
            <a:off x="4169291" y="6000750"/>
            <a:ext cx="3853418" cy="196208"/>
          </a:xfrm>
          <a:prstGeom prst="rect">
            <a:avLst/>
          </a:prstGeom>
          <a:noFill/>
        </p:spPr>
        <p:txBody>
          <a:bodyPr wrap="square" rtlCol="0">
            <a:spAutoFit/>
          </a:bodyPr>
          <a:lstStyle/>
          <a:p>
            <a:r>
              <a:rPr lang="en-GB" sz="675">
                <a:hlinkClick r:id="rId3" tooltip="https://ecampusontario.pressbooks.pub/msteamsforteaching/chapter/add-outside-apps-to-teams-menus/"/>
              </a:rPr>
              <a:t>This Photo</a:t>
            </a:r>
            <a:r>
              <a:rPr lang="en-GB" sz="675"/>
              <a:t> by Unknown Author is licensed under </a:t>
            </a:r>
            <a:r>
              <a:rPr lang="en-GB" sz="675">
                <a:hlinkClick r:id="rId4" tooltip="https://creativecommons.org/licenses/by-nc-sa/3.0/"/>
              </a:rPr>
              <a:t>CC BY-SA-NC</a:t>
            </a:r>
            <a:endParaRPr lang="en-GB" sz="675"/>
          </a:p>
        </p:txBody>
      </p:sp>
    </p:spTree>
    <p:extLst>
      <p:ext uri="{BB962C8B-B14F-4D97-AF65-F5344CB8AC3E}">
        <p14:creationId xmlns:p14="http://schemas.microsoft.com/office/powerpoint/2010/main" val="37245807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2F575-9A1B-00EB-349D-C38BB068B1D4}"/>
              </a:ext>
            </a:extLst>
          </p:cNvPr>
          <p:cNvSpPr>
            <a:spLocks noGrp="1"/>
          </p:cNvSpPr>
          <p:nvPr>
            <p:ph type="title"/>
          </p:nvPr>
        </p:nvSpPr>
        <p:spPr/>
        <p:txBody>
          <a:bodyPr/>
          <a:lstStyle/>
          <a:p>
            <a:r>
              <a:rPr lang="en-GB"/>
              <a:t>Microsoft Teams Subscription &amp; Free Version Limits</a:t>
            </a:r>
          </a:p>
        </p:txBody>
      </p:sp>
      <p:sp>
        <p:nvSpPr>
          <p:cNvPr id="3" name="Content Placeholder 2">
            <a:extLst>
              <a:ext uri="{FF2B5EF4-FFF2-40B4-BE49-F238E27FC236}">
                <a16:creationId xmlns:a16="http://schemas.microsoft.com/office/drawing/2014/main" id="{5C52DDC9-6394-2425-D832-D586F98A7AAF}"/>
              </a:ext>
            </a:extLst>
          </p:cNvPr>
          <p:cNvSpPr>
            <a:spLocks noGrp="1"/>
          </p:cNvSpPr>
          <p:nvPr>
            <p:ph idx="1"/>
          </p:nvPr>
        </p:nvSpPr>
        <p:spPr/>
        <p:txBody>
          <a:bodyPr>
            <a:normAutofit fontScale="92500" lnSpcReduction="20000"/>
          </a:bodyPr>
          <a:lstStyle/>
          <a:p>
            <a:r>
              <a:rPr lang="en-GB"/>
              <a:t>📌 </a:t>
            </a:r>
            <a:r>
              <a:rPr lang="en-GB" b="1"/>
              <a:t>Microsoft Teams Subscription Options:</a:t>
            </a:r>
            <a:endParaRPr lang="en-GB"/>
          </a:p>
          <a:p>
            <a:pPr lvl="1"/>
            <a:r>
              <a:rPr lang="en-GB" b="1"/>
              <a:t>Free Version</a:t>
            </a:r>
            <a:r>
              <a:rPr lang="en-GB"/>
              <a:t> – Basic collaboration tools with limited features.</a:t>
            </a:r>
          </a:p>
          <a:p>
            <a:pPr lvl="1"/>
            <a:r>
              <a:rPr lang="en-GB" b="1"/>
              <a:t>Microsoft 365 Business &amp; Enterprise Plans</a:t>
            </a:r>
            <a:r>
              <a:rPr lang="en-GB"/>
              <a:t> – Full-featured Teams experience with advanced security and integrations.</a:t>
            </a:r>
          </a:p>
          <a:p>
            <a:r>
              <a:rPr lang="en-GB"/>
              <a:t>📌 </a:t>
            </a:r>
            <a:r>
              <a:rPr lang="en-GB" b="1"/>
              <a:t>Limits of the Free Version:</a:t>
            </a:r>
            <a:endParaRPr lang="en-GB"/>
          </a:p>
          <a:p>
            <a:pPr lvl="1"/>
            <a:r>
              <a:rPr lang="en-GB" b="1"/>
              <a:t>Meeting Duration:</a:t>
            </a:r>
            <a:r>
              <a:rPr lang="en-GB"/>
              <a:t> Max </a:t>
            </a:r>
            <a:r>
              <a:rPr lang="en-GB" b="1"/>
              <a:t>60 minutes</a:t>
            </a:r>
            <a:r>
              <a:rPr lang="en-GB"/>
              <a:t> per meeting.</a:t>
            </a:r>
          </a:p>
          <a:p>
            <a:pPr lvl="1"/>
            <a:r>
              <a:rPr lang="en-GB" b="1"/>
              <a:t>Meeting Participants:</a:t>
            </a:r>
            <a:r>
              <a:rPr lang="en-GB"/>
              <a:t> Up to </a:t>
            </a:r>
            <a:r>
              <a:rPr lang="en-GB" b="1"/>
              <a:t>100 attendees</a:t>
            </a:r>
            <a:r>
              <a:rPr lang="en-GB"/>
              <a:t>.</a:t>
            </a:r>
          </a:p>
          <a:p>
            <a:pPr lvl="1"/>
            <a:r>
              <a:rPr lang="en-GB" b="1"/>
              <a:t>Storage:</a:t>
            </a:r>
            <a:r>
              <a:rPr lang="en-GB"/>
              <a:t> </a:t>
            </a:r>
            <a:r>
              <a:rPr lang="en-GB" b="1"/>
              <a:t>5GB per user</a:t>
            </a:r>
            <a:r>
              <a:rPr lang="en-GB"/>
              <a:t> of cloud storage.</a:t>
            </a:r>
          </a:p>
          <a:p>
            <a:pPr lvl="1"/>
            <a:r>
              <a:rPr lang="en-GB" b="1"/>
              <a:t>Features Excluded:</a:t>
            </a:r>
            <a:endParaRPr lang="en-GB"/>
          </a:p>
          <a:p>
            <a:pPr marL="1200150" lvl="2" indent="-285750"/>
            <a:r>
              <a:rPr lang="en-GB"/>
              <a:t>No </a:t>
            </a:r>
            <a:r>
              <a:rPr lang="en-GB" b="1"/>
              <a:t>meeting recordings</a:t>
            </a:r>
            <a:r>
              <a:rPr lang="en-GB"/>
              <a:t>.</a:t>
            </a:r>
          </a:p>
          <a:p>
            <a:pPr marL="1200150" lvl="2" indent="-285750"/>
            <a:r>
              <a:rPr lang="en-GB"/>
              <a:t>No </a:t>
            </a:r>
            <a:r>
              <a:rPr lang="en-GB" b="1"/>
              <a:t>advanced security &amp; compliance features</a:t>
            </a:r>
            <a:r>
              <a:rPr lang="en-GB"/>
              <a:t>.</a:t>
            </a:r>
          </a:p>
          <a:p>
            <a:pPr marL="1200150" lvl="2" indent="-285750"/>
            <a:r>
              <a:rPr lang="en-GB"/>
              <a:t>No </a:t>
            </a:r>
            <a:r>
              <a:rPr lang="en-GB" b="1"/>
              <a:t>Microsoft 365 integrations</a:t>
            </a:r>
            <a:r>
              <a:rPr lang="en-GB"/>
              <a:t> (e.g., Outlook, SharePoint).</a:t>
            </a:r>
          </a:p>
          <a:p>
            <a:pPr marL="1200150" lvl="2" indent="-285750"/>
            <a:r>
              <a:rPr lang="en-GB"/>
              <a:t>Limited </a:t>
            </a:r>
            <a:r>
              <a:rPr lang="en-GB" b="1"/>
              <a:t>admin controls &amp; management tools</a:t>
            </a:r>
            <a:r>
              <a:rPr lang="en-GB"/>
              <a:t>.</a:t>
            </a:r>
          </a:p>
          <a:p>
            <a:endParaRPr lang="en-GB"/>
          </a:p>
        </p:txBody>
      </p:sp>
    </p:spTree>
    <p:extLst>
      <p:ext uri="{BB962C8B-B14F-4D97-AF65-F5344CB8AC3E}">
        <p14:creationId xmlns:p14="http://schemas.microsoft.com/office/powerpoint/2010/main" val="10422143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CE729-AA38-D92D-DDB1-72A0267A4E31}"/>
              </a:ext>
            </a:extLst>
          </p:cNvPr>
          <p:cNvSpPr>
            <a:spLocks noGrp="1"/>
          </p:cNvSpPr>
          <p:nvPr>
            <p:ph type="title"/>
          </p:nvPr>
        </p:nvSpPr>
        <p:spPr/>
        <p:txBody>
          <a:bodyPr/>
          <a:lstStyle/>
          <a:p>
            <a:r>
              <a:rPr lang="en-GB"/>
              <a:t>Other Collaboration Tools - Zoom </a:t>
            </a:r>
          </a:p>
        </p:txBody>
      </p:sp>
      <p:sp>
        <p:nvSpPr>
          <p:cNvPr id="3" name="Content Placeholder 2">
            <a:extLst>
              <a:ext uri="{FF2B5EF4-FFF2-40B4-BE49-F238E27FC236}">
                <a16:creationId xmlns:a16="http://schemas.microsoft.com/office/drawing/2014/main" id="{07BD3AAA-EFF9-B59F-CEEB-B85187267F2C}"/>
              </a:ext>
            </a:extLst>
          </p:cNvPr>
          <p:cNvSpPr>
            <a:spLocks noGrp="1"/>
          </p:cNvSpPr>
          <p:nvPr>
            <p:ph idx="1"/>
          </p:nvPr>
        </p:nvSpPr>
        <p:spPr/>
        <p:txBody>
          <a:bodyPr>
            <a:normAutofit/>
          </a:bodyPr>
          <a:lstStyle/>
          <a:p>
            <a:pPr>
              <a:buFont typeface="Arial" panose="020B0604020202020204" pitchFamily="34" charset="0"/>
              <a:buChar char="•"/>
            </a:pPr>
            <a:r>
              <a:rPr lang="en-GB"/>
              <a:t>A leading </a:t>
            </a:r>
            <a:r>
              <a:rPr lang="en-GB" b="1"/>
              <a:t>video conferencing platform</a:t>
            </a:r>
            <a:r>
              <a:rPr lang="en-GB"/>
              <a:t> for meetings, webinars, and virtual collaboration.</a:t>
            </a:r>
          </a:p>
          <a:p>
            <a:pPr>
              <a:buFont typeface="Arial" panose="020B0604020202020204" pitchFamily="34" charset="0"/>
              <a:buChar char="•"/>
            </a:pPr>
            <a:r>
              <a:rPr lang="en-GB"/>
              <a:t>Supports </a:t>
            </a:r>
            <a:r>
              <a:rPr lang="en-GB" b="1"/>
              <a:t>HD video, audio, and screen sharing</a:t>
            </a:r>
            <a:r>
              <a:rPr lang="en-GB"/>
              <a:t>.</a:t>
            </a:r>
          </a:p>
          <a:p>
            <a:r>
              <a:rPr lang="en-GB"/>
              <a:t>📌 </a:t>
            </a:r>
            <a:r>
              <a:rPr lang="en-GB" b="1"/>
              <a:t>Key Features:</a:t>
            </a:r>
            <a:endParaRPr lang="en-GB"/>
          </a:p>
          <a:p>
            <a:pPr lvl="1"/>
            <a:r>
              <a:rPr lang="en-GB" b="1"/>
              <a:t>Meeting Capacity:</a:t>
            </a:r>
            <a:r>
              <a:rPr lang="en-GB"/>
              <a:t> Up to </a:t>
            </a:r>
            <a:r>
              <a:rPr lang="en-GB" b="1"/>
              <a:t>100 participants (free)</a:t>
            </a:r>
            <a:r>
              <a:rPr lang="en-GB"/>
              <a:t>, 1,000+ with paid plans.</a:t>
            </a:r>
          </a:p>
          <a:p>
            <a:pPr lvl="1"/>
            <a:r>
              <a:rPr lang="en-GB" b="1"/>
              <a:t>Meeting Duration:</a:t>
            </a:r>
            <a:r>
              <a:rPr lang="en-GB"/>
              <a:t> </a:t>
            </a:r>
            <a:r>
              <a:rPr lang="en-GB" b="1"/>
              <a:t>40-minute limit on free version</a:t>
            </a:r>
            <a:r>
              <a:rPr lang="en-GB"/>
              <a:t>.</a:t>
            </a:r>
          </a:p>
          <a:p>
            <a:pPr lvl="1"/>
            <a:r>
              <a:rPr lang="en-GB" b="1"/>
              <a:t>Breakout Rooms:</a:t>
            </a:r>
            <a:r>
              <a:rPr lang="en-GB"/>
              <a:t> Divide meetings into smaller discussion groups.</a:t>
            </a:r>
          </a:p>
          <a:p>
            <a:pPr lvl="1"/>
            <a:r>
              <a:rPr lang="en-GB" b="1"/>
              <a:t>Cloud Recording &amp; Transcriptions:</a:t>
            </a:r>
            <a:r>
              <a:rPr lang="en-GB"/>
              <a:t> Available on paid plans.</a:t>
            </a:r>
          </a:p>
          <a:p>
            <a:r>
              <a:rPr lang="en-GB"/>
              <a:t>📌 </a:t>
            </a:r>
            <a:r>
              <a:rPr lang="en-GB" b="1"/>
              <a:t>Best For:</a:t>
            </a:r>
            <a:endParaRPr lang="en-GB"/>
          </a:p>
          <a:p>
            <a:pPr lvl="1"/>
            <a:r>
              <a:rPr lang="en-GB" b="1"/>
              <a:t>Business meetings, webinars, online events, and remote teams.</a:t>
            </a:r>
            <a:endParaRPr lang="en-GB"/>
          </a:p>
          <a:p>
            <a:endParaRPr lang="en-GB"/>
          </a:p>
        </p:txBody>
      </p:sp>
      <p:pic>
        <p:nvPicPr>
          <p:cNvPr id="4" name="Picture 3">
            <a:extLst>
              <a:ext uri="{FF2B5EF4-FFF2-40B4-BE49-F238E27FC236}">
                <a16:creationId xmlns:a16="http://schemas.microsoft.com/office/drawing/2014/main" id="{3F9CF93D-245E-4610-A6EF-83D0EA839185}"/>
              </a:ext>
            </a:extLst>
          </p:cNvPr>
          <p:cNvPicPr>
            <a:picLocks noChangeAspect="1"/>
          </p:cNvPicPr>
          <p:nvPr/>
        </p:nvPicPr>
        <p:blipFill>
          <a:blip r:embed="rId2"/>
          <a:stretch>
            <a:fillRect/>
          </a:stretch>
        </p:blipFill>
        <p:spPr>
          <a:xfrm>
            <a:off x="9632791" y="3523778"/>
            <a:ext cx="1951990" cy="1951990"/>
          </a:xfrm>
          <a:prstGeom prst="rect">
            <a:avLst/>
          </a:prstGeom>
        </p:spPr>
      </p:pic>
    </p:spTree>
    <p:extLst>
      <p:ext uri="{BB962C8B-B14F-4D97-AF65-F5344CB8AC3E}">
        <p14:creationId xmlns:p14="http://schemas.microsoft.com/office/powerpoint/2010/main" val="3866347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E72F08-F220-9F81-0EE2-B3B3A5C3F5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130DFD-7B02-2000-AA8E-EC0B99E4390F}"/>
              </a:ext>
            </a:extLst>
          </p:cNvPr>
          <p:cNvSpPr>
            <a:spLocks noGrp="1"/>
          </p:cNvSpPr>
          <p:nvPr>
            <p:ph type="title"/>
          </p:nvPr>
        </p:nvSpPr>
        <p:spPr/>
        <p:txBody>
          <a:bodyPr/>
          <a:lstStyle/>
          <a:p>
            <a:r>
              <a:rPr lang="en-GB"/>
              <a:t>Other Collaboration Tools – Google Meet </a:t>
            </a:r>
          </a:p>
        </p:txBody>
      </p:sp>
      <p:sp>
        <p:nvSpPr>
          <p:cNvPr id="3" name="Content Placeholder 2">
            <a:extLst>
              <a:ext uri="{FF2B5EF4-FFF2-40B4-BE49-F238E27FC236}">
                <a16:creationId xmlns:a16="http://schemas.microsoft.com/office/drawing/2014/main" id="{FB44AB68-F706-34A0-4E64-3606B7F2B168}"/>
              </a:ext>
            </a:extLst>
          </p:cNvPr>
          <p:cNvSpPr>
            <a:spLocks noGrp="1"/>
          </p:cNvSpPr>
          <p:nvPr>
            <p:ph idx="1"/>
          </p:nvPr>
        </p:nvSpPr>
        <p:spPr/>
        <p:txBody>
          <a:bodyPr>
            <a:normAutofit/>
          </a:bodyPr>
          <a:lstStyle/>
          <a:p>
            <a:pPr>
              <a:buFont typeface="Arial" panose="020B0604020202020204" pitchFamily="34" charset="0"/>
              <a:buChar char="•"/>
            </a:pPr>
            <a:r>
              <a:rPr lang="en-GB"/>
              <a:t>A </a:t>
            </a:r>
            <a:r>
              <a:rPr lang="en-GB" b="1"/>
              <a:t>video conferencing service</a:t>
            </a:r>
            <a:r>
              <a:rPr lang="en-GB"/>
              <a:t> integrated with </a:t>
            </a:r>
            <a:r>
              <a:rPr lang="en-GB" b="1"/>
              <a:t>Google Workspace</a:t>
            </a:r>
            <a:r>
              <a:rPr lang="en-GB"/>
              <a:t>.</a:t>
            </a:r>
          </a:p>
          <a:p>
            <a:pPr>
              <a:buFont typeface="Arial" panose="020B0604020202020204" pitchFamily="34" charset="0"/>
              <a:buChar char="•"/>
            </a:pPr>
            <a:r>
              <a:rPr lang="en-GB" b="1"/>
              <a:t>Browser-based</a:t>
            </a:r>
            <a:r>
              <a:rPr lang="en-GB"/>
              <a:t>, no software installation required.</a:t>
            </a:r>
          </a:p>
          <a:p>
            <a:r>
              <a:rPr lang="en-GB"/>
              <a:t>📌 </a:t>
            </a:r>
            <a:r>
              <a:rPr lang="en-GB" b="1"/>
              <a:t>Key Features:</a:t>
            </a:r>
            <a:endParaRPr lang="en-GB"/>
          </a:p>
          <a:p>
            <a:pPr lvl="1"/>
            <a:r>
              <a:rPr lang="en-GB" b="1"/>
              <a:t>Meeting Capacity:</a:t>
            </a:r>
            <a:r>
              <a:rPr lang="en-GB"/>
              <a:t> </a:t>
            </a:r>
            <a:r>
              <a:rPr lang="en-GB" b="1"/>
              <a:t>100 participants (free), 500+ (paid plans)</a:t>
            </a:r>
            <a:r>
              <a:rPr lang="en-GB"/>
              <a:t>.</a:t>
            </a:r>
          </a:p>
          <a:p>
            <a:pPr lvl="1"/>
            <a:r>
              <a:rPr lang="en-GB" b="1"/>
              <a:t>Meeting Duration:</a:t>
            </a:r>
            <a:r>
              <a:rPr lang="en-GB"/>
              <a:t> </a:t>
            </a:r>
            <a:r>
              <a:rPr lang="en-GB" b="1"/>
              <a:t>60-minute limit on free version</a:t>
            </a:r>
            <a:r>
              <a:rPr lang="en-GB"/>
              <a:t>.</a:t>
            </a:r>
          </a:p>
          <a:p>
            <a:pPr lvl="1"/>
            <a:r>
              <a:rPr lang="en-GB" b="1"/>
              <a:t>Live Captions:</a:t>
            </a:r>
            <a:r>
              <a:rPr lang="en-GB"/>
              <a:t> AI-powered real-time subtitles.</a:t>
            </a:r>
          </a:p>
          <a:p>
            <a:pPr lvl="1"/>
            <a:r>
              <a:rPr lang="en-GB" b="1"/>
              <a:t>Google Drive Integration:</a:t>
            </a:r>
            <a:r>
              <a:rPr lang="en-GB"/>
              <a:t> Save meeting recordings in Google Drive.</a:t>
            </a:r>
          </a:p>
          <a:p>
            <a:r>
              <a:rPr lang="en-GB"/>
              <a:t>📌 </a:t>
            </a:r>
            <a:r>
              <a:rPr lang="en-GB" b="1"/>
              <a:t>Best For:</a:t>
            </a:r>
            <a:endParaRPr lang="en-GB"/>
          </a:p>
          <a:p>
            <a:pPr lvl="1"/>
            <a:r>
              <a:rPr lang="en-GB" b="1"/>
              <a:t>Google Workspace users, businesses, schools, and remote teams.</a:t>
            </a:r>
            <a:endParaRPr lang="en-GB"/>
          </a:p>
          <a:p>
            <a:endParaRPr lang="en-GB"/>
          </a:p>
        </p:txBody>
      </p:sp>
      <p:grpSp>
        <p:nvGrpSpPr>
          <p:cNvPr id="21" name="Group 20">
            <a:extLst>
              <a:ext uri="{FF2B5EF4-FFF2-40B4-BE49-F238E27FC236}">
                <a16:creationId xmlns:a16="http://schemas.microsoft.com/office/drawing/2014/main" id="{EA05F849-94D9-4DF2-88AA-145612A9ED65}"/>
              </a:ext>
            </a:extLst>
          </p:cNvPr>
          <p:cNvGrpSpPr/>
          <p:nvPr/>
        </p:nvGrpSpPr>
        <p:grpSpPr>
          <a:xfrm>
            <a:off x="9931400" y="1511299"/>
            <a:ext cx="1764808" cy="2650719"/>
            <a:chOff x="7698938" y="359881"/>
            <a:chExt cx="4373874" cy="6473333"/>
          </a:xfrm>
        </p:grpSpPr>
        <p:pic>
          <p:nvPicPr>
            <p:cNvPr id="12" name="Picture 11" descr="Graphical user interface, application, icon&#10;&#10;Description automatically generated">
              <a:extLst>
                <a:ext uri="{FF2B5EF4-FFF2-40B4-BE49-F238E27FC236}">
                  <a16:creationId xmlns:a16="http://schemas.microsoft.com/office/drawing/2014/main" id="{A8E6C945-0C12-4EAD-A2EC-DEB83A39231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98938" y="359881"/>
              <a:ext cx="4373874" cy="6473333"/>
            </a:xfrm>
            <a:prstGeom prst="rect">
              <a:avLst/>
            </a:prstGeom>
          </p:spPr>
        </p:pic>
        <p:pic>
          <p:nvPicPr>
            <p:cNvPr id="19" name="Picture 18" descr="A picture containing text, clipart, screenshot, businesscard&#10;&#10;Description automatically generated">
              <a:extLst>
                <a:ext uri="{FF2B5EF4-FFF2-40B4-BE49-F238E27FC236}">
                  <a16:creationId xmlns:a16="http://schemas.microsoft.com/office/drawing/2014/main" id="{B5D48D4A-C366-495E-B59F-D2ED9AD937B9}"/>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8768" t="19136" r="25585" b="24485"/>
            <a:stretch/>
          </p:blipFill>
          <p:spPr>
            <a:xfrm>
              <a:off x="9315059" y="5065065"/>
              <a:ext cx="1303866" cy="743068"/>
            </a:xfrm>
            <a:prstGeom prst="rect">
              <a:avLst/>
            </a:prstGeom>
          </p:spPr>
        </p:pic>
      </p:grpSp>
    </p:spTree>
    <p:extLst>
      <p:ext uri="{BB962C8B-B14F-4D97-AF65-F5344CB8AC3E}">
        <p14:creationId xmlns:p14="http://schemas.microsoft.com/office/powerpoint/2010/main" val="2961316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4B9571-3873-11C4-16DD-F35CCE152833}"/>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7BA20A66-4F9C-F458-1090-94878B81F8A9}"/>
              </a:ext>
            </a:extLst>
          </p:cNvPr>
          <p:cNvPicPr>
            <a:picLocks noChangeAspect="1"/>
          </p:cNvPicPr>
          <p:nvPr/>
        </p:nvPicPr>
        <p:blipFill>
          <a:blip r:embed="rId2"/>
          <a:stretch>
            <a:fillRect/>
          </a:stretch>
        </p:blipFill>
        <p:spPr>
          <a:xfrm>
            <a:off x="8007159" y="3124200"/>
            <a:ext cx="3978465" cy="2979652"/>
          </a:xfrm>
          <a:prstGeom prst="rect">
            <a:avLst/>
          </a:prstGeom>
        </p:spPr>
      </p:pic>
      <p:sp>
        <p:nvSpPr>
          <p:cNvPr id="2" name="Title 1">
            <a:extLst>
              <a:ext uri="{FF2B5EF4-FFF2-40B4-BE49-F238E27FC236}">
                <a16:creationId xmlns:a16="http://schemas.microsoft.com/office/drawing/2014/main" id="{8778F3FE-B385-2B44-9B0B-74949BD19843}"/>
              </a:ext>
            </a:extLst>
          </p:cNvPr>
          <p:cNvSpPr>
            <a:spLocks noGrp="1"/>
          </p:cNvSpPr>
          <p:nvPr>
            <p:ph type="title"/>
          </p:nvPr>
        </p:nvSpPr>
        <p:spPr/>
        <p:txBody>
          <a:bodyPr/>
          <a:lstStyle/>
          <a:p>
            <a:r>
              <a:rPr lang="en-GB"/>
              <a:t>Other Collaboration Tools - Slack</a:t>
            </a:r>
          </a:p>
        </p:txBody>
      </p:sp>
      <p:sp>
        <p:nvSpPr>
          <p:cNvPr id="3" name="Content Placeholder 2">
            <a:extLst>
              <a:ext uri="{FF2B5EF4-FFF2-40B4-BE49-F238E27FC236}">
                <a16:creationId xmlns:a16="http://schemas.microsoft.com/office/drawing/2014/main" id="{20B10204-235A-AD4B-B261-077B0D6BD62C}"/>
              </a:ext>
            </a:extLst>
          </p:cNvPr>
          <p:cNvSpPr>
            <a:spLocks noGrp="1"/>
          </p:cNvSpPr>
          <p:nvPr>
            <p:ph idx="1"/>
          </p:nvPr>
        </p:nvSpPr>
        <p:spPr/>
        <p:txBody>
          <a:bodyPr>
            <a:normAutofit/>
          </a:bodyPr>
          <a:lstStyle/>
          <a:p>
            <a:pPr>
              <a:buFont typeface="Arial" panose="020B0604020202020204" pitchFamily="34" charset="0"/>
              <a:buChar char="•"/>
            </a:pPr>
            <a:r>
              <a:rPr lang="en-GB"/>
              <a:t>A </a:t>
            </a:r>
            <a:r>
              <a:rPr lang="en-GB" b="1"/>
              <a:t>team communication &amp; messaging platform</a:t>
            </a:r>
            <a:r>
              <a:rPr lang="en-GB"/>
              <a:t> for workplace collaboration.</a:t>
            </a:r>
          </a:p>
          <a:p>
            <a:pPr>
              <a:buFont typeface="Arial" panose="020B0604020202020204" pitchFamily="34" charset="0"/>
              <a:buChar char="•"/>
            </a:pPr>
            <a:r>
              <a:rPr lang="en-GB"/>
              <a:t>Organizes conversations into </a:t>
            </a:r>
            <a:r>
              <a:rPr lang="en-GB" b="1"/>
              <a:t>Channels &amp; Direct Messages (DMs)</a:t>
            </a:r>
            <a:r>
              <a:rPr lang="en-GB"/>
              <a:t>.</a:t>
            </a:r>
          </a:p>
          <a:p>
            <a:r>
              <a:rPr lang="en-GB"/>
              <a:t>📌 </a:t>
            </a:r>
            <a:r>
              <a:rPr lang="en-GB" b="1"/>
              <a:t>Key Features:</a:t>
            </a:r>
            <a:endParaRPr lang="en-GB"/>
          </a:p>
          <a:p>
            <a:pPr lvl="1"/>
            <a:r>
              <a:rPr lang="en-GB" b="1"/>
              <a:t>Instant Messaging:</a:t>
            </a:r>
            <a:r>
              <a:rPr lang="en-GB"/>
              <a:t> Text, file sharing, and voice/video calls.</a:t>
            </a:r>
          </a:p>
          <a:p>
            <a:pPr lvl="1"/>
            <a:r>
              <a:rPr lang="en-GB" b="1"/>
              <a:t>Integrations:</a:t>
            </a:r>
            <a:r>
              <a:rPr lang="en-GB"/>
              <a:t> Connects with </a:t>
            </a:r>
            <a:r>
              <a:rPr lang="en-GB" b="1"/>
              <a:t>Google Drive, Microsoft 365, Trello, Zoom</a:t>
            </a:r>
            <a:r>
              <a:rPr lang="en-GB"/>
              <a:t>, etc.</a:t>
            </a:r>
          </a:p>
          <a:p>
            <a:pPr lvl="1"/>
            <a:r>
              <a:rPr lang="en-GB" b="1"/>
              <a:t>Slack Huddles:</a:t>
            </a:r>
            <a:r>
              <a:rPr lang="en-GB"/>
              <a:t> Audio-first quick team discussions.</a:t>
            </a:r>
          </a:p>
          <a:p>
            <a:pPr lvl="1"/>
            <a:r>
              <a:rPr lang="en-GB" b="1"/>
              <a:t>Workflow Automation:</a:t>
            </a:r>
            <a:r>
              <a:rPr lang="en-GB"/>
              <a:t> Automate repetitive tasks.</a:t>
            </a:r>
          </a:p>
          <a:p>
            <a:r>
              <a:rPr lang="en-GB"/>
              <a:t>📌 </a:t>
            </a:r>
            <a:r>
              <a:rPr lang="en-GB" b="1"/>
              <a:t>Best For:</a:t>
            </a:r>
            <a:endParaRPr lang="en-GB"/>
          </a:p>
          <a:p>
            <a:pPr lvl="1"/>
            <a:r>
              <a:rPr lang="en-GB" b="1"/>
              <a:t>Startups, tech teams, project management, and remote collaboration.</a:t>
            </a:r>
            <a:endParaRPr lang="en-GB"/>
          </a:p>
          <a:p>
            <a:endParaRPr lang="en-GB"/>
          </a:p>
        </p:txBody>
      </p:sp>
    </p:spTree>
    <p:extLst>
      <p:ext uri="{BB962C8B-B14F-4D97-AF65-F5344CB8AC3E}">
        <p14:creationId xmlns:p14="http://schemas.microsoft.com/office/powerpoint/2010/main" val="1894614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A8D701-8E7B-C90F-855B-CA5FA4F56E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81A5E8-024B-D3AE-3ED9-E4AB69292E91}"/>
              </a:ext>
            </a:extLst>
          </p:cNvPr>
          <p:cNvSpPr>
            <a:spLocks noGrp="1"/>
          </p:cNvSpPr>
          <p:nvPr>
            <p:ph type="title"/>
          </p:nvPr>
        </p:nvSpPr>
        <p:spPr/>
        <p:txBody>
          <a:bodyPr/>
          <a:lstStyle/>
          <a:p>
            <a:r>
              <a:rPr lang="en-GB"/>
              <a:t>Other Collaboration Tools - Discord </a:t>
            </a:r>
          </a:p>
        </p:txBody>
      </p:sp>
      <p:sp>
        <p:nvSpPr>
          <p:cNvPr id="3" name="Content Placeholder 2">
            <a:extLst>
              <a:ext uri="{FF2B5EF4-FFF2-40B4-BE49-F238E27FC236}">
                <a16:creationId xmlns:a16="http://schemas.microsoft.com/office/drawing/2014/main" id="{67CA2FDF-E47B-64AA-9CED-FAA3931C349A}"/>
              </a:ext>
            </a:extLst>
          </p:cNvPr>
          <p:cNvSpPr>
            <a:spLocks noGrp="1"/>
          </p:cNvSpPr>
          <p:nvPr>
            <p:ph idx="1"/>
          </p:nvPr>
        </p:nvSpPr>
        <p:spPr/>
        <p:txBody>
          <a:bodyPr/>
          <a:lstStyle/>
          <a:p>
            <a:pPr>
              <a:buFont typeface="Arial" panose="020B0604020202020204" pitchFamily="34" charset="0"/>
              <a:buChar char="•"/>
            </a:pPr>
            <a:r>
              <a:rPr lang="en-GB"/>
              <a:t>A </a:t>
            </a:r>
            <a:r>
              <a:rPr lang="en-GB" b="1"/>
              <a:t>voice, video, and text chat platform</a:t>
            </a:r>
            <a:r>
              <a:rPr lang="en-GB"/>
              <a:t> originally designed for gamers, now used for </a:t>
            </a:r>
            <a:r>
              <a:rPr lang="en-GB" b="1"/>
              <a:t>business &amp; communities</a:t>
            </a:r>
            <a:r>
              <a:rPr lang="en-GB"/>
              <a:t>.</a:t>
            </a:r>
          </a:p>
          <a:p>
            <a:r>
              <a:rPr lang="en-GB"/>
              <a:t>📌 </a:t>
            </a:r>
            <a:r>
              <a:rPr lang="en-GB" b="1"/>
              <a:t>Key Features:</a:t>
            </a:r>
            <a:endParaRPr lang="en-GB"/>
          </a:p>
          <a:p>
            <a:pPr lvl="1"/>
            <a:r>
              <a:rPr lang="en-GB" b="1"/>
              <a:t>Voice &amp; Video Calls:</a:t>
            </a:r>
            <a:r>
              <a:rPr lang="en-GB"/>
              <a:t> High-quality real-time communication.</a:t>
            </a:r>
          </a:p>
          <a:p>
            <a:pPr lvl="1"/>
            <a:r>
              <a:rPr lang="en-GB" b="1"/>
              <a:t>Channels &amp; Servers:</a:t>
            </a:r>
            <a:r>
              <a:rPr lang="en-GB"/>
              <a:t> Organize discussions into topics &amp; teams.</a:t>
            </a:r>
          </a:p>
          <a:p>
            <a:pPr lvl="1"/>
            <a:r>
              <a:rPr lang="en-GB" b="1"/>
              <a:t>Screen Sharing &amp; Streaming:</a:t>
            </a:r>
            <a:r>
              <a:rPr lang="en-GB"/>
              <a:t> Share content in meetings.</a:t>
            </a:r>
          </a:p>
          <a:p>
            <a:pPr lvl="1"/>
            <a:r>
              <a:rPr lang="en-GB" b="1"/>
              <a:t>Customization &amp; Bots:</a:t>
            </a:r>
            <a:r>
              <a:rPr lang="en-GB"/>
              <a:t> Automate moderation &amp; tasks with bots.</a:t>
            </a:r>
          </a:p>
          <a:p>
            <a:r>
              <a:rPr lang="en-GB"/>
              <a:t>📌 </a:t>
            </a:r>
            <a:r>
              <a:rPr lang="en-GB" b="1"/>
              <a:t>Best For:</a:t>
            </a:r>
            <a:endParaRPr lang="en-GB"/>
          </a:p>
          <a:p>
            <a:pPr lvl="1"/>
            <a:r>
              <a:rPr lang="en-GB" b="1"/>
              <a:t>Gaming communities, online groups, and casual team collaboration.</a:t>
            </a:r>
            <a:endParaRPr lang="en-GB"/>
          </a:p>
          <a:p>
            <a:endParaRPr lang="en-GB"/>
          </a:p>
        </p:txBody>
      </p:sp>
      <p:pic>
        <p:nvPicPr>
          <p:cNvPr id="11" name="Picture 10" descr="Icon&#10;&#10;Description automatically generated">
            <a:extLst>
              <a:ext uri="{FF2B5EF4-FFF2-40B4-BE49-F238E27FC236}">
                <a16:creationId xmlns:a16="http://schemas.microsoft.com/office/drawing/2014/main" id="{8301D002-B4AF-4F1A-8199-B4B39E317CF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805587" y="2665228"/>
            <a:ext cx="2157329" cy="2157329"/>
          </a:xfrm>
          <a:prstGeom prst="rect">
            <a:avLst/>
          </a:prstGeom>
        </p:spPr>
      </p:pic>
    </p:spTree>
    <p:extLst>
      <p:ext uri="{BB962C8B-B14F-4D97-AF65-F5344CB8AC3E}">
        <p14:creationId xmlns:p14="http://schemas.microsoft.com/office/powerpoint/2010/main" val="39569892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3F1F902-8ADD-2F18-606C-ACDD0DB6F7E3}"/>
              </a:ext>
            </a:extLst>
          </p:cNvPr>
          <p:cNvSpPr>
            <a:spLocks noGrp="1"/>
          </p:cNvSpPr>
          <p:nvPr>
            <p:ph type="ctrTitle"/>
          </p:nvPr>
        </p:nvSpPr>
        <p:spPr/>
        <p:txBody>
          <a:bodyPr/>
          <a:lstStyle/>
          <a:p>
            <a:r>
              <a:rPr lang="en-GB"/>
              <a:t>Other Messaging Tools</a:t>
            </a:r>
          </a:p>
        </p:txBody>
      </p:sp>
      <p:pic>
        <p:nvPicPr>
          <p:cNvPr id="13314" name="Picture 2" descr="WhatsApp, Telegram y Messenger en una misma pantalla: mirá cómo hacerlo">
            <a:extLst>
              <a:ext uri="{FF2B5EF4-FFF2-40B4-BE49-F238E27FC236}">
                <a16:creationId xmlns:a16="http://schemas.microsoft.com/office/drawing/2014/main" id="{F55EAB37-D166-D09F-C58A-1FF28F16564C}"/>
              </a:ext>
            </a:extLst>
          </p:cNvPr>
          <p:cNvPicPr>
            <a:picLocks noChangeAspect="1" noChangeArrowheads="1"/>
          </p:cNvPicPr>
          <p:nvPr/>
        </p:nvPicPr>
        <p:blipFill>
          <a:blip r:embed="rId2">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3838574" y="3238500"/>
            <a:ext cx="4514850" cy="2533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7047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7CD0E-C1B3-F260-842A-98655CCFE6EE}"/>
              </a:ext>
            </a:extLst>
          </p:cNvPr>
          <p:cNvSpPr>
            <a:spLocks noGrp="1"/>
          </p:cNvSpPr>
          <p:nvPr>
            <p:ph type="title"/>
          </p:nvPr>
        </p:nvSpPr>
        <p:spPr/>
        <p:txBody>
          <a:bodyPr/>
          <a:lstStyle/>
          <a:p>
            <a:r>
              <a:rPr lang="en-GB"/>
              <a:t>Introduction to Messaging Tools</a:t>
            </a:r>
          </a:p>
        </p:txBody>
      </p:sp>
      <p:sp>
        <p:nvSpPr>
          <p:cNvPr id="3" name="Content Placeholder 2">
            <a:extLst>
              <a:ext uri="{FF2B5EF4-FFF2-40B4-BE49-F238E27FC236}">
                <a16:creationId xmlns:a16="http://schemas.microsoft.com/office/drawing/2014/main" id="{C537A625-2930-087C-8888-6188E6540365}"/>
              </a:ext>
            </a:extLst>
          </p:cNvPr>
          <p:cNvSpPr>
            <a:spLocks noGrp="1"/>
          </p:cNvSpPr>
          <p:nvPr>
            <p:ph idx="1"/>
          </p:nvPr>
        </p:nvSpPr>
        <p:spPr/>
        <p:txBody>
          <a:bodyPr>
            <a:normAutofit fontScale="92500" lnSpcReduction="20000"/>
          </a:bodyPr>
          <a:lstStyle/>
          <a:p>
            <a:pPr>
              <a:buFont typeface="Arial" panose="020B0604020202020204" pitchFamily="34" charset="0"/>
              <a:buChar char="•"/>
            </a:pPr>
            <a:r>
              <a:rPr lang="en-GB"/>
              <a:t>Messaging tools are </a:t>
            </a:r>
            <a:r>
              <a:rPr lang="en-GB" b="1"/>
              <a:t>communication apps</a:t>
            </a:r>
            <a:r>
              <a:rPr lang="en-GB"/>
              <a:t> that allow users to send </a:t>
            </a:r>
            <a:r>
              <a:rPr lang="en-GB" b="1"/>
              <a:t>text messages, images, voice notes, videos, and files</a:t>
            </a:r>
            <a:r>
              <a:rPr lang="en-GB"/>
              <a:t> instantly.</a:t>
            </a:r>
          </a:p>
          <a:p>
            <a:pPr>
              <a:buFont typeface="Arial" panose="020B0604020202020204" pitchFamily="34" charset="0"/>
              <a:buChar char="•"/>
            </a:pPr>
            <a:r>
              <a:rPr lang="en-GB"/>
              <a:t>Support </a:t>
            </a:r>
            <a:r>
              <a:rPr lang="en-GB" b="1"/>
              <a:t>individual and group chats</a:t>
            </a:r>
            <a:r>
              <a:rPr lang="en-GB"/>
              <a:t>, and often include </a:t>
            </a:r>
            <a:r>
              <a:rPr lang="en-GB" b="1"/>
              <a:t>voice &amp; video calling</a:t>
            </a:r>
            <a:r>
              <a:rPr lang="en-GB"/>
              <a:t>.</a:t>
            </a:r>
          </a:p>
          <a:p>
            <a:r>
              <a:rPr lang="en-GB"/>
              <a:t>📌 </a:t>
            </a:r>
            <a:r>
              <a:rPr lang="en-GB" b="1"/>
              <a:t>Why Use Messaging Tools?</a:t>
            </a:r>
            <a:endParaRPr lang="en-GB"/>
          </a:p>
          <a:p>
            <a:pPr lvl="1"/>
            <a:r>
              <a:rPr lang="en-GB" b="1"/>
              <a:t>Fast &amp; convenient</a:t>
            </a:r>
            <a:r>
              <a:rPr lang="en-GB"/>
              <a:t> communication.</a:t>
            </a:r>
          </a:p>
          <a:p>
            <a:pPr lvl="1"/>
            <a:r>
              <a:rPr lang="en-GB"/>
              <a:t>Available on </a:t>
            </a:r>
            <a:r>
              <a:rPr lang="en-GB" b="1"/>
              <a:t>mobile, desktop, and web</a:t>
            </a:r>
            <a:r>
              <a:rPr lang="en-GB"/>
              <a:t>.</a:t>
            </a:r>
          </a:p>
          <a:p>
            <a:pPr>
              <a:buFont typeface="Arial" panose="020B0604020202020204" pitchFamily="34" charset="0"/>
              <a:buChar char="•"/>
            </a:pPr>
            <a:r>
              <a:rPr lang="en-GB"/>
              <a:t>Enhanced with </a:t>
            </a:r>
            <a:r>
              <a:rPr lang="en-GB" b="1"/>
              <a:t>encryption, multimedia sharing, and integrations</a:t>
            </a:r>
            <a:r>
              <a:rPr lang="en-GB"/>
              <a:t>.</a:t>
            </a:r>
          </a:p>
          <a:p>
            <a:r>
              <a:rPr lang="en-GB"/>
              <a:t>📌 </a:t>
            </a:r>
            <a:r>
              <a:rPr lang="en-GB" b="1"/>
              <a:t>Popular Messaging Apps:</a:t>
            </a:r>
            <a:endParaRPr lang="en-GB"/>
          </a:p>
          <a:p>
            <a:pPr lvl="1"/>
            <a:r>
              <a:rPr lang="en-GB" b="1"/>
              <a:t>Messenger (Facebook Messenger)</a:t>
            </a:r>
            <a:endParaRPr lang="en-GB"/>
          </a:p>
          <a:p>
            <a:pPr lvl="1"/>
            <a:r>
              <a:rPr lang="en-GB" b="1"/>
              <a:t>WhatsApp</a:t>
            </a:r>
            <a:endParaRPr lang="en-GB"/>
          </a:p>
          <a:p>
            <a:pPr lvl="1"/>
            <a:r>
              <a:rPr lang="en-GB" b="1"/>
              <a:t>Telegram</a:t>
            </a:r>
            <a:endParaRPr lang="en-GB"/>
          </a:p>
          <a:p>
            <a:pPr lvl="1"/>
            <a:r>
              <a:rPr lang="en-GB" b="1"/>
              <a:t>Other Apps:</a:t>
            </a:r>
            <a:r>
              <a:rPr lang="en-GB"/>
              <a:t> Signal, WeChat, Viber, Snapchat</a:t>
            </a:r>
          </a:p>
          <a:p>
            <a:endParaRPr lang="en-GB"/>
          </a:p>
        </p:txBody>
      </p:sp>
      <p:pic>
        <p:nvPicPr>
          <p:cNvPr id="14338" name="Picture 2" descr="WhatsApp, Telegram y Messenger en una misma pantalla: mirá cómo hacerlo">
            <a:extLst>
              <a:ext uri="{FF2B5EF4-FFF2-40B4-BE49-F238E27FC236}">
                <a16:creationId xmlns:a16="http://schemas.microsoft.com/office/drawing/2014/main" id="{AC241C24-B09C-76D0-5A31-FDF5ED3AD1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02599" y="4019845"/>
            <a:ext cx="3082925" cy="17300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5746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WhatsApp, Telegram y Messenger en una misma pantalla: mirá cómo hacerlo">
            <a:extLst>
              <a:ext uri="{FF2B5EF4-FFF2-40B4-BE49-F238E27FC236}">
                <a16:creationId xmlns:a16="http://schemas.microsoft.com/office/drawing/2014/main" id="{18F486C6-542C-4713-8A79-945A352FCA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61399" y="2279945"/>
            <a:ext cx="3082925" cy="173008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6029CE7-7C33-0DFB-D07D-C77778CCAAC5}"/>
              </a:ext>
            </a:extLst>
          </p:cNvPr>
          <p:cNvSpPr>
            <a:spLocks noGrp="1"/>
          </p:cNvSpPr>
          <p:nvPr>
            <p:ph type="title"/>
          </p:nvPr>
        </p:nvSpPr>
        <p:spPr/>
        <p:txBody>
          <a:bodyPr/>
          <a:lstStyle/>
          <a:p>
            <a:r>
              <a:rPr lang="en-GB"/>
              <a:t>Facebook Messenger</a:t>
            </a:r>
          </a:p>
        </p:txBody>
      </p:sp>
      <p:sp>
        <p:nvSpPr>
          <p:cNvPr id="3" name="Content Placeholder 2">
            <a:extLst>
              <a:ext uri="{FF2B5EF4-FFF2-40B4-BE49-F238E27FC236}">
                <a16:creationId xmlns:a16="http://schemas.microsoft.com/office/drawing/2014/main" id="{68F5BC3E-EB77-A05B-F86D-D6062EA2F6BB}"/>
              </a:ext>
            </a:extLst>
          </p:cNvPr>
          <p:cNvSpPr>
            <a:spLocks noGrp="1"/>
          </p:cNvSpPr>
          <p:nvPr>
            <p:ph idx="1"/>
          </p:nvPr>
        </p:nvSpPr>
        <p:spPr/>
        <p:txBody>
          <a:bodyPr>
            <a:normAutofit/>
          </a:bodyPr>
          <a:lstStyle/>
          <a:p>
            <a:pPr>
              <a:buFont typeface="Arial" panose="020B0604020202020204" pitchFamily="34" charset="0"/>
              <a:buChar char="•"/>
            </a:pPr>
            <a:r>
              <a:rPr lang="en-GB"/>
              <a:t>A </a:t>
            </a:r>
            <a:r>
              <a:rPr lang="en-GB" b="1"/>
              <a:t>free messaging app</a:t>
            </a:r>
            <a:r>
              <a:rPr lang="en-GB"/>
              <a:t> developed by Meta (formerly Facebook).</a:t>
            </a:r>
          </a:p>
          <a:p>
            <a:pPr>
              <a:buFont typeface="Arial" panose="020B0604020202020204" pitchFamily="34" charset="0"/>
              <a:buChar char="•"/>
            </a:pPr>
            <a:r>
              <a:rPr lang="en-GB"/>
              <a:t>Available on </a:t>
            </a:r>
            <a:r>
              <a:rPr lang="en-GB" b="1"/>
              <a:t>mobile &amp; desktop</a:t>
            </a:r>
            <a:r>
              <a:rPr lang="en-GB"/>
              <a:t> and integrates with </a:t>
            </a:r>
            <a:r>
              <a:rPr lang="en-GB" b="1"/>
              <a:t>Facebook accounts</a:t>
            </a:r>
            <a:r>
              <a:rPr lang="en-GB"/>
              <a:t>.</a:t>
            </a:r>
          </a:p>
          <a:p>
            <a:r>
              <a:rPr lang="en-GB"/>
              <a:t>📌 </a:t>
            </a:r>
            <a:r>
              <a:rPr lang="en-GB" b="1"/>
              <a:t>Key Features:</a:t>
            </a:r>
            <a:endParaRPr lang="en-GB"/>
          </a:p>
          <a:p>
            <a:pPr lvl="1"/>
            <a:r>
              <a:rPr lang="en-GB" b="1"/>
              <a:t>Text, voice, and video calls</a:t>
            </a:r>
            <a:r>
              <a:rPr lang="en-GB"/>
              <a:t> with individuals or groups.</a:t>
            </a:r>
          </a:p>
          <a:p>
            <a:pPr lvl="1"/>
            <a:r>
              <a:rPr lang="en-GB" b="1"/>
              <a:t>Reactions, GIFs, and stickers</a:t>
            </a:r>
            <a:r>
              <a:rPr lang="en-GB"/>
              <a:t> for interactive messaging.</a:t>
            </a:r>
          </a:p>
          <a:p>
            <a:pPr lvl="1"/>
            <a:r>
              <a:rPr lang="en-GB" b="1"/>
              <a:t>End-to-end encryption</a:t>
            </a:r>
            <a:r>
              <a:rPr lang="en-GB"/>
              <a:t> for private conversations (Secret Chats).</a:t>
            </a:r>
          </a:p>
          <a:p>
            <a:pPr lvl="1"/>
            <a:r>
              <a:rPr lang="en-GB" b="1"/>
              <a:t>Integration with Facebook &amp; Instagram</a:t>
            </a:r>
            <a:r>
              <a:rPr lang="en-GB"/>
              <a:t> for cross-platform messaging.</a:t>
            </a:r>
          </a:p>
          <a:p>
            <a:r>
              <a:rPr lang="en-GB"/>
              <a:t>📌 </a:t>
            </a:r>
            <a:r>
              <a:rPr lang="en-GB" b="1"/>
              <a:t>Best For:</a:t>
            </a:r>
            <a:endParaRPr lang="en-GB"/>
          </a:p>
          <a:p>
            <a:pPr lvl="1"/>
            <a:r>
              <a:rPr lang="en-GB"/>
              <a:t>Social networking, casual conversations, and business chat via </a:t>
            </a:r>
            <a:r>
              <a:rPr lang="en-GB" b="1"/>
              <a:t>Facebook Pages</a:t>
            </a:r>
            <a:r>
              <a:rPr lang="en-GB"/>
              <a:t>.</a:t>
            </a:r>
          </a:p>
          <a:p>
            <a:endParaRPr lang="en-GB"/>
          </a:p>
        </p:txBody>
      </p:sp>
    </p:spTree>
    <p:extLst>
      <p:ext uri="{BB962C8B-B14F-4D97-AF65-F5344CB8AC3E}">
        <p14:creationId xmlns:p14="http://schemas.microsoft.com/office/powerpoint/2010/main" val="259571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F90E27-BA84-BC87-DE43-3652C036F7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C394C5-B2E2-DA86-4EA4-2F71A5DB13C5}"/>
              </a:ext>
            </a:extLst>
          </p:cNvPr>
          <p:cNvSpPr>
            <a:spLocks noGrp="1"/>
          </p:cNvSpPr>
          <p:nvPr>
            <p:ph type="title"/>
          </p:nvPr>
        </p:nvSpPr>
        <p:spPr/>
        <p:txBody>
          <a:bodyPr/>
          <a:lstStyle/>
          <a:p>
            <a:r>
              <a:rPr lang="en-GB"/>
              <a:t>WhatsApp</a:t>
            </a:r>
          </a:p>
        </p:txBody>
      </p:sp>
      <p:sp>
        <p:nvSpPr>
          <p:cNvPr id="3" name="Content Placeholder 2">
            <a:extLst>
              <a:ext uri="{FF2B5EF4-FFF2-40B4-BE49-F238E27FC236}">
                <a16:creationId xmlns:a16="http://schemas.microsoft.com/office/drawing/2014/main" id="{08AD2FF7-E080-61AA-0B3E-46137A31F3A8}"/>
              </a:ext>
            </a:extLst>
          </p:cNvPr>
          <p:cNvSpPr>
            <a:spLocks noGrp="1"/>
          </p:cNvSpPr>
          <p:nvPr>
            <p:ph idx="1"/>
          </p:nvPr>
        </p:nvSpPr>
        <p:spPr/>
        <p:txBody>
          <a:bodyPr>
            <a:normAutofit/>
          </a:bodyPr>
          <a:lstStyle/>
          <a:p>
            <a:pPr>
              <a:buFont typeface="Arial" panose="020B0604020202020204" pitchFamily="34" charset="0"/>
              <a:buChar char="•"/>
            </a:pPr>
            <a:r>
              <a:rPr lang="en-GB"/>
              <a:t>A </a:t>
            </a:r>
            <a:r>
              <a:rPr lang="en-GB" b="1"/>
              <a:t>widely used</a:t>
            </a:r>
            <a:r>
              <a:rPr lang="en-GB"/>
              <a:t> messaging app owned by Meta.</a:t>
            </a:r>
          </a:p>
          <a:p>
            <a:pPr>
              <a:buFont typeface="Arial" panose="020B0604020202020204" pitchFamily="34" charset="0"/>
              <a:buChar char="•"/>
            </a:pPr>
            <a:r>
              <a:rPr lang="en-GB"/>
              <a:t>Offers </a:t>
            </a:r>
            <a:r>
              <a:rPr lang="en-GB" b="1"/>
              <a:t>secure, end-to-end encrypted messaging</a:t>
            </a:r>
            <a:r>
              <a:rPr lang="en-GB"/>
              <a:t> for privacy.</a:t>
            </a:r>
          </a:p>
          <a:p>
            <a:r>
              <a:rPr lang="en-GB"/>
              <a:t>📌 </a:t>
            </a:r>
            <a:r>
              <a:rPr lang="en-GB" b="1"/>
              <a:t>Key Features:</a:t>
            </a:r>
            <a:endParaRPr lang="en-GB"/>
          </a:p>
          <a:p>
            <a:pPr lvl="1"/>
            <a:r>
              <a:rPr lang="en-GB" b="1"/>
              <a:t>Text, voice, and video calls</a:t>
            </a:r>
            <a:r>
              <a:rPr lang="en-GB"/>
              <a:t> (individual &amp; group).</a:t>
            </a:r>
          </a:p>
          <a:p>
            <a:pPr lvl="1"/>
            <a:r>
              <a:rPr lang="en-GB" b="1"/>
              <a:t>WhatsApp Web &amp; Desktop</a:t>
            </a:r>
            <a:r>
              <a:rPr lang="en-GB"/>
              <a:t> for cross-device access.</a:t>
            </a:r>
          </a:p>
          <a:p>
            <a:pPr lvl="1"/>
            <a:r>
              <a:rPr lang="en-GB" b="1"/>
              <a:t>Disappearing messages</a:t>
            </a:r>
            <a:r>
              <a:rPr lang="en-GB"/>
              <a:t> for added privacy.</a:t>
            </a:r>
          </a:p>
          <a:p>
            <a:pPr>
              <a:buFont typeface="Arial" panose="020B0604020202020204" pitchFamily="34" charset="0"/>
              <a:buChar char="•"/>
            </a:pPr>
            <a:r>
              <a:rPr lang="en-GB" b="1"/>
              <a:t>WhatsApp Business:</a:t>
            </a:r>
            <a:r>
              <a:rPr lang="en-GB"/>
              <a:t> Automate replies &amp; connect with customers.</a:t>
            </a:r>
          </a:p>
          <a:p>
            <a:r>
              <a:rPr lang="en-GB"/>
              <a:t>📌 </a:t>
            </a:r>
            <a:r>
              <a:rPr lang="en-GB" b="1"/>
              <a:t>Best For:</a:t>
            </a:r>
            <a:endParaRPr lang="en-GB"/>
          </a:p>
          <a:p>
            <a:pPr lvl="1"/>
            <a:r>
              <a:rPr lang="en-GB"/>
              <a:t>Personal &amp; business communication with </a:t>
            </a:r>
            <a:r>
              <a:rPr lang="en-GB" b="1"/>
              <a:t>global accessibility</a:t>
            </a:r>
            <a:r>
              <a:rPr lang="en-GB"/>
              <a:t>.</a:t>
            </a:r>
          </a:p>
          <a:p>
            <a:endParaRPr lang="en-GB"/>
          </a:p>
        </p:txBody>
      </p:sp>
      <p:pic>
        <p:nvPicPr>
          <p:cNvPr id="4" name="Picture 2" descr="WhatsApp, Telegram y Messenger en una misma pantalla: mirá cómo hacerlo">
            <a:extLst>
              <a:ext uri="{FF2B5EF4-FFF2-40B4-BE49-F238E27FC236}">
                <a16:creationId xmlns:a16="http://schemas.microsoft.com/office/drawing/2014/main" id="{552EF606-DE64-0255-C400-3AF93ADA81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20099" y="2152945"/>
            <a:ext cx="3082925" cy="17300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7110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50B08F-7CCE-70F2-3E86-A8371ED2E5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8D0DBF-55DA-A09C-4F35-D75D7520120D}"/>
              </a:ext>
            </a:extLst>
          </p:cNvPr>
          <p:cNvSpPr>
            <a:spLocks noGrp="1"/>
          </p:cNvSpPr>
          <p:nvPr>
            <p:ph type="title"/>
          </p:nvPr>
        </p:nvSpPr>
        <p:spPr/>
        <p:txBody>
          <a:bodyPr/>
          <a:lstStyle/>
          <a:p>
            <a:r>
              <a:rPr lang="en-GB"/>
              <a:t>Telegram</a:t>
            </a:r>
          </a:p>
        </p:txBody>
      </p:sp>
      <p:sp>
        <p:nvSpPr>
          <p:cNvPr id="3" name="Content Placeholder 2">
            <a:extLst>
              <a:ext uri="{FF2B5EF4-FFF2-40B4-BE49-F238E27FC236}">
                <a16:creationId xmlns:a16="http://schemas.microsoft.com/office/drawing/2014/main" id="{CD219449-D78F-EFB5-9AB5-A00D6CC6C62A}"/>
              </a:ext>
            </a:extLst>
          </p:cNvPr>
          <p:cNvSpPr>
            <a:spLocks noGrp="1"/>
          </p:cNvSpPr>
          <p:nvPr>
            <p:ph idx="1"/>
          </p:nvPr>
        </p:nvSpPr>
        <p:spPr/>
        <p:txBody>
          <a:bodyPr>
            <a:normAutofit/>
          </a:bodyPr>
          <a:lstStyle/>
          <a:p>
            <a:pPr>
              <a:buFont typeface="Arial" panose="020B0604020202020204" pitchFamily="34" charset="0"/>
              <a:buChar char="•"/>
            </a:pPr>
            <a:r>
              <a:rPr lang="en-GB"/>
              <a:t>A </a:t>
            </a:r>
            <a:r>
              <a:rPr lang="en-GB" b="1"/>
              <a:t>cloud-based messaging app</a:t>
            </a:r>
            <a:r>
              <a:rPr lang="en-GB"/>
              <a:t> known for </a:t>
            </a:r>
            <a:r>
              <a:rPr lang="en-GB" b="1"/>
              <a:t>speed and security</a:t>
            </a:r>
            <a:r>
              <a:rPr lang="en-GB"/>
              <a:t>.</a:t>
            </a:r>
          </a:p>
          <a:p>
            <a:pPr>
              <a:buFont typeface="Arial" panose="020B0604020202020204" pitchFamily="34" charset="0"/>
              <a:buChar char="•"/>
            </a:pPr>
            <a:r>
              <a:rPr lang="en-GB"/>
              <a:t>Offers </a:t>
            </a:r>
            <a:r>
              <a:rPr lang="en-GB" b="1"/>
              <a:t>encrypted messaging</a:t>
            </a:r>
            <a:r>
              <a:rPr lang="en-GB"/>
              <a:t>, large file sharing, and group chats.</a:t>
            </a:r>
          </a:p>
          <a:p>
            <a:r>
              <a:rPr lang="en-GB"/>
              <a:t>📌 </a:t>
            </a:r>
            <a:r>
              <a:rPr lang="en-GB" b="1"/>
              <a:t>Key Features:</a:t>
            </a:r>
            <a:endParaRPr lang="en-GB"/>
          </a:p>
          <a:p>
            <a:pPr lvl="1"/>
            <a:r>
              <a:rPr lang="en-GB" b="1"/>
              <a:t>Secret Chats</a:t>
            </a:r>
            <a:r>
              <a:rPr lang="en-GB"/>
              <a:t> with </a:t>
            </a:r>
            <a:r>
              <a:rPr lang="en-GB" b="1"/>
              <a:t>self-destructing messages</a:t>
            </a:r>
            <a:r>
              <a:rPr lang="en-GB"/>
              <a:t>.</a:t>
            </a:r>
          </a:p>
          <a:p>
            <a:pPr lvl="1"/>
            <a:r>
              <a:rPr lang="en-GB" b="1"/>
              <a:t>Supergroups (200,000+ members)</a:t>
            </a:r>
            <a:r>
              <a:rPr lang="en-GB"/>
              <a:t> &amp; </a:t>
            </a:r>
            <a:r>
              <a:rPr lang="en-GB" b="1"/>
              <a:t>public channels</a:t>
            </a:r>
            <a:r>
              <a:rPr lang="en-GB"/>
              <a:t>.</a:t>
            </a:r>
          </a:p>
          <a:p>
            <a:pPr lvl="1"/>
            <a:r>
              <a:rPr lang="en-GB" b="1"/>
              <a:t>Cloud storage</a:t>
            </a:r>
            <a:r>
              <a:rPr lang="en-GB"/>
              <a:t> – Access messages from any device.</a:t>
            </a:r>
          </a:p>
          <a:p>
            <a:pPr>
              <a:buFont typeface="Arial" panose="020B0604020202020204" pitchFamily="34" charset="0"/>
              <a:buChar char="•"/>
            </a:pPr>
            <a:r>
              <a:rPr lang="en-GB" b="1"/>
              <a:t>Bot &amp; automation support</a:t>
            </a:r>
            <a:r>
              <a:rPr lang="en-GB"/>
              <a:t> for enhanced functionality.</a:t>
            </a:r>
          </a:p>
          <a:p>
            <a:r>
              <a:rPr lang="en-GB"/>
              <a:t>📌 </a:t>
            </a:r>
            <a:r>
              <a:rPr lang="en-GB" b="1"/>
              <a:t>Best For:</a:t>
            </a:r>
            <a:endParaRPr lang="en-GB"/>
          </a:p>
          <a:p>
            <a:pPr lvl="1"/>
            <a:r>
              <a:rPr lang="en-GB"/>
              <a:t>Privacy-conscious users, large communities, and business automation.</a:t>
            </a:r>
          </a:p>
          <a:p>
            <a:endParaRPr lang="en-GB"/>
          </a:p>
        </p:txBody>
      </p:sp>
      <p:pic>
        <p:nvPicPr>
          <p:cNvPr id="4" name="Picture 2" descr="WhatsApp, Telegram y Messenger en una misma pantalla: mirá cómo hacerlo">
            <a:extLst>
              <a:ext uri="{FF2B5EF4-FFF2-40B4-BE49-F238E27FC236}">
                <a16:creationId xmlns:a16="http://schemas.microsoft.com/office/drawing/2014/main" id="{1FE8169F-F7D6-CE60-7A46-F030E80319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21699" y="2563960"/>
            <a:ext cx="3082925" cy="17300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9512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ED72D-2852-3B5D-3DC5-3A6139038275}"/>
              </a:ext>
            </a:extLst>
          </p:cNvPr>
          <p:cNvSpPr>
            <a:spLocks noGrp="1"/>
          </p:cNvSpPr>
          <p:nvPr>
            <p:ph type="title"/>
          </p:nvPr>
        </p:nvSpPr>
        <p:spPr/>
        <p:txBody>
          <a:bodyPr/>
          <a:lstStyle/>
          <a:p>
            <a:r>
              <a:rPr lang="en-GB"/>
              <a:t>Other Messaging Apps</a:t>
            </a:r>
          </a:p>
        </p:txBody>
      </p:sp>
      <p:sp>
        <p:nvSpPr>
          <p:cNvPr id="3" name="Content Placeholder 2">
            <a:extLst>
              <a:ext uri="{FF2B5EF4-FFF2-40B4-BE49-F238E27FC236}">
                <a16:creationId xmlns:a16="http://schemas.microsoft.com/office/drawing/2014/main" id="{C9DE9B42-5725-DFD1-7144-FF3C8D280A1E}"/>
              </a:ext>
            </a:extLst>
          </p:cNvPr>
          <p:cNvSpPr>
            <a:spLocks noGrp="1"/>
          </p:cNvSpPr>
          <p:nvPr>
            <p:ph idx="1"/>
          </p:nvPr>
        </p:nvSpPr>
        <p:spPr/>
        <p:txBody>
          <a:bodyPr>
            <a:normAutofit fontScale="92500" lnSpcReduction="20000"/>
          </a:bodyPr>
          <a:lstStyle/>
          <a:p>
            <a:r>
              <a:rPr lang="en-GB" b="1"/>
              <a:t>1. Signal</a:t>
            </a:r>
            <a:endParaRPr lang="en-GB"/>
          </a:p>
          <a:p>
            <a:pPr lvl="1"/>
            <a:r>
              <a:rPr lang="en-GB"/>
              <a:t>Privacy-focused with </a:t>
            </a:r>
            <a:r>
              <a:rPr lang="en-GB" b="1"/>
              <a:t>end-to-end encryption</a:t>
            </a:r>
            <a:r>
              <a:rPr lang="en-GB"/>
              <a:t>.</a:t>
            </a:r>
          </a:p>
          <a:p>
            <a:pPr lvl="1"/>
            <a:r>
              <a:rPr lang="en-GB"/>
              <a:t>No data tracking &amp; </a:t>
            </a:r>
            <a:r>
              <a:rPr lang="en-GB" b="1"/>
              <a:t>open-source</a:t>
            </a:r>
            <a:r>
              <a:rPr lang="en-GB"/>
              <a:t> security.</a:t>
            </a:r>
          </a:p>
          <a:p>
            <a:r>
              <a:rPr lang="en-GB" b="1"/>
              <a:t>2. WeChat</a:t>
            </a:r>
            <a:endParaRPr lang="en-GB"/>
          </a:p>
          <a:p>
            <a:pPr lvl="1"/>
            <a:r>
              <a:rPr lang="en-GB"/>
              <a:t>Popular in China with </a:t>
            </a:r>
            <a:r>
              <a:rPr lang="en-GB" b="1"/>
              <a:t>messaging, social media, and payment integration</a:t>
            </a:r>
            <a:r>
              <a:rPr lang="en-GB"/>
              <a:t>.</a:t>
            </a:r>
          </a:p>
          <a:p>
            <a:pPr lvl="1"/>
            <a:r>
              <a:rPr lang="en-GB"/>
              <a:t>Supports </a:t>
            </a:r>
            <a:r>
              <a:rPr lang="en-GB" b="1"/>
              <a:t>mini-programs, e-commerce, and business tools</a:t>
            </a:r>
            <a:r>
              <a:rPr lang="en-GB"/>
              <a:t>.</a:t>
            </a:r>
          </a:p>
          <a:p>
            <a:r>
              <a:rPr lang="en-GB" b="1"/>
              <a:t>3. Viber</a:t>
            </a:r>
            <a:endParaRPr lang="en-GB"/>
          </a:p>
          <a:p>
            <a:pPr lvl="1"/>
            <a:r>
              <a:rPr lang="en-GB"/>
              <a:t>Secure messaging with </a:t>
            </a:r>
            <a:r>
              <a:rPr lang="en-GB" b="1"/>
              <a:t>free international calls</a:t>
            </a:r>
            <a:r>
              <a:rPr lang="en-GB"/>
              <a:t>.</a:t>
            </a:r>
          </a:p>
          <a:p>
            <a:pPr lvl="1"/>
            <a:r>
              <a:rPr lang="en-GB"/>
              <a:t>Public chat groups &amp; </a:t>
            </a:r>
            <a:r>
              <a:rPr lang="en-GB" b="1"/>
              <a:t>self-destructing messages</a:t>
            </a:r>
            <a:r>
              <a:rPr lang="en-GB"/>
              <a:t>.</a:t>
            </a:r>
          </a:p>
          <a:p>
            <a:r>
              <a:rPr lang="en-GB" b="1"/>
              <a:t>4. Snapchat</a:t>
            </a:r>
            <a:endParaRPr lang="en-GB"/>
          </a:p>
          <a:p>
            <a:pPr lvl="1"/>
            <a:r>
              <a:rPr lang="en-GB"/>
              <a:t>Messaging with </a:t>
            </a:r>
            <a:r>
              <a:rPr lang="en-GB" b="1"/>
              <a:t>disappearing texts &amp; media</a:t>
            </a:r>
            <a:r>
              <a:rPr lang="en-GB"/>
              <a:t>.</a:t>
            </a:r>
          </a:p>
          <a:p>
            <a:pPr lvl="1"/>
            <a:r>
              <a:rPr lang="en-GB"/>
              <a:t>Includes </a:t>
            </a:r>
            <a:r>
              <a:rPr lang="en-GB" b="1"/>
              <a:t>Stories &amp; multimedia sharing</a:t>
            </a:r>
            <a:r>
              <a:rPr lang="en-GB"/>
              <a:t>.</a:t>
            </a:r>
          </a:p>
          <a:p>
            <a:endParaRPr lang="en-GB"/>
          </a:p>
        </p:txBody>
      </p:sp>
      <p:pic>
        <p:nvPicPr>
          <p:cNvPr id="4" name="Picture 3">
            <a:extLst>
              <a:ext uri="{FF2B5EF4-FFF2-40B4-BE49-F238E27FC236}">
                <a16:creationId xmlns:a16="http://schemas.microsoft.com/office/drawing/2014/main" id="{BFB00691-B3F3-40D3-748C-6EBF93384069}"/>
              </a:ext>
            </a:extLst>
          </p:cNvPr>
          <p:cNvPicPr>
            <a:picLocks noChangeAspect="1"/>
          </p:cNvPicPr>
          <p:nvPr/>
        </p:nvPicPr>
        <p:blipFill>
          <a:blip r:embed="rId2"/>
          <a:stretch>
            <a:fillRect/>
          </a:stretch>
        </p:blipFill>
        <p:spPr>
          <a:xfrm>
            <a:off x="7300742" y="3568700"/>
            <a:ext cx="4245146" cy="2066925"/>
          </a:xfrm>
          <a:prstGeom prst="rect">
            <a:avLst/>
          </a:prstGeom>
        </p:spPr>
      </p:pic>
    </p:spTree>
    <p:extLst>
      <p:ext uri="{BB962C8B-B14F-4D97-AF65-F5344CB8AC3E}">
        <p14:creationId xmlns:p14="http://schemas.microsoft.com/office/powerpoint/2010/main" val="286224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5328D37-436D-D1F7-8379-B45E390842F0}"/>
              </a:ext>
            </a:extLst>
          </p:cNvPr>
          <p:cNvSpPr>
            <a:spLocks noGrp="1"/>
          </p:cNvSpPr>
          <p:nvPr>
            <p:ph type="ctrTitle"/>
          </p:nvPr>
        </p:nvSpPr>
        <p:spPr/>
        <p:txBody>
          <a:bodyPr/>
          <a:lstStyle/>
          <a:p>
            <a:r>
              <a:rPr lang="en-GB"/>
              <a:t>Microsoft SharePoint</a:t>
            </a:r>
          </a:p>
        </p:txBody>
      </p:sp>
      <p:pic>
        <p:nvPicPr>
          <p:cNvPr id="7" name="Picture 6">
            <a:extLst>
              <a:ext uri="{FF2B5EF4-FFF2-40B4-BE49-F238E27FC236}">
                <a16:creationId xmlns:a16="http://schemas.microsoft.com/office/drawing/2014/main" id="{12FABF7D-04C6-C821-D2C8-C6DDFCFE70CB}"/>
              </a:ext>
            </a:extLst>
          </p:cNvPr>
          <p:cNvPicPr>
            <a:picLocks noChangeAspect="1"/>
          </p:cNvPicPr>
          <p:nvPr/>
        </p:nvPicPr>
        <p:blipFill>
          <a:blip r:embed="rId2"/>
          <a:stretch>
            <a:fillRect/>
          </a:stretch>
        </p:blipFill>
        <p:spPr>
          <a:xfrm>
            <a:off x="3838574" y="3429000"/>
            <a:ext cx="4514850" cy="2533650"/>
          </a:xfrm>
          <a:prstGeom prst="rect">
            <a:avLst/>
          </a:prstGeom>
        </p:spPr>
      </p:pic>
    </p:spTree>
    <p:extLst>
      <p:ext uri="{BB962C8B-B14F-4D97-AF65-F5344CB8AC3E}">
        <p14:creationId xmlns:p14="http://schemas.microsoft.com/office/powerpoint/2010/main" val="25737916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D51061A-F5CE-E8ED-30CB-60518E618494}"/>
              </a:ext>
            </a:extLst>
          </p:cNvPr>
          <p:cNvSpPr>
            <a:spLocks noGrp="1"/>
          </p:cNvSpPr>
          <p:nvPr>
            <p:ph type="sldNum" sz="quarter" idx="4"/>
          </p:nvPr>
        </p:nvSpPr>
        <p:spPr/>
        <p:txBody>
          <a:bodyPr/>
          <a:lstStyle/>
          <a:p>
            <a:pPr>
              <a:defRPr/>
            </a:pPr>
            <a:fld id="{6550E941-99E4-4403-A917-B30FF69A9617}" type="slidenum">
              <a:rPr lang="en-GB" altLang="en-US" smtClean="0"/>
              <a:pPr>
                <a:defRPr/>
              </a:pPr>
              <a:t>54</a:t>
            </a:fld>
            <a:endParaRPr lang="en-GB" altLang="en-US"/>
          </a:p>
        </p:txBody>
      </p:sp>
      <p:pic>
        <p:nvPicPr>
          <p:cNvPr id="2" name="Online Media 1" title="Microsoft SharePoint Tutorial (2025)">
            <a:hlinkClick r:id="" action="ppaction://media"/>
            <a:extLst>
              <a:ext uri="{FF2B5EF4-FFF2-40B4-BE49-F238E27FC236}">
                <a16:creationId xmlns:a16="http://schemas.microsoft.com/office/drawing/2014/main" id="{B1A6F926-9801-666B-41A0-28B12DB95647}"/>
              </a:ext>
            </a:extLst>
          </p:cNvPr>
          <p:cNvPicPr>
            <a:picLocks noGrp="1" noRot="1" noChangeAspect="1"/>
          </p:cNvPicPr>
          <p:nvPr>
            <p:ph idx="1"/>
            <a:videoFile r:link="rId1"/>
          </p:nvPr>
        </p:nvPicPr>
        <p:blipFill>
          <a:blip r:embed="rId3"/>
          <a:stretch>
            <a:fillRect/>
          </a:stretch>
        </p:blipFill>
        <p:spPr>
          <a:xfrm>
            <a:off x="646134" y="145219"/>
            <a:ext cx="10899731" cy="6159889"/>
          </a:xfrm>
          <a:prstGeom prst="rect">
            <a:avLst/>
          </a:prstGeom>
        </p:spPr>
      </p:pic>
    </p:spTree>
    <p:extLst>
      <p:ext uri="{BB962C8B-B14F-4D97-AF65-F5344CB8AC3E}">
        <p14:creationId xmlns:p14="http://schemas.microsoft.com/office/powerpoint/2010/main" val="1090433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5CC084-A4CE-90B7-DA3D-6CB8E0CF92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41BC96-7F92-633B-F49F-F02A8D0F28B7}"/>
              </a:ext>
            </a:extLst>
          </p:cNvPr>
          <p:cNvSpPr>
            <a:spLocks noGrp="1"/>
          </p:cNvSpPr>
          <p:nvPr>
            <p:ph type="title"/>
          </p:nvPr>
        </p:nvSpPr>
        <p:spPr/>
        <p:txBody>
          <a:bodyPr/>
          <a:lstStyle/>
          <a:p>
            <a:r>
              <a:rPr lang="en-GB"/>
              <a:t>Introduction to Microsoft SharePoint</a:t>
            </a:r>
          </a:p>
        </p:txBody>
      </p:sp>
      <p:sp>
        <p:nvSpPr>
          <p:cNvPr id="3" name="Content Placeholder 2">
            <a:extLst>
              <a:ext uri="{FF2B5EF4-FFF2-40B4-BE49-F238E27FC236}">
                <a16:creationId xmlns:a16="http://schemas.microsoft.com/office/drawing/2014/main" id="{8AEC21F1-632B-5A92-76B3-EF185828EFBB}"/>
              </a:ext>
            </a:extLst>
          </p:cNvPr>
          <p:cNvSpPr>
            <a:spLocks noGrp="1"/>
          </p:cNvSpPr>
          <p:nvPr>
            <p:ph idx="1"/>
          </p:nvPr>
        </p:nvSpPr>
        <p:spPr/>
        <p:txBody>
          <a:bodyPr>
            <a:normAutofit/>
          </a:bodyPr>
          <a:lstStyle/>
          <a:p>
            <a:r>
              <a:rPr lang="en-GB"/>
              <a:t>📌 </a:t>
            </a:r>
            <a:r>
              <a:rPr lang="en-GB" b="1"/>
              <a:t>What is Microsoft SharePoint?</a:t>
            </a:r>
            <a:endParaRPr lang="en-GB"/>
          </a:p>
          <a:p>
            <a:pPr lvl="1"/>
            <a:r>
              <a:rPr lang="en-GB"/>
              <a:t>A </a:t>
            </a:r>
            <a:r>
              <a:rPr lang="en-GB" b="1"/>
              <a:t>web-based collaboration and document management platform</a:t>
            </a:r>
            <a:r>
              <a:rPr lang="en-GB"/>
              <a:t> developed by Microsoft.</a:t>
            </a:r>
          </a:p>
          <a:p>
            <a:pPr lvl="1"/>
            <a:r>
              <a:rPr lang="en-GB"/>
              <a:t>Used to </a:t>
            </a:r>
            <a:r>
              <a:rPr lang="en-GB" b="1"/>
              <a:t>store, organize, share, and access information</a:t>
            </a:r>
            <a:r>
              <a:rPr lang="en-GB"/>
              <a:t> securely from any device.</a:t>
            </a:r>
          </a:p>
          <a:p>
            <a:pPr lvl="1"/>
            <a:r>
              <a:rPr lang="en-GB"/>
              <a:t>Integrated with </a:t>
            </a:r>
            <a:r>
              <a:rPr lang="en-GB" b="1"/>
              <a:t>Microsoft 365</a:t>
            </a:r>
            <a:r>
              <a:rPr lang="en-GB"/>
              <a:t> for seamless workflow management.</a:t>
            </a:r>
          </a:p>
          <a:p>
            <a:r>
              <a:rPr lang="en-GB"/>
              <a:t>📌 </a:t>
            </a:r>
            <a:r>
              <a:rPr lang="en-GB" b="1"/>
              <a:t>Who Uses SharePoint?</a:t>
            </a:r>
            <a:endParaRPr lang="en-GB"/>
          </a:p>
          <a:p>
            <a:pPr lvl="1"/>
            <a:r>
              <a:rPr lang="en-GB" b="1"/>
              <a:t>Businesses &amp; Enterprises</a:t>
            </a:r>
            <a:r>
              <a:rPr lang="en-GB"/>
              <a:t> – Document sharing and internal portals.</a:t>
            </a:r>
          </a:p>
          <a:p>
            <a:pPr lvl="1"/>
            <a:r>
              <a:rPr lang="en-GB" b="1"/>
              <a:t>Teams &amp; Departments</a:t>
            </a:r>
            <a:r>
              <a:rPr lang="en-GB"/>
              <a:t> – Project collaboration and task management.</a:t>
            </a:r>
          </a:p>
          <a:p>
            <a:pPr lvl="1"/>
            <a:r>
              <a:rPr lang="en-GB" b="1"/>
              <a:t>Educational Institutions</a:t>
            </a:r>
            <a:r>
              <a:rPr lang="en-GB"/>
              <a:t> – Secure file storage and knowledge sharing.</a:t>
            </a:r>
          </a:p>
          <a:p>
            <a:endParaRPr lang="en-GB"/>
          </a:p>
        </p:txBody>
      </p:sp>
    </p:spTree>
    <p:extLst>
      <p:ext uri="{BB962C8B-B14F-4D97-AF65-F5344CB8AC3E}">
        <p14:creationId xmlns:p14="http://schemas.microsoft.com/office/powerpoint/2010/main" val="776948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EA2CA7-3B7D-3C21-B24A-DE84D3358C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F8F832-9B50-BF1A-48F3-898220D7F4B1}"/>
              </a:ext>
            </a:extLst>
          </p:cNvPr>
          <p:cNvSpPr>
            <a:spLocks noGrp="1"/>
          </p:cNvSpPr>
          <p:nvPr>
            <p:ph type="title"/>
          </p:nvPr>
        </p:nvSpPr>
        <p:spPr/>
        <p:txBody>
          <a:bodyPr/>
          <a:lstStyle/>
          <a:p>
            <a:r>
              <a:rPr lang="en-GB"/>
              <a:t>Key Features of Microsoft SharePoint</a:t>
            </a:r>
          </a:p>
        </p:txBody>
      </p:sp>
      <p:sp>
        <p:nvSpPr>
          <p:cNvPr id="3" name="Content Placeholder 2">
            <a:extLst>
              <a:ext uri="{FF2B5EF4-FFF2-40B4-BE49-F238E27FC236}">
                <a16:creationId xmlns:a16="http://schemas.microsoft.com/office/drawing/2014/main" id="{E90548ED-A989-6E02-95CE-5D88433BE6BA}"/>
              </a:ext>
            </a:extLst>
          </p:cNvPr>
          <p:cNvSpPr>
            <a:spLocks noGrp="1"/>
          </p:cNvSpPr>
          <p:nvPr>
            <p:ph idx="1"/>
          </p:nvPr>
        </p:nvSpPr>
        <p:spPr/>
        <p:txBody>
          <a:bodyPr>
            <a:normAutofit fontScale="92500" lnSpcReduction="20000"/>
          </a:bodyPr>
          <a:lstStyle/>
          <a:p>
            <a:r>
              <a:rPr lang="en-GB"/>
              <a:t>📌 </a:t>
            </a:r>
            <a:r>
              <a:rPr lang="en-GB" b="1"/>
              <a:t>1. Document Management &amp; Storage</a:t>
            </a:r>
            <a:endParaRPr lang="en-GB"/>
          </a:p>
          <a:p>
            <a:pPr lvl="1"/>
            <a:r>
              <a:rPr lang="en-GB" b="1"/>
              <a:t>Centralized cloud storage</a:t>
            </a:r>
            <a:r>
              <a:rPr lang="en-GB"/>
              <a:t> with version control.</a:t>
            </a:r>
          </a:p>
          <a:p>
            <a:pPr lvl="1"/>
            <a:r>
              <a:rPr lang="en-GB" b="1"/>
              <a:t>Co-authoring</a:t>
            </a:r>
            <a:r>
              <a:rPr lang="en-GB"/>
              <a:t> for real-time document editing.</a:t>
            </a:r>
          </a:p>
          <a:p>
            <a:r>
              <a:rPr lang="en-GB"/>
              <a:t>📌 </a:t>
            </a:r>
            <a:r>
              <a:rPr lang="en-GB" b="1"/>
              <a:t>2. Collaboration &amp; Team Sites</a:t>
            </a:r>
            <a:endParaRPr lang="en-GB"/>
          </a:p>
          <a:p>
            <a:pPr lvl="1"/>
            <a:r>
              <a:rPr lang="en-GB"/>
              <a:t>Create </a:t>
            </a:r>
            <a:r>
              <a:rPr lang="en-GB" b="1"/>
              <a:t>custom Team Sites</a:t>
            </a:r>
            <a:r>
              <a:rPr lang="en-GB"/>
              <a:t> for projects and departments.</a:t>
            </a:r>
          </a:p>
          <a:p>
            <a:pPr lvl="1"/>
            <a:r>
              <a:rPr lang="en-GB"/>
              <a:t>Share documents, calendars, and discussions within teams.</a:t>
            </a:r>
          </a:p>
          <a:p>
            <a:r>
              <a:rPr lang="en-GB"/>
              <a:t>📌 </a:t>
            </a:r>
            <a:r>
              <a:rPr lang="en-GB" b="1"/>
              <a:t>3. Workflows &amp; Automation</a:t>
            </a:r>
            <a:endParaRPr lang="en-GB"/>
          </a:p>
          <a:p>
            <a:pPr lvl="1"/>
            <a:r>
              <a:rPr lang="en-GB" b="1"/>
              <a:t>Automate business processes</a:t>
            </a:r>
            <a:r>
              <a:rPr lang="en-GB"/>
              <a:t> using Power Automate.</a:t>
            </a:r>
          </a:p>
          <a:p>
            <a:pPr lvl="1"/>
            <a:r>
              <a:rPr lang="en-GB"/>
              <a:t>Set up </a:t>
            </a:r>
            <a:r>
              <a:rPr lang="en-GB" b="1"/>
              <a:t>approval workflows</a:t>
            </a:r>
            <a:r>
              <a:rPr lang="en-GB"/>
              <a:t> for document reviews.</a:t>
            </a:r>
          </a:p>
          <a:p>
            <a:r>
              <a:rPr lang="en-GB"/>
              <a:t>📌 </a:t>
            </a:r>
            <a:r>
              <a:rPr lang="en-GB" b="1"/>
              <a:t>4. Security &amp; Access Control</a:t>
            </a:r>
            <a:endParaRPr lang="en-GB"/>
          </a:p>
          <a:p>
            <a:pPr lvl="1"/>
            <a:r>
              <a:rPr lang="en-GB" b="1"/>
              <a:t>Role-based permissions</a:t>
            </a:r>
            <a:r>
              <a:rPr lang="en-GB"/>
              <a:t> to protect sensitive data.</a:t>
            </a:r>
          </a:p>
          <a:p>
            <a:pPr lvl="1"/>
            <a:r>
              <a:rPr lang="en-GB" b="1"/>
              <a:t>Integration with Microsoft Defender</a:t>
            </a:r>
            <a:r>
              <a:rPr lang="en-GB"/>
              <a:t> for enhanced security.</a:t>
            </a:r>
          </a:p>
          <a:p>
            <a:endParaRPr lang="en-GB"/>
          </a:p>
        </p:txBody>
      </p:sp>
    </p:spTree>
    <p:extLst>
      <p:ext uri="{BB962C8B-B14F-4D97-AF65-F5344CB8AC3E}">
        <p14:creationId xmlns:p14="http://schemas.microsoft.com/office/powerpoint/2010/main" val="1887880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DD58E5-B9A9-B57D-0DF6-E5B39B03E2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06F14A-8328-B4C9-2997-C6670C26F40D}"/>
              </a:ext>
            </a:extLst>
          </p:cNvPr>
          <p:cNvSpPr>
            <a:spLocks noGrp="1"/>
          </p:cNvSpPr>
          <p:nvPr>
            <p:ph type="title"/>
          </p:nvPr>
        </p:nvSpPr>
        <p:spPr/>
        <p:txBody>
          <a:bodyPr/>
          <a:lstStyle/>
          <a:p>
            <a:r>
              <a:rPr lang="en-GB"/>
              <a:t>SharePoint Integration &amp; Accessibility</a:t>
            </a:r>
          </a:p>
        </p:txBody>
      </p:sp>
      <p:sp>
        <p:nvSpPr>
          <p:cNvPr id="3" name="Content Placeholder 2">
            <a:extLst>
              <a:ext uri="{FF2B5EF4-FFF2-40B4-BE49-F238E27FC236}">
                <a16:creationId xmlns:a16="http://schemas.microsoft.com/office/drawing/2014/main" id="{B7567D80-D33F-AA8E-B339-530AF17567D7}"/>
              </a:ext>
            </a:extLst>
          </p:cNvPr>
          <p:cNvSpPr>
            <a:spLocks noGrp="1"/>
          </p:cNvSpPr>
          <p:nvPr>
            <p:ph idx="1"/>
          </p:nvPr>
        </p:nvSpPr>
        <p:spPr/>
        <p:txBody>
          <a:bodyPr>
            <a:normAutofit/>
          </a:bodyPr>
          <a:lstStyle/>
          <a:p>
            <a:r>
              <a:rPr lang="en-GB"/>
              <a:t>📌 </a:t>
            </a:r>
            <a:r>
              <a:rPr lang="en-GB" b="1"/>
              <a:t>1. Microsoft 365 Integration</a:t>
            </a:r>
            <a:endParaRPr lang="en-GB"/>
          </a:p>
          <a:p>
            <a:pPr lvl="1"/>
            <a:r>
              <a:rPr lang="en-GB"/>
              <a:t>Works seamlessly with </a:t>
            </a:r>
            <a:r>
              <a:rPr lang="en-GB" b="1"/>
              <a:t>Word, Excel, PowerPoint, Outlook, and Teams</a:t>
            </a:r>
            <a:r>
              <a:rPr lang="en-GB"/>
              <a:t>.</a:t>
            </a:r>
          </a:p>
          <a:p>
            <a:pPr lvl="1"/>
            <a:r>
              <a:rPr lang="en-GB"/>
              <a:t>Share files directly in </a:t>
            </a:r>
            <a:r>
              <a:rPr lang="en-GB" b="1"/>
              <a:t>OneDrive &amp; Teams</a:t>
            </a:r>
            <a:r>
              <a:rPr lang="en-GB"/>
              <a:t> for better collaboration.</a:t>
            </a:r>
          </a:p>
          <a:p>
            <a:r>
              <a:rPr lang="en-GB"/>
              <a:t>📌 </a:t>
            </a:r>
            <a:r>
              <a:rPr lang="en-GB" b="1"/>
              <a:t>2. Access Anywhere</a:t>
            </a:r>
            <a:endParaRPr lang="en-GB"/>
          </a:p>
          <a:p>
            <a:pPr lvl="1"/>
            <a:r>
              <a:rPr lang="en-GB"/>
              <a:t>Available via </a:t>
            </a:r>
            <a:r>
              <a:rPr lang="en-GB" b="1"/>
              <a:t>desktop, mobile, and web browsers</a:t>
            </a:r>
            <a:r>
              <a:rPr lang="en-GB"/>
              <a:t>.</a:t>
            </a:r>
          </a:p>
          <a:p>
            <a:pPr lvl="1"/>
            <a:r>
              <a:rPr lang="en-GB"/>
              <a:t>Supports </a:t>
            </a:r>
            <a:r>
              <a:rPr lang="en-GB" b="1"/>
              <a:t>remote work &amp; hybrid teams</a:t>
            </a:r>
            <a:r>
              <a:rPr lang="en-GB"/>
              <a:t>.</a:t>
            </a:r>
          </a:p>
          <a:p>
            <a:r>
              <a:rPr lang="en-GB"/>
              <a:t>📌 </a:t>
            </a:r>
            <a:r>
              <a:rPr lang="en-GB" b="1"/>
              <a:t>3. Customization &amp; Third-Party Apps</a:t>
            </a:r>
            <a:endParaRPr lang="en-GB"/>
          </a:p>
          <a:p>
            <a:pPr lvl="1"/>
            <a:r>
              <a:rPr lang="en-GB" b="1"/>
              <a:t>Create custom SharePoint Sites</a:t>
            </a:r>
            <a:r>
              <a:rPr lang="en-GB"/>
              <a:t> with branding &amp; layouts.</a:t>
            </a:r>
          </a:p>
          <a:p>
            <a:pPr lvl="1"/>
            <a:r>
              <a:rPr lang="en-GB"/>
              <a:t>Extend functionality with </a:t>
            </a:r>
            <a:r>
              <a:rPr lang="en-GB" b="1"/>
              <a:t>PowerApps, Power BI, and third-party tools</a:t>
            </a:r>
            <a:r>
              <a:rPr lang="en-GB"/>
              <a:t>.</a:t>
            </a:r>
          </a:p>
          <a:p>
            <a:endParaRPr lang="en-GB"/>
          </a:p>
        </p:txBody>
      </p:sp>
    </p:spTree>
    <p:extLst>
      <p:ext uri="{BB962C8B-B14F-4D97-AF65-F5344CB8AC3E}">
        <p14:creationId xmlns:p14="http://schemas.microsoft.com/office/powerpoint/2010/main" val="25105712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A0CFEA-28F1-DD62-DD79-3E097C8BDE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779D7A-2B87-D4FC-8562-57D346CB3A0A}"/>
              </a:ext>
            </a:extLst>
          </p:cNvPr>
          <p:cNvSpPr>
            <a:spLocks noGrp="1"/>
          </p:cNvSpPr>
          <p:nvPr>
            <p:ph type="title"/>
          </p:nvPr>
        </p:nvSpPr>
        <p:spPr/>
        <p:txBody>
          <a:bodyPr/>
          <a:lstStyle/>
          <a:p>
            <a:r>
              <a:rPr lang="en-GB"/>
              <a:t>Benefits &amp; Use Cases of SharePoint</a:t>
            </a:r>
          </a:p>
        </p:txBody>
      </p:sp>
      <p:sp>
        <p:nvSpPr>
          <p:cNvPr id="3" name="Content Placeholder 2">
            <a:extLst>
              <a:ext uri="{FF2B5EF4-FFF2-40B4-BE49-F238E27FC236}">
                <a16:creationId xmlns:a16="http://schemas.microsoft.com/office/drawing/2014/main" id="{ACA84369-41B0-950C-DCA6-48061F9890EA}"/>
              </a:ext>
            </a:extLst>
          </p:cNvPr>
          <p:cNvSpPr>
            <a:spLocks noGrp="1"/>
          </p:cNvSpPr>
          <p:nvPr>
            <p:ph idx="1"/>
          </p:nvPr>
        </p:nvSpPr>
        <p:spPr/>
        <p:txBody>
          <a:bodyPr>
            <a:normAutofit/>
          </a:bodyPr>
          <a:lstStyle/>
          <a:p>
            <a:r>
              <a:rPr lang="en-GB"/>
              <a:t>📌 </a:t>
            </a:r>
            <a:r>
              <a:rPr lang="en-GB" b="1"/>
              <a:t>✅ Benefits of SharePoint:</a:t>
            </a:r>
            <a:endParaRPr lang="en-GB"/>
          </a:p>
          <a:p>
            <a:pPr lvl="1"/>
            <a:r>
              <a:rPr lang="en-GB" b="1"/>
              <a:t>Enhances teamwork &amp; collaboration</a:t>
            </a:r>
            <a:r>
              <a:rPr lang="en-GB"/>
              <a:t> with cloud-based storage.</a:t>
            </a:r>
          </a:p>
          <a:p>
            <a:pPr lvl="1"/>
            <a:r>
              <a:rPr lang="en-GB" b="1"/>
              <a:t>Reduces email clutter</a:t>
            </a:r>
            <a:r>
              <a:rPr lang="en-GB"/>
              <a:t> by centralizing document sharing.</a:t>
            </a:r>
          </a:p>
          <a:p>
            <a:pPr lvl="1"/>
            <a:r>
              <a:rPr lang="en-GB" b="1"/>
              <a:t>Improves productivity</a:t>
            </a:r>
            <a:r>
              <a:rPr lang="en-GB"/>
              <a:t> with automation and workflows.</a:t>
            </a:r>
          </a:p>
          <a:p>
            <a:pPr lvl="1"/>
            <a:r>
              <a:rPr lang="en-GB" b="1"/>
              <a:t>Ensures data security</a:t>
            </a:r>
            <a:r>
              <a:rPr lang="en-GB"/>
              <a:t> with user access controls.</a:t>
            </a:r>
          </a:p>
          <a:p>
            <a:r>
              <a:rPr lang="en-GB"/>
              <a:t>📌 </a:t>
            </a:r>
            <a:r>
              <a:rPr lang="en-GB" b="1"/>
              <a:t>💡 Common Use Cases:</a:t>
            </a:r>
            <a:endParaRPr lang="en-GB"/>
          </a:p>
          <a:p>
            <a:pPr lvl="1"/>
            <a:r>
              <a:rPr lang="en-GB" b="1"/>
              <a:t>Company Intranet &amp; Internal Portals</a:t>
            </a:r>
            <a:r>
              <a:rPr lang="en-GB"/>
              <a:t> – Centralized company news &amp; updates.</a:t>
            </a:r>
          </a:p>
          <a:p>
            <a:pPr lvl="1"/>
            <a:r>
              <a:rPr lang="en-GB" b="1"/>
              <a:t>Project Management &amp; Collaboration</a:t>
            </a:r>
            <a:r>
              <a:rPr lang="en-GB"/>
              <a:t> – Shared workspaces for teams.</a:t>
            </a:r>
          </a:p>
          <a:p>
            <a:pPr lvl="1"/>
            <a:r>
              <a:rPr lang="en-GB" b="1"/>
              <a:t>Knowledge Management</a:t>
            </a:r>
            <a:r>
              <a:rPr lang="en-GB"/>
              <a:t> – Store SOPs, training materials, and documents.</a:t>
            </a:r>
          </a:p>
          <a:p>
            <a:endParaRPr lang="en-GB"/>
          </a:p>
        </p:txBody>
      </p:sp>
    </p:spTree>
    <p:extLst>
      <p:ext uri="{BB962C8B-B14F-4D97-AF65-F5344CB8AC3E}">
        <p14:creationId xmlns:p14="http://schemas.microsoft.com/office/powerpoint/2010/main" val="8884866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8961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UWTSD Serif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Serif 2" id="{D77B76CC-86BB-44C8-A1A4-C1EBE77FF5E5}" vid="{23406469-19AC-413B-8F9B-6CA669673F62}"/>
    </a:ext>
  </a:extLst>
</a:theme>
</file>

<file path=ppt/theme/theme2.xml><?xml version="1.0" encoding="utf-8"?>
<a:theme xmlns:a="http://schemas.openxmlformats.org/drawingml/2006/main" name="UWTSD Serif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Serif 1" id="{80E3A464-35FE-445D-B178-72B83ECE2491}" vid="{5A26F944-381B-433E-920B-E6BFF9B928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E0B1A72B1727944BA974A8330C49DD1" ma:contentTypeVersion="11" ma:contentTypeDescription="Create a new document." ma:contentTypeScope="" ma:versionID="510c89f2e0abf3c839d7453871649485">
  <xsd:schema xmlns:xsd="http://www.w3.org/2001/XMLSchema" xmlns:xs="http://www.w3.org/2001/XMLSchema" xmlns:p="http://schemas.microsoft.com/office/2006/metadata/properties" xmlns:ns3="ea615e75-cfa6-4777-b3e2-cd5725779d91" targetNamespace="http://schemas.microsoft.com/office/2006/metadata/properties" ma:root="true" ma:fieldsID="a76fa69accdd7a8673ebeaf3f2749192" ns3:_="">
    <xsd:import namespace="ea615e75-cfa6-4777-b3e2-cd5725779d9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OCR" minOccurs="0"/>
                <xsd:element ref="ns3:MediaServiceGenerationTime" minOccurs="0"/>
                <xsd:element ref="ns3:MediaServiceEventHashCode" minOccurs="0"/>
                <xsd:element ref="ns3:MediaLengthInSecond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a615e75-cfa6-4777-b3e2-cd5725779d9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_activity" ma:index="18"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a615e75-cfa6-4777-b3e2-cd5725779d91" xsi:nil="true"/>
  </documentManagement>
</p:properties>
</file>

<file path=customXml/itemProps1.xml><?xml version="1.0" encoding="utf-8"?>
<ds:datastoreItem xmlns:ds="http://schemas.openxmlformats.org/officeDocument/2006/customXml" ds:itemID="{0B00ADDC-CC5B-4423-A803-C47E11E1F99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a615e75-cfa6-4777-b3e2-cd5725779d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6E72EB4-DBED-40F8-A843-F6DB418865B7}">
  <ds:schemaRefs>
    <ds:schemaRef ds:uri="http://schemas.microsoft.com/sharepoint/v3/contenttype/forms"/>
  </ds:schemaRefs>
</ds:datastoreItem>
</file>

<file path=customXml/itemProps3.xml><?xml version="1.0" encoding="utf-8"?>
<ds:datastoreItem xmlns:ds="http://schemas.openxmlformats.org/officeDocument/2006/customXml" ds:itemID="{1BD35065-DAD5-47DC-B041-8BCAFACEE703}">
  <ds:schemaRefs>
    <ds:schemaRef ds:uri="ea615e75-cfa6-4777-b3e2-cd5725779d91"/>
    <ds:schemaRef ds:uri="http://schemas.microsoft.com/office/infopath/2007/PartnerControls"/>
    <ds:schemaRef ds:uri="http://purl.org/dc/elements/1.1/"/>
    <ds:schemaRef ds:uri="http://schemas.microsoft.com/office/2006/documentManagement/types"/>
    <ds:schemaRef ds:uri="http://schemas.microsoft.com/office/2006/metadata/properties"/>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 Serif 2</Template>
  <TotalTime>2</TotalTime>
  <Words>4009</Words>
  <Application>Microsoft Office PowerPoint</Application>
  <PresentationFormat>Widescreen</PresentationFormat>
  <Paragraphs>482</Paragraphs>
  <Slides>59</Slides>
  <Notes>0</Notes>
  <HiddenSlides>0</HiddenSlides>
  <MMClips>4</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59</vt:i4>
      </vt:variant>
    </vt:vector>
  </HeadingPairs>
  <TitlesOfParts>
    <vt:vector size="66" baseType="lpstr">
      <vt:lpstr>Aptos</vt:lpstr>
      <vt:lpstr>Arial</vt:lpstr>
      <vt:lpstr>Calibri</vt:lpstr>
      <vt:lpstr>Calibri Light</vt:lpstr>
      <vt:lpstr>Wingdings</vt:lpstr>
      <vt:lpstr>UWTSD Serif 2</vt:lpstr>
      <vt:lpstr>UWTSD Serif 1</vt:lpstr>
      <vt:lpstr>Software Solutions for Business</vt:lpstr>
      <vt:lpstr>Content</vt:lpstr>
      <vt:lpstr>Introduction</vt:lpstr>
      <vt:lpstr>Introduction to Information and Communication Technology (ICT)</vt:lpstr>
      <vt:lpstr>Information Technology (IT) &amp; ICT</vt:lpstr>
      <vt:lpstr>Synchronous &amp; Asynchronous Communication </vt:lpstr>
      <vt:lpstr>Communication Software</vt:lpstr>
      <vt:lpstr>ICT &amp; Collaboration software/tools</vt:lpstr>
      <vt:lpstr>Microsoft Outlook &amp; Other Email Platforms</vt:lpstr>
      <vt:lpstr>CC &amp; BCC in Emails</vt:lpstr>
      <vt:lpstr>Microsoft Outlook: Email &amp; Productivity Suite</vt:lpstr>
      <vt:lpstr>Microsoft Outlook: Business Productivity Features</vt:lpstr>
      <vt:lpstr>PowerPoint Presentation</vt:lpstr>
      <vt:lpstr>Practice in Class</vt:lpstr>
      <vt:lpstr>Microsoft Outlook: Security &amp; Protection</vt:lpstr>
      <vt:lpstr>Phishing &amp; Spoofed Emails: Cyber Threats</vt:lpstr>
      <vt:lpstr>The Danger of Phishing Attacks</vt:lpstr>
      <vt:lpstr>Malspam: Malware Delivered via Spam Emails</vt:lpstr>
      <vt:lpstr>Malware Payloads &amp; Their Impact</vt:lpstr>
      <vt:lpstr>PowerPoint Presentation</vt:lpstr>
      <vt:lpstr>Alternatives to MS Outlook</vt:lpstr>
      <vt:lpstr>Alternatives to MS Outlook</vt:lpstr>
      <vt:lpstr>Microsoft Skype</vt:lpstr>
      <vt:lpstr>Introduction to Skype</vt:lpstr>
      <vt:lpstr>Features of Skype</vt:lpstr>
      <vt:lpstr>Skype for Business vs. Personal Use</vt:lpstr>
      <vt:lpstr>Is Skype Still Active or Replaced by Microsoft Teams?</vt:lpstr>
      <vt:lpstr>Microsoft Teams</vt:lpstr>
      <vt:lpstr>Introduction to Microsoft Teams</vt:lpstr>
      <vt:lpstr>Microsoft Teams Platforms</vt:lpstr>
      <vt:lpstr>Teams &amp; Channels in Microsoft Teams</vt:lpstr>
      <vt:lpstr>Conversations in Microsoft Teams</vt:lpstr>
      <vt:lpstr>PowerPoint Presentation</vt:lpstr>
      <vt:lpstr>Practice in Class</vt:lpstr>
      <vt:lpstr>Conversations in Microsoft Teams</vt:lpstr>
      <vt:lpstr>Channel Tabs in Microsoft Teams</vt:lpstr>
      <vt:lpstr>Microsoft Teams &amp; O365 Calendar Integration</vt:lpstr>
      <vt:lpstr>How to Conduct a Microsoft Teams Meeting</vt:lpstr>
      <vt:lpstr>How to Conduct a Microsoft Teams Meeting</vt:lpstr>
      <vt:lpstr>Microsoft Whiteboard in Teams Meetings</vt:lpstr>
      <vt:lpstr>Enhancing Microsoft Teams with Apps</vt:lpstr>
      <vt:lpstr>Microsoft Teams Subscription &amp; Free Version Limits</vt:lpstr>
      <vt:lpstr>Other Collaboration Tools - Zoom </vt:lpstr>
      <vt:lpstr>Other Collaboration Tools – Google Meet </vt:lpstr>
      <vt:lpstr>Other Collaboration Tools - Slack</vt:lpstr>
      <vt:lpstr>Other Collaboration Tools - Discord </vt:lpstr>
      <vt:lpstr>Other Messaging Tools</vt:lpstr>
      <vt:lpstr>Introduction to Messaging Tools</vt:lpstr>
      <vt:lpstr>Facebook Messenger</vt:lpstr>
      <vt:lpstr>WhatsApp</vt:lpstr>
      <vt:lpstr>Telegram</vt:lpstr>
      <vt:lpstr>Other Messaging Apps</vt:lpstr>
      <vt:lpstr>Microsoft SharePoint</vt:lpstr>
      <vt:lpstr>PowerPoint Presentation</vt:lpstr>
      <vt:lpstr>Introduction to Microsoft SharePoint</vt:lpstr>
      <vt:lpstr>Key Features of Microsoft SharePoint</vt:lpstr>
      <vt:lpstr>SharePoint Integration &amp; Accessibility</vt:lpstr>
      <vt:lpstr>Benefits &amp; Use Cases of SharePoint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Serif Salem</dc:creator>
  <cp:lastModifiedBy>Serif Salem</cp:lastModifiedBy>
  <cp:revision>1</cp:revision>
  <dcterms:created xsi:type="dcterms:W3CDTF">2025-02-24T21:21:02Z</dcterms:created>
  <dcterms:modified xsi:type="dcterms:W3CDTF">2025-02-25T19:46:43Z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0x0101003E0B1A72B1727944BA974A8330C49DD1</vt:lpwstr>
  </property>
</Properties>
</file>