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7" r:id="rId2"/>
    <p:sldId id="264" r:id="rId3"/>
    <p:sldId id="265" r:id="rId4"/>
    <p:sldId id="263" r:id="rId5"/>
    <p:sldId id="266" r:id="rId6"/>
    <p:sldId id="268" r:id="rId7"/>
    <p:sldId id="261" r:id="rId8"/>
    <p:sldId id="269" r:id="rId9"/>
    <p:sldId id="270" r:id="rId10"/>
    <p:sldId id="272" r:id="rId11"/>
    <p:sldId id="271" r:id="rId12"/>
    <p:sldId id="273" r:id="rId13"/>
    <p:sldId id="274" r:id="rId14"/>
    <p:sldId id="275" r:id="rId15"/>
    <p:sldId id="276" r:id="rId16"/>
    <p:sldId id="277" r:id="rId17"/>
    <p:sldId id="278" r:id="rId18"/>
    <p:sldId id="279" r:id="rId19"/>
    <p:sldId id="280" r:id="rId20"/>
    <p:sldId id="281" r:id="rId21"/>
    <p:sldId id="282" r:id="rId22"/>
    <p:sldId id="283" r:id="rId23"/>
    <p:sldId id="284" r:id="rId24"/>
    <p:sldId id="285" r:id="rId25"/>
    <p:sldId id="286" r:id="rId26"/>
    <p:sldId id="289" r:id="rId27"/>
    <p:sldId id="287" r:id="rId28"/>
    <p:sldId id="290" r:id="rId29"/>
    <p:sldId id="291" r:id="rId30"/>
    <p:sldId id="292" r:id="rId31"/>
    <p:sldId id="293"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668C6CB-5705-45CE-B7A7-BDF8FBC8181E}" type="datetimeFigureOut">
              <a:rPr lang="en-GB" smtClean="0"/>
              <a:t>27/11/2019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2CE748A-F79B-4E7E-85C1-7A14FF135E69}" type="slidenum">
              <a:rPr lang="en-GB" smtClean="0"/>
              <a:t>‹#›</a:t>
            </a:fld>
            <a:endParaRPr lang="en-GB"/>
          </a:p>
        </p:txBody>
      </p:sp>
    </p:spTree>
    <p:extLst>
      <p:ext uri="{BB962C8B-B14F-4D97-AF65-F5344CB8AC3E}">
        <p14:creationId xmlns:p14="http://schemas.microsoft.com/office/powerpoint/2010/main" val="1025192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1</a:t>
            </a:fld>
            <a:endParaRPr lang="en-GB"/>
          </a:p>
        </p:txBody>
      </p:sp>
    </p:spTree>
    <p:extLst>
      <p:ext uri="{BB962C8B-B14F-4D97-AF65-F5344CB8AC3E}">
        <p14:creationId xmlns:p14="http://schemas.microsoft.com/office/powerpoint/2010/main" val="1977775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2</a:t>
            </a:fld>
            <a:endParaRPr lang="en-GB"/>
          </a:p>
        </p:txBody>
      </p:sp>
    </p:spTree>
    <p:extLst>
      <p:ext uri="{BB962C8B-B14F-4D97-AF65-F5344CB8AC3E}">
        <p14:creationId xmlns:p14="http://schemas.microsoft.com/office/powerpoint/2010/main" val="2495875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3</a:t>
            </a:fld>
            <a:endParaRPr lang="en-GB"/>
          </a:p>
        </p:txBody>
      </p:sp>
    </p:spTree>
    <p:extLst>
      <p:ext uri="{BB962C8B-B14F-4D97-AF65-F5344CB8AC3E}">
        <p14:creationId xmlns:p14="http://schemas.microsoft.com/office/powerpoint/2010/main" val="17857629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4</a:t>
            </a:fld>
            <a:endParaRPr lang="en-GB"/>
          </a:p>
        </p:txBody>
      </p:sp>
    </p:spTree>
    <p:extLst>
      <p:ext uri="{BB962C8B-B14F-4D97-AF65-F5344CB8AC3E}">
        <p14:creationId xmlns:p14="http://schemas.microsoft.com/office/powerpoint/2010/main" val="3528589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5</a:t>
            </a:fld>
            <a:endParaRPr lang="en-GB"/>
          </a:p>
        </p:txBody>
      </p:sp>
    </p:spTree>
    <p:extLst>
      <p:ext uri="{BB962C8B-B14F-4D97-AF65-F5344CB8AC3E}">
        <p14:creationId xmlns:p14="http://schemas.microsoft.com/office/powerpoint/2010/main" val="1468615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6</a:t>
            </a:fld>
            <a:endParaRPr lang="en-GB"/>
          </a:p>
        </p:txBody>
      </p:sp>
    </p:spTree>
    <p:extLst>
      <p:ext uri="{BB962C8B-B14F-4D97-AF65-F5344CB8AC3E}">
        <p14:creationId xmlns:p14="http://schemas.microsoft.com/office/powerpoint/2010/main" val="38312412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7</a:t>
            </a:fld>
            <a:endParaRPr lang="en-GB"/>
          </a:p>
        </p:txBody>
      </p:sp>
    </p:spTree>
    <p:extLst>
      <p:ext uri="{BB962C8B-B14F-4D97-AF65-F5344CB8AC3E}">
        <p14:creationId xmlns:p14="http://schemas.microsoft.com/office/powerpoint/2010/main" val="38812873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8</a:t>
            </a:fld>
            <a:endParaRPr lang="en-GB"/>
          </a:p>
        </p:txBody>
      </p:sp>
    </p:spTree>
    <p:extLst>
      <p:ext uri="{BB962C8B-B14F-4D97-AF65-F5344CB8AC3E}">
        <p14:creationId xmlns:p14="http://schemas.microsoft.com/office/powerpoint/2010/main" val="35557325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9</a:t>
            </a:fld>
            <a:endParaRPr lang="en-GB"/>
          </a:p>
        </p:txBody>
      </p:sp>
    </p:spTree>
    <p:extLst>
      <p:ext uri="{BB962C8B-B14F-4D97-AF65-F5344CB8AC3E}">
        <p14:creationId xmlns:p14="http://schemas.microsoft.com/office/powerpoint/2010/main" val="11730176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10</a:t>
            </a:fld>
            <a:endParaRPr lang="en-GB"/>
          </a:p>
        </p:txBody>
      </p:sp>
    </p:spTree>
    <p:extLst>
      <p:ext uri="{BB962C8B-B14F-4D97-AF65-F5344CB8AC3E}">
        <p14:creationId xmlns:p14="http://schemas.microsoft.com/office/powerpoint/2010/main" val="17971212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11</a:t>
            </a:fld>
            <a:endParaRPr lang="en-GB"/>
          </a:p>
        </p:txBody>
      </p:sp>
    </p:spTree>
    <p:extLst>
      <p:ext uri="{BB962C8B-B14F-4D97-AF65-F5344CB8AC3E}">
        <p14:creationId xmlns:p14="http://schemas.microsoft.com/office/powerpoint/2010/main" val="36319820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12</a:t>
            </a:fld>
            <a:endParaRPr lang="en-GB"/>
          </a:p>
        </p:txBody>
      </p:sp>
    </p:spTree>
    <p:extLst>
      <p:ext uri="{BB962C8B-B14F-4D97-AF65-F5344CB8AC3E}">
        <p14:creationId xmlns:p14="http://schemas.microsoft.com/office/powerpoint/2010/main" val="2531518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13</a:t>
            </a:fld>
            <a:endParaRPr lang="en-GB"/>
          </a:p>
        </p:txBody>
      </p:sp>
    </p:spTree>
    <p:extLst>
      <p:ext uri="{BB962C8B-B14F-4D97-AF65-F5344CB8AC3E}">
        <p14:creationId xmlns:p14="http://schemas.microsoft.com/office/powerpoint/2010/main" val="25965647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14</a:t>
            </a:fld>
            <a:endParaRPr lang="en-GB"/>
          </a:p>
        </p:txBody>
      </p:sp>
    </p:spTree>
    <p:extLst>
      <p:ext uri="{BB962C8B-B14F-4D97-AF65-F5344CB8AC3E}">
        <p14:creationId xmlns:p14="http://schemas.microsoft.com/office/powerpoint/2010/main" val="42708279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15</a:t>
            </a:fld>
            <a:endParaRPr lang="en-GB"/>
          </a:p>
        </p:txBody>
      </p:sp>
    </p:spTree>
    <p:extLst>
      <p:ext uri="{BB962C8B-B14F-4D97-AF65-F5344CB8AC3E}">
        <p14:creationId xmlns:p14="http://schemas.microsoft.com/office/powerpoint/2010/main" val="27509005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16</a:t>
            </a:fld>
            <a:endParaRPr lang="en-GB"/>
          </a:p>
        </p:txBody>
      </p:sp>
    </p:spTree>
    <p:extLst>
      <p:ext uri="{BB962C8B-B14F-4D97-AF65-F5344CB8AC3E}">
        <p14:creationId xmlns:p14="http://schemas.microsoft.com/office/powerpoint/2010/main" val="13045790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17</a:t>
            </a:fld>
            <a:endParaRPr lang="en-GB"/>
          </a:p>
        </p:txBody>
      </p:sp>
    </p:spTree>
    <p:extLst>
      <p:ext uri="{BB962C8B-B14F-4D97-AF65-F5344CB8AC3E}">
        <p14:creationId xmlns:p14="http://schemas.microsoft.com/office/powerpoint/2010/main" val="4225631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18</a:t>
            </a:fld>
            <a:endParaRPr lang="en-GB"/>
          </a:p>
        </p:txBody>
      </p:sp>
    </p:spTree>
    <p:extLst>
      <p:ext uri="{BB962C8B-B14F-4D97-AF65-F5344CB8AC3E}">
        <p14:creationId xmlns:p14="http://schemas.microsoft.com/office/powerpoint/2010/main" val="18429746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19</a:t>
            </a:fld>
            <a:endParaRPr lang="en-GB"/>
          </a:p>
        </p:txBody>
      </p:sp>
    </p:spTree>
    <p:extLst>
      <p:ext uri="{BB962C8B-B14F-4D97-AF65-F5344CB8AC3E}">
        <p14:creationId xmlns:p14="http://schemas.microsoft.com/office/powerpoint/2010/main" val="29378669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20</a:t>
            </a:fld>
            <a:endParaRPr lang="en-GB"/>
          </a:p>
        </p:txBody>
      </p:sp>
    </p:spTree>
    <p:extLst>
      <p:ext uri="{BB962C8B-B14F-4D97-AF65-F5344CB8AC3E}">
        <p14:creationId xmlns:p14="http://schemas.microsoft.com/office/powerpoint/2010/main" val="38992031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21</a:t>
            </a:fld>
            <a:endParaRPr lang="en-GB"/>
          </a:p>
        </p:txBody>
      </p:sp>
    </p:spTree>
    <p:extLst>
      <p:ext uri="{BB962C8B-B14F-4D97-AF65-F5344CB8AC3E}">
        <p14:creationId xmlns:p14="http://schemas.microsoft.com/office/powerpoint/2010/main" val="20824065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22</a:t>
            </a:fld>
            <a:endParaRPr lang="en-GB"/>
          </a:p>
        </p:txBody>
      </p:sp>
    </p:spTree>
    <p:extLst>
      <p:ext uri="{BB962C8B-B14F-4D97-AF65-F5344CB8AC3E}">
        <p14:creationId xmlns:p14="http://schemas.microsoft.com/office/powerpoint/2010/main" val="11989606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23</a:t>
            </a:fld>
            <a:endParaRPr lang="en-GB"/>
          </a:p>
        </p:txBody>
      </p:sp>
    </p:spTree>
    <p:extLst>
      <p:ext uri="{BB962C8B-B14F-4D97-AF65-F5344CB8AC3E}">
        <p14:creationId xmlns:p14="http://schemas.microsoft.com/office/powerpoint/2010/main" val="15820837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24</a:t>
            </a:fld>
            <a:endParaRPr lang="en-GB"/>
          </a:p>
        </p:txBody>
      </p:sp>
    </p:spTree>
    <p:extLst>
      <p:ext uri="{BB962C8B-B14F-4D97-AF65-F5344CB8AC3E}">
        <p14:creationId xmlns:p14="http://schemas.microsoft.com/office/powerpoint/2010/main" val="28128491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25</a:t>
            </a:fld>
            <a:endParaRPr lang="en-GB"/>
          </a:p>
        </p:txBody>
      </p:sp>
    </p:spTree>
    <p:extLst>
      <p:ext uri="{BB962C8B-B14F-4D97-AF65-F5344CB8AC3E}">
        <p14:creationId xmlns:p14="http://schemas.microsoft.com/office/powerpoint/2010/main" val="13661394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26</a:t>
            </a:fld>
            <a:endParaRPr lang="en-GB"/>
          </a:p>
        </p:txBody>
      </p:sp>
    </p:spTree>
    <p:extLst>
      <p:ext uri="{BB962C8B-B14F-4D97-AF65-F5344CB8AC3E}">
        <p14:creationId xmlns:p14="http://schemas.microsoft.com/office/powerpoint/2010/main" val="29890608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27</a:t>
            </a:fld>
            <a:endParaRPr lang="en-GB"/>
          </a:p>
        </p:txBody>
      </p:sp>
    </p:spTree>
    <p:extLst>
      <p:ext uri="{BB962C8B-B14F-4D97-AF65-F5344CB8AC3E}">
        <p14:creationId xmlns:p14="http://schemas.microsoft.com/office/powerpoint/2010/main" val="23259475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28</a:t>
            </a:fld>
            <a:endParaRPr lang="en-GB"/>
          </a:p>
        </p:txBody>
      </p:sp>
    </p:spTree>
    <p:extLst>
      <p:ext uri="{BB962C8B-B14F-4D97-AF65-F5344CB8AC3E}">
        <p14:creationId xmlns:p14="http://schemas.microsoft.com/office/powerpoint/2010/main" val="7006493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29</a:t>
            </a:fld>
            <a:endParaRPr lang="en-GB"/>
          </a:p>
        </p:txBody>
      </p:sp>
    </p:spTree>
    <p:extLst>
      <p:ext uri="{BB962C8B-B14F-4D97-AF65-F5344CB8AC3E}">
        <p14:creationId xmlns:p14="http://schemas.microsoft.com/office/powerpoint/2010/main" val="12565428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30</a:t>
            </a:fld>
            <a:endParaRPr lang="en-GB"/>
          </a:p>
        </p:txBody>
      </p:sp>
    </p:spTree>
    <p:extLst>
      <p:ext uri="{BB962C8B-B14F-4D97-AF65-F5344CB8AC3E}">
        <p14:creationId xmlns:p14="http://schemas.microsoft.com/office/powerpoint/2010/main" val="30369717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2CE748A-F79B-4E7E-85C1-7A14FF135E69}" type="slidenum">
              <a:rPr lang="en-GB" smtClean="0"/>
              <a:t>31</a:t>
            </a:fld>
            <a:endParaRPr lang="en-GB"/>
          </a:p>
        </p:txBody>
      </p:sp>
    </p:spTree>
    <p:extLst>
      <p:ext uri="{BB962C8B-B14F-4D97-AF65-F5344CB8AC3E}">
        <p14:creationId xmlns:p14="http://schemas.microsoft.com/office/powerpoint/2010/main" val="1011269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F4DC3C7-A46F-46F4-8261-4AABA27965F0}"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A7510-9D2C-44CC-9F18-BF13E2CF754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F4DC3C7-A46F-46F4-8261-4AABA27965F0}"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A7510-9D2C-44CC-9F18-BF13E2CF754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DF4DC3C7-A46F-46F4-8261-4AABA27965F0}"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A7510-9D2C-44CC-9F18-BF13E2CF754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F4DC3C7-A46F-46F4-8261-4AABA27965F0}" type="datetimeFigureOut">
              <a:rPr lang="en-GB" smtClean="0"/>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AA7510-9D2C-44CC-9F18-BF13E2CF7543}"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F4DC3C7-A46F-46F4-8261-4AABA27965F0}" type="datetimeFigureOut">
              <a:rPr lang="en-GB" smtClean="0"/>
              <a:t>27/11/2019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AA7510-9D2C-44CC-9F18-BF13E2CF754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F4DC3C7-A46F-46F4-8261-4AABA27965F0}" type="datetimeFigureOut">
              <a:rPr lang="en-GB" smtClean="0"/>
              <a:t>27/11/2019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AA7510-9D2C-44CC-9F18-BF13E2CF754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4DC3C7-A46F-46F4-8261-4AABA27965F0}" type="datetimeFigureOut">
              <a:rPr lang="en-GB" smtClean="0"/>
              <a:t>27/11/2019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AA7510-9D2C-44CC-9F18-BF13E2CF754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DF4DC3C7-A46F-46F4-8261-4AABA27965F0}" type="datetimeFigureOut">
              <a:rPr lang="en-GB" smtClean="0"/>
              <a:t>27/11/2019</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87AA7510-9D2C-44CC-9F18-BF13E2CF754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4DC3C7-A46F-46F4-8261-4AABA27965F0}" type="datetimeFigureOut">
              <a:rPr lang="en-GB" smtClean="0"/>
              <a:t>27/11/2019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AA7510-9D2C-44CC-9F18-BF13E2CF754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F4DC3C7-A46F-46F4-8261-4AABA27965F0}"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A7510-9D2C-44CC-9F18-BF13E2CF754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F4DC3C7-A46F-46F4-8261-4AABA27965F0}" type="datetimeFigureOut">
              <a:rPr lang="en-GB" smtClean="0"/>
              <a:t>27/11/2019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AA7510-9D2C-44CC-9F18-BF13E2CF754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DF4DC3C7-A46F-46F4-8261-4AABA27965F0}" type="datetimeFigureOut">
              <a:rPr lang="en-GB" smtClean="0"/>
              <a:t>27/11/2019</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87AA7510-9D2C-44CC-9F18-BF13E2CF754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b="1" dirty="0" smtClean="0"/>
              <a:t>Methods </a:t>
            </a:r>
            <a:r>
              <a:rPr lang="en-GB" sz="4000" b="1" dirty="0"/>
              <a:t>and Approaches in Interfaith Studies</a:t>
            </a:r>
            <a:endParaRPr lang="en-GB" sz="4000" dirty="0"/>
          </a:p>
        </p:txBody>
      </p:sp>
      <p:sp>
        <p:nvSpPr>
          <p:cNvPr id="3" name="Subtitle 2"/>
          <p:cNvSpPr>
            <a:spLocks noGrp="1"/>
          </p:cNvSpPr>
          <p:nvPr>
            <p:ph type="subTitle" idx="1"/>
          </p:nvPr>
        </p:nvSpPr>
        <p:spPr/>
        <p:txBody>
          <a:bodyPr/>
          <a:lstStyle/>
          <a:p>
            <a:r>
              <a:rPr lang="en-GB" b="1" dirty="0"/>
              <a:t>HPPD7001</a:t>
            </a:r>
            <a:endParaRPr lang="en-GB" dirty="0"/>
          </a:p>
        </p:txBody>
      </p:sp>
    </p:spTree>
    <p:extLst>
      <p:ext uri="{BB962C8B-B14F-4D97-AF65-F5344CB8AC3E}">
        <p14:creationId xmlns:p14="http://schemas.microsoft.com/office/powerpoint/2010/main" val="3587529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hangingPunct="0"/>
            <a:r>
              <a:rPr lang="en-GB" dirty="0"/>
              <a:t>Assessment Component 2 – 25%</a:t>
            </a:r>
          </a:p>
          <a:p>
            <a:pPr marL="0" indent="0" hangingPunct="0"/>
            <a:r>
              <a:rPr lang="en-GB" dirty="0"/>
              <a:t> </a:t>
            </a:r>
          </a:p>
          <a:p>
            <a:pPr marL="0" indent="0" hangingPunct="0"/>
            <a:r>
              <a:rPr lang="en-GB" dirty="0"/>
              <a:t>Coursework: Encyclopaedia article (2000 words)</a:t>
            </a:r>
          </a:p>
          <a:p>
            <a:pPr marL="0" indent="0" hangingPunct="0"/>
            <a:r>
              <a:rPr lang="en-GB" dirty="0"/>
              <a:t> </a:t>
            </a:r>
            <a:r>
              <a:rPr lang="en-GB" b="0" dirty="0" smtClean="0"/>
              <a:t>Write </a:t>
            </a:r>
            <a:r>
              <a:rPr lang="en-GB" b="0" dirty="0"/>
              <a:t>an entry for an academic encyclopaedia about one of these topics: </a:t>
            </a:r>
            <a:endParaRPr lang="en-GB" dirty="0"/>
          </a:p>
          <a:p>
            <a:pPr marL="0" lvl="0" indent="0" hangingPunct="0"/>
            <a:r>
              <a:rPr lang="en-GB" b="0" dirty="0"/>
              <a:t>Religious pluralism </a:t>
            </a:r>
            <a:endParaRPr lang="en-GB" dirty="0"/>
          </a:p>
          <a:p>
            <a:pPr marL="0" lvl="0" indent="0" hangingPunct="0"/>
            <a:r>
              <a:rPr lang="en-GB" b="0" dirty="0"/>
              <a:t>Inclusivism in religion </a:t>
            </a:r>
            <a:endParaRPr lang="en-GB" dirty="0"/>
          </a:p>
          <a:p>
            <a:pPr marL="0" lvl="0" indent="0" hangingPunct="0"/>
            <a:r>
              <a:rPr lang="en-GB" b="0" dirty="0"/>
              <a:t>Religious exclusivism  </a:t>
            </a:r>
            <a:endParaRPr lang="en-GB" dirty="0"/>
          </a:p>
          <a:p>
            <a:pPr marL="0" lvl="0" indent="0" hangingPunct="0"/>
            <a:r>
              <a:rPr lang="en-GB" b="0" dirty="0"/>
              <a:t>Interreligious dialogue and peace building</a:t>
            </a:r>
            <a:endParaRPr lang="en-GB" dirty="0"/>
          </a:p>
          <a:p>
            <a:endParaRPr lang="en-GB" dirty="0"/>
          </a:p>
        </p:txBody>
      </p:sp>
      <p:sp>
        <p:nvSpPr>
          <p:cNvPr id="3" name="Content Placeholder 2"/>
          <p:cNvSpPr>
            <a:spLocks noGrp="1"/>
          </p:cNvSpPr>
          <p:nvPr>
            <p:ph sz="half" idx="2"/>
          </p:nvPr>
        </p:nvSpPr>
        <p:spPr/>
        <p:txBody>
          <a:bodyPr>
            <a:normAutofit fontScale="62500" lnSpcReduction="20000"/>
          </a:bodyPr>
          <a:lstStyle/>
          <a:p>
            <a:pPr marL="0" indent="0"/>
            <a:endParaRPr lang="en-GB" sz="6000" dirty="0"/>
          </a:p>
        </p:txBody>
      </p:sp>
      <p:sp>
        <p:nvSpPr>
          <p:cNvPr id="4" name="Title 3"/>
          <p:cNvSpPr>
            <a:spLocks noGrp="1"/>
          </p:cNvSpPr>
          <p:nvPr>
            <p:ph type="title"/>
          </p:nvPr>
        </p:nvSpPr>
        <p:spPr/>
        <p:txBody>
          <a:bodyPr/>
          <a:lstStyle/>
          <a:p>
            <a:r>
              <a:rPr lang="en-GB" dirty="0" smtClean="0"/>
              <a:t>Assessment 2</a:t>
            </a:r>
            <a:endParaRPr lang="en-GB" dirty="0"/>
          </a:p>
        </p:txBody>
      </p:sp>
    </p:spTree>
    <p:extLst>
      <p:ext uri="{BB962C8B-B14F-4D97-AF65-F5344CB8AC3E}">
        <p14:creationId xmlns:p14="http://schemas.microsoft.com/office/powerpoint/2010/main" val="3773292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hangingPunct="0"/>
            <a:r>
              <a:rPr lang="en-GB" dirty="0"/>
              <a:t>Assessment Component 3 – 50%</a:t>
            </a:r>
          </a:p>
          <a:p>
            <a:pPr marL="0" indent="0" hangingPunct="0"/>
            <a:r>
              <a:rPr lang="en-GB" b="0" dirty="0"/>
              <a:t> </a:t>
            </a:r>
            <a:endParaRPr lang="en-GB" dirty="0"/>
          </a:p>
          <a:p>
            <a:pPr marL="0" indent="0" hangingPunct="0"/>
            <a:r>
              <a:rPr lang="en-GB" dirty="0"/>
              <a:t>Coursework: Short essay (4000 words)</a:t>
            </a:r>
            <a:br>
              <a:rPr lang="en-GB" dirty="0"/>
            </a:br>
            <a:r>
              <a:rPr lang="en-GB" b="0" dirty="0"/>
              <a:t> </a:t>
            </a:r>
            <a:endParaRPr lang="en-GB" dirty="0"/>
          </a:p>
          <a:p>
            <a:pPr marL="0" lvl="0" indent="0" hangingPunct="0"/>
            <a:r>
              <a:rPr lang="en-GB" b="0" dirty="0"/>
              <a:t>Expound and assess John Hick’s thesis of ‘religious pluralism</a:t>
            </a:r>
            <a:r>
              <a:rPr lang="en-GB" b="0" dirty="0" smtClean="0"/>
              <a:t>’</a:t>
            </a:r>
          </a:p>
          <a:p>
            <a:pPr marL="0" lvl="0" indent="0" hangingPunct="0"/>
            <a:endParaRPr lang="en-GB" dirty="0"/>
          </a:p>
          <a:p>
            <a:pPr marL="0" lvl="0" indent="0" hangingPunct="0"/>
            <a:r>
              <a:rPr lang="en-GB" b="0" dirty="0"/>
              <a:t>Can there be revelation in different religions</a:t>
            </a:r>
            <a:r>
              <a:rPr lang="en-GB" b="0" dirty="0" smtClean="0"/>
              <a:t>?</a:t>
            </a:r>
          </a:p>
          <a:p>
            <a:pPr marL="0" lvl="0" indent="0" hangingPunct="0"/>
            <a:endParaRPr lang="en-GB" dirty="0"/>
          </a:p>
          <a:p>
            <a:pPr marL="0" lvl="0" indent="0" hangingPunct="0"/>
            <a:r>
              <a:rPr lang="en-GB" b="0" dirty="0"/>
              <a:t>What is the relationship between the scholar and the activist when it comes to interfaith dialogue?</a:t>
            </a:r>
            <a:endParaRPr lang="en-GB" dirty="0"/>
          </a:p>
          <a:p>
            <a:endParaRPr lang="en-GB" dirty="0"/>
          </a:p>
        </p:txBody>
      </p:sp>
      <p:sp>
        <p:nvSpPr>
          <p:cNvPr id="3" name="Content Placeholder 2"/>
          <p:cNvSpPr>
            <a:spLocks noGrp="1"/>
          </p:cNvSpPr>
          <p:nvPr>
            <p:ph sz="half" idx="2"/>
          </p:nvPr>
        </p:nvSpPr>
        <p:spPr/>
        <p:txBody>
          <a:bodyPr>
            <a:noAutofit/>
          </a:bodyPr>
          <a:lstStyle/>
          <a:p>
            <a:endParaRPr lang="en-GB" sz="3800" dirty="0"/>
          </a:p>
        </p:txBody>
      </p:sp>
      <p:sp>
        <p:nvSpPr>
          <p:cNvPr id="4" name="Title 3"/>
          <p:cNvSpPr>
            <a:spLocks noGrp="1"/>
          </p:cNvSpPr>
          <p:nvPr>
            <p:ph type="title"/>
          </p:nvPr>
        </p:nvSpPr>
        <p:spPr/>
        <p:txBody>
          <a:bodyPr/>
          <a:lstStyle/>
          <a:p>
            <a:r>
              <a:rPr lang="en-GB" dirty="0" smtClean="0"/>
              <a:t>Assessment 3</a:t>
            </a:r>
            <a:endParaRPr lang="en-GB" dirty="0"/>
          </a:p>
        </p:txBody>
      </p:sp>
    </p:spTree>
    <p:extLst>
      <p:ext uri="{BB962C8B-B14F-4D97-AF65-F5344CB8AC3E}">
        <p14:creationId xmlns:p14="http://schemas.microsoft.com/office/powerpoint/2010/main" val="1140329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Readings</a:t>
            </a:r>
            <a:endParaRPr lang="en-GB" sz="4000" dirty="0"/>
          </a:p>
        </p:txBody>
      </p:sp>
      <p:sp>
        <p:nvSpPr>
          <p:cNvPr id="3" name="Content Placeholder 2"/>
          <p:cNvSpPr>
            <a:spLocks noGrp="1"/>
          </p:cNvSpPr>
          <p:nvPr>
            <p:ph idx="1"/>
          </p:nvPr>
        </p:nvSpPr>
        <p:spPr>
          <a:xfrm>
            <a:off x="4749552" y="2618912"/>
            <a:ext cx="3807779" cy="3906432"/>
          </a:xfrm>
        </p:spPr>
        <p:txBody>
          <a:bodyPr>
            <a:normAutofit fontScale="47500" lnSpcReduction="20000"/>
          </a:bodyPr>
          <a:lstStyle/>
          <a:p>
            <a:pPr marL="0" indent="0"/>
            <a:r>
              <a:rPr lang="en-GB" b="0" dirty="0"/>
              <a:t>Knitter P, “Responsibilities for the Future: toward an interfaith ethic” in May JD </a:t>
            </a:r>
            <a:r>
              <a:rPr lang="en-GB" b="0" i="1" dirty="0"/>
              <a:t>Pluralism and the Religions: The Theological and Political Dimensions</a:t>
            </a:r>
            <a:r>
              <a:rPr lang="en-GB" b="0" dirty="0"/>
              <a:t>, (London: </a:t>
            </a:r>
            <a:r>
              <a:rPr lang="en-GB" b="0" dirty="0" err="1"/>
              <a:t>Cassell</a:t>
            </a:r>
            <a:r>
              <a:rPr lang="en-GB" b="0" dirty="0"/>
              <a:t>, 1998)</a:t>
            </a:r>
          </a:p>
          <a:p>
            <a:pPr marL="0" indent="0"/>
            <a:r>
              <a:rPr lang="en-GB" b="0" dirty="0"/>
              <a:t>  </a:t>
            </a:r>
          </a:p>
          <a:p>
            <a:pPr marL="0" indent="0"/>
            <a:r>
              <a:rPr lang="en-GB" b="0" dirty="0" err="1"/>
              <a:t>Prideaux</a:t>
            </a:r>
            <a:r>
              <a:rPr lang="en-GB" b="0" dirty="0"/>
              <a:t> M “Muslim-Christian Dialogue: The Gap between Theologians and Communities”, </a:t>
            </a:r>
            <a:r>
              <a:rPr lang="en-GB" b="0" i="1" dirty="0"/>
              <a:t>International Journal of Public Theology</a:t>
            </a:r>
            <a:r>
              <a:rPr lang="en-GB" b="0" dirty="0"/>
              <a:t>, 3, 460-479</a:t>
            </a:r>
          </a:p>
          <a:p>
            <a:pPr marL="0" indent="0"/>
            <a:r>
              <a:rPr lang="en-GB" b="0" dirty="0"/>
              <a:t> </a:t>
            </a:r>
          </a:p>
          <a:p>
            <a:pPr marL="0" indent="0"/>
            <a:r>
              <a:rPr lang="en-GB" b="0" dirty="0" err="1"/>
              <a:t>Illman</a:t>
            </a:r>
            <a:r>
              <a:rPr lang="en-GB" b="0" dirty="0"/>
              <a:t> R “Reciprocities and Power in Philosophies of Dialogue”,</a:t>
            </a:r>
            <a:r>
              <a:rPr lang="en-GB" b="0" i="1" dirty="0"/>
              <a:t> Studies in Interreligious Dialogue</a:t>
            </a:r>
            <a:r>
              <a:rPr lang="en-GB" b="0" dirty="0"/>
              <a:t>, 21(1), 46-63.</a:t>
            </a:r>
          </a:p>
          <a:p>
            <a:pPr marL="0" indent="0"/>
            <a:r>
              <a:rPr lang="en-GB" b="0" dirty="0"/>
              <a:t> </a:t>
            </a:r>
          </a:p>
          <a:p>
            <a:pPr marL="0" indent="0"/>
            <a:r>
              <a:rPr lang="en-GB" b="0" dirty="0"/>
              <a:t>Marsh C “Films, Values, Absolutes”, </a:t>
            </a:r>
            <a:r>
              <a:rPr lang="en-GB" b="0" i="1" dirty="0"/>
              <a:t>Journal of Religion &amp; Film</a:t>
            </a:r>
            <a:r>
              <a:rPr lang="en-GB" b="0" dirty="0"/>
              <a:t>, 20(1), 1-20</a:t>
            </a:r>
          </a:p>
          <a:p>
            <a:pPr marL="0" indent="0"/>
            <a:endParaRPr lang="en-GB" b="0" dirty="0"/>
          </a:p>
        </p:txBody>
      </p:sp>
      <p:sp>
        <p:nvSpPr>
          <p:cNvPr id="4" name="Text Placeholder 3"/>
          <p:cNvSpPr>
            <a:spLocks noGrp="1"/>
          </p:cNvSpPr>
          <p:nvPr>
            <p:ph type="body" sz="half" idx="2"/>
          </p:nvPr>
        </p:nvSpPr>
        <p:spPr/>
        <p:txBody>
          <a:bodyPr>
            <a:normAutofit/>
          </a:bodyPr>
          <a:lstStyle/>
          <a:p>
            <a:endParaRPr lang="en-GB" sz="1200" dirty="0"/>
          </a:p>
        </p:txBody>
      </p:sp>
    </p:spTree>
    <p:extLst>
      <p:ext uri="{BB962C8B-B14F-4D97-AF65-F5344CB8AC3E}">
        <p14:creationId xmlns:p14="http://schemas.microsoft.com/office/powerpoint/2010/main" val="253079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i="1" dirty="0" smtClean="0"/>
              <a:t>“This </a:t>
            </a:r>
            <a:r>
              <a:rPr lang="en-GB" b="0" i="1" dirty="0"/>
              <a:t>article </a:t>
            </a:r>
            <a:r>
              <a:rPr lang="en-GB" b="0" i="1" dirty="0" smtClean="0"/>
              <a:t>offers </a:t>
            </a:r>
            <a:r>
              <a:rPr lang="en-GB" b="0" i="1" dirty="0"/>
              <a:t>a </a:t>
            </a:r>
            <a:r>
              <a:rPr lang="en-GB" b="0" i="1" dirty="0" smtClean="0"/>
              <a:t>reflection </a:t>
            </a:r>
            <a:r>
              <a:rPr lang="en-GB" b="0" i="1" dirty="0"/>
              <a:t>on the way in which </a:t>
            </a:r>
            <a:r>
              <a:rPr lang="en-GB" b="0" i="1" dirty="0" smtClean="0"/>
              <a:t>the distance </a:t>
            </a:r>
            <a:r>
              <a:rPr lang="en-GB" b="0" i="1" dirty="0"/>
              <a:t>between Christians and Muslims is perhaps not as great as the </a:t>
            </a:r>
            <a:r>
              <a:rPr lang="en-GB" b="0" i="1" dirty="0" smtClean="0"/>
              <a:t>distance between </a:t>
            </a:r>
            <a:r>
              <a:rPr lang="en-GB" b="0" i="1" dirty="0"/>
              <a:t>inter-faith theology and religiously diverse communities</a:t>
            </a:r>
            <a:r>
              <a:rPr lang="en-GB" b="0" i="1" dirty="0" smtClean="0"/>
              <a:t>.”</a:t>
            </a:r>
          </a:p>
          <a:p>
            <a:pPr marL="0" indent="0"/>
            <a:endParaRPr lang="en-GB" b="0" i="1" dirty="0"/>
          </a:p>
          <a:p>
            <a:pPr marL="0" indent="0"/>
            <a:r>
              <a:rPr lang="en-GB" b="0" i="1" dirty="0" err="1" smtClean="0"/>
              <a:t>Prideaux</a:t>
            </a:r>
            <a:endParaRPr lang="en-GB" i="1" dirty="0"/>
          </a:p>
        </p:txBody>
      </p:sp>
      <p:sp>
        <p:nvSpPr>
          <p:cNvPr id="3" name="Content Placeholder 2"/>
          <p:cNvSpPr>
            <a:spLocks noGrp="1"/>
          </p:cNvSpPr>
          <p:nvPr>
            <p:ph sz="half" idx="2"/>
          </p:nvPr>
        </p:nvSpPr>
        <p:spPr/>
        <p:txBody>
          <a:bodyPr>
            <a:normAutofit fontScale="70000" lnSpcReduction="20000"/>
          </a:bodyPr>
          <a:lstStyle/>
          <a:p>
            <a:pPr marL="0" indent="0"/>
            <a:r>
              <a:rPr lang="en-GB" b="0" i="1" dirty="0" smtClean="0"/>
              <a:t>“Because </a:t>
            </a:r>
            <a:r>
              <a:rPr lang="en-GB" b="0" i="1" dirty="0"/>
              <a:t>absolutes of all kinds inevitably remain intact, and many </a:t>
            </a:r>
            <a:r>
              <a:rPr lang="en-GB" b="0" i="1" dirty="0" smtClean="0"/>
              <a:t>of those </a:t>
            </a:r>
            <a:r>
              <a:rPr lang="en-GB" b="0" i="1" dirty="0"/>
              <a:t>are linked to theisms of all kinds, the interpretative task of working out how </a:t>
            </a:r>
            <a:r>
              <a:rPr lang="en-GB" b="0" i="1" dirty="0" smtClean="0"/>
              <a:t>people consume </a:t>
            </a:r>
            <a:r>
              <a:rPr lang="en-GB" b="0" i="1" dirty="0"/>
              <a:t>culture – whether they be </a:t>
            </a:r>
            <a:r>
              <a:rPr lang="en-GB" b="0" i="1" dirty="0" smtClean="0"/>
              <a:t>explicitly </a:t>
            </a:r>
            <a:r>
              <a:rPr lang="en-GB" b="0" i="1" dirty="0"/>
              <a:t>theistic or not – is a public responsibility, and </a:t>
            </a:r>
            <a:r>
              <a:rPr lang="en-GB" b="0" i="1" dirty="0" smtClean="0"/>
              <a:t>a moral </a:t>
            </a:r>
            <a:r>
              <a:rPr lang="en-GB" b="0" i="1" dirty="0"/>
              <a:t>and political challenge</a:t>
            </a:r>
            <a:r>
              <a:rPr lang="en-GB" b="0" i="1" dirty="0" smtClean="0"/>
              <a:t>.”</a:t>
            </a:r>
          </a:p>
          <a:p>
            <a:pPr marL="0" indent="0"/>
            <a:endParaRPr lang="en-GB" b="0" i="1" dirty="0"/>
          </a:p>
          <a:p>
            <a:pPr marL="0" indent="0"/>
            <a:r>
              <a:rPr lang="en-GB" b="0" i="1" dirty="0" smtClean="0"/>
              <a:t>Marsh</a:t>
            </a:r>
            <a:endParaRPr lang="en-GB" i="1" dirty="0"/>
          </a:p>
        </p:txBody>
      </p:sp>
      <p:sp>
        <p:nvSpPr>
          <p:cNvPr id="4" name="Title 3"/>
          <p:cNvSpPr>
            <a:spLocks noGrp="1"/>
          </p:cNvSpPr>
          <p:nvPr>
            <p:ph type="title"/>
          </p:nvPr>
        </p:nvSpPr>
        <p:spPr/>
        <p:txBody>
          <a:bodyPr/>
          <a:lstStyle/>
          <a:p>
            <a:r>
              <a:rPr lang="en-GB" dirty="0" smtClean="0"/>
              <a:t>Readings	</a:t>
            </a:r>
            <a:endParaRPr lang="en-GB" dirty="0"/>
          </a:p>
        </p:txBody>
      </p:sp>
    </p:spTree>
    <p:extLst>
      <p:ext uri="{BB962C8B-B14F-4D97-AF65-F5344CB8AC3E}">
        <p14:creationId xmlns:p14="http://schemas.microsoft.com/office/powerpoint/2010/main" val="3931450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Illman</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3568" y="1189594"/>
            <a:ext cx="7920880" cy="3400900"/>
          </a:xfrm>
        </p:spPr>
      </p:pic>
    </p:spTree>
    <p:extLst>
      <p:ext uri="{BB962C8B-B14F-4D97-AF65-F5344CB8AC3E}">
        <p14:creationId xmlns:p14="http://schemas.microsoft.com/office/powerpoint/2010/main" val="865517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Feminism - History</a:t>
            </a:r>
            <a:endParaRPr lang="en-GB" sz="4000"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83128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So, What is Feminism?</a:t>
            </a:r>
            <a:endParaRPr lang="en-GB" sz="4000" dirty="0"/>
          </a:p>
        </p:txBody>
      </p:sp>
      <p:sp>
        <p:nvSpPr>
          <p:cNvPr id="3" name="Content Placeholder 2"/>
          <p:cNvSpPr>
            <a:spLocks noGrp="1"/>
          </p:cNvSpPr>
          <p:nvPr>
            <p:ph idx="1"/>
          </p:nvPr>
        </p:nvSpPr>
        <p:spPr/>
        <p:txBody>
          <a:bodyPr>
            <a:normAutofit fontScale="77500" lnSpcReduction="20000"/>
          </a:bodyPr>
          <a:lstStyle/>
          <a:p>
            <a:pPr marL="0" indent="0"/>
            <a:r>
              <a:rPr lang="en-GB" b="0" dirty="0"/>
              <a:t>Feminism is a range of political </a:t>
            </a:r>
            <a:r>
              <a:rPr lang="en-GB" b="0" dirty="0" smtClean="0"/>
              <a:t>movements</a:t>
            </a:r>
            <a:r>
              <a:rPr lang="en-GB" b="0" dirty="0"/>
              <a:t>, ideologies, and social movements that share a common goal: to define, establish, and achieve political, economic, personal, and social equality of </a:t>
            </a:r>
            <a:r>
              <a:rPr lang="en-GB" b="0" dirty="0" smtClean="0"/>
              <a:t>sexes. </a:t>
            </a:r>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19180394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971600" y="1556792"/>
            <a:ext cx="2565276" cy="2565276"/>
          </a:xfrm>
        </p:spPr>
      </p:pic>
      <p:pic>
        <p:nvPicPr>
          <p:cNvPr id="6" name="Content Placeholder 5"/>
          <p:cNvPicPr>
            <a:picLocks noGrp="1" noChangeAspect="1"/>
          </p:cNvPicPr>
          <p:nvPr>
            <p:ph sz="half" idx="2"/>
          </p:nvPr>
        </p:nvPicPr>
        <p:blipFill>
          <a:blip r:embed="rId4" cstate="print">
            <a:extLst>
              <a:ext uri="{28A0092B-C50C-407E-A947-70E740481C1C}">
                <a14:useLocalDpi xmlns:a14="http://schemas.microsoft.com/office/drawing/2010/main" val="0"/>
              </a:ext>
            </a:extLst>
          </a:blip>
          <a:stretch>
            <a:fillRect/>
          </a:stretch>
        </p:blipFill>
        <p:spPr>
          <a:xfrm>
            <a:off x="4067944" y="1268760"/>
            <a:ext cx="4157263" cy="2622045"/>
          </a:xfrm>
        </p:spPr>
      </p:pic>
      <p:sp>
        <p:nvSpPr>
          <p:cNvPr id="4" name="Title 3"/>
          <p:cNvSpPr>
            <a:spLocks noGrp="1"/>
          </p:cNvSpPr>
          <p:nvPr>
            <p:ph type="title"/>
          </p:nvPr>
        </p:nvSpPr>
        <p:spPr/>
        <p:txBody>
          <a:bodyPr/>
          <a:lstStyle/>
          <a:p>
            <a:r>
              <a:rPr lang="en-GB" dirty="0" smtClean="0"/>
              <a:t>Examples:</a:t>
            </a:r>
            <a:endParaRPr lang="en-GB" dirty="0"/>
          </a:p>
        </p:txBody>
      </p:sp>
    </p:spTree>
    <p:extLst>
      <p:ext uri="{BB962C8B-B14F-4D97-AF65-F5344CB8AC3E}">
        <p14:creationId xmlns:p14="http://schemas.microsoft.com/office/powerpoint/2010/main" val="3849412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600" b="0" dirty="0" smtClean="0"/>
              <a:t>Generally the history of feminism is divided into three ‘waves’ which occur in historically defined times and generally have different goals in addressing forms of gender imbalance. </a:t>
            </a:r>
          </a:p>
          <a:p>
            <a:pPr marL="0" indent="0"/>
            <a:endParaRPr lang="en-GB" sz="1600" b="0" dirty="0"/>
          </a:p>
          <a:p>
            <a:pPr marL="0" indent="0"/>
            <a:r>
              <a:rPr lang="en-GB" sz="1600" b="0" dirty="0" smtClean="0"/>
              <a:t>These three waves begin in around 1850 and continue to today. </a:t>
            </a:r>
          </a:p>
          <a:p>
            <a:pPr marL="0" indent="0"/>
            <a:endParaRPr lang="en-GB" sz="1600" b="0" dirty="0"/>
          </a:p>
          <a:p>
            <a:pPr marL="0" indent="0"/>
            <a:r>
              <a:rPr lang="en-GB" sz="1600" b="0" dirty="0" smtClean="0"/>
              <a:t>The form and history of feminism is a contested subject.</a:t>
            </a:r>
            <a:endParaRPr lang="en-GB" sz="1600" b="0"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139952" y="1268760"/>
            <a:ext cx="4727617" cy="2655686"/>
          </a:xfrm>
        </p:spPr>
      </p:pic>
      <p:sp>
        <p:nvSpPr>
          <p:cNvPr id="4" name="Title 3"/>
          <p:cNvSpPr>
            <a:spLocks noGrp="1"/>
          </p:cNvSpPr>
          <p:nvPr>
            <p:ph type="title"/>
          </p:nvPr>
        </p:nvSpPr>
        <p:spPr/>
        <p:txBody>
          <a:bodyPr/>
          <a:lstStyle/>
          <a:p>
            <a:r>
              <a:rPr lang="en-GB" dirty="0" smtClean="0"/>
              <a:t>1, 2, 3 Wave</a:t>
            </a:r>
            <a:endParaRPr lang="en-GB" dirty="0"/>
          </a:p>
        </p:txBody>
      </p:sp>
    </p:spTree>
    <p:extLst>
      <p:ext uri="{BB962C8B-B14F-4D97-AF65-F5344CB8AC3E}">
        <p14:creationId xmlns:p14="http://schemas.microsoft.com/office/powerpoint/2010/main" val="897478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smtClean="0"/>
              <a:t>First wave feminism was a wave of social and political activism that occurred across the western world in the late 19</a:t>
            </a:r>
            <a:r>
              <a:rPr lang="en-GB" b="0" baseline="30000" dirty="0" smtClean="0"/>
              <a:t>th</a:t>
            </a:r>
            <a:r>
              <a:rPr lang="en-GB" b="0" dirty="0" smtClean="0"/>
              <a:t> / early 20</a:t>
            </a:r>
            <a:r>
              <a:rPr lang="en-GB" b="0" baseline="30000" dirty="0" smtClean="0"/>
              <a:t>th</a:t>
            </a:r>
            <a:r>
              <a:rPr lang="en-GB" b="0" dirty="0"/>
              <a:t> </a:t>
            </a:r>
            <a:r>
              <a:rPr lang="en-GB" b="0" dirty="0" smtClean="0"/>
              <a:t>century.</a:t>
            </a:r>
          </a:p>
          <a:p>
            <a:pPr marL="0" indent="0"/>
            <a:endParaRPr lang="en-GB" b="0" dirty="0"/>
          </a:p>
          <a:p>
            <a:pPr marL="0" indent="0"/>
            <a:r>
              <a:rPr lang="en-GB" b="0" dirty="0" smtClean="0"/>
              <a:t>Its focus was largely on the establishment of legal equality between genders, such as the right to vote or property ownership, and access to equal educational opportunities. </a:t>
            </a:r>
          </a:p>
          <a:p>
            <a:pPr marL="0" indent="0"/>
            <a:endParaRPr lang="en-GB" b="0" dirty="0"/>
          </a:p>
          <a:p>
            <a:pPr marL="0" indent="0"/>
            <a:r>
              <a:rPr lang="en-GB" b="0" dirty="0" smtClean="0"/>
              <a:t>In the UK, it focused on the work of the </a:t>
            </a:r>
            <a:r>
              <a:rPr lang="en-GB" b="0" dirty="0" err="1" smtClean="0"/>
              <a:t>Suffaragettes</a:t>
            </a:r>
            <a:r>
              <a:rPr lang="en-GB" b="0" dirty="0" smtClean="0"/>
              <a:t>, Bessie Rayner </a:t>
            </a:r>
            <a:r>
              <a:rPr lang="en-GB" b="0" dirty="0" err="1" smtClean="0"/>
              <a:t>Parkes</a:t>
            </a:r>
            <a:r>
              <a:rPr lang="en-GB" b="0" dirty="0" smtClean="0"/>
              <a:t> and Mary </a:t>
            </a:r>
            <a:r>
              <a:rPr lang="en-GB" b="0" dirty="0" err="1" smtClean="0"/>
              <a:t>Stopes</a:t>
            </a:r>
            <a:r>
              <a:rPr lang="en-GB" b="0" dirty="0" smtClean="0"/>
              <a:t>.</a:t>
            </a:r>
            <a:endParaRPr lang="en-GB" b="0" dirty="0"/>
          </a:p>
        </p:txBody>
      </p:sp>
      <p:sp>
        <p:nvSpPr>
          <p:cNvPr id="3" name="Content Placeholder 2"/>
          <p:cNvSpPr>
            <a:spLocks noGrp="1"/>
          </p:cNvSpPr>
          <p:nvPr>
            <p:ph sz="half" idx="2"/>
          </p:nvPr>
        </p:nvSpPr>
        <p:spPr/>
        <p:txBody>
          <a:bodyPr>
            <a:normAutofit fontScale="55000" lnSpcReduction="20000"/>
          </a:bodyPr>
          <a:lstStyle/>
          <a:p>
            <a:pPr marL="0" indent="0"/>
            <a:r>
              <a:rPr lang="en-GB" b="0" dirty="0" smtClean="0"/>
              <a:t>This form of feminism aimed to address structural and legal inequality between genders which privileged males to the disadvantage of females.</a:t>
            </a:r>
          </a:p>
          <a:p>
            <a:pPr marL="0" indent="0"/>
            <a:endParaRPr lang="en-GB" b="0" dirty="0"/>
          </a:p>
          <a:p>
            <a:pPr marL="0" indent="0"/>
            <a:r>
              <a:rPr lang="en-GB" b="0" dirty="0" smtClean="0"/>
              <a:t>It was driven largely by independently wealthy individual white women from the upper and middle classes and, while aiming to expand opportunity for all women, was largely focused only on those areas of concern to the type of women involved – education and politics. </a:t>
            </a:r>
            <a:endParaRPr lang="en-GB" b="0" dirty="0"/>
          </a:p>
        </p:txBody>
      </p:sp>
      <p:sp>
        <p:nvSpPr>
          <p:cNvPr id="4" name="Title 3"/>
          <p:cNvSpPr>
            <a:spLocks noGrp="1"/>
          </p:cNvSpPr>
          <p:nvPr>
            <p:ph type="title"/>
          </p:nvPr>
        </p:nvSpPr>
        <p:spPr/>
        <p:txBody>
          <a:bodyPr/>
          <a:lstStyle/>
          <a:p>
            <a:r>
              <a:rPr lang="en-GB" dirty="0" smtClean="0"/>
              <a:t>1</a:t>
            </a:r>
            <a:r>
              <a:rPr lang="en-GB" baseline="30000" dirty="0" smtClean="0"/>
              <a:t>st</a:t>
            </a:r>
            <a:r>
              <a:rPr lang="en-GB" dirty="0" smtClean="0"/>
              <a:t> wave</a:t>
            </a:r>
            <a:endParaRPr lang="en-GB" dirty="0"/>
          </a:p>
        </p:txBody>
      </p:sp>
    </p:spTree>
    <p:extLst>
      <p:ext uri="{BB962C8B-B14F-4D97-AF65-F5344CB8AC3E}">
        <p14:creationId xmlns:p14="http://schemas.microsoft.com/office/powerpoint/2010/main" val="2527001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400" b="0" dirty="0"/>
              <a:t>Second-wave feminism is a period of feminist activity and thought that first began in the early 1960s in the United States, and eventually spread throughout the Western world and beyond</a:t>
            </a:r>
            <a:r>
              <a:rPr lang="en-GB" sz="1400" b="0" dirty="0" smtClean="0"/>
              <a:t>.</a:t>
            </a:r>
          </a:p>
          <a:p>
            <a:pPr marL="0" indent="0"/>
            <a:endParaRPr lang="en-GB" sz="1400" b="0" dirty="0"/>
          </a:p>
          <a:p>
            <a:pPr marL="0" indent="0"/>
            <a:r>
              <a:rPr lang="en-GB" sz="1400" b="0" dirty="0"/>
              <a:t>Whereas first-wave feminism focused mainly on </a:t>
            </a:r>
            <a:r>
              <a:rPr lang="en-GB" sz="1400" b="0" dirty="0" smtClean="0"/>
              <a:t>voting rights</a:t>
            </a:r>
            <a:r>
              <a:rPr lang="en-GB" sz="1400" b="0" dirty="0"/>
              <a:t> and overturning legal obstacles </a:t>
            </a:r>
            <a:r>
              <a:rPr lang="en-GB" sz="1400" b="0" dirty="0" smtClean="0"/>
              <a:t>to gender</a:t>
            </a:r>
            <a:r>
              <a:rPr lang="en-GB" sz="1400" b="0" dirty="0"/>
              <a:t> </a:t>
            </a:r>
            <a:r>
              <a:rPr lang="en-GB" sz="1400" b="0" dirty="0" smtClean="0"/>
              <a:t>equality, </a:t>
            </a:r>
            <a:r>
              <a:rPr lang="en-GB" sz="1400" b="0" dirty="0"/>
              <a:t>second-wave feminism broadened the debate to a wide range of issues: </a:t>
            </a:r>
            <a:r>
              <a:rPr lang="en-GB" sz="1400" b="0" dirty="0" smtClean="0"/>
              <a:t/>
            </a:r>
            <a:br>
              <a:rPr lang="en-GB" sz="1400" b="0" dirty="0" smtClean="0"/>
            </a:br>
            <a:r>
              <a:rPr lang="en-GB" sz="1400" b="0" dirty="0" smtClean="0"/>
              <a:t/>
            </a:r>
            <a:br>
              <a:rPr lang="en-GB" sz="1400" b="0" dirty="0" smtClean="0"/>
            </a:br>
            <a:r>
              <a:rPr lang="en-GB" sz="1400" b="0" dirty="0" smtClean="0"/>
              <a:t>e.g. sexuality</a:t>
            </a:r>
            <a:r>
              <a:rPr lang="en-GB" sz="1400" b="0" dirty="0"/>
              <a:t>, family, the workplace, reproductive rights, de facto inequalities, and official legal inequalities</a:t>
            </a:r>
          </a:p>
        </p:txBody>
      </p:sp>
      <p:sp>
        <p:nvSpPr>
          <p:cNvPr id="3" name="Content Placeholder 2"/>
          <p:cNvSpPr>
            <a:spLocks noGrp="1"/>
          </p:cNvSpPr>
          <p:nvPr>
            <p:ph sz="half" idx="2"/>
          </p:nvPr>
        </p:nvSpPr>
        <p:spPr/>
        <p:txBody>
          <a:bodyPr>
            <a:noAutofit/>
          </a:bodyPr>
          <a:lstStyle/>
          <a:p>
            <a:pPr marL="0" indent="0"/>
            <a:r>
              <a:rPr lang="en-GB" sz="1400" b="0" dirty="0"/>
              <a:t>Second-wave feminism also drew attention to domestic violence and marital rape </a:t>
            </a:r>
            <a:r>
              <a:rPr lang="en-GB" sz="1400" b="0" dirty="0" smtClean="0"/>
              <a:t>issues. </a:t>
            </a:r>
          </a:p>
          <a:p>
            <a:pPr marL="0" indent="0"/>
            <a:endParaRPr lang="en-GB" sz="1400" b="0" dirty="0" smtClean="0"/>
          </a:p>
          <a:p>
            <a:pPr marL="0" indent="0"/>
            <a:r>
              <a:rPr lang="en-GB" sz="1400" b="0" dirty="0" smtClean="0"/>
              <a:t>Generally second wave feminism was driven by largely white middle class women in the developed world in reaction to the increased domesticity of feminine roles post WW2.</a:t>
            </a:r>
          </a:p>
          <a:p>
            <a:pPr marL="0" indent="0"/>
            <a:endParaRPr lang="en-GB" sz="1400" b="0" dirty="0"/>
          </a:p>
          <a:p>
            <a:pPr marL="0" indent="0"/>
            <a:r>
              <a:rPr lang="en-GB" sz="1400" b="0" dirty="0" smtClean="0"/>
              <a:t>Significant </a:t>
            </a:r>
            <a:r>
              <a:rPr lang="en-GB" sz="1400" b="0" dirty="0"/>
              <a:t>legal victories of the movement </a:t>
            </a:r>
            <a:r>
              <a:rPr lang="en-GB" sz="1400" b="0" dirty="0" smtClean="0"/>
              <a:t>in the US were extending </a:t>
            </a:r>
            <a:r>
              <a:rPr lang="en-GB" sz="1400" b="0" dirty="0"/>
              <a:t>full affirmative action rights to </a:t>
            </a:r>
            <a:r>
              <a:rPr lang="en-GB" sz="1400" b="0" dirty="0" smtClean="0"/>
              <a:t>women,</a:t>
            </a:r>
            <a:r>
              <a:rPr lang="en-GB" sz="1400" b="0" dirty="0"/>
              <a:t> </a:t>
            </a:r>
            <a:r>
              <a:rPr lang="en-GB" sz="1400" b="0" dirty="0" smtClean="0"/>
              <a:t>the</a:t>
            </a:r>
            <a:r>
              <a:rPr lang="en-GB" sz="1400" b="0" dirty="0"/>
              <a:t> Women's Educational Equity Act ,</a:t>
            </a:r>
            <a:r>
              <a:rPr lang="en-GB" sz="1400" b="0" dirty="0" smtClean="0"/>
              <a:t>the </a:t>
            </a:r>
            <a:r>
              <a:rPr lang="en-GB" sz="1400" b="0" dirty="0"/>
              <a:t>outlawing of marital </a:t>
            </a:r>
            <a:r>
              <a:rPr lang="en-GB" sz="1400" b="0" dirty="0" smtClean="0"/>
              <a:t>rape, </a:t>
            </a:r>
            <a:r>
              <a:rPr lang="en-GB" sz="1400" b="0" dirty="0"/>
              <a:t> </a:t>
            </a:r>
            <a:r>
              <a:rPr lang="en-GB" sz="1400" b="0" dirty="0" smtClean="0"/>
              <a:t>and Supreme </a:t>
            </a:r>
            <a:r>
              <a:rPr lang="en-GB" sz="1400" b="0" dirty="0"/>
              <a:t>Court cases such </a:t>
            </a:r>
            <a:r>
              <a:rPr lang="en-GB" sz="1400" b="0" dirty="0" smtClean="0"/>
              <a:t>as</a:t>
            </a:r>
            <a:r>
              <a:rPr lang="en-GB" sz="1400" b="0" dirty="0"/>
              <a:t> </a:t>
            </a:r>
            <a:r>
              <a:rPr lang="en-GB" sz="1400" b="0" i="1" dirty="0"/>
              <a:t>Roe v. Wade</a:t>
            </a:r>
            <a:r>
              <a:rPr lang="en-GB" sz="1400" b="0" dirty="0"/>
              <a:t> </a:t>
            </a:r>
            <a:r>
              <a:rPr lang="en-GB" sz="1400" b="0" dirty="0" smtClean="0"/>
              <a:t>in 1973.</a:t>
            </a:r>
            <a:endParaRPr lang="en-GB" sz="1400" dirty="0"/>
          </a:p>
        </p:txBody>
      </p:sp>
      <p:sp>
        <p:nvSpPr>
          <p:cNvPr id="4" name="Title 3"/>
          <p:cNvSpPr>
            <a:spLocks noGrp="1"/>
          </p:cNvSpPr>
          <p:nvPr>
            <p:ph type="title"/>
          </p:nvPr>
        </p:nvSpPr>
        <p:spPr/>
        <p:txBody>
          <a:bodyPr/>
          <a:lstStyle/>
          <a:p>
            <a:r>
              <a:rPr lang="en-GB" dirty="0" smtClean="0"/>
              <a:t>2</a:t>
            </a:r>
            <a:r>
              <a:rPr lang="en-GB" baseline="30000" dirty="0" smtClean="0"/>
              <a:t>nd</a:t>
            </a:r>
            <a:r>
              <a:rPr lang="en-GB" dirty="0" smtClean="0"/>
              <a:t> Wave</a:t>
            </a:r>
            <a:endParaRPr lang="en-GB" dirty="0"/>
          </a:p>
        </p:txBody>
      </p:sp>
    </p:spTree>
    <p:extLst>
      <p:ext uri="{BB962C8B-B14F-4D97-AF65-F5344CB8AC3E}">
        <p14:creationId xmlns:p14="http://schemas.microsoft.com/office/powerpoint/2010/main" val="202297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a:t>Many historians view the second-wave feminist era in America as ending in the early 1980s with the intra-feminism disputes of the feminist sex wars over issues such as sexuality and pornography, which ushered in the era of third-wave feminism in the early </a:t>
            </a:r>
            <a:r>
              <a:rPr lang="en-GB" b="0" dirty="0" smtClean="0"/>
              <a:t>1990s</a:t>
            </a:r>
          </a:p>
          <a:p>
            <a:pPr marL="0" indent="0"/>
            <a:endParaRPr lang="en-GB" b="0" dirty="0"/>
          </a:p>
          <a:p>
            <a:pPr marL="0" indent="0"/>
            <a:r>
              <a:rPr lang="en-GB" b="0" dirty="0"/>
              <a:t>Born in the 1960s and 1970s as members of Generation X, and grounded in the civil-rights advances of the second wave, third-wave feminists </a:t>
            </a:r>
            <a:r>
              <a:rPr lang="en-GB" b="0" dirty="0" smtClean="0"/>
              <a:t>embraced</a:t>
            </a:r>
            <a:r>
              <a:rPr lang="en-GB" b="0" dirty="0"/>
              <a:t> individualism and diversity and sought to redefine what it meant to be a feminist</a:t>
            </a:r>
          </a:p>
          <a:p>
            <a:endParaRPr lang="en-GB" dirty="0"/>
          </a:p>
        </p:txBody>
      </p:sp>
      <p:sp>
        <p:nvSpPr>
          <p:cNvPr id="3" name="Content Placeholder 2"/>
          <p:cNvSpPr>
            <a:spLocks noGrp="1"/>
          </p:cNvSpPr>
          <p:nvPr>
            <p:ph sz="half" idx="2"/>
          </p:nvPr>
        </p:nvSpPr>
        <p:spPr/>
        <p:txBody>
          <a:bodyPr>
            <a:normAutofit fontScale="55000" lnSpcReduction="20000"/>
          </a:bodyPr>
          <a:lstStyle/>
          <a:p>
            <a:pPr marL="0" indent="0"/>
            <a:r>
              <a:rPr lang="en-GB" b="0" dirty="0" smtClean="0"/>
              <a:t>This focus on the individuality of women, as opposed to the </a:t>
            </a:r>
            <a:r>
              <a:rPr lang="en-GB" b="0" dirty="0" err="1" smtClean="0"/>
              <a:t>binarism</a:t>
            </a:r>
            <a:r>
              <a:rPr lang="en-GB" b="0" dirty="0" smtClean="0"/>
              <a:t> of male / female, drove an increasing focus on issues of race and gender and the intersection between them.</a:t>
            </a:r>
          </a:p>
          <a:p>
            <a:pPr marL="0" indent="0"/>
            <a:endParaRPr lang="en-GB" b="0" dirty="0"/>
          </a:p>
          <a:p>
            <a:pPr marL="0" indent="0"/>
            <a:r>
              <a:rPr lang="en-GB" b="0" dirty="0" smtClean="0"/>
              <a:t>While second wave feminism is largely seen as being driven by white middle class concerns, third wave feminism is seen as focused on matter of race and class.</a:t>
            </a:r>
          </a:p>
          <a:p>
            <a:pPr marL="0" indent="0"/>
            <a:endParaRPr lang="en-GB" b="0" dirty="0" smtClean="0"/>
          </a:p>
          <a:p>
            <a:pPr marL="0" indent="0"/>
            <a:r>
              <a:rPr lang="en-GB" b="0" dirty="0" smtClean="0"/>
              <a:t>It </a:t>
            </a:r>
            <a:r>
              <a:rPr lang="en-GB" b="0" dirty="0"/>
              <a:t>also paid attention </a:t>
            </a:r>
            <a:r>
              <a:rPr lang="en-GB" b="0" dirty="0" smtClean="0"/>
              <a:t>to matters of equal outcome and equal opportunity, seeking to challenge underlying male domination of public spaces and professional zones. </a:t>
            </a:r>
            <a:endParaRPr lang="en-GB" b="0" dirty="0"/>
          </a:p>
        </p:txBody>
      </p:sp>
      <p:sp>
        <p:nvSpPr>
          <p:cNvPr id="4" name="Title 3"/>
          <p:cNvSpPr>
            <a:spLocks noGrp="1"/>
          </p:cNvSpPr>
          <p:nvPr>
            <p:ph type="title"/>
          </p:nvPr>
        </p:nvSpPr>
        <p:spPr/>
        <p:txBody>
          <a:bodyPr/>
          <a:lstStyle/>
          <a:p>
            <a:r>
              <a:rPr lang="en-GB" dirty="0" smtClean="0"/>
              <a:t>3</a:t>
            </a:r>
            <a:r>
              <a:rPr lang="en-GB" baseline="30000" dirty="0" smtClean="0"/>
              <a:t>rd</a:t>
            </a:r>
            <a:r>
              <a:rPr lang="en-GB" dirty="0" smtClean="0"/>
              <a:t> Wave</a:t>
            </a:r>
            <a:endParaRPr lang="en-GB" dirty="0"/>
          </a:p>
        </p:txBody>
      </p:sp>
    </p:spTree>
    <p:extLst>
      <p:ext uri="{BB962C8B-B14F-4D97-AF65-F5344CB8AC3E}">
        <p14:creationId xmlns:p14="http://schemas.microsoft.com/office/powerpoint/2010/main" val="2729826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r>
              <a:rPr lang="en-GB" b="0" dirty="0"/>
              <a:t>Cochrane describes the fourth wave as focusing on sexual harassment (including street harassment), workplace discrimination, body shaming, sexist imagery in the media, online misogyny, assault on public transport, and intersectionality, relying on social media for communication and online petitioning for </a:t>
            </a:r>
            <a:r>
              <a:rPr lang="en-GB" b="0" dirty="0" smtClean="0"/>
              <a:t>organizing. </a:t>
            </a:r>
          </a:p>
          <a:p>
            <a:endParaRPr lang="en-GB" b="0" dirty="0"/>
          </a:p>
          <a:p>
            <a:r>
              <a:rPr lang="en-GB" b="0" dirty="0"/>
              <a:t>Fourth-wave feminism is "defined by technology</a:t>
            </a:r>
            <a:r>
              <a:rPr lang="en-GB" b="0" dirty="0" smtClean="0"/>
              <a:t>" </a:t>
            </a:r>
            <a:r>
              <a:rPr lang="en-GB" b="0" dirty="0"/>
              <a:t>and is characterized particularly by the use of Facebook, Twitter, Instagram, YouTube, Tumblr, and blogs </a:t>
            </a:r>
            <a:endParaRPr lang="en-GB" dirty="0"/>
          </a:p>
        </p:txBody>
      </p:sp>
      <p:sp>
        <p:nvSpPr>
          <p:cNvPr id="3" name="Content Placeholder 2"/>
          <p:cNvSpPr>
            <a:spLocks noGrp="1"/>
          </p:cNvSpPr>
          <p:nvPr>
            <p:ph sz="half" idx="2"/>
          </p:nvPr>
        </p:nvSpPr>
        <p:spPr/>
        <p:txBody>
          <a:bodyPr>
            <a:normAutofit fontScale="55000" lnSpcReduction="20000"/>
          </a:bodyPr>
          <a:lstStyle/>
          <a:p>
            <a:pPr marL="0" indent="0"/>
            <a:r>
              <a:rPr lang="en-GB" b="0" dirty="0" smtClean="0"/>
              <a:t>Criticisms include its overwhelming reliance on technology / aesthetics (which involves issues of class, access, and ableism), its focus on individuality and individualism drawing focus away from shared experiences that define social categories of gender, its limited political and social activism beyond cyberspace, and the </a:t>
            </a:r>
            <a:r>
              <a:rPr lang="en-GB" b="0" dirty="0" err="1" smtClean="0"/>
              <a:t>factionality</a:t>
            </a:r>
            <a:r>
              <a:rPr lang="en-GB" b="0" dirty="0" smtClean="0"/>
              <a:t> seen in contemporary divisions within 4</a:t>
            </a:r>
            <a:r>
              <a:rPr lang="en-GB" b="0" baseline="30000" dirty="0" smtClean="0"/>
              <a:t>th</a:t>
            </a:r>
            <a:r>
              <a:rPr lang="en-GB" b="0" dirty="0" smtClean="0"/>
              <a:t> wave feminism. </a:t>
            </a:r>
          </a:p>
          <a:p>
            <a:pPr marL="0" indent="0"/>
            <a:endParaRPr lang="en-GB" b="0" dirty="0" smtClean="0"/>
          </a:p>
          <a:p>
            <a:pPr marL="0" indent="0"/>
            <a:r>
              <a:rPr lang="en-GB" b="0" dirty="0" smtClean="0"/>
              <a:t>Contemporary forms of feminism are often in conflict with earlier forms – see TERF’s and transgenderism, etc.</a:t>
            </a:r>
            <a:endParaRPr lang="en-GB" b="0" dirty="0"/>
          </a:p>
          <a:p>
            <a:r>
              <a:rPr lang="en-GB" dirty="0" smtClean="0"/>
              <a:t> </a:t>
            </a:r>
            <a:endParaRPr lang="en-GB" dirty="0"/>
          </a:p>
        </p:txBody>
      </p:sp>
      <p:sp>
        <p:nvSpPr>
          <p:cNvPr id="4" name="Title 3"/>
          <p:cNvSpPr>
            <a:spLocks noGrp="1"/>
          </p:cNvSpPr>
          <p:nvPr>
            <p:ph type="title"/>
          </p:nvPr>
        </p:nvSpPr>
        <p:spPr/>
        <p:txBody>
          <a:bodyPr/>
          <a:lstStyle/>
          <a:p>
            <a:r>
              <a:rPr lang="en-GB" dirty="0" smtClean="0"/>
              <a:t>4</a:t>
            </a:r>
            <a:r>
              <a:rPr lang="en-GB" baseline="30000" dirty="0" smtClean="0"/>
              <a:t>th</a:t>
            </a:r>
            <a:r>
              <a:rPr lang="en-GB" dirty="0" smtClean="0"/>
              <a:t> wave?</a:t>
            </a:r>
            <a:endParaRPr lang="en-GB" dirty="0"/>
          </a:p>
        </p:txBody>
      </p:sp>
    </p:spTree>
    <p:extLst>
      <p:ext uri="{BB962C8B-B14F-4D97-AF65-F5344CB8AC3E}">
        <p14:creationId xmlns:p14="http://schemas.microsoft.com/office/powerpoint/2010/main" val="3479917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So what is Feminism?</a:t>
            </a:r>
            <a:endParaRPr lang="en-GB" sz="4000" dirty="0"/>
          </a:p>
        </p:txBody>
      </p:sp>
      <p:sp>
        <p:nvSpPr>
          <p:cNvPr id="3" name="Content Placeholder 2"/>
          <p:cNvSpPr>
            <a:spLocks noGrp="1"/>
          </p:cNvSpPr>
          <p:nvPr>
            <p:ph idx="1"/>
          </p:nvPr>
        </p:nvSpPr>
        <p:spPr/>
        <p:txBody>
          <a:bodyPr>
            <a:normAutofit fontScale="70000" lnSpcReduction="20000"/>
          </a:bodyPr>
          <a:lstStyle/>
          <a:p>
            <a:pPr marL="0" indent="0"/>
            <a:r>
              <a:rPr lang="en-GB" b="0" dirty="0" smtClean="0"/>
              <a:t>Is feminism a ‘thing’ to be studied, or a way of studying other things?</a:t>
            </a:r>
          </a:p>
          <a:p>
            <a:pPr marL="0" indent="0"/>
            <a:endParaRPr lang="en-GB" b="0" dirty="0"/>
          </a:p>
          <a:p>
            <a:pPr marL="0" indent="0"/>
            <a:r>
              <a:rPr lang="en-GB" b="0" dirty="0" smtClean="0"/>
              <a:t>What does it mean to think of knowledge from a feminist perspective?</a:t>
            </a:r>
          </a:p>
          <a:p>
            <a:pPr marL="0" indent="0"/>
            <a:endParaRPr lang="en-GB" b="0" dirty="0"/>
          </a:p>
          <a:p>
            <a:pPr marL="0" indent="0"/>
            <a:r>
              <a:rPr lang="en-GB" b="0" dirty="0" smtClean="0"/>
              <a:t>What does that perspective mean for dialogue?</a:t>
            </a:r>
            <a:endParaRPr lang="en-GB" b="0" dirty="0"/>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964575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Feminist Theory</a:t>
            </a:r>
            <a:endParaRPr lang="en-GB" sz="4000"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9663114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600" b="0" dirty="0"/>
              <a:t>Feminist theory explores both inequality in gender relations and the constitution of gender. </a:t>
            </a:r>
            <a:endParaRPr lang="en-GB" sz="1600" b="0" dirty="0" smtClean="0"/>
          </a:p>
          <a:p>
            <a:pPr marL="0" indent="0"/>
            <a:endParaRPr lang="en-GB" sz="1600" b="0" dirty="0"/>
          </a:p>
          <a:p>
            <a:pPr marL="0" indent="0"/>
            <a:r>
              <a:rPr lang="en-GB" sz="1600" b="0" dirty="0" smtClean="0"/>
              <a:t>It </a:t>
            </a:r>
            <a:r>
              <a:rPr lang="en-GB" sz="1600" b="0" dirty="0"/>
              <a:t>is best understood as both an intellectual and a normative project. </a:t>
            </a:r>
            <a:endParaRPr lang="en-GB" sz="1600" b="0" dirty="0" smtClean="0"/>
          </a:p>
          <a:p>
            <a:pPr marL="0" indent="0"/>
            <a:endParaRPr lang="en-GB" sz="1600" b="0" dirty="0"/>
          </a:p>
          <a:p>
            <a:pPr marL="0" indent="0"/>
            <a:r>
              <a:rPr lang="en-GB" sz="1600" b="0" dirty="0" smtClean="0"/>
              <a:t>What </a:t>
            </a:r>
            <a:r>
              <a:rPr lang="en-GB" sz="1600" b="0" dirty="0"/>
              <a:t>is commonly understood as feminist theory accompanied the feminist movement in the </a:t>
            </a:r>
            <a:r>
              <a:rPr lang="en-GB" sz="1600" b="0" dirty="0" smtClean="0"/>
              <a:t>mid-seventies</a:t>
            </a:r>
            <a:r>
              <a:rPr lang="en-GB" sz="1600" b="0" dirty="0"/>
              <a:t>.</a:t>
            </a:r>
            <a:endParaRPr lang="en-GB" sz="1600" dirty="0"/>
          </a:p>
        </p:txBody>
      </p:sp>
      <p:sp>
        <p:nvSpPr>
          <p:cNvPr id="3" name="Content Placeholder 2"/>
          <p:cNvSpPr>
            <a:spLocks noGrp="1"/>
          </p:cNvSpPr>
          <p:nvPr>
            <p:ph sz="half" idx="2"/>
          </p:nvPr>
        </p:nvSpPr>
        <p:spPr/>
        <p:txBody>
          <a:bodyPr>
            <a:normAutofit/>
          </a:bodyPr>
          <a:lstStyle/>
          <a:p>
            <a:pPr marL="0" indent="0"/>
            <a:r>
              <a:rPr lang="en-GB" sz="1600" b="0" dirty="0"/>
              <a:t>Whereas feminist theories first began as an attempt to explain women’s oppression globally, following a grand theoretical approach akin to Marxism, the questions and emphases in the field have undergone some major shifts. </a:t>
            </a:r>
            <a:endParaRPr lang="en-GB" sz="1600" dirty="0"/>
          </a:p>
          <a:p>
            <a:pPr marL="0" indent="0"/>
            <a:endParaRPr lang="en-GB" sz="1600" dirty="0"/>
          </a:p>
        </p:txBody>
      </p:sp>
      <p:sp>
        <p:nvSpPr>
          <p:cNvPr id="4" name="Title 3"/>
          <p:cNvSpPr>
            <a:spLocks noGrp="1"/>
          </p:cNvSpPr>
          <p:nvPr>
            <p:ph type="title"/>
          </p:nvPr>
        </p:nvSpPr>
        <p:spPr/>
        <p:txBody>
          <a:bodyPr/>
          <a:lstStyle/>
          <a:p>
            <a:r>
              <a:rPr lang="en-GB" dirty="0" smtClean="0"/>
              <a:t>Feminist Theory</a:t>
            </a:r>
            <a:endParaRPr lang="en-GB" dirty="0"/>
          </a:p>
        </p:txBody>
      </p:sp>
    </p:spTree>
    <p:extLst>
      <p:ext uri="{BB962C8B-B14F-4D97-AF65-F5344CB8AC3E}">
        <p14:creationId xmlns:p14="http://schemas.microsoft.com/office/powerpoint/2010/main" val="1260487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600" b="0" dirty="0" smtClean="0"/>
              <a:t>Two primary shifts have been:</a:t>
            </a:r>
          </a:p>
          <a:p>
            <a:pPr marL="0" indent="0"/>
            <a:endParaRPr lang="en-GB" sz="1600" b="0" dirty="0"/>
          </a:p>
          <a:p>
            <a:pPr marL="0" indent="0"/>
            <a:r>
              <a:rPr lang="en-GB" sz="1600" b="0" dirty="0" smtClean="0"/>
              <a:t> (1) from universalizing to particularizing and contextualizing women’s experiences and;</a:t>
            </a:r>
          </a:p>
          <a:p>
            <a:pPr marL="0" indent="0"/>
            <a:endParaRPr lang="en-GB" sz="1600" b="0" dirty="0"/>
          </a:p>
          <a:p>
            <a:pPr marL="0" indent="0"/>
            <a:r>
              <a:rPr lang="en-GB" sz="1600" b="0" dirty="0" smtClean="0"/>
              <a:t>(2) from conceptualizing men and women as categories and focusing on the category “women”, to questioning the content of that category and moving to the exploration of gendered practices. </a:t>
            </a:r>
            <a:endParaRPr lang="en-GB" sz="1600" dirty="0"/>
          </a:p>
        </p:txBody>
      </p:sp>
      <p:sp>
        <p:nvSpPr>
          <p:cNvPr id="3" name="Content Placeholder 2"/>
          <p:cNvSpPr>
            <a:spLocks noGrp="1"/>
          </p:cNvSpPr>
          <p:nvPr>
            <p:ph sz="half" idx="2"/>
          </p:nvPr>
        </p:nvSpPr>
        <p:spPr/>
        <p:txBody>
          <a:bodyPr>
            <a:noAutofit/>
          </a:bodyPr>
          <a:lstStyle/>
          <a:p>
            <a:pPr marL="0" indent="0"/>
            <a:r>
              <a:rPr lang="en-GB" sz="1600" b="0" dirty="0" smtClean="0"/>
              <a:t>While many </a:t>
            </a:r>
            <a:r>
              <a:rPr lang="en-GB" sz="1600" b="0" dirty="0"/>
              <a:t>theorists do focus on the question of how gender inequality manifests in institutions such as the workplace, home, armed forces, economy, or public sphere, others explore the range of practices that have come to be defined as masculine or feminine and how gender is constituted in relation to other social relations. </a:t>
            </a:r>
            <a:endParaRPr lang="en-GB" sz="1600" b="0" dirty="0" smtClean="0"/>
          </a:p>
          <a:p>
            <a:pPr marL="0" indent="0"/>
            <a:endParaRPr lang="en-GB" sz="1600" b="0" dirty="0"/>
          </a:p>
          <a:p>
            <a:pPr marL="0" indent="0"/>
            <a:endParaRPr lang="en-GB" sz="1600" dirty="0"/>
          </a:p>
          <a:p>
            <a:pPr marL="0" indent="0"/>
            <a:endParaRPr lang="en-GB" sz="1600" dirty="0"/>
          </a:p>
        </p:txBody>
      </p:sp>
      <p:sp>
        <p:nvSpPr>
          <p:cNvPr id="4" name="Title 3"/>
          <p:cNvSpPr>
            <a:spLocks noGrp="1"/>
          </p:cNvSpPr>
          <p:nvPr>
            <p:ph type="title"/>
          </p:nvPr>
        </p:nvSpPr>
        <p:spPr/>
        <p:txBody>
          <a:bodyPr/>
          <a:lstStyle/>
          <a:p>
            <a:r>
              <a:rPr lang="en-GB" dirty="0" smtClean="0"/>
              <a:t>Feminist Theory</a:t>
            </a:r>
            <a:endParaRPr lang="en-GB" dirty="0"/>
          </a:p>
        </p:txBody>
      </p:sp>
    </p:spTree>
    <p:extLst>
      <p:ext uri="{BB962C8B-B14F-4D97-AF65-F5344CB8AC3E}">
        <p14:creationId xmlns:p14="http://schemas.microsoft.com/office/powerpoint/2010/main" val="12623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800" b="0" dirty="0"/>
              <a:t>Feminist theories explain </a:t>
            </a:r>
            <a:r>
              <a:rPr lang="en-GB" sz="1800" b="0" dirty="0" smtClean="0"/>
              <a:t>that institutions </a:t>
            </a:r>
            <a:r>
              <a:rPr lang="en-GB" sz="1800" b="0" dirty="0"/>
              <a:t>operate with normative gendered assumptions and selectively reward or punish gendered practices </a:t>
            </a:r>
            <a:endParaRPr lang="en-GB" sz="1800" b="0" dirty="0" smtClean="0"/>
          </a:p>
          <a:p>
            <a:pPr marL="0" indent="0"/>
            <a:endParaRPr lang="en-GB" sz="1800" b="0" dirty="0"/>
          </a:p>
          <a:p>
            <a:pPr marL="0" indent="0"/>
            <a:r>
              <a:rPr lang="en-GB" sz="1800" b="0" dirty="0" smtClean="0"/>
              <a:t>e.g</a:t>
            </a:r>
            <a:r>
              <a:rPr lang="en-GB" sz="1800" b="0" dirty="0"/>
              <a:t>. the effects of transnational economic, political, and cultural linkages on shaping gender.</a:t>
            </a:r>
            <a:endParaRPr lang="en-GB" sz="1800" dirty="0"/>
          </a:p>
          <a:p>
            <a:endParaRPr lang="en-GB" sz="1800" dirty="0"/>
          </a:p>
        </p:txBody>
      </p:sp>
      <p:sp>
        <p:nvSpPr>
          <p:cNvPr id="3" name="Content Placeholder 2"/>
          <p:cNvSpPr>
            <a:spLocks noGrp="1"/>
          </p:cNvSpPr>
          <p:nvPr>
            <p:ph sz="half" idx="2"/>
          </p:nvPr>
        </p:nvSpPr>
        <p:spPr/>
        <p:txBody>
          <a:bodyPr>
            <a:noAutofit/>
          </a:bodyPr>
          <a:lstStyle/>
          <a:p>
            <a:pPr marL="0" indent="0"/>
            <a:r>
              <a:rPr lang="en-GB" sz="1800" b="0" dirty="0" smtClean="0"/>
              <a:t>There are many forms of contemporary feminist theory:</a:t>
            </a:r>
          </a:p>
          <a:p>
            <a:pPr marL="0" indent="0"/>
            <a:endParaRPr lang="en-GB" sz="1800" b="0" dirty="0"/>
          </a:p>
          <a:p>
            <a:pPr marL="0" indent="0"/>
            <a:r>
              <a:rPr lang="en-GB" sz="1800" b="0" dirty="0" smtClean="0"/>
              <a:t>Liberal feminism</a:t>
            </a:r>
          </a:p>
          <a:p>
            <a:pPr marL="0" indent="0"/>
            <a:r>
              <a:rPr lang="en-GB" sz="1800" b="0" dirty="0" smtClean="0"/>
              <a:t>Radical feminism</a:t>
            </a:r>
          </a:p>
          <a:p>
            <a:pPr marL="0" indent="0"/>
            <a:r>
              <a:rPr lang="en-GB" sz="1800" b="0" dirty="0" smtClean="0"/>
              <a:t>Marxist feminism</a:t>
            </a:r>
          </a:p>
          <a:p>
            <a:pPr marL="0" indent="0"/>
            <a:r>
              <a:rPr lang="en-GB" sz="1800" b="0" dirty="0" smtClean="0"/>
              <a:t>Post-modern feminism</a:t>
            </a:r>
          </a:p>
          <a:p>
            <a:pPr marL="0" indent="0"/>
            <a:r>
              <a:rPr lang="en-GB" sz="1800" b="0" dirty="0" smtClean="0"/>
              <a:t>Eco feminism</a:t>
            </a:r>
          </a:p>
        </p:txBody>
      </p:sp>
      <p:sp>
        <p:nvSpPr>
          <p:cNvPr id="4" name="Title 3"/>
          <p:cNvSpPr>
            <a:spLocks noGrp="1"/>
          </p:cNvSpPr>
          <p:nvPr>
            <p:ph type="title"/>
          </p:nvPr>
        </p:nvSpPr>
        <p:spPr/>
        <p:txBody>
          <a:bodyPr/>
          <a:lstStyle/>
          <a:p>
            <a:r>
              <a:rPr lang="en-GB" dirty="0" smtClean="0"/>
              <a:t>Feminist Theory</a:t>
            </a:r>
            <a:endParaRPr lang="en-GB" dirty="0"/>
          </a:p>
        </p:txBody>
      </p:sp>
    </p:spTree>
    <p:extLst>
      <p:ext uri="{BB962C8B-B14F-4D97-AF65-F5344CB8AC3E}">
        <p14:creationId xmlns:p14="http://schemas.microsoft.com/office/powerpoint/2010/main" val="989989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3527" y="260648"/>
            <a:ext cx="8515729" cy="6120680"/>
          </a:xfrm>
        </p:spPr>
      </p:pic>
    </p:spTree>
    <p:extLst>
      <p:ext uri="{BB962C8B-B14F-4D97-AF65-F5344CB8AC3E}">
        <p14:creationId xmlns:p14="http://schemas.microsoft.com/office/powerpoint/2010/main" val="16493385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Feminist Theory</a:t>
            </a:r>
            <a:endParaRPr lang="en-GB" sz="4000" dirty="0"/>
          </a:p>
        </p:txBody>
      </p:sp>
      <p:sp>
        <p:nvSpPr>
          <p:cNvPr id="3" name="Content Placeholder 2"/>
          <p:cNvSpPr>
            <a:spLocks noGrp="1"/>
          </p:cNvSpPr>
          <p:nvPr>
            <p:ph idx="1"/>
          </p:nvPr>
        </p:nvSpPr>
        <p:spPr/>
        <p:txBody>
          <a:bodyPr>
            <a:normAutofit fontScale="47500" lnSpcReduction="20000"/>
          </a:bodyPr>
          <a:lstStyle/>
          <a:p>
            <a:pPr marL="0" indent="0"/>
            <a:r>
              <a:rPr lang="en-GB" sz="3400" b="0" dirty="0" smtClean="0"/>
              <a:t>So, feminist theory is a way of looking at current social institutions and forms that critiques the gender norms that underlie them.</a:t>
            </a:r>
          </a:p>
          <a:p>
            <a:pPr marL="0" indent="0"/>
            <a:endParaRPr lang="en-GB" sz="3400" b="0" dirty="0"/>
          </a:p>
          <a:p>
            <a:pPr marL="0" indent="0"/>
            <a:r>
              <a:rPr lang="en-GB" sz="3400" b="0" dirty="0" smtClean="0"/>
              <a:t>Through that critique, it aims to expose the inequality present in contemporary society and cause change in institutions, attitudes, and social constructions.</a:t>
            </a:r>
          </a:p>
          <a:p>
            <a:pPr marL="0" indent="0"/>
            <a:endParaRPr lang="en-GB" sz="3400" b="0" dirty="0"/>
          </a:p>
          <a:p>
            <a:pPr marL="0" indent="0"/>
            <a:r>
              <a:rPr lang="en-GB" sz="3400" b="0" dirty="0" smtClean="0"/>
              <a:t>Contemporary feminist theory has been heavily influenced by post-modern approaches to knowledge.</a:t>
            </a:r>
          </a:p>
          <a:p>
            <a:endParaRPr lang="en-GB" dirty="0"/>
          </a:p>
          <a:p>
            <a:endParaRPr lang="en-GB" dirty="0" smtClean="0"/>
          </a:p>
        </p:txBody>
      </p:sp>
      <p:sp>
        <p:nvSpPr>
          <p:cNvPr id="4" name="Text Placeholder 3"/>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73442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Feminism and Religion (and dialogue)</a:t>
            </a:r>
            <a:endParaRPr lang="en-GB" sz="4000"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319043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smtClean="0"/>
              <a:t>It should be fairly obvious where and how the insights of feminism and feminist theory overlap with aspects of the study of religion:</a:t>
            </a:r>
          </a:p>
          <a:p>
            <a:pPr marL="0" indent="0"/>
            <a:endParaRPr lang="en-GB" b="0" dirty="0"/>
          </a:p>
          <a:p>
            <a:pPr marL="0" indent="0"/>
            <a:r>
              <a:rPr lang="en-GB" b="0" dirty="0"/>
              <a:t>If we are to study a religion, then we are studying those individuals who make up that religion, 50% of whom will be female.</a:t>
            </a:r>
          </a:p>
          <a:p>
            <a:endParaRPr lang="en-GB" dirty="0"/>
          </a:p>
        </p:txBody>
      </p:sp>
      <p:sp>
        <p:nvSpPr>
          <p:cNvPr id="3" name="Content Placeholder 2"/>
          <p:cNvSpPr>
            <a:spLocks noGrp="1"/>
          </p:cNvSpPr>
          <p:nvPr>
            <p:ph sz="half" idx="2"/>
          </p:nvPr>
        </p:nvSpPr>
        <p:spPr/>
        <p:txBody>
          <a:bodyPr>
            <a:noAutofit/>
          </a:bodyPr>
          <a:lstStyle/>
          <a:p>
            <a:pPr marL="0" indent="0"/>
            <a:r>
              <a:rPr lang="en-GB" sz="2000" b="0" dirty="0" smtClean="0"/>
              <a:t>Religions </a:t>
            </a:r>
            <a:r>
              <a:rPr lang="en-GB" sz="2000" b="0" dirty="0"/>
              <a:t>are social institutions that encourage their believers to interact in certain gendered ways.</a:t>
            </a:r>
          </a:p>
          <a:p>
            <a:pPr marL="0" indent="0"/>
            <a:endParaRPr lang="en-GB" sz="2000" b="0" dirty="0"/>
          </a:p>
          <a:p>
            <a:pPr marL="0" indent="0"/>
            <a:r>
              <a:rPr lang="en-GB" sz="2000" b="0" dirty="0"/>
              <a:t>Religions tell stories about human nature, including aspects of gender and sex, that make up the “innate” natures of the individual.</a:t>
            </a:r>
          </a:p>
          <a:p>
            <a:endParaRPr lang="en-GB" sz="2000" b="0" dirty="0"/>
          </a:p>
        </p:txBody>
      </p:sp>
      <p:sp>
        <p:nvSpPr>
          <p:cNvPr id="4" name="Title 3"/>
          <p:cNvSpPr>
            <a:spLocks noGrp="1"/>
          </p:cNvSpPr>
          <p:nvPr>
            <p:ph type="title"/>
          </p:nvPr>
        </p:nvSpPr>
        <p:spPr/>
        <p:txBody>
          <a:bodyPr/>
          <a:lstStyle/>
          <a:p>
            <a:r>
              <a:rPr lang="en-GB" dirty="0" smtClean="0"/>
              <a:t>Feminism and religion	</a:t>
            </a:r>
            <a:endParaRPr lang="en-GB" dirty="0"/>
          </a:p>
        </p:txBody>
      </p:sp>
    </p:spTree>
    <p:extLst>
      <p:ext uri="{BB962C8B-B14F-4D97-AF65-F5344CB8AC3E}">
        <p14:creationId xmlns:p14="http://schemas.microsoft.com/office/powerpoint/2010/main" val="7305220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smtClean="0"/>
              <a:t>Religions offer social patterns for individuals that are only open to particular genders.</a:t>
            </a:r>
          </a:p>
          <a:p>
            <a:pPr marL="0" indent="0"/>
            <a:endParaRPr lang="en-GB" b="0" dirty="0"/>
          </a:p>
          <a:p>
            <a:pPr marL="0" indent="0"/>
            <a:r>
              <a:rPr lang="en-GB" b="0" dirty="0" smtClean="0"/>
              <a:t>Religions have a big impact on the secular valuation of gendered individuals and their social roles</a:t>
            </a:r>
          </a:p>
          <a:p>
            <a:pPr marL="0" indent="0"/>
            <a:endParaRPr lang="en-GB" b="0" dirty="0"/>
          </a:p>
          <a:p>
            <a:pPr marL="0" indent="0"/>
            <a:r>
              <a:rPr lang="en-GB" b="0" dirty="0" smtClean="0"/>
              <a:t>Religions, through doctrines and stories told, value genders differently</a:t>
            </a:r>
          </a:p>
          <a:p>
            <a:endParaRPr lang="en-GB" dirty="0"/>
          </a:p>
          <a:p>
            <a:endParaRPr lang="en-GB" dirty="0" smtClean="0"/>
          </a:p>
        </p:txBody>
      </p:sp>
      <p:sp>
        <p:nvSpPr>
          <p:cNvPr id="3" name="Content Placeholder 2"/>
          <p:cNvSpPr>
            <a:spLocks noGrp="1"/>
          </p:cNvSpPr>
          <p:nvPr>
            <p:ph sz="half" idx="2"/>
          </p:nvPr>
        </p:nvSpPr>
        <p:spPr/>
        <p:txBody>
          <a:bodyPr>
            <a:normAutofit fontScale="70000" lnSpcReduction="20000"/>
          </a:bodyPr>
          <a:lstStyle/>
          <a:p>
            <a:pPr marL="0" indent="0"/>
            <a:r>
              <a:rPr lang="en-GB" b="0" dirty="0"/>
              <a:t>Religions, through doctrines and stories told, value aspects of different genders </a:t>
            </a:r>
            <a:r>
              <a:rPr lang="en-GB" b="0" dirty="0" smtClean="0"/>
              <a:t>differently.</a:t>
            </a:r>
            <a:endParaRPr lang="en-GB" b="0" dirty="0"/>
          </a:p>
          <a:p>
            <a:pPr marL="0" indent="0"/>
            <a:endParaRPr lang="en-GB" b="0" dirty="0" smtClean="0"/>
          </a:p>
          <a:p>
            <a:pPr marL="0" indent="0"/>
            <a:r>
              <a:rPr lang="en-GB" b="0" dirty="0" smtClean="0"/>
              <a:t>Religions connect aspects of social performance to aspects of gender and sex.</a:t>
            </a:r>
          </a:p>
          <a:p>
            <a:pPr marL="0" indent="0"/>
            <a:endParaRPr lang="en-GB" b="0" dirty="0"/>
          </a:p>
          <a:p>
            <a:pPr marL="0" indent="0"/>
            <a:r>
              <a:rPr lang="en-GB" b="0" dirty="0" smtClean="0"/>
              <a:t>Religions perform genders.</a:t>
            </a:r>
          </a:p>
          <a:p>
            <a:endParaRPr lang="en-GB" dirty="0"/>
          </a:p>
        </p:txBody>
      </p:sp>
      <p:sp>
        <p:nvSpPr>
          <p:cNvPr id="4" name="Title 3"/>
          <p:cNvSpPr>
            <a:spLocks noGrp="1"/>
          </p:cNvSpPr>
          <p:nvPr>
            <p:ph type="title"/>
          </p:nvPr>
        </p:nvSpPr>
        <p:spPr/>
        <p:txBody>
          <a:bodyPr/>
          <a:lstStyle/>
          <a:p>
            <a:r>
              <a:rPr lang="en-GB" dirty="0"/>
              <a:t>Feminism and religion</a:t>
            </a:r>
          </a:p>
        </p:txBody>
      </p:sp>
    </p:spTree>
    <p:extLst>
      <p:ext uri="{BB962C8B-B14F-4D97-AF65-F5344CB8AC3E}">
        <p14:creationId xmlns:p14="http://schemas.microsoft.com/office/powerpoint/2010/main" val="38296256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Feminism and Religion</a:t>
            </a:r>
            <a:endParaRPr lang="en-GB" sz="4000" dirty="0"/>
          </a:p>
        </p:txBody>
      </p:sp>
      <p:sp>
        <p:nvSpPr>
          <p:cNvPr id="3" name="Content Placeholder 2"/>
          <p:cNvSpPr>
            <a:spLocks noGrp="1"/>
          </p:cNvSpPr>
          <p:nvPr>
            <p:ph idx="1"/>
          </p:nvPr>
        </p:nvSpPr>
        <p:spPr/>
        <p:txBody>
          <a:bodyPr>
            <a:noAutofit/>
          </a:bodyPr>
          <a:lstStyle/>
          <a:p>
            <a:pPr marL="0" indent="0"/>
            <a:r>
              <a:rPr lang="en-GB" sz="1600" b="0" dirty="0" smtClean="0"/>
              <a:t>How are feminism and religion connected?</a:t>
            </a:r>
          </a:p>
          <a:p>
            <a:pPr marL="0" indent="0"/>
            <a:endParaRPr lang="en-GB" sz="1600" b="0" dirty="0"/>
          </a:p>
          <a:p>
            <a:pPr marL="0" indent="0"/>
            <a:r>
              <a:rPr lang="en-GB" sz="1600" b="0" dirty="0" smtClean="0"/>
              <a:t>How might a religion be read through a feminist lens?</a:t>
            </a:r>
          </a:p>
          <a:p>
            <a:pPr marL="0" indent="0"/>
            <a:endParaRPr lang="en-GB" sz="1600" b="0" dirty="0"/>
          </a:p>
          <a:p>
            <a:pPr marL="0" indent="0"/>
            <a:r>
              <a:rPr lang="en-GB" sz="1600" b="0" dirty="0" smtClean="0"/>
              <a:t>Can religions be feminist? Are any religions feminist? Why are religions gendered in the way that they are?</a:t>
            </a:r>
          </a:p>
          <a:p>
            <a:pPr marL="0" indent="0"/>
            <a:endParaRPr lang="en-GB" sz="1600" b="0" dirty="0"/>
          </a:p>
          <a:p>
            <a:pPr marL="0" indent="0"/>
            <a:r>
              <a:rPr lang="en-GB" sz="1600" b="0" dirty="0" smtClean="0"/>
              <a:t>How central to religions are beliefs about the nature of gender?</a:t>
            </a:r>
            <a:endParaRPr lang="en-GB" sz="1600" b="0" dirty="0"/>
          </a:p>
        </p:txBody>
      </p:sp>
      <p:sp>
        <p:nvSpPr>
          <p:cNvPr id="4" name="Text Placeholder 3"/>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2337691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62373" y="1096963"/>
            <a:ext cx="3120304" cy="3713162"/>
          </a:xfrm>
        </p:spPr>
      </p:pic>
      <p:sp>
        <p:nvSpPr>
          <p:cNvPr id="3" name="Content Placeholder 2"/>
          <p:cNvSpPr>
            <a:spLocks noGrp="1"/>
          </p:cNvSpPr>
          <p:nvPr>
            <p:ph sz="half" idx="2"/>
          </p:nvPr>
        </p:nvSpPr>
        <p:spPr/>
        <p:txBody>
          <a:bodyPr>
            <a:normAutofit/>
          </a:bodyPr>
          <a:lstStyle/>
          <a:p>
            <a:pPr marL="0" indent="0"/>
            <a:r>
              <a:rPr lang="en-GB" sz="2000" b="0" dirty="0" smtClean="0"/>
              <a:t>Why are matters of sex and gender so central to the social presentation of religions and their self-conceptions of society?</a:t>
            </a:r>
          </a:p>
          <a:p>
            <a:pPr marL="0" indent="0"/>
            <a:endParaRPr lang="en-GB" sz="2000" b="0" dirty="0"/>
          </a:p>
          <a:p>
            <a:pPr marL="0" indent="0"/>
            <a:r>
              <a:rPr lang="en-GB" sz="2000" b="0" dirty="0" smtClean="0"/>
              <a:t>What is it about gender that attracts religious involvement?</a:t>
            </a:r>
            <a:endParaRPr lang="en-GB" sz="2000" b="0" dirty="0"/>
          </a:p>
        </p:txBody>
      </p:sp>
      <p:sp>
        <p:nvSpPr>
          <p:cNvPr id="4" name="Title 3"/>
          <p:cNvSpPr>
            <a:spLocks noGrp="1"/>
          </p:cNvSpPr>
          <p:nvPr>
            <p:ph type="title"/>
          </p:nvPr>
        </p:nvSpPr>
        <p:spPr/>
        <p:txBody>
          <a:bodyPr/>
          <a:lstStyle/>
          <a:p>
            <a:r>
              <a:rPr lang="en-GB" dirty="0" smtClean="0"/>
              <a:t>Feminism and Religion</a:t>
            </a:r>
            <a:endParaRPr lang="en-GB" dirty="0"/>
          </a:p>
        </p:txBody>
      </p:sp>
    </p:spTree>
    <p:extLst>
      <p:ext uri="{BB962C8B-B14F-4D97-AF65-F5344CB8AC3E}">
        <p14:creationId xmlns:p14="http://schemas.microsoft.com/office/powerpoint/2010/main" val="3121316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Feminism and religious dialogue</a:t>
            </a:r>
            <a:endParaRPr lang="en-GB" sz="4000"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5319744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lnSpcReduction="20000"/>
          </a:bodyPr>
          <a:lstStyle/>
          <a:p>
            <a:pPr marL="0" indent="0"/>
            <a:r>
              <a:rPr lang="en-GB" sz="1600" b="0" dirty="0" err="1" smtClean="0"/>
              <a:t>Suchocki</a:t>
            </a:r>
            <a:r>
              <a:rPr lang="en-GB" sz="1600" b="0" dirty="0" smtClean="0"/>
              <a:t> states that feminist approaches to religion and feminist approaches to matters of inter-religious dialogue share similar ground.</a:t>
            </a:r>
          </a:p>
          <a:p>
            <a:pPr marL="0" indent="0"/>
            <a:endParaRPr lang="en-GB" sz="1600" b="0" dirty="0"/>
          </a:p>
          <a:p>
            <a:pPr marL="0" indent="0"/>
            <a:r>
              <a:rPr lang="en-GB" sz="1600" b="0" dirty="0" smtClean="0"/>
              <a:t>She does this on the basis that the critique of absolutism / exclusivism is the goal of both a theology of religions and a feminist theology.</a:t>
            </a:r>
          </a:p>
          <a:p>
            <a:pPr marL="0" indent="0"/>
            <a:endParaRPr lang="en-GB" sz="1600" b="0" dirty="0"/>
          </a:p>
          <a:p>
            <a:pPr marL="0" indent="0"/>
            <a:r>
              <a:rPr lang="en-GB" sz="1600" b="0" dirty="0" smtClean="0"/>
              <a:t>She connects religious absolutism with gender absolutism – resulting in a tendency towards religious pluralism in feminist approaches to dialogue.</a:t>
            </a:r>
            <a:endParaRPr lang="en-GB" sz="1600" b="0"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20072" y="1052736"/>
            <a:ext cx="2800300" cy="3705012"/>
          </a:xfrm>
        </p:spPr>
      </p:pic>
      <p:sp>
        <p:nvSpPr>
          <p:cNvPr id="4" name="Title 3"/>
          <p:cNvSpPr>
            <a:spLocks noGrp="1"/>
          </p:cNvSpPr>
          <p:nvPr>
            <p:ph type="title"/>
          </p:nvPr>
        </p:nvSpPr>
        <p:spPr/>
        <p:txBody>
          <a:bodyPr/>
          <a:lstStyle/>
          <a:p>
            <a:r>
              <a:rPr lang="en-GB" dirty="0"/>
              <a:t>Feminism and religious dialogue</a:t>
            </a:r>
          </a:p>
        </p:txBody>
      </p:sp>
    </p:spTree>
    <p:extLst>
      <p:ext uri="{BB962C8B-B14F-4D97-AF65-F5344CB8AC3E}">
        <p14:creationId xmlns:p14="http://schemas.microsoft.com/office/powerpoint/2010/main" val="15512057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1600" b="0" dirty="0" smtClean="0"/>
              <a:t>Is feminism and the position of pluralism essential?</a:t>
            </a:r>
          </a:p>
          <a:p>
            <a:pPr marL="0" indent="0"/>
            <a:endParaRPr lang="en-GB" sz="1600" b="0" dirty="0"/>
          </a:p>
          <a:p>
            <a:pPr marL="0" indent="0"/>
            <a:r>
              <a:rPr lang="en-GB" sz="1600" b="0" dirty="0" smtClean="0"/>
              <a:t>Feminism aims to disrupt and widen the male claim to absolute knowledge and privilege.</a:t>
            </a:r>
          </a:p>
          <a:p>
            <a:pPr marL="0" indent="0"/>
            <a:endParaRPr lang="en-GB" sz="1600" b="0" dirty="0"/>
          </a:p>
          <a:p>
            <a:pPr marL="0" indent="0"/>
            <a:r>
              <a:rPr lang="en-GB" sz="1600" b="0" dirty="0" smtClean="0"/>
              <a:t>Is this widening of matters to do with knowledge necessarily connected to matters of religious belief?</a:t>
            </a:r>
            <a:endParaRPr lang="en-GB" sz="1600" b="0" dirty="0"/>
          </a:p>
        </p:txBody>
      </p:sp>
      <p:sp>
        <p:nvSpPr>
          <p:cNvPr id="3" name="Content Placeholder 2"/>
          <p:cNvSpPr>
            <a:spLocks noGrp="1"/>
          </p:cNvSpPr>
          <p:nvPr>
            <p:ph sz="half" idx="2"/>
          </p:nvPr>
        </p:nvSpPr>
        <p:spPr/>
        <p:txBody>
          <a:bodyPr>
            <a:noAutofit/>
          </a:bodyPr>
          <a:lstStyle/>
          <a:p>
            <a:pPr marL="0" indent="0"/>
            <a:r>
              <a:rPr lang="en-GB" sz="1600" b="0" dirty="0" smtClean="0"/>
              <a:t>How can feminist insights be brought into the practice of interfaith dialogue?</a:t>
            </a:r>
          </a:p>
          <a:p>
            <a:pPr marL="0" indent="0"/>
            <a:endParaRPr lang="en-GB" sz="1600" b="0" dirty="0"/>
          </a:p>
          <a:p>
            <a:pPr marL="0" indent="0"/>
            <a:r>
              <a:rPr lang="en-GB" sz="1600" b="0" dirty="0" smtClean="0"/>
              <a:t>Why has interfaith dialogue been so </a:t>
            </a:r>
            <a:r>
              <a:rPr lang="en-GB" sz="1600" b="0" dirty="0" err="1" smtClean="0"/>
              <a:t>andro</a:t>
            </a:r>
            <a:r>
              <a:rPr lang="en-GB" sz="1600" b="0" dirty="0" smtClean="0"/>
              <a:t>-centric?</a:t>
            </a:r>
          </a:p>
          <a:p>
            <a:pPr marL="0" indent="0"/>
            <a:endParaRPr lang="en-GB" sz="1600" b="0" dirty="0"/>
          </a:p>
          <a:p>
            <a:pPr marL="0" indent="0"/>
            <a:r>
              <a:rPr lang="en-GB" sz="1600" b="0" dirty="0" smtClean="0"/>
              <a:t>Are feminist approaches just about practice?</a:t>
            </a:r>
          </a:p>
          <a:p>
            <a:pPr marL="0" indent="0"/>
            <a:endParaRPr lang="en-GB" sz="1600" b="0" dirty="0"/>
          </a:p>
          <a:p>
            <a:pPr marL="0" indent="0"/>
            <a:r>
              <a:rPr lang="en-GB" sz="1600" b="0" dirty="0" smtClean="0"/>
              <a:t>If our aim is inclusion, how are boundaries drawn? Can we ever draw justifiable boundaries?</a:t>
            </a:r>
            <a:endParaRPr lang="en-GB" sz="1600" b="0" dirty="0"/>
          </a:p>
        </p:txBody>
      </p:sp>
      <p:sp>
        <p:nvSpPr>
          <p:cNvPr id="4" name="Title 3"/>
          <p:cNvSpPr>
            <a:spLocks noGrp="1"/>
          </p:cNvSpPr>
          <p:nvPr>
            <p:ph type="title"/>
          </p:nvPr>
        </p:nvSpPr>
        <p:spPr/>
        <p:txBody>
          <a:bodyPr/>
          <a:lstStyle/>
          <a:p>
            <a:r>
              <a:rPr lang="en-GB" dirty="0"/>
              <a:t>Feminism and religious dialogue</a:t>
            </a:r>
          </a:p>
        </p:txBody>
      </p:sp>
    </p:spTree>
    <p:extLst>
      <p:ext uri="{BB962C8B-B14F-4D97-AF65-F5344CB8AC3E}">
        <p14:creationId xmlns:p14="http://schemas.microsoft.com/office/powerpoint/2010/main" val="24401582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1800" b="0" dirty="0" smtClean="0"/>
              <a:t>How do feminist approaches open / close dialogue with alternative traditions?</a:t>
            </a:r>
          </a:p>
          <a:p>
            <a:pPr marL="0" indent="0"/>
            <a:endParaRPr lang="en-GB" sz="1800" b="0" dirty="0"/>
          </a:p>
          <a:p>
            <a:pPr marL="0" indent="0"/>
            <a:r>
              <a:rPr lang="en-GB" sz="1800" b="0" dirty="0" smtClean="0"/>
              <a:t>Where does the feminist narrative regarding gender arise from?</a:t>
            </a:r>
          </a:p>
          <a:p>
            <a:pPr marL="0" indent="0"/>
            <a:endParaRPr lang="en-GB" sz="1800" b="0" dirty="0"/>
          </a:p>
          <a:p>
            <a:pPr marL="0" indent="0"/>
            <a:r>
              <a:rPr lang="en-GB" sz="1800" b="0" dirty="0" smtClean="0"/>
              <a:t>Is it religiously situated? If it is, how does this relate to other religious traditions?</a:t>
            </a:r>
          </a:p>
          <a:p>
            <a:pPr marL="0" indent="0"/>
            <a:endParaRPr lang="en-GB" sz="1800" b="0" dirty="0"/>
          </a:p>
        </p:txBody>
      </p:sp>
      <p:sp>
        <p:nvSpPr>
          <p:cNvPr id="3" name="Content Placeholder 2"/>
          <p:cNvSpPr>
            <a:spLocks noGrp="1"/>
          </p:cNvSpPr>
          <p:nvPr>
            <p:ph sz="half" idx="2"/>
          </p:nvPr>
        </p:nvSpPr>
        <p:spPr/>
        <p:txBody>
          <a:bodyPr>
            <a:normAutofit/>
          </a:bodyPr>
          <a:lstStyle/>
          <a:p>
            <a:pPr marL="0" indent="0"/>
            <a:r>
              <a:rPr lang="en-GB" sz="1800" b="0" dirty="0" smtClean="0"/>
              <a:t>Can a feminist approach to matters of dialogue speak to culturally and religious situated traditions that are fundamentally different?</a:t>
            </a:r>
          </a:p>
          <a:p>
            <a:pPr marL="0" indent="0"/>
            <a:endParaRPr lang="en-GB" sz="1800" b="0" dirty="0"/>
          </a:p>
          <a:p>
            <a:pPr marL="0" indent="0"/>
            <a:r>
              <a:rPr lang="en-GB" sz="1800" b="0" dirty="0" smtClean="0"/>
              <a:t>What is the ideal for feminist approaches?</a:t>
            </a:r>
          </a:p>
          <a:p>
            <a:pPr marL="0" indent="0"/>
            <a:endParaRPr lang="en-GB" sz="1800" b="0" dirty="0"/>
          </a:p>
          <a:p>
            <a:pPr marL="0" indent="0"/>
            <a:r>
              <a:rPr lang="en-GB" sz="1800" b="0" dirty="0" smtClean="0"/>
              <a:t>Where does this ideal come from?</a:t>
            </a:r>
            <a:endParaRPr lang="en-GB" sz="1800" b="0" dirty="0"/>
          </a:p>
        </p:txBody>
      </p:sp>
      <p:sp>
        <p:nvSpPr>
          <p:cNvPr id="4" name="Title 3"/>
          <p:cNvSpPr>
            <a:spLocks noGrp="1"/>
          </p:cNvSpPr>
          <p:nvPr>
            <p:ph type="title"/>
          </p:nvPr>
        </p:nvSpPr>
        <p:spPr/>
        <p:txBody>
          <a:bodyPr/>
          <a:lstStyle/>
          <a:p>
            <a:r>
              <a:rPr lang="en-GB" dirty="0"/>
              <a:t>Feminism and religious dialogue</a:t>
            </a:r>
          </a:p>
        </p:txBody>
      </p:sp>
    </p:spTree>
    <p:extLst>
      <p:ext uri="{BB962C8B-B14F-4D97-AF65-F5344CB8AC3E}">
        <p14:creationId xmlns:p14="http://schemas.microsoft.com/office/powerpoint/2010/main" val="7847512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Readings</a:t>
            </a:r>
            <a:endParaRPr lang="en-GB" sz="4000" dirty="0"/>
          </a:p>
        </p:txBody>
      </p:sp>
      <p:sp>
        <p:nvSpPr>
          <p:cNvPr id="3" name="Content Placeholder 2"/>
          <p:cNvSpPr>
            <a:spLocks noGrp="1"/>
          </p:cNvSpPr>
          <p:nvPr>
            <p:ph idx="1"/>
          </p:nvPr>
        </p:nvSpPr>
        <p:spPr>
          <a:xfrm>
            <a:off x="4749552" y="2618912"/>
            <a:ext cx="3807779" cy="3906432"/>
          </a:xfrm>
        </p:spPr>
        <p:txBody>
          <a:bodyPr>
            <a:normAutofit fontScale="70000" lnSpcReduction="20000"/>
          </a:bodyPr>
          <a:lstStyle/>
          <a:p>
            <a:pPr marL="0" indent="0"/>
            <a:r>
              <a:rPr lang="en-GB" sz="2900" b="0" dirty="0" err="1"/>
              <a:t>Egnell</a:t>
            </a:r>
            <a:r>
              <a:rPr lang="en-GB" sz="2900" b="0" dirty="0"/>
              <a:t> H “Dialogue for Life”, </a:t>
            </a:r>
            <a:r>
              <a:rPr lang="en-GB" sz="2900" b="0" i="1" dirty="0" err="1"/>
              <a:t>Missio</a:t>
            </a:r>
            <a:r>
              <a:rPr lang="en-GB" sz="2900" b="0" dirty="0"/>
              <a:t>, 20, 113-120</a:t>
            </a:r>
          </a:p>
          <a:p>
            <a:pPr marL="0" indent="0"/>
            <a:r>
              <a:rPr lang="en-GB" sz="2900" b="0" dirty="0"/>
              <a:t> </a:t>
            </a:r>
          </a:p>
          <a:p>
            <a:pPr marL="0" indent="0"/>
            <a:r>
              <a:rPr lang="en-GB" sz="2900" b="0" dirty="0"/>
              <a:t>Gross M “Feminist Theology as Theology of Religions”, </a:t>
            </a:r>
            <a:r>
              <a:rPr lang="en-GB" sz="2900" b="0" i="1" dirty="0"/>
              <a:t>Feminist Theology</a:t>
            </a:r>
            <a:r>
              <a:rPr lang="en-GB" sz="2900" b="0" dirty="0"/>
              <a:t>, 2001, 83-101</a:t>
            </a:r>
          </a:p>
          <a:p>
            <a:pPr marL="0" indent="0"/>
            <a:r>
              <a:rPr lang="en-GB" sz="2900" b="0" dirty="0"/>
              <a:t> </a:t>
            </a:r>
          </a:p>
          <a:p>
            <a:pPr marL="0" indent="0"/>
            <a:r>
              <a:rPr lang="en-GB" sz="2900" b="0" dirty="0"/>
              <a:t>Fletcher J “Shifting Identity: The Contribution of Feminist Thought to Theologies of Religious Pluralism”, </a:t>
            </a:r>
            <a:r>
              <a:rPr lang="en-GB" sz="2900" b="0" i="1" dirty="0"/>
              <a:t>Journal of Feminist Studies in Religion</a:t>
            </a:r>
            <a:r>
              <a:rPr lang="en-GB" sz="2900" b="0" dirty="0"/>
              <a:t>, 19(2), 5-24</a:t>
            </a:r>
          </a:p>
          <a:p>
            <a:pPr marL="0" indent="0"/>
            <a:endParaRPr lang="en-GB" b="0" dirty="0"/>
          </a:p>
        </p:txBody>
      </p:sp>
      <p:sp>
        <p:nvSpPr>
          <p:cNvPr id="4" name="Text Placeholder 3"/>
          <p:cNvSpPr>
            <a:spLocks noGrp="1"/>
          </p:cNvSpPr>
          <p:nvPr>
            <p:ph type="body" sz="half" idx="2"/>
          </p:nvPr>
        </p:nvSpPr>
        <p:spPr/>
        <p:txBody>
          <a:bodyPr>
            <a:normAutofit/>
          </a:bodyPr>
          <a:lstStyle/>
          <a:p>
            <a:endParaRPr lang="en-GB" sz="1200" dirty="0"/>
          </a:p>
        </p:txBody>
      </p:sp>
    </p:spTree>
    <p:extLst>
      <p:ext uri="{BB962C8B-B14F-4D97-AF65-F5344CB8AC3E}">
        <p14:creationId xmlns:p14="http://schemas.microsoft.com/office/powerpoint/2010/main" val="286646501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549</TotalTime>
  <Words>1509</Words>
  <Application>Microsoft Office PowerPoint</Application>
  <PresentationFormat>On-screen Show (4:3)</PresentationFormat>
  <Paragraphs>219</Paragraphs>
  <Slides>31</Slides>
  <Notes>31</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Theme1</vt:lpstr>
      <vt:lpstr>Methods and Approaches in Interfaith Studies</vt:lpstr>
      <vt:lpstr>Assessment 2</vt:lpstr>
      <vt:lpstr>Assessment 3</vt:lpstr>
      <vt:lpstr>Readings</vt:lpstr>
      <vt:lpstr>Readings </vt:lpstr>
      <vt:lpstr>Illman</vt:lpstr>
      <vt:lpstr>Feminism - History</vt:lpstr>
      <vt:lpstr>So, What is Feminism?</vt:lpstr>
      <vt:lpstr>Examples:</vt:lpstr>
      <vt:lpstr>1, 2, 3 Wave</vt:lpstr>
      <vt:lpstr>1st wave</vt:lpstr>
      <vt:lpstr>2nd Wave</vt:lpstr>
      <vt:lpstr>3rd Wave</vt:lpstr>
      <vt:lpstr>4th wave?</vt:lpstr>
      <vt:lpstr>So what is Feminism?</vt:lpstr>
      <vt:lpstr>Feminist Theory</vt:lpstr>
      <vt:lpstr>Feminist Theory</vt:lpstr>
      <vt:lpstr>Feminist Theory</vt:lpstr>
      <vt:lpstr>Feminist Theory</vt:lpstr>
      <vt:lpstr>PowerPoint Presentation</vt:lpstr>
      <vt:lpstr>Feminist Theory</vt:lpstr>
      <vt:lpstr>Feminism and Religion (and dialogue)</vt:lpstr>
      <vt:lpstr>Feminism and religion </vt:lpstr>
      <vt:lpstr>Feminism and religion</vt:lpstr>
      <vt:lpstr>Feminism and Religion</vt:lpstr>
      <vt:lpstr>Feminism and Religion</vt:lpstr>
      <vt:lpstr>Feminism and religious dialogue</vt:lpstr>
      <vt:lpstr>Feminism and religious dialogue</vt:lpstr>
      <vt:lpstr>Feminism and religious dialogue</vt:lpstr>
      <vt:lpstr>Feminism and religious dialogue</vt:lpstr>
      <vt:lpstr>Readings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Administrator</dc:creator>
  <cp:lastModifiedBy>Administrator</cp:lastModifiedBy>
  <cp:revision>23</cp:revision>
  <dcterms:created xsi:type="dcterms:W3CDTF">2018-01-08T11:39:34Z</dcterms:created>
  <dcterms:modified xsi:type="dcterms:W3CDTF">2019-11-27T12:52:10Z</dcterms:modified>
</cp:coreProperties>
</file>