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60" r:id="rId4"/>
    <p:sldId id="271" r:id="rId5"/>
    <p:sldId id="289" r:id="rId6"/>
    <p:sldId id="298" r:id="rId7"/>
    <p:sldId id="296" r:id="rId8"/>
    <p:sldId id="283" r:id="rId9"/>
    <p:sldId id="300" r:id="rId10"/>
    <p:sldId id="284" r:id="rId11"/>
    <p:sldId id="301" r:id="rId12"/>
    <p:sldId id="303" r:id="rId13"/>
    <p:sldId id="285" r:id="rId14"/>
    <p:sldId id="290" r:id="rId15"/>
    <p:sldId id="304" r:id="rId16"/>
    <p:sldId id="299" r:id="rId17"/>
    <p:sldId id="305" r:id="rId18"/>
    <p:sldId id="291" r:id="rId19"/>
    <p:sldId id="286" r:id="rId20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等线" panose="02010600030101010101" pitchFamily="2" charset="-122"/>
        <a:ea typeface="等线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877F"/>
    <a:srgbClr val="595959"/>
    <a:srgbClr val="6B6E51"/>
    <a:srgbClr val="EEF0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2" autoAdjust="0"/>
    <p:restoredTop sz="94660" autoAdjust="0"/>
  </p:normalViewPr>
  <p:slideViewPr>
    <p:cSldViewPr snapToGrid="0" showGuides="1">
      <p:cViewPr varScale="1">
        <p:scale>
          <a:sx n="81" d="100"/>
          <a:sy n="81" d="100"/>
        </p:scale>
        <p:origin x="30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handoutMaster" Target="handoutMasters/handout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F9B84EA-7D68-4D60-9CB1-D50884785D1C}" type="datetimeFigureOut">
              <a:rPr lang="zh-CN" altLang="en-US"/>
              <a:pPr/>
              <a:t>2022/8/11</a:t>
            </a:fld>
            <a:endParaRPr lang="zh-CN" altLang="en-US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AB45178D-592E-40A1-9EEC-A5310F41F2AF}" type="slidenum">
              <a:rPr lang="zh-CN" altLang="en-US"/>
              <a:pPr/>
              <a:t>‹#›</a:t>
            </a:fld>
            <a:endParaRPr lang="zh-CN" altLang="en-US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61706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D2A48B96-639E-45A3-A0BA-2464DFDB1FAA}" type="datetimeFigureOut">
              <a:rPr lang="zh-CN" altLang="en-US"/>
              <a:pPr/>
              <a:t>2022/8/11</a:t>
            </a:fld>
            <a:endParaRPr lang="zh-CN" altLang="en-US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6148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169C784E-5E38-44C6-A71A-64E3A58B86A1}" type="slidenum">
              <a:rPr lang="zh-CN" altLang="en-US"/>
              <a:pPr/>
              <a:t>‹#›</a:t>
            </a:fld>
            <a:endParaRPr lang="zh-CN" altLang="en-US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51662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00FA4-FD1E-4949-8D8B-347E77C1B3D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7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BE66B-85F0-48CE-9E6D-4BE2203E60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7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CC66F-07D5-4FE9-888A-B0652D560AD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52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83E84-C8A3-4EAB-AC68-5E9C88C1C4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27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87877-8439-46B1-B587-E687A5BEA4D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032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4912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FBD81-5F9C-4E98-B8F1-5656261D68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05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2C169-45F0-4448-8EEC-D4ADB13B243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9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B0B11-822C-499A-94F4-E4826A8E23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820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9ABA2-DB0D-426F-BE3F-EFD5B663FB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1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5E67D-27D5-4B29-B0D2-9ACF7A076A6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22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04DEFC-05D1-4A2E-97DB-2992543D1C5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33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FB15F08A-8947-4551-AAD5-ADDD5C52051A}" type="datetimeFigureOut">
              <a:rPr lang="zh-CN" altLang="en-US"/>
              <a:pPr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C1EB6332-E693-4F3E-B20B-A03F9A7A535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9" r:id="rId7"/>
    <p:sldLayoutId id="2147483681" r:id="rId8"/>
    <p:sldLayoutId id="2147483680" r:id="rId9"/>
    <p:sldLayoutId id="2147483679" r:id="rId10"/>
    <p:sldLayoutId id="2147483678" r:id="rId11"/>
  </p:sldLayoutIdLst>
  <p:transition spd="slow" advClick="0" advTm="0">
    <p:random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slideLayout" Target="../slideLayouts/slideLayout1.xml" /><Relationship Id="rId1" Type="http://schemas.openxmlformats.org/officeDocument/2006/relationships/tags" Target="../tags/tag1.xml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2.jp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zh.wikipedia.org/wiki/File:Mencius2.jpg" TargetMode="External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3.jpeg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8.jpg" /><Relationship Id="rId4" Type="http://schemas.openxmlformats.org/officeDocument/2006/relationships/image" Target="../media/image17.jpg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稻壳儿搜索【幻雨工作室】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809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5162550" y="3094038"/>
            <a:ext cx="1397000" cy="1422400"/>
          </a:xfrm>
          <a:prstGeom prst="ellipse">
            <a:avLst/>
          </a:prstGeom>
          <a:solidFill>
            <a:schemeClr val="accent1">
              <a:alpha val="24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672138" y="-355600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组合 27"/>
          <p:cNvPicPr>
            <a:picLocks noGrp="1"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0275" y="4516438"/>
            <a:ext cx="198438" cy="331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173913" y="-50800"/>
            <a:ext cx="111125" cy="1385888"/>
            <a:chOff x="8157681" y="0"/>
            <a:chExt cx="111381" cy="1385529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8216553" y="0"/>
              <a:ext cx="0" cy="126491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>
              <a:off x="8157681" y="1274433"/>
              <a:ext cx="111381" cy="111096"/>
            </a:xfrm>
            <a:prstGeom prst="ellipse">
              <a:avLst/>
            </a:prstGeom>
            <a:noFill/>
            <a:ln>
              <a:solidFill>
                <a:srgbClr val="B1C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latin typeface="方正仿宋简体" panose="02010601030101010101" charset="-122"/>
                <a:ea typeface="方正仿宋简体" panose="02010601030101010101" charset="-122"/>
              </a:endParaRPr>
            </a:p>
          </p:txBody>
        </p:sp>
      </p:grpSp>
      <p:sp>
        <p:nvSpPr>
          <p:cNvPr id="35" name="椭圆 34"/>
          <p:cNvSpPr/>
          <p:nvPr/>
        </p:nvSpPr>
        <p:spPr>
          <a:xfrm>
            <a:off x="7604125" y="804863"/>
            <a:ext cx="298450" cy="300037"/>
          </a:xfrm>
          <a:prstGeom prst="ellipse">
            <a:avLst/>
          </a:prstGeom>
          <a:solidFill>
            <a:schemeClr val="accent1">
              <a:lumMod val="60000"/>
              <a:lumOff val="40000"/>
              <a:alpha val="58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6127750" y="806450"/>
            <a:ext cx="304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9600" dirty="0">
                <a:solidFill>
                  <a:srgbClr val="ABAE9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中</a:t>
            </a:r>
            <a:endParaRPr lang="zh-CN" altLang="en-US" sz="9600" dirty="0">
              <a:solidFill>
                <a:srgbClr val="ABAE91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6927850" y="2154238"/>
            <a:ext cx="304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7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國</a:t>
            </a:r>
            <a:endParaRPr lang="zh-CN" altLang="en-US" sz="7200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39" name="文本框 38"/>
          <p:cNvSpPr txBox="1">
            <a:spLocks noChangeArrowheads="1"/>
          </p:cNvSpPr>
          <p:nvPr/>
        </p:nvSpPr>
        <p:spPr bwMode="auto">
          <a:xfrm>
            <a:off x="7127875" y="2943225"/>
            <a:ext cx="998538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11500" dirty="0">
                <a:solidFill>
                  <a:srgbClr val="ABAE9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經</a:t>
            </a:r>
            <a:endParaRPr lang="zh-CN" altLang="en-US" sz="11500" dirty="0">
              <a:solidFill>
                <a:srgbClr val="ABAE91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6432550" y="4052888"/>
            <a:ext cx="6953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7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學</a:t>
            </a:r>
            <a:endParaRPr lang="zh-CN" altLang="en-US" sz="7200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432550" y="2943225"/>
            <a:ext cx="195263" cy="215900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329613" y="4503738"/>
            <a:ext cx="300037" cy="298450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pic>
        <p:nvPicPr>
          <p:cNvPr id="6" name="组合 5"/>
          <p:cNvPicPr>
            <a:picLocks noGrp="1"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4850" y="-495300"/>
            <a:ext cx="198438" cy="332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文本框 42"/>
          <p:cNvSpPr txBox="1"/>
          <p:nvPr/>
        </p:nvSpPr>
        <p:spPr>
          <a:xfrm>
            <a:off x="7604126" y="4910138"/>
            <a:ext cx="3003550" cy="5026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20000"/>
              </a:lnSpc>
            </a:pPr>
            <a:r>
              <a:rPr lang="zh-TW" altLang="en-US" sz="2400" spc="100" noProof="1">
                <a:solidFill>
                  <a:srgbClr val="595959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陳逢源</a:t>
            </a:r>
            <a:endParaRPr lang="zh-CN" sz="2400" spc="100" noProof="1">
              <a:solidFill>
                <a:srgbClr val="595959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0183813" y="-906463"/>
            <a:ext cx="3057525" cy="2974976"/>
          </a:xfrm>
          <a:prstGeom prst="ellipse">
            <a:avLst/>
          </a:prstGeom>
          <a:solidFill>
            <a:schemeClr val="accent1">
              <a:alpha val="6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椭圆 15"/>
          <p:cNvSpPr/>
          <p:nvPr/>
        </p:nvSpPr>
        <p:spPr>
          <a:xfrm>
            <a:off x="10607675" y="1962150"/>
            <a:ext cx="484188" cy="54133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" name="文字方塊 2"/>
          <p:cNvSpPr txBox="1"/>
          <p:nvPr/>
        </p:nvSpPr>
        <p:spPr>
          <a:xfrm>
            <a:off x="7627144" y="4904986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>
                <a:solidFill>
                  <a:schemeClr val="accent1">
                    <a:lumMod val="60000"/>
                    <a:lumOff val="40000"/>
                  </a:schemeClr>
                </a:solidFill>
                <a:latin typeface="華康宋體W3P-GB5" panose="02020300000000000000" pitchFamily="18" charset="-120"/>
                <a:ea typeface="華康宋體W3P-GB5" panose="02020300000000000000" pitchFamily="18" charset="-120"/>
              </a:rPr>
              <a:t>史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35" grpId="0" bldLvl="0" animBg="1"/>
      <p:bldP spid="37" grpId="0"/>
      <p:bldP spid="38" grpId="0"/>
      <p:bldP spid="39" grpId="0"/>
      <p:bldP spid="40" grpId="0"/>
      <p:bldP spid="2" grpId="0" animBg="1"/>
      <p:bldP spid="4" grpId="0" bldLvl="0" animBg="1"/>
      <p:bldP spid="43" grpId="0"/>
      <p:bldP spid="15" grpId="0" bldLvl="0" animBg="1"/>
      <p:bldP spid="1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2566988" y="1103313"/>
            <a:ext cx="561975" cy="3571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grpSp>
        <p:nvGrpSpPr>
          <p:cNvPr id="8195" name="组合 3"/>
          <p:cNvGrpSpPr>
            <a:grpSpLocks/>
          </p:cNvGrpSpPr>
          <p:nvPr/>
        </p:nvGrpSpPr>
        <p:grpSpPr bwMode="auto">
          <a:xfrm>
            <a:off x="672823" y="531993"/>
            <a:ext cx="6590266" cy="1061857"/>
            <a:chOff x="4461344" y="1018217"/>
            <a:chExt cx="6588677" cy="1061648"/>
          </a:xfrm>
        </p:grpSpPr>
        <p:sp>
          <p:nvSpPr>
            <p:cNvPr id="8196" name="文本框 1"/>
            <p:cNvSpPr txBox="1">
              <a:spLocks noChangeArrowheads="1"/>
            </p:cNvSpPr>
            <p:nvPr/>
          </p:nvSpPr>
          <p:spPr bwMode="auto">
            <a:xfrm>
              <a:off x="4461344" y="1018217"/>
              <a:ext cx="6588677" cy="923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5400" dirty="0"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第二講 經學流傳時代</a:t>
              </a:r>
              <a:endParaRPr lang="zh-CN" altLang="en-US" sz="5400" dirty="0"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</p:txBody>
        </p:sp>
        <p:sp>
          <p:nvSpPr>
            <p:cNvPr id="8197" name="文本框 2"/>
            <p:cNvSpPr txBox="1">
              <a:spLocks noChangeArrowheads="1"/>
            </p:cNvSpPr>
            <p:nvPr/>
          </p:nvSpPr>
          <p:spPr bwMode="auto">
            <a:xfrm>
              <a:off x="5593389" y="1802866"/>
              <a:ext cx="100522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dist"/>
              <a:r>
                <a:rPr lang="en-US" altLang="zh-CN" sz="1200">
                  <a:solidFill>
                    <a:srgbClr val="595959"/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CONTENTS</a:t>
              </a:r>
            </a:p>
          </p:txBody>
        </p:sp>
      </p:grpSp>
      <p:sp>
        <p:nvSpPr>
          <p:cNvPr id="8198" name="文本框 7"/>
          <p:cNvSpPr txBox="1">
            <a:spLocks noChangeArrowheads="1"/>
          </p:cNvSpPr>
          <p:nvPr/>
        </p:nvSpPr>
        <p:spPr bwMode="auto">
          <a:xfrm>
            <a:off x="1189326" y="1763421"/>
            <a:ext cx="5987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01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經出於孔子 經傳傳於孔門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8199" name="文本框 8"/>
          <p:cNvSpPr txBox="1">
            <a:spLocks noChangeArrowheads="1"/>
          </p:cNvSpPr>
          <p:nvPr/>
        </p:nvSpPr>
        <p:spPr bwMode="auto">
          <a:xfrm>
            <a:off x="1189326" y="2582427"/>
            <a:ext cx="48688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02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孟子 荀子傳經情形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8200" name="文本框 9"/>
          <p:cNvSpPr txBox="1">
            <a:spLocks noChangeArrowheads="1"/>
          </p:cNvSpPr>
          <p:nvPr/>
        </p:nvSpPr>
        <p:spPr bwMode="auto">
          <a:xfrm>
            <a:off x="1181388" y="3331072"/>
            <a:ext cx="4876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03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經學傳布情形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8201" name="文本框 10"/>
          <p:cNvSpPr txBox="1">
            <a:spLocks noChangeArrowheads="1"/>
          </p:cNvSpPr>
          <p:nvPr/>
        </p:nvSpPr>
        <p:spPr bwMode="auto">
          <a:xfrm>
            <a:off x="1181389" y="4128265"/>
            <a:ext cx="55078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04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戰國變異 已非刪定之舊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pic>
        <p:nvPicPr>
          <p:cNvPr id="12" name="组合 11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300" y="1593850"/>
            <a:ext cx="8391525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本框 10"/>
          <p:cNvSpPr txBox="1">
            <a:spLocks noChangeArrowheads="1"/>
          </p:cNvSpPr>
          <p:nvPr/>
        </p:nvSpPr>
        <p:spPr bwMode="auto">
          <a:xfrm>
            <a:off x="1181388" y="4876910"/>
            <a:ext cx="55078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05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秦漢之際經學流傳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14" name="文本框 10"/>
          <p:cNvSpPr txBox="1">
            <a:spLocks noChangeArrowheads="1"/>
          </p:cNvSpPr>
          <p:nvPr/>
        </p:nvSpPr>
        <p:spPr bwMode="auto">
          <a:xfrm>
            <a:off x="1214022" y="5575067"/>
            <a:ext cx="55078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06  </a:t>
            </a:r>
            <a:r>
              <a:rPr lang="zh-TW" altLang="en-US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再申經學之義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629371" y="3019424"/>
            <a:ext cx="56936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01  </a:t>
            </a:r>
          </a:p>
          <a:p>
            <a:pPr algn="dist"/>
            <a:r>
              <a:rPr lang="zh-TW" altLang="zh-TW" sz="3200" dirty="0"/>
              <a:t>經出於孔子，經學傳於孔門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39" name="图片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399683" y="1852456"/>
            <a:ext cx="4204181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440072" y="609097"/>
            <a:ext cx="6959611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一、儒分為八</a:t>
            </a:r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1</a:t>
            </a:r>
            <a:r>
              <a:rPr lang="zh-TW" altLang="zh-TW" sz="2400" dirty="0"/>
              <a:t>、《韓非子．顯學篇》「孔子之後，儒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分為八」有子張氏、子思氏、顏氏、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孟氏、漆雕氏、仲良氏、公孫氏、樂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正氏</a:t>
            </a:r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2</a:t>
            </a:r>
            <a:r>
              <a:rPr lang="zh-TW" altLang="zh-TW" sz="2400" dirty="0"/>
              <a:t>、陶潛《聖賢群輔錄》：顏氏傳《詩》、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孟子傳《書》、漆雕氏傳《禮》、仲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良氏傳《樂》、樂正氏傳《春秋》、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6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公孫氏傳《易》</a:t>
            </a:r>
            <a:endParaRPr lang="zh-TW" alt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0487" y="998259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10246" name="图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96640" y="1738909"/>
            <a:ext cx="3805884" cy="3791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 bwMode="auto">
          <a:xfrm>
            <a:off x="984250" y="1622425"/>
            <a:ext cx="4030663" cy="4024313"/>
          </a:xfrm>
          <a:prstGeom prst="rect">
            <a:avLst/>
          </a:prstGeom>
          <a:noFill/>
          <a:ln w="12700">
            <a:solidFill>
              <a:srgbClr val="6B6E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" name="文字方塊 2"/>
          <p:cNvSpPr txBox="1"/>
          <p:nvPr/>
        </p:nvSpPr>
        <p:spPr>
          <a:xfrm>
            <a:off x="5396249" y="733787"/>
            <a:ext cx="6104584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800" dirty="0"/>
              <a:t>二、洪邁《容齋隨筆》「孔子弟子，</a:t>
            </a:r>
            <a:endParaRPr lang="en-US" altLang="zh-TW" sz="2800" dirty="0"/>
          </a:p>
          <a:p>
            <a:r>
              <a:rPr lang="en-US" altLang="zh-TW" sz="2800" dirty="0"/>
              <a:t>      </a:t>
            </a:r>
            <a:r>
              <a:rPr lang="zh-TW" altLang="zh-TW" sz="2800" dirty="0"/>
              <a:t>惟子夏於諸經獨有書」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1</a:t>
            </a:r>
            <a:r>
              <a:rPr lang="zh-TW" altLang="zh-TW" sz="2400" dirty="0"/>
              <a:t>、《易傳》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2</a:t>
            </a:r>
            <a:r>
              <a:rPr lang="zh-TW" altLang="zh-TW" sz="2400" dirty="0"/>
              <a:t>、《詩序》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3</a:t>
            </a:r>
            <a:r>
              <a:rPr lang="zh-TW" altLang="zh-TW" sz="2400" dirty="0"/>
              <a:t>、《毛詩》承自子夏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4</a:t>
            </a:r>
            <a:r>
              <a:rPr lang="zh-TW" altLang="zh-TW" sz="2400" dirty="0"/>
              <a:t>、《儀禮．喪服》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5</a:t>
            </a:r>
            <a:r>
              <a:rPr lang="zh-TW" altLang="zh-TW" sz="2400" dirty="0"/>
              <a:t>、《春秋公羊》、《穀梁》傳自子夏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6</a:t>
            </a:r>
            <a:r>
              <a:rPr lang="zh-TW" altLang="zh-TW" sz="2400" dirty="0"/>
              <a:t>、鄭玄以為《論語》由仲弓、子夏所撰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7</a:t>
            </a:r>
            <a:r>
              <a:rPr lang="zh-TW" altLang="zh-TW" sz="2400" dirty="0"/>
              <a:t>、徐防云：《詩》、《書》、《禮》、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0"/>
              </a:spcBef>
            </a:pPr>
            <a:r>
              <a:rPr lang="en-US" altLang="zh-TW" sz="2400" dirty="0"/>
              <a:t>   </a:t>
            </a:r>
            <a:r>
              <a:rPr lang="zh-TW" altLang="zh-TW" sz="2400" dirty="0"/>
              <a:t>《樂》定自孔子，發明章句，始於子夏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4" name="稻壳儿春秋广告/盗版必究        原创来源：http://chn.docer.com/works?userid=199329941#!/work_time"/>
          <p:cNvSpPr/>
          <p:nvPr/>
        </p:nvSpPr>
        <p:spPr bwMode="auto">
          <a:xfrm>
            <a:off x="6288332" y="1871715"/>
            <a:ext cx="4386074" cy="311615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4" name="椭圆 3"/>
          <p:cNvSpPr/>
          <p:nvPr/>
        </p:nvSpPr>
        <p:spPr bwMode="auto">
          <a:xfrm>
            <a:off x="6090840" y="1329855"/>
            <a:ext cx="5502275" cy="4643437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" name="文字方塊 2"/>
          <p:cNvSpPr txBox="1"/>
          <p:nvPr/>
        </p:nvSpPr>
        <p:spPr>
          <a:xfrm>
            <a:off x="637381" y="665162"/>
            <a:ext cx="5422027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三、朱彝尊《經義考》諸子傳經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zh-TW" sz="2400" dirty="0"/>
              <a:t>、子夏兼通六藝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zh-TW" sz="2400" dirty="0"/>
              <a:t>、子木受《易》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zh-TW" sz="2400" dirty="0"/>
              <a:t>、子開習《書》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4</a:t>
            </a:r>
            <a:r>
              <a:rPr lang="zh-TW" altLang="zh-TW" sz="2400" dirty="0"/>
              <a:t>、子輿述《孝經》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5</a:t>
            </a:r>
            <a:r>
              <a:rPr lang="zh-TW" altLang="zh-TW" sz="2400" dirty="0"/>
              <a:t>、子貢問《樂》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7</a:t>
            </a:r>
            <a:r>
              <a:rPr lang="zh-TW" altLang="zh-TW" sz="2400" dirty="0"/>
              <a:t>、有若、仲弓、閔子騫、言游</a:t>
            </a:r>
            <a:endParaRPr lang="en-US" altLang="zh-TW" sz="2400" dirty="0"/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    </a:t>
            </a:r>
            <a:r>
              <a:rPr lang="zh-TW" altLang="zh-TW" sz="2400" dirty="0"/>
              <a:t>撰《論語》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8</a:t>
            </a:r>
            <a:r>
              <a:rPr lang="zh-TW" altLang="zh-TW" sz="2400" dirty="0"/>
              <a:t>、孺悲傳〈士喪禮〉</a:t>
            </a:r>
          </a:p>
          <a:p>
            <a:endParaRPr lang="zh-TW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21510" name="图片 4" descr="e7d195523061f1c09e9d68d7cf438b91ef959ecb14fc25d26BBA7F7DBC18E55DFF4014AF651F0BF2569D4B6C1DA7F1A4683A481403BD872FC687266AD13265C1DE7C373772FD8728ABDD69ADD03BFF5BE2862BC891DBB79E5F1EF3030085988223904DB2B03DE89C7BCCFFB622CF9763AB85DA0A4D4865A90C7017290F72F71CF4EB48B7FA4E96A321722E08A826974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2700" y="1727200"/>
            <a:ext cx="4402773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图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6060" y="1946385"/>
            <a:ext cx="4136054" cy="245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5685472" y="919364"/>
            <a:ext cx="599566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四、大小戴《禮記》所收情形</a:t>
            </a:r>
          </a:p>
          <a:p>
            <a:pPr marL="216000">
              <a:lnSpc>
                <a:spcPct val="150000"/>
              </a:lnSpc>
              <a:spcBef>
                <a:spcPts val="1200"/>
              </a:spcBef>
            </a:pPr>
            <a:r>
              <a:rPr lang="en-US" altLang="zh-TW" sz="2400" dirty="0"/>
              <a:t>1</a:t>
            </a:r>
            <a:r>
              <a:rPr lang="zh-TW" altLang="zh-TW" sz="2400" dirty="0"/>
              <a:t>、沈約言《禮記》中〈中庸〉、〈表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12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記〉、〈坊記〉、〈緇衣〉皆取《</a:t>
            </a:r>
            <a:endParaRPr lang="en-US" altLang="zh-TW" sz="2400" dirty="0"/>
          </a:p>
          <a:p>
            <a:pPr marL="216000">
              <a:lnSpc>
                <a:spcPct val="150000"/>
              </a:lnSpc>
              <a:spcBef>
                <a:spcPts val="1200"/>
              </a:spcBef>
            </a:pPr>
            <a:r>
              <a:rPr lang="en-US" altLang="zh-TW" sz="2400" dirty="0"/>
              <a:t>     </a:t>
            </a:r>
            <a:r>
              <a:rPr lang="zh-TW" altLang="zh-TW" sz="2400" dirty="0"/>
              <a:t>子思子》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zh-TW" sz="2400" dirty="0"/>
              <a:t>、劉瓛以為公孫尼子作〈緇衣〉，沈</a:t>
            </a:r>
            <a:endParaRPr lang="en-US" altLang="zh-TW" sz="2400" dirty="0"/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     </a:t>
            </a:r>
            <a:r>
              <a:rPr lang="zh-TW" altLang="zh-TW" sz="2400" dirty="0"/>
              <a:t>約則言〈樂記〉取《公孫尼子》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zh-TW" sz="2400" dirty="0"/>
              <a:t>、《曾子》十八篇，今存十篇於《大</a:t>
            </a:r>
            <a:endParaRPr lang="en-US" altLang="zh-TW" sz="2400" dirty="0"/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     </a:t>
            </a:r>
            <a:r>
              <a:rPr lang="zh-TW" altLang="zh-TW" sz="2400" dirty="0"/>
              <a:t>戴禮記》</a:t>
            </a:r>
            <a:endParaRPr lang="zh-TW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429125" y="2990850"/>
            <a:ext cx="40941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02  </a:t>
            </a:r>
          </a:p>
          <a:p>
            <a:pPr algn="dist"/>
            <a:r>
              <a:rPr lang="zh-TW" altLang="zh-TW" sz="3200" dirty="0"/>
              <a:t>孟子、荀子傳經情形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pic>
        <p:nvPicPr>
          <p:cNvPr id="13" name="Picture 2" descr="http://upload.wikimedia.org/wikipedia/commons/thumb/6/68/Mencius2.jpg/200px-Mencius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651" y="4068068"/>
            <a:ext cx="2160587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3" name="文字方塊 2"/>
          <p:cNvSpPr txBox="1"/>
          <p:nvPr/>
        </p:nvSpPr>
        <p:spPr>
          <a:xfrm>
            <a:off x="2371183" y="1116013"/>
            <a:ext cx="7263527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400" dirty="0"/>
              <a:t>一、孟子通五經，尤長《詩》、《書》以及《春秋》</a:t>
            </a:r>
          </a:p>
          <a:p>
            <a:pPr>
              <a:lnSpc>
                <a:spcPct val="150000"/>
              </a:lnSpc>
            </a:pPr>
            <a:r>
              <a:rPr lang="zh-TW" altLang="zh-TW" sz="2400" dirty="0"/>
              <a:t>二、樂正氏傳《春秋》，疑為孟子弟子樂正克</a:t>
            </a:r>
          </a:p>
          <a:p>
            <a:pPr>
              <a:lnSpc>
                <a:spcPct val="150000"/>
              </a:lnSpc>
            </a:pPr>
            <a:r>
              <a:rPr lang="zh-TW" altLang="zh-TW" sz="2400" dirty="0"/>
              <a:t>三、荀子傳經尤為重要</a:t>
            </a:r>
          </a:p>
          <a:p>
            <a:pPr marL="468000"/>
            <a:r>
              <a:rPr lang="en-US" altLang="zh-TW" sz="2400" dirty="0"/>
              <a:t>1</a:t>
            </a:r>
            <a:r>
              <a:rPr lang="zh-TW" altLang="zh-TW" sz="2400" dirty="0"/>
              <a:t>、《毛詩》</a:t>
            </a:r>
          </a:p>
          <a:p>
            <a:pPr marL="468000"/>
            <a:r>
              <a:rPr lang="en-US" altLang="zh-TW" sz="2400" dirty="0"/>
              <a:t>2</a:t>
            </a:r>
            <a:r>
              <a:rPr lang="zh-TW" altLang="zh-TW" sz="2400" dirty="0"/>
              <a:t>、《魯詩》</a:t>
            </a:r>
          </a:p>
          <a:p>
            <a:pPr marL="468000"/>
            <a:r>
              <a:rPr lang="en-US" altLang="zh-TW" sz="2400" dirty="0"/>
              <a:t>3</a:t>
            </a:r>
            <a:r>
              <a:rPr lang="zh-TW" altLang="zh-TW" sz="2400" dirty="0"/>
              <a:t>、《韓詩外傳》</a:t>
            </a:r>
          </a:p>
          <a:p>
            <a:pPr marL="468000"/>
            <a:r>
              <a:rPr lang="en-US" altLang="zh-TW" sz="2400" dirty="0"/>
              <a:t>4</a:t>
            </a:r>
            <a:r>
              <a:rPr lang="zh-TW" altLang="zh-TW" sz="2400" dirty="0"/>
              <a:t>、《左氏春秋》</a:t>
            </a:r>
          </a:p>
          <a:p>
            <a:pPr marL="468000"/>
            <a:r>
              <a:rPr lang="en-US" altLang="zh-TW" sz="2400" dirty="0"/>
              <a:t>5</a:t>
            </a:r>
            <a:r>
              <a:rPr lang="zh-TW" altLang="zh-TW" sz="2400" dirty="0"/>
              <a:t>、《穀梁春秋》</a:t>
            </a:r>
          </a:p>
          <a:p>
            <a:pPr marL="468000"/>
            <a:r>
              <a:rPr lang="en-US" altLang="zh-TW" sz="2400" dirty="0"/>
              <a:t>6</a:t>
            </a:r>
            <a:r>
              <a:rPr lang="zh-TW" altLang="zh-TW" sz="2400" dirty="0"/>
              <a:t>、二戴《禮記》中之《禮論》、《樂論》</a:t>
            </a:r>
          </a:p>
          <a:p>
            <a:pPr marL="468000"/>
            <a:r>
              <a:rPr lang="en-US" altLang="zh-TW" sz="2400" dirty="0"/>
              <a:t>7</a:t>
            </a:r>
            <a:r>
              <a:rPr lang="zh-TW" altLang="zh-TW" sz="2400" dirty="0"/>
              <a:t>、《易》</a:t>
            </a:r>
          </a:p>
          <a:p>
            <a:pPr>
              <a:lnSpc>
                <a:spcPct val="150000"/>
              </a:lnSpc>
            </a:pPr>
            <a:r>
              <a:rPr lang="zh-TW" altLang="zh-TW" sz="2400" dirty="0"/>
              <a:t>四、漢初傳荀子學</a:t>
            </a:r>
          </a:p>
          <a:p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429125" y="2990850"/>
            <a:ext cx="40941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03 </a:t>
            </a:r>
          </a:p>
          <a:p>
            <a:pPr algn="dist"/>
            <a:r>
              <a:rPr lang="zh-TW" altLang="zh-TW" sz="3200" dirty="0"/>
              <a:t>經學傳布情形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pic>
        <p:nvPicPr>
          <p:cNvPr id="13" name="圖片 12" descr="052 - Windows 相片檢視器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74" t="35353" r="45664" b="36093"/>
          <a:stretch/>
        </p:blipFill>
        <p:spPr>
          <a:xfrm>
            <a:off x="9868215" y="1143720"/>
            <a:ext cx="1368152" cy="1512168"/>
          </a:xfrm>
          <a:prstGeom prst="rect">
            <a:avLst/>
          </a:prstGeom>
          <a:effectLst>
            <a:glow rad="12700">
              <a:schemeClr val="accent1">
                <a:alpha val="41000"/>
              </a:schemeClr>
            </a:glo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文本框 7"/>
          <p:cNvSpPr txBox="1">
            <a:spLocks noChangeArrowheads="1"/>
          </p:cNvSpPr>
          <p:nvPr/>
        </p:nvSpPr>
        <p:spPr bwMode="auto">
          <a:xfrm>
            <a:off x="957263" y="438150"/>
            <a:ext cx="32877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zh-TW" altLang="zh-TW" sz="3200" dirty="0"/>
              <a:t>經學傳布情形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27660" name="稻壳儿搜索【幻雨工作室】_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61226" y="1844675"/>
            <a:ext cx="515286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稻壳儿搜索【幻雨工作室】_12"/>
          <p:cNvSpPr/>
          <p:nvPr/>
        </p:nvSpPr>
        <p:spPr bwMode="auto">
          <a:xfrm>
            <a:off x="260349" y="1847851"/>
            <a:ext cx="5154613" cy="3570287"/>
          </a:xfrm>
          <a:prstGeom prst="rect">
            <a:avLst/>
          </a:prstGeom>
          <a:solidFill>
            <a:schemeClr val="accent1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苏新诗柳楷简" panose="02010600000101010101" pitchFamily="2" charset="-122"/>
              <a:ea typeface="苏新诗柳楷简" panose="02010600000101010101" pitchFamily="2" charset="-122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414086" y="1307161"/>
            <a:ext cx="653750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一、孔門弟子分於戰國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zh-TW" sz="2400" dirty="0"/>
              <a:t>、馯臂子弓傳《易》說法出於《荀子》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zh-TW" sz="2400" dirty="0"/>
              <a:t>、高行、孟仲言《詩》說法出於《孟子》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zh-TW" sz="2400" dirty="0"/>
              <a:t>、〈王制〉是孔孟之後賢者所作，說法出於</a:t>
            </a:r>
            <a:endParaRPr lang="en-US" altLang="zh-TW" sz="2400" dirty="0"/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     </a:t>
            </a:r>
            <a:r>
              <a:rPr lang="zh-TW" altLang="zh-TW" sz="2400" dirty="0"/>
              <a:t>鄭玄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4</a:t>
            </a:r>
            <a:r>
              <a:rPr lang="zh-TW" altLang="zh-TW" sz="2400" dirty="0"/>
              <a:t>、《周禮》是六國陰謀之書，說法出於何休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zh-TW" sz="2800" dirty="0"/>
              <a:t>二、古今文經同出於孔門</a:t>
            </a:r>
          </a:p>
          <a:p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7" name="矩形 16"/>
          <p:cNvSpPr/>
          <p:nvPr/>
        </p:nvSpPr>
        <p:spPr>
          <a:xfrm>
            <a:off x="579438" y="1912938"/>
            <a:ext cx="2436812" cy="176371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79438" y="3848100"/>
            <a:ext cx="2436812" cy="1765300"/>
          </a:xfrm>
          <a:prstGeom prst="rect">
            <a:avLst/>
          </a:prstGeom>
          <a:solidFill>
            <a:schemeClr val="accent1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14688" y="1912938"/>
            <a:ext cx="2436812" cy="176371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214688" y="3848100"/>
            <a:ext cx="2436812" cy="17653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186488" y="3775075"/>
            <a:ext cx="3346450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722313" y="4418013"/>
            <a:ext cx="21526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>
                <a:solidFill>
                  <a:schemeClr val="bg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标题数字等都可以通过点击和重新输入进行更改。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5962918" y="629662"/>
            <a:ext cx="5830442" cy="609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三、孔門之後，經學不絕如縷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zh-TW" sz="2400" dirty="0"/>
              <a:t>、魏文侯撰《孝經傳》，能言大學明堂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zh-TW" sz="2400" dirty="0"/>
              <a:t>、莊周提及《詩》、《書》、《禮》、</a:t>
            </a:r>
            <a:endParaRPr lang="en-US" altLang="zh-TW" sz="2400" dirty="0"/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    </a:t>
            </a:r>
            <a:r>
              <a:rPr lang="zh-TW" altLang="zh-TW" sz="2400" dirty="0"/>
              <a:t>《樂》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zh-TW" sz="2400" dirty="0"/>
              <a:t>、秦始皇議禮，取用《禮記．王制》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4</a:t>
            </a:r>
            <a:r>
              <a:rPr lang="zh-TW" altLang="zh-TW" sz="2400" dirty="0"/>
              <a:t>、汲冢竹書模倣《春秋》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5</a:t>
            </a:r>
            <a:r>
              <a:rPr lang="zh-TW" altLang="zh-TW" sz="2400" dirty="0"/>
              <a:t>、秦焚書，博士尚守其學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6</a:t>
            </a:r>
            <a:r>
              <a:rPr lang="zh-TW" altLang="zh-TW" sz="2400" dirty="0"/>
              <a:t>、沈子、司馬子、北宮子、魯子、高子</a:t>
            </a:r>
            <a:endParaRPr lang="en-US" altLang="zh-TW" sz="2400" dirty="0"/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     </a:t>
            </a:r>
            <a:r>
              <a:rPr lang="zh-TW" altLang="zh-TW" sz="2400" dirty="0"/>
              <a:t>傳《公羊春秋》</a:t>
            </a:r>
          </a:p>
          <a:p>
            <a:pPr marL="216000">
              <a:lnSpc>
                <a:spcPct val="150000"/>
              </a:lnSpc>
            </a:pPr>
            <a:r>
              <a:rPr lang="en-US" altLang="zh-TW" sz="2400" dirty="0"/>
              <a:t>7</a:t>
            </a:r>
            <a:r>
              <a:rPr lang="zh-TW" altLang="zh-TW" sz="2400" dirty="0"/>
              <a:t>、沈子、尸子傳《穀梁春秋》</a:t>
            </a:r>
          </a:p>
          <a:p>
            <a:endParaRPr lang="zh-TW" alt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398815" y="3282057"/>
            <a:ext cx="653079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04 </a:t>
            </a:r>
          </a:p>
          <a:p>
            <a:pPr algn="dist"/>
            <a:r>
              <a:rPr lang="zh-TW" altLang="zh-TW" sz="3200" dirty="0"/>
              <a:t>戰國變異之餘，已非孔子刪定之舊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文本框 7"/>
          <p:cNvSpPr txBox="1">
            <a:spLocks noChangeArrowheads="1"/>
          </p:cNvSpPr>
          <p:nvPr/>
        </p:nvSpPr>
        <p:spPr bwMode="auto">
          <a:xfrm>
            <a:off x="957263" y="438150"/>
            <a:ext cx="71693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TW" altLang="zh-TW" sz="3200" dirty="0"/>
              <a:t>戰國變異之餘，已非孔子刪定之舊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2263775" y="1858963"/>
            <a:ext cx="7978775" cy="1489075"/>
            <a:chOff x="3565" y="2927"/>
            <a:chExt cx="12566" cy="2346"/>
          </a:xfrm>
        </p:grpSpPr>
        <p:sp>
          <p:nvSpPr>
            <p:cNvPr id="7" name="稻壳儿搜索【幻雨工作室】_6"/>
            <p:cNvSpPr/>
            <p:nvPr/>
          </p:nvSpPr>
          <p:spPr>
            <a:xfrm>
              <a:off x="3565" y="2927"/>
              <a:ext cx="2346" cy="2347"/>
            </a:xfrm>
            <a:prstGeom prst="round2DiagRect">
              <a:avLst>
                <a:gd name="adj1" fmla="val 18841"/>
                <a:gd name="adj2" fmla="val 0"/>
              </a:avLst>
            </a:prstGeom>
            <a:solidFill>
              <a:schemeClr val="accent1"/>
            </a:solidFill>
            <a:ln w="9525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</a:pPr>
              <a:endParaRPr lang="bg-BG" noProof="1"/>
            </a:p>
          </p:txBody>
        </p:sp>
        <p:sp>
          <p:nvSpPr>
            <p:cNvPr id="4" name="稻壳儿搜索【幻雨工作室】_7"/>
            <p:cNvSpPr/>
            <p:nvPr/>
          </p:nvSpPr>
          <p:spPr>
            <a:xfrm>
              <a:off x="8675" y="2927"/>
              <a:ext cx="2346" cy="2347"/>
            </a:xfrm>
            <a:prstGeom prst="round2DiagRect">
              <a:avLst>
                <a:gd name="adj1" fmla="val 18841"/>
                <a:gd name="adj2" fmla="val 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9525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</a:pPr>
              <a:endParaRPr lang="bg-BG" noProof="1"/>
            </a:p>
          </p:txBody>
        </p:sp>
        <p:sp>
          <p:nvSpPr>
            <p:cNvPr id="14" name="稻壳儿搜索【幻雨工作室】_8"/>
            <p:cNvSpPr/>
            <p:nvPr/>
          </p:nvSpPr>
          <p:spPr>
            <a:xfrm>
              <a:off x="13785" y="2927"/>
              <a:ext cx="2346" cy="2347"/>
            </a:xfrm>
            <a:prstGeom prst="round2DiagRect">
              <a:avLst>
                <a:gd name="adj1" fmla="val 18841"/>
                <a:gd name="adj2" fmla="val 0"/>
              </a:avLst>
            </a:prstGeom>
            <a:solidFill>
              <a:schemeClr val="accent3"/>
            </a:solidFill>
            <a:ln w="9525" cap="flat">
              <a:noFill/>
              <a:miter lim="800000"/>
            </a:ln>
            <a:effectLst/>
            <a:scene3d>
              <a:camera prst="orthographicFront"/>
              <a:lightRig rig="chilly" dir="t">
                <a:rot lat="0" lon="0" rev="0"/>
              </a:lightRig>
            </a:scene3d>
            <a:sp3d/>
          </p:spPr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</a:pPr>
              <a:endParaRPr lang="bg-BG" noProof="1"/>
            </a:p>
          </p:txBody>
        </p:sp>
        <p:sp>
          <p:nvSpPr>
            <p:cNvPr id="15" name="稻壳儿搜索【幻雨工作室】_9"/>
            <p:cNvSpPr>
              <a:spLocks noEditPoints="1"/>
            </p:cNvSpPr>
            <p:nvPr/>
          </p:nvSpPr>
          <p:spPr bwMode="auto">
            <a:xfrm>
              <a:off x="14536" y="3662"/>
              <a:ext cx="845" cy="875"/>
            </a:xfrm>
            <a:custGeom>
              <a:avLst/>
              <a:gdLst>
                <a:gd name="T0" fmla="*/ 100 w 124"/>
                <a:gd name="T1" fmla="*/ 80 h 128"/>
                <a:gd name="T2" fmla="*/ 80 w 124"/>
                <a:gd name="T3" fmla="*/ 91 h 128"/>
                <a:gd name="T4" fmla="*/ 45 w 124"/>
                <a:gd name="T5" fmla="*/ 75 h 128"/>
                <a:gd name="T6" fmla="*/ 48 w 124"/>
                <a:gd name="T7" fmla="*/ 64 h 128"/>
                <a:gd name="T8" fmla="*/ 46 w 124"/>
                <a:gd name="T9" fmla="*/ 54 h 128"/>
                <a:gd name="T10" fmla="*/ 81 w 124"/>
                <a:gd name="T11" fmla="*/ 38 h 128"/>
                <a:gd name="T12" fmla="*/ 100 w 124"/>
                <a:gd name="T13" fmla="*/ 48 h 128"/>
                <a:gd name="T14" fmla="*/ 124 w 124"/>
                <a:gd name="T15" fmla="*/ 24 h 128"/>
                <a:gd name="T16" fmla="*/ 100 w 124"/>
                <a:gd name="T17" fmla="*/ 0 h 128"/>
                <a:gd name="T18" fmla="*/ 76 w 124"/>
                <a:gd name="T19" fmla="*/ 24 h 128"/>
                <a:gd name="T20" fmla="*/ 77 w 124"/>
                <a:gd name="T21" fmla="*/ 31 h 128"/>
                <a:gd name="T22" fmla="*/ 41 w 124"/>
                <a:gd name="T23" fmla="*/ 47 h 128"/>
                <a:gd name="T24" fmla="*/ 24 w 124"/>
                <a:gd name="T25" fmla="*/ 40 h 128"/>
                <a:gd name="T26" fmla="*/ 0 w 124"/>
                <a:gd name="T27" fmla="*/ 64 h 128"/>
                <a:gd name="T28" fmla="*/ 24 w 124"/>
                <a:gd name="T29" fmla="*/ 88 h 128"/>
                <a:gd name="T30" fmla="*/ 40 w 124"/>
                <a:gd name="T31" fmla="*/ 82 h 128"/>
                <a:gd name="T32" fmla="*/ 77 w 124"/>
                <a:gd name="T33" fmla="*/ 98 h 128"/>
                <a:gd name="T34" fmla="*/ 76 w 124"/>
                <a:gd name="T35" fmla="*/ 104 h 128"/>
                <a:gd name="T36" fmla="*/ 100 w 124"/>
                <a:gd name="T37" fmla="*/ 128 h 128"/>
                <a:gd name="T38" fmla="*/ 124 w 124"/>
                <a:gd name="T39" fmla="*/ 104 h 128"/>
                <a:gd name="T40" fmla="*/ 100 w 124"/>
                <a:gd name="T41" fmla="*/ 80 h 128"/>
                <a:gd name="T42" fmla="*/ 100 w 124"/>
                <a:gd name="T43" fmla="*/ 8 h 128"/>
                <a:gd name="T44" fmla="*/ 116 w 124"/>
                <a:gd name="T45" fmla="*/ 24 h 128"/>
                <a:gd name="T46" fmla="*/ 100 w 124"/>
                <a:gd name="T47" fmla="*/ 40 h 128"/>
                <a:gd name="T48" fmla="*/ 84 w 124"/>
                <a:gd name="T49" fmla="*/ 24 h 128"/>
                <a:gd name="T50" fmla="*/ 100 w 124"/>
                <a:gd name="T51" fmla="*/ 8 h 128"/>
                <a:gd name="T52" fmla="*/ 24 w 124"/>
                <a:gd name="T53" fmla="*/ 80 h 128"/>
                <a:gd name="T54" fmla="*/ 8 w 124"/>
                <a:gd name="T55" fmla="*/ 64 h 128"/>
                <a:gd name="T56" fmla="*/ 24 w 124"/>
                <a:gd name="T57" fmla="*/ 48 h 128"/>
                <a:gd name="T58" fmla="*/ 40 w 124"/>
                <a:gd name="T59" fmla="*/ 64 h 128"/>
                <a:gd name="T60" fmla="*/ 24 w 124"/>
                <a:gd name="T61" fmla="*/ 80 h 128"/>
                <a:gd name="T62" fmla="*/ 100 w 124"/>
                <a:gd name="T63" fmla="*/ 120 h 128"/>
                <a:gd name="T64" fmla="*/ 84 w 124"/>
                <a:gd name="T65" fmla="*/ 104 h 128"/>
                <a:gd name="T66" fmla="*/ 100 w 124"/>
                <a:gd name="T67" fmla="*/ 88 h 128"/>
                <a:gd name="T68" fmla="*/ 116 w 124"/>
                <a:gd name="T69" fmla="*/ 104 h 128"/>
                <a:gd name="T70" fmla="*/ 100 w 124"/>
                <a:gd name="T71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4" h="128">
                  <a:moveTo>
                    <a:pt x="100" y="80"/>
                  </a:moveTo>
                  <a:cubicBezTo>
                    <a:pt x="92" y="80"/>
                    <a:pt x="84" y="84"/>
                    <a:pt x="80" y="91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47" y="72"/>
                    <a:pt x="48" y="68"/>
                    <a:pt x="48" y="64"/>
                  </a:cubicBezTo>
                  <a:cubicBezTo>
                    <a:pt x="48" y="60"/>
                    <a:pt x="47" y="57"/>
                    <a:pt x="46" y="54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5" y="44"/>
                    <a:pt x="92" y="48"/>
                    <a:pt x="100" y="48"/>
                  </a:cubicBezTo>
                  <a:cubicBezTo>
                    <a:pt x="113" y="48"/>
                    <a:pt x="124" y="37"/>
                    <a:pt x="124" y="24"/>
                  </a:cubicBezTo>
                  <a:cubicBezTo>
                    <a:pt x="124" y="11"/>
                    <a:pt x="113" y="0"/>
                    <a:pt x="100" y="0"/>
                  </a:cubicBezTo>
                  <a:cubicBezTo>
                    <a:pt x="87" y="0"/>
                    <a:pt x="76" y="11"/>
                    <a:pt x="76" y="24"/>
                  </a:cubicBezTo>
                  <a:cubicBezTo>
                    <a:pt x="76" y="26"/>
                    <a:pt x="76" y="29"/>
                    <a:pt x="77" y="3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7" y="43"/>
                    <a:pt x="31" y="40"/>
                    <a:pt x="24" y="40"/>
                  </a:cubicBezTo>
                  <a:cubicBezTo>
                    <a:pt x="11" y="40"/>
                    <a:pt x="0" y="51"/>
                    <a:pt x="0" y="64"/>
                  </a:cubicBezTo>
                  <a:cubicBezTo>
                    <a:pt x="0" y="77"/>
                    <a:pt x="11" y="88"/>
                    <a:pt x="24" y="88"/>
                  </a:cubicBezTo>
                  <a:cubicBezTo>
                    <a:pt x="30" y="88"/>
                    <a:pt x="36" y="86"/>
                    <a:pt x="40" y="82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6" y="100"/>
                    <a:pt x="76" y="102"/>
                    <a:pt x="76" y="104"/>
                  </a:cubicBezTo>
                  <a:cubicBezTo>
                    <a:pt x="76" y="117"/>
                    <a:pt x="87" y="128"/>
                    <a:pt x="100" y="128"/>
                  </a:cubicBezTo>
                  <a:cubicBezTo>
                    <a:pt x="113" y="128"/>
                    <a:pt x="124" y="117"/>
                    <a:pt x="124" y="104"/>
                  </a:cubicBezTo>
                  <a:cubicBezTo>
                    <a:pt x="124" y="91"/>
                    <a:pt x="113" y="80"/>
                    <a:pt x="100" y="80"/>
                  </a:cubicBezTo>
                  <a:close/>
                  <a:moveTo>
                    <a:pt x="100" y="8"/>
                  </a:moveTo>
                  <a:cubicBezTo>
                    <a:pt x="109" y="8"/>
                    <a:pt x="116" y="15"/>
                    <a:pt x="116" y="24"/>
                  </a:cubicBezTo>
                  <a:cubicBezTo>
                    <a:pt x="116" y="33"/>
                    <a:pt x="109" y="40"/>
                    <a:pt x="100" y="40"/>
                  </a:cubicBezTo>
                  <a:cubicBezTo>
                    <a:pt x="91" y="40"/>
                    <a:pt x="84" y="33"/>
                    <a:pt x="84" y="24"/>
                  </a:cubicBezTo>
                  <a:cubicBezTo>
                    <a:pt x="84" y="15"/>
                    <a:pt x="91" y="8"/>
                    <a:pt x="100" y="8"/>
                  </a:cubicBezTo>
                  <a:close/>
                  <a:moveTo>
                    <a:pt x="24" y="80"/>
                  </a:moveTo>
                  <a:cubicBezTo>
                    <a:pt x="15" y="80"/>
                    <a:pt x="8" y="73"/>
                    <a:pt x="8" y="64"/>
                  </a:cubicBezTo>
                  <a:cubicBezTo>
                    <a:pt x="8" y="55"/>
                    <a:pt x="15" y="48"/>
                    <a:pt x="24" y="48"/>
                  </a:cubicBezTo>
                  <a:cubicBezTo>
                    <a:pt x="33" y="48"/>
                    <a:pt x="40" y="55"/>
                    <a:pt x="40" y="64"/>
                  </a:cubicBezTo>
                  <a:cubicBezTo>
                    <a:pt x="40" y="73"/>
                    <a:pt x="33" y="80"/>
                    <a:pt x="24" y="80"/>
                  </a:cubicBezTo>
                  <a:close/>
                  <a:moveTo>
                    <a:pt x="100" y="120"/>
                  </a:moveTo>
                  <a:cubicBezTo>
                    <a:pt x="91" y="120"/>
                    <a:pt x="84" y="113"/>
                    <a:pt x="84" y="104"/>
                  </a:cubicBezTo>
                  <a:cubicBezTo>
                    <a:pt x="84" y="95"/>
                    <a:pt x="91" y="88"/>
                    <a:pt x="100" y="88"/>
                  </a:cubicBezTo>
                  <a:cubicBezTo>
                    <a:pt x="109" y="88"/>
                    <a:pt x="116" y="95"/>
                    <a:pt x="116" y="104"/>
                  </a:cubicBezTo>
                  <a:cubicBezTo>
                    <a:pt x="116" y="113"/>
                    <a:pt x="109" y="120"/>
                    <a:pt x="100" y="1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  <p:sp>
          <p:nvSpPr>
            <p:cNvPr id="16" name="稻壳儿搜索【幻雨工作室】_10"/>
            <p:cNvSpPr>
              <a:spLocks noEditPoints="1"/>
            </p:cNvSpPr>
            <p:nvPr/>
          </p:nvSpPr>
          <p:spPr bwMode="auto">
            <a:xfrm>
              <a:off x="4300" y="3690"/>
              <a:ext cx="875" cy="820"/>
            </a:xfrm>
            <a:custGeom>
              <a:avLst/>
              <a:gdLst>
                <a:gd name="T0" fmla="*/ 64 w 128"/>
                <a:gd name="T1" fmla="*/ 68 h 120"/>
                <a:gd name="T2" fmla="*/ 28 w 128"/>
                <a:gd name="T3" fmla="*/ 68 h 120"/>
                <a:gd name="T4" fmla="*/ 24 w 128"/>
                <a:gd name="T5" fmla="*/ 72 h 120"/>
                <a:gd name="T6" fmla="*/ 28 w 128"/>
                <a:gd name="T7" fmla="*/ 76 h 120"/>
                <a:gd name="T8" fmla="*/ 64 w 128"/>
                <a:gd name="T9" fmla="*/ 76 h 120"/>
                <a:gd name="T10" fmla="*/ 68 w 128"/>
                <a:gd name="T11" fmla="*/ 72 h 120"/>
                <a:gd name="T12" fmla="*/ 64 w 128"/>
                <a:gd name="T13" fmla="*/ 68 h 120"/>
                <a:gd name="T14" fmla="*/ 72 w 128"/>
                <a:gd name="T15" fmla="*/ 52 h 120"/>
                <a:gd name="T16" fmla="*/ 28 w 128"/>
                <a:gd name="T17" fmla="*/ 52 h 120"/>
                <a:gd name="T18" fmla="*/ 24 w 128"/>
                <a:gd name="T19" fmla="*/ 56 h 120"/>
                <a:gd name="T20" fmla="*/ 28 w 128"/>
                <a:gd name="T21" fmla="*/ 60 h 120"/>
                <a:gd name="T22" fmla="*/ 72 w 128"/>
                <a:gd name="T23" fmla="*/ 60 h 120"/>
                <a:gd name="T24" fmla="*/ 76 w 128"/>
                <a:gd name="T25" fmla="*/ 56 h 120"/>
                <a:gd name="T26" fmla="*/ 72 w 128"/>
                <a:gd name="T27" fmla="*/ 52 h 120"/>
                <a:gd name="T28" fmla="*/ 116 w 128"/>
                <a:gd name="T29" fmla="*/ 0 h 120"/>
                <a:gd name="T30" fmla="*/ 44 w 128"/>
                <a:gd name="T31" fmla="*/ 0 h 120"/>
                <a:gd name="T32" fmla="*/ 32 w 128"/>
                <a:gd name="T33" fmla="*/ 12 h 120"/>
                <a:gd name="T34" fmla="*/ 32 w 128"/>
                <a:gd name="T35" fmla="*/ 20 h 120"/>
                <a:gd name="T36" fmla="*/ 40 w 128"/>
                <a:gd name="T37" fmla="*/ 20 h 120"/>
                <a:gd name="T38" fmla="*/ 40 w 128"/>
                <a:gd name="T39" fmla="*/ 16 h 120"/>
                <a:gd name="T40" fmla="*/ 48 w 128"/>
                <a:gd name="T41" fmla="*/ 8 h 120"/>
                <a:gd name="T42" fmla="*/ 112 w 128"/>
                <a:gd name="T43" fmla="*/ 8 h 120"/>
                <a:gd name="T44" fmla="*/ 120 w 128"/>
                <a:gd name="T45" fmla="*/ 16 h 120"/>
                <a:gd name="T46" fmla="*/ 120 w 128"/>
                <a:gd name="T47" fmla="*/ 56 h 120"/>
                <a:gd name="T48" fmla="*/ 112 w 128"/>
                <a:gd name="T49" fmla="*/ 64 h 120"/>
                <a:gd name="T50" fmla="*/ 108 w 128"/>
                <a:gd name="T51" fmla="*/ 64 h 120"/>
                <a:gd name="T52" fmla="*/ 108 w 128"/>
                <a:gd name="T53" fmla="*/ 72 h 120"/>
                <a:gd name="T54" fmla="*/ 116 w 128"/>
                <a:gd name="T55" fmla="*/ 72 h 120"/>
                <a:gd name="T56" fmla="*/ 128 w 128"/>
                <a:gd name="T57" fmla="*/ 60 h 120"/>
                <a:gd name="T58" fmla="*/ 128 w 128"/>
                <a:gd name="T59" fmla="*/ 12 h 120"/>
                <a:gd name="T60" fmla="*/ 116 w 128"/>
                <a:gd name="T61" fmla="*/ 0 h 120"/>
                <a:gd name="T62" fmla="*/ 88 w 128"/>
                <a:gd name="T63" fmla="*/ 28 h 120"/>
                <a:gd name="T64" fmla="*/ 12 w 128"/>
                <a:gd name="T65" fmla="*/ 28 h 120"/>
                <a:gd name="T66" fmla="*/ 0 w 128"/>
                <a:gd name="T67" fmla="*/ 40 h 120"/>
                <a:gd name="T68" fmla="*/ 0 w 128"/>
                <a:gd name="T69" fmla="*/ 88 h 120"/>
                <a:gd name="T70" fmla="*/ 12 w 128"/>
                <a:gd name="T71" fmla="*/ 100 h 120"/>
                <a:gd name="T72" fmla="*/ 20 w 128"/>
                <a:gd name="T73" fmla="*/ 100 h 120"/>
                <a:gd name="T74" fmla="*/ 20 w 128"/>
                <a:gd name="T75" fmla="*/ 109 h 120"/>
                <a:gd name="T76" fmla="*/ 36 w 128"/>
                <a:gd name="T77" fmla="*/ 114 h 120"/>
                <a:gd name="T78" fmla="*/ 51 w 128"/>
                <a:gd name="T79" fmla="*/ 100 h 120"/>
                <a:gd name="T80" fmla="*/ 88 w 128"/>
                <a:gd name="T81" fmla="*/ 100 h 120"/>
                <a:gd name="T82" fmla="*/ 100 w 128"/>
                <a:gd name="T83" fmla="*/ 88 h 120"/>
                <a:gd name="T84" fmla="*/ 100 w 128"/>
                <a:gd name="T85" fmla="*/ 40 h 120"/>
                <a:gd name="T86" fmla="*/ 88 w 128"/>
                <a:gd name="T87" fmla="*/ 28 h 120"/>
                <a:gd name="T88" fmla="*/ 92 w 128"/>
                <a:gd name="T89" fmla="*/ 84 h 120"/>
                <a:gd name="T90" fmla="*/ 84 w 128"/>
                <a:gd name="T91" fmla="*/ 92 h 120"/>
                <a:gd name="T92" fmla="*/ 58 w 128"/>
                <a:gd name="T93" fmla="*/ 92 h 120"/>
                <a:gd name="T94" fmla="*/ 49 w 128"/>
                <a:gd name="T95" fmla="*/ 92 h 120"/>
                <a:gd name="T96" fmla="*/ 31 w 128"/>
                <a:gd name="T97" fmla="*/ 108 h 120"/>
                <a:gd name="T98" fmla="*/ 28 w 128"/>
                <a:gd name="T99" fmla="*/ 104 h 120"/>
                <a:gd name="T100" fmla="*/ 28 w 128"/>
                <a:gd name="T101" fmla="*/ 98 h 120"/>
                <a:gd name="T102" fmla="*/ 28 w 128"/>
                <a:gd name="T103" fmla="*/ 92 h 120"/>
                <a:gd name="T104" fmla="*/ 24 w 128"/>
                <a:gd name="T105" fmla="*/ 92 h 120"/>
                <a:gd name="T106" fmla="*/ 16 w 128"/>
                <a:gd name="T107" fmla="*/ 92 h 120"/>
                <a:gd name="T108" fmla="*/ 8 w 128"/>
                <a:gd name="T109" fmla="*/ 84 h 120"/>
                <a:gd name="T110" fmla="*/ 8 w 128"/>
                <a:gd name="T111" fmla="*/ 44 h 120"/>
                <a:gd name="T112" fmla="*/ 16 w 128"/>
                <a:gd name="T113" fmla="*/ 36 h 120"/>
                <a:gd name="T114" fmla="*/ 84 w 128"/>
                <a:gd name="T115" fmla="*/ 36 h 120"/>
                <a:gd name="T116" fmla="*/ 92 w 128"/>
                <a:gd name="T117" fmla="*/ 44 h 120"/>
                <a:gd name="T118" fmla="*/ 92 w 128"/>
                <a:gd name="T119" fmla="*/ 8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8" h="120">
                  <a:moveTo>
                    <a:pt x="64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6" y="68"/>
                    <a:pt x="24" y="70"/>
                    <a:pt x="24" y="72"/>
                  </a:cubicBezTo>
                  <a:cubicBezTo>
                    <a:pt x="24" y="74"/>
                    <a:pt x="26" y="76"/>
                    <a:pt x="28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6" y="76"/>
                    <a:pt x="68" y="74"/>
                    <a:pt x="68" y="72"/>
                  </a:cubicBezTo>
                  <a:cubicBezTo>
                    <a:pt x="68" y="70"/>
                    <a:pt x="66" y="68"/>
                    <a:pt x="64" y="68"/>
                  </a:cubicBezTo>
                  <a:close/>
                  <a:moveTo>
                    <a:pt x="72" y="52"/>
                  </a:moveTo>
                  <a:cubicBezTo>
                    <a:pt x="28" y="52"/>
                    <a:pt x="28" y="52"/>
                    <a:pt x="28" y="52"/>
                  </a:cubicBezTo>
                  <a:cubicBezTo>
                    <a:pt x="26" y="52"/>
                    <a:pt x="24" y="54"/>
                    <a:pt x="24" y="56"/>
                  </a:cubicBezTo>
                  <a:cubicBezTo>
                    <a:pt x="24" y="58"/>
                    <a:pt x="26" y="60"/>
                    <a:pt x="28" y="60"/>
                  </a:cubicBezTo>
                  <a:cubicBezTo>
                    <a:pt x="72" y="60"/>
                    <a:pt x="72" y="60"/>
                    <a:pt x="72" y="60"/>
                  </a:cubicBezTo>
                  <a:cubicBezTo>
                    <a:pt x="74" y="60"/>
                    <a:pt x="76" y="58"/>
                    <a:pt x="76" y="56"/>
                  </a:cubicBezTo>
                  <a:cubicBezTo>
                    <a:pt x="76" y="54"/>
                    <a:pt x="74" y="52"/>
                    <a:pt x="72" y="52"/>
                  </a:cubicBezTo>
                  <a:close/>
                  <a:moveTo>
                    <a:pt x="11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37" y="0"/>
                    <a:pt x="32" y="5"/>
                    <a:pt x="32" y="12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2"/>
                    <a:pt x="44" y="8"/>
                    <a:pt x="48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60"/>
                    <a:pt x="116" y="64"/>
                    <a:pt x="112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72"/>
                    <a:pt x="108" y="72"/>
                    <a:pt x="108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23" y="72"/>
                    <a:pt x="128" y="67"/>
                    <a:pt x="128" y="60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88" y="28"/>
                  </a:moveTo>
                  <a:cubicBezTo>
                    <a:pt x="12" y="28"/>
                    <a:pt x="12" y="28"/>
                    <a:pt x="12" y="28"/>
                  </a:cubicBezTo>
                  <a:cubicBezTo>
                    <a:pt x="5" y="28"/>
                    <a:pt x="0" y="33"/>
                    <a:pt x="0" y="4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5"/>
                    <a:pt x="5" y="100"/>
                    <a:pt x="12" y="100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0" y="109"/>
                    <a:pt x="20" y="109"/>
                    <a:pt x="20" y="109"/>
                  </a:cubicBezTo>
                  <a:cubicBezTo>
                    <a:pt x="21" y="114"/>
                    <a:pt x="27" y="120"/>
                    <a:pt x="36" y="114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95" y="100"/>
                    <a:pt x="100" y="95"/>
                    <a:pt x="100" y="88"/>
                  </a:cubicBezTo>
                  <a:cubicBezTo>
                    <a:pt x="100" y="40"/>
                    <a:pt x="100" y="40"/>
                    <a:pt x="100" y="40"/>
                  </a:cubicBezTo>
                  <a:cubicBezTo>
                    <a:pt x="100" y="33"/>
                    <a:pt x="95" y="28"/>
                    <a:pt x="88" y="28"/>
                  </a:cubicBezTo>
                  <a:close/>
                  <a:moveTo>
                    <a:pt x="92" y="84"/>
                  </a:moveTo>
                  <a:cubicBezTo>
                    <a:pt x="92" y="88"/>
                    <a:pt x="88" y="92"/>
                    <a:pt x="84" y="92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31" y="108"/>
                    <a:pt x="31" y="108"/>
                    <a:pt x="31" y="108"/>
                  </a:cubicBezTo>
                  <a:cubicBezTo>
                    <a:pt x="28" y="110"/>
                    <a:pt x="28" y="104"/>
                    <a:pt x="28" y="104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8" y="96"/>
                    <a:pt x="28" y="92"/>
                    <a:pt x="28" y="92"/>
                  </a:cubicBezTo>
                  <a:cubicBezTo>
                    <a:pt x="28" y="92"/>
                    <a:pt x="26" y="92"/>
                    <a:pt x="24" y="92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2" y="92"/>
                    <a:pt x="8" y="88"/>
                    <a:pt x="8" y="8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0"/>
                    <a:pt x="12" y="36"/>
                    <a:pt x="16" y="36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88" y="36"/>
                    <a:pt x="92" y="40"/>
                    <a:pt x="92" y="44"/>
                  </a:cubicBezTo>
                  <a:lnTo>
                    <a:pt x="92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  <p:sp>
          <p:nvSpPr>
            <p:cNvPr id="17" name="稻壳儿搜索【幻雨工作室】_11"/>
            <p:cNvSpPr>
              <a:spLocks noEditPoints="1"/>
            </p:cNvSpPr>
            <p:nvPr/>
          </p:nvSpPr>
          <p:spPr bwMode="auto">
            <a:xfrm>
              <a:off x="9473" y="3665"/>
              <a:ext cx="750" cy="870"/>
            </a:xfrm>
            <a:custGeom>
              <a:avLst/>
              <a:gdLst>
                <a:gd name="T0" fmla="*/ 72 w 110"/>
                <a:gd name="T1" fmla="*/ 72 h 128"/>
                <a:gd name="T2" fmla="*/ 72 w 110"/>
                <a:gd name="T3" fmla="*/ 16 h 128"/>
                <a:gd name="T4" fmla="*/ 16 w 110"/>
                <a:gd name="T5" fmla="*/ 16 h 128"/>
                <a:gd name="T6" fmla="*/ 16 w 110"/>
                <a:gd name="T7" fmla="*/ 72 h 128"/>
                <a:gd name="T8" fmla="*/ 72 w 110"/>
                <a:gd name="T9" fmla="*/ 72 h 128"/>
                <a:gd name="T10" fmla="*/ 21 w 110"/>
                <a:gd name="T11" fmla="*/ 21 h 128"/>
                <a:gd name="T12" fmla="*/ 67 w 110"/>
                <a:gd name="T13" fmla="*/ 21 h 128"/>
                <a:gd name="T14" fmla="*/ 67 w 110"/>
                <a:gd name="T15" fmla="*/ 67 h 128"/>
                <a:gd name="T16" fmla="*/ 21 w 110"/>
                <a:gd name="T17" fmla="*/ 67 h 128"/>
                <a:gd name="T18" fmla="*/ 21 w 110"/>
                <a:gd name="T19" fmla="*/ 21 h 128"/>
                <a:gd name="T20" fmla="*/ 86 w 110"/>
                <a:gd name="T21" fmla="*/ 86 h 128"/>
                <a:gd name="T22" fmla="*/ 86 w 110"/>
                <a:gd name="T23" fmla="*/ 1 h 128"/>
                <a:gd name="T24" fmla="*/ 81 w 110"/>
                <a:gd name="T25" fmla="*/ 1 h 128"/>
                <a:gd name="T26" fmla="*/ 81 w 110"/>
                <a:gd name="T27" fmla="*/ 7 h 128"/>
                <a:gd name="T28" fmla="*/ 81 w 110"/>
                <a:gd name="T29" fmla="*/ 81 h 128"/>
                <a:gd name="T30" fmla="*/ 7 w 110"/>
                <a:gd name="T31" fmla="*/ 81 h 128"/>
                <a:gd name="T32" fmla="*/ 1 w 110"/>
                <a:gd name="T33" fmla="*/ 81 h 128"/>
                <a:gd name="T34" fmla="*/ 1 w 110"/>
                <a:gd name="T35" fmla="*/ 86 h 128"/>
                <a:gd name="T36" fmla="*/ 40 w 110"/>
                <a:gd name="T37" fmla="*/ 104 h 128"/>
                <a:gd name="T38" fmla="*/ 40 w 110"/>
                <a:gd name="T39" fmla="*/ 120 h 128"/>
                <a:gd name="T40" fmla="*/ 32 w 110"/>
                <a:gd name="T41" fmla="*/ 120 h 128"/>
                <a:gd name="T42" fmla="*/ 28 w 110"/>
                <a:gd name="T43" fmla="*/ 124 h 128"/>
                <a:gd name="T44" fmla="*/ 32 w 110"/>
                <a:gd name="T45" fmla="*/ 128 h 128"/>
                <a:gd name="T46" fmla="*/ 56 w 110"/>
                <a:gd name="T47" fmla="*/ 128 h 128"/>
                <a:gd name="T48" fmla="*/ 60 w 110"/>
                <a:gd name="T49" fmla="*/ 124 h 128"/>
                <a:gd name="T50" fmla="*/ 56 w 110"/>
                <a:gd name="T51" fmla="*/ 120 h 128"/>
                <a:gd name="T52" fmla="*/ 48 w 110"/>
                <a:gd name="T53" fmla="*/ 120 h 128"/>
                <a:gd name="T54" fmla="*/ 48 w 110"/>
                <a:gd name="T55" fmla="*/ 104 h 128"/>
                <a:gd name="T56" fmla="*/ 86 w 110"/>
                <a:gd name="T57" fmla="*/ 8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0" h="128">
                  <a:moveTo>
                    <a:pt x="72" y="72"/>
                  </a:moveTo>
                  <a:cubicBezTo>
                    <a:pt x="88" y="57"/>
                    <a:pt x="88" y="31"/>
                    <a:pt x="72" y="16"/>
                  </a:cubicBezTo>
                  <a:cubicBezTo>
                    <a:pt x="57" y="0"/>
                    <a:pt x="31" y="0"/>
                    <a:pt x="16" y="16"/>
                  </a:cubicBezTo>
                  <a:cubicBezTo>
                    <a:pt x="0" y="31"/>
                    <a:pt x="0" y="57"/>
                    <a:pt x="16" y="72"/>
                  </a:cubicBezTo>
                  <a:cubicBezTo>
                    <a:pt x="31" y="88"/>
                    <a:pt x="57" y="88"/>
                    <a:pt x="72" y="72"/>
                  </a:cubicBezTo>
                  <a:close/>
                  <a:moveTo>
                    <a:pt x="21" y="21"/>
                  </a:moveTo>
                  <a:cubicBezTo>
                    <a:pt x="34" y="9"/>
                    <a:pt x="54" y="9"/>
                    <a:pt x="67" y="21"/>
                  </a:cubicBezTo>
                  <a:cubicBezTo>
                    <a:pt x="79" y="34"/>
                    <a:pt x="79" y="54"/>
                    <a:pt x="67" y="67"/>
                  </a:cubicBezTo>
                  <a:cubicBezTo>
                    <a:pt x="54" y="79"/>
                    <a:pt x="34" y="79"/>
                    <a:pt x="21" y="67"/>
                  </a:cubicBezTo>
                  <a:cubicBezTo>
                    <a:pt x="9" y="54"/>
                    <a:pt x="9" y="34"/>
                    <a:pt x="21" y="21"/>
                  </a:cubicBezTo>
                  <a:close/>
                  <a:moveTo>
                    <a:pt x="86" y="86"/>
                  </a:moveTo>
                  <a:cubicBezTo>
                    <a:pt x="110" y="63"/>
                    <a:pt x="110" y="25"/>
                    <a:pt x="86" y="1"/>
                  </a:cubicBezTo>
                  <a:cubicBezTo>
                    <a:pt x="85" y="0"/>
                    <a:pt x="82" y="0"/>
                    <a:pt x="81" y="1"/>
                  </a:cubicBezTo>
                  <a:cubicBezTo>
                    <a:pt x="79" y="3"/>
                    <a:pt x="79" y="5"/>
                    <a:pt x="81" y="7"/>
                  </a:cubicBezTo>
                  <a:cubicBezTo>
                    <a:pt x="101" y="27"/>
                    <a:pt x="101" y="61"/>
                    <a:pt x="81" y="81"/>
                  </a:cubicBezTo>
                  <a:cubicBezTo>
                    <a:pt x="61" y="101"/>
                    <a:pt x="27" y="101"/>
                    <a:pt x="7" y="81"/>
                  </a:cubicBezTo>
                  <a:cubicBezTo>
                    <a:pt x="5" y="79"/>
                    <a:pt x="3" y="79"/>
                    <a:pt x="1" y="81"/>
                  </a:cubicBezTo>
                  <a:cubicBezTo>
                    <a:pt x="0" y="82"/>
                    <a:pt x="0" y="85"/>
                    <a:pt x="1" y="86"/>
                  </a:cubicBezTo>
                  <a:cubicBezTo>
                    <a:pt x="12" y="97"/>
                    <a:pt x="26" y="103"/>
                    <a:pt x="40" y="104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32" y="120"/>
                    <a:pt x="32" y="120"/>
                    <a:pt x="32" y="120"/>
                  </a:cubicBezTo>
                  <a:cubicBezTo>
                    <a:pt x="30" y="120"/>
                    <a:pt x="28" y="122"/>
                    <a:pt x="28" y="124"/>
                  </a:cubicBezTo>
                  <a:cubicBezTo>
                    <a:pt x="28" y="126"/>
                    <a:pt x="30" y="128"/>
                    <a:pt x="32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58" y="128"/>
                    <a:pt x="60" y="126"/>
                    <a:pt x="60" y="124"/>
                  </a:cubicBezTo>
                  <a:cubicBezTo>
                    <a:pt x="60" y="122"/>
                    <a:pt x="58" y="120"/>
                    <a:pt x="5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62" y="103"/>
                    <a:pt x="76" y="97"/>
                    <a:pt x="86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/>
            </a:p>
          </p:txBody>
        </p:sp>
      </p:grpSp>
      <p:sp>
        <p:nvSpPr>
          <p:cNvPr id="3" name="矩形 2"/>
          <p:cNvSpPr/>
          <p:nvPr/>
        </p:nvSpPr>
        <p:spPr>
          <a:xfrm>
            <a:off x="1172067" y="4357334"/>
            <a:ext cx="34578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一、《墨子》引《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書》，與今本不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   </a:t>
            </a:r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同</a:t>
            </a:r>
            <a:endParaRPr lang="zh-TW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4545617" y="4357332"/>
            <a:ext cx="38913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二、《呂氏春秋》乖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</a:t>
            </a:r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違《春秋》編年之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</a:t>
            </a:r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體</a:t>
            </a:r>
            <a:endParaRPr lang="zh-TW" altLang="en-US" sz="2800" dirty="0"/>
          </a:p>
        </p:txBody>
      </p:sp>
      <p:sp>
        <p:nvSpPr>
          <p:cNvPr id="9" name="矩形 8"/>
          <p:cNvSpPr/>
          <p:nvPr/>
        </p:nvSpPr>
        <p:spPr>
          <a:xfrm>
            <a:off x="8394149" y="4228544"/>
            <a:ext cx="341632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三、其他諸子所引，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可以作為經說異聞，</a:t>
            </a:r>
            <a:endParaRPr lang="en-US" altLang="zh-TW" sz="2800" kern="1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zh-TW" sz="2800" kern="1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未可言之為經</a:t>
            </a:r>
            <a:endParaRPr lang="zh-TW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398815" y="3282057"/>
            <a:ext cx="653079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05 </a:t>
            </a:r>
          </a:p>
          <a:p>
            <a:pPr algn="dist"/>
            <a:r>
              <a:rPr lang="zh-TW" altLang="zh-TW" sz="3200" dirty="0"/>
              <a:t>秦漢之際的經學流傳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76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文本框 7"/>
          <p:cNvSpPr txBox="1">
            <a:spLocks noChangeArrowheads="1"/>
          </p:cNvSpPr>
          <p:nvPr/>
        </p:nvSpPr>
        <p:spPr bwMode="auto">
          <a:xfrm>
            <a:off x="957262" y="438150"/>
            <a:ext cx="446474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TW" altLang="zh-TW" sz="3200" dirty="0"/>
              <a:t>秦漢之際的經學流傳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pic>
        <p:nvPicPr>
          <p:cNvPr id="4" name="Picture 2" descr="http://img.hb.aicdn.com/4218b943a7aca891839b9018a77b4c84e300f38089b6-MQJhK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0750" y="1116013"/>
            <a:ext cx="4231425" cy="188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05239" y="3309110"/>
            <a:ext cx="8291513" cy="195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一、承秦代博士舊官，漢代經學有傳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二、秦火之後，經籍再現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三、散佚之餘，經典必須綴合而成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4973638" y="1998663"/>
            <a:ext cx="3005137" cy="3060700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516438" y="-206375"/>
            <a:ext cx="379412" cy="4410075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69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528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 flipV="1">
            <a:off x="8434388" y="2655888"/>
            <a:ext cx="379412" cy="4408487"/>
            <a:chOff x="6534364" y="0"/>
            <a:chExt cx="222606" cy="23630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756970" y="0"/>
              <a:ext cx="0" cy="1181103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398815" y="3282057"/>
            <a:ext cx="653079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3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06 </a:t>
            </a:r>
          </a:p>
          <a:p>
            <a:pPr algn="dist"/>
            <a:r>
              <a:rPr lang="zh-TW" altLang="zh-TW" sz="3200" dirty="0"/>
              <a:t>再申經之義</a:t>
            </a:r>
            <a:endParaRPr lang="zh-CN" altLang="en-US" sz="3200" b="1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  <a:sym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252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EF0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组合 1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288" y="920750"/>
            <a:ext cx="83915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椭圆 41"/>
          <p:cNvSpPr/>
          <p:nvPr/>
        </p:nvSpPr>
        <p:spPr>
          <a:xfrm>
            <a:off x="242888" y="342900"/>
            <a:ext cx="788987" cy="773113"/>
          </a:xfrm>
          <a:prstGeom prst="ellipse">
            <a:avLst/>
          </a:prstGeom>
          <a:solidFill>
            <a:schemeClr val="accent1">
              <a:alpha val="1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6" name="Rectangle 7"/>
          <p:cNvSpPr/>
          <p:nvPr/>
        </p:nvSpPr>
        <p:spPr>
          <a:xfrm>
            <a:off x="3105150" y="2959100"/>
            <a:ext cx="8877300" cy="11922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 fontAlgn="auto"/>
            <a:endParaRPr lang="id-ID" noProof="1"/>
          </a:p>
        </p:txBody>
      </p:sp>
      <p:sp>
        <p:nvSpPr>
          <p:cNvPr id="7" name="Oval 8"/>
          <p:cNvSpPr/>
          <p:nvPr/>
        </p:nvSpPr>
        <p:spPr>
          <a:xfrm>
            <a:off x="552450" y="2128838"/>
            <a:ext cx="2852738" cy="285432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id-ID" noProof="1"/>
          </a:p>
        </p:txBody>
      </p:sp>
      <p:cxnSp>
        <p:nvCxnSpPr>
          <p:cNvPr id="5" name="Straight Connector 2"/>
          <p:cNvCxnSpPr/>
          <p:nvPr/>
        </p:nvCxnSpPr>
        <p:spPr>
          <a:xfrm>
            <a:off x="4017963" y="4151313"/>
            <a:ext cx="0" cy="91440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36"/>
          <p:cNvCxnSpPr/>
          <p:nvPr/>
        </p:nvCxnSpPr>
        <p:spPr>
          <a:xfrm>
            <a:off x="6181725" y="4151313"/>
            <a:ext cx="0" cy="91440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8"/>
          <p:cNvCxnSpPr/>
          <p:nvPr/>
        </p:nvCxnSpPr>
        <p:spPr>
          <a:xfrm>
            <a:off x="8345488" y="4151313"/>
            <a:ext cx="0" cy="91440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482"/>
          <p:cNvSpPr>
            <a:spLocks noEditPoints="1" noChangeArrowheads="1"/>
          </p:cNvSpPr>
          <p:nvPr/>
        </p:nvSpPr>
        <p:spPr bwMode="auto">
          <a:xfrm>
            <a:off x="8662988" y="4610100"/>
            <a:ext cx="301625" cy="252413"/>
          </a:xfrm>
          <a:custGeom>
            <a:avLst/>
            <a:gdLst>
              <a:gd name="T0" fmla="*/ 7 w 185"/>
              <a:gd name="T1" fmla="*/ 0 h 155"/>
              <a:gd name="T2" fmla="*/ 7 w 185"/>
              <a:gd name="T3" fmla="*/ 0 h 155"/>
              <a:gd name="T4" fmla="*/ 178 w 185"/>
              <a:gd name="T5" fmla="*/ 0 h 155"/>
              <a:gd name="T6" fmla="*/ 185 w 185"/>
              <a:gd name="T7" fmla="*/ 7 h 155"/>
              <a:gd name="T8" fmla="*/ 185 w 185"/>
              <a:gd name="T9" fmla="*/ 7 h 155"/>
              <a:gd name="T10" fmla="*/ 185 w 185"/>
              <a:gd name="T11" fmla="*/ 148 h 155"/>
              <a:gd name="T12" fmla="*/ 178 w 185"/>
              <a:gd name="T13" fmla="*/ 155 h 155"/>
              <a:gd name="T14" fmla="*/ 178 w 185"/>
              <a:gd name="T15" fmla="*/ 155 h 155"/>
              <a:gd name="T16" fmla="*/ 7 w 185"/>
              <a:gd name="T17" fmla="*/ 155 h 155"/>
              <a:gd name="T18" fmla="*/ 0 w 185"/>
              <a:gd name="T19" fmla="*/ 148 h 155"/>
              <a:gd name="T20" fmla="*/ 0 w 185"/>
              <a:gd name="T21" fmla="*/ 148 h 155"/>
              <a:gd name="T22" fmla="*/ 0 w 185"/>
              <a:gd name="T23" fmla="*/ 7 h 155"/>
              <a:gd name="T24" fmla="*/ 7 w 185"/>
              <a:gd name="T25" fmla="*/ 0 h 155"/>
              <a:gd name="T26" fmla="*/ 74 w 185"/>
              <a:gd name="T27" fmla="*/ 20 h 155"/>
              <a:gd name="T28" fmla="*/ 74 w 185"/>
              <a:gd name="T29" fmla="*/ 20 h 155"/>
              <a:gd name="T30" fmla="*/ 81 w 185"/>
              <a:gd name="T31" fmla="*/ 27 h 155"/>
              <a:gd name="T32" fmla="*/ 74 w 185"/>
              <a:gd name="T33" fmla="*/ 34 h 155"/>
              <a:gd name="T34" fmla="*/ 67 w 185"/>
              <a:gd name="T35" fmla="*/ 27 h 155"/>
              <a:gd name="T36" fmla="*/ 74 w 185"/>
              <a:gd name="T37" fmla="*/ 20 h 155"/>
              <a:gd name="T38" fmla="*/ 51 w 185"/>
              <a:gd name="T39" fmla="*/ 20 h 155"/>
              <a:gd name="T40" fmla="*/ 51 w 185"/>
              <a:gd name="T41" fmla="*/ 20 h 155"/>
              <a:gd name="T42" fmla="*/ 58 w 185"/>
              <a:gd name="T43" fmla="*/ 27 h 155"/>
              <a:gd name="T44" fmla="*/ 51 w 185"/>
              <a:gd name="T45" fmla="*/ 34 h 155"/>
              <a:gd name="T46" fmla="*/ 44 w 185"/>
              <a:gd name="T47" fmla="*/ 27 h 155"/>
              <a:gd name="T48" fmla="*/ 51 w 185"/>
              <a:gd name="T49" fmla="*/ 20 h 155"/>
              <a:gd name="T50" fmla="*/ 28 w 185"/>
              <a:gd name="T51" fmla="*/ 20 h 155"/>
              <a:gd name="T52" fmla="*/ 28 w 185"/>
              <a:gd name="T53" fmla="*/ 20 h 155"/>
              <a:gd name="T54" fmla="*/ 35 w 185"/>
              <a:gd name="T55" fmla="*/ 27 h 155"/>
              <a:gd name="T56" fmla="*/ 28 w 185"/>
              <a:gd name="T57" fmla="*/ 34 h 155"/>
              <a:gd name="T58" fmla="*/ 21 w 185"/>
              <a:gd name="T59" fmla="*/ 27 h 155"/>
              <a:gd name="T60" fmla="*/ 28 w 185"/>
              <a:gd name="T61" fmla="*/ 20 h 155"/>
              <a:gd name="T62" fmla="*/ 171 w 185"/>
              <a:gd name="T63" fmla="*/ 49 h 155"/>
              <a:gd name="T64" fmla="*/ 171 w 185"/>
              <a:gd name="T65" fmla="*/ 49 h 155"/>
              <a:gd name="T66" fmla="*/ 14 w 185"/>
              <a:gd name="T67" fmla="*/ 49 h 155"/>
              <a:gd name="T68" fmla="*/ 14 w 185"/>
              <a:gd name="T69" fmla="*/ 141 h 155"/>
              <a:gd name="T70" fmla="*/ 171 w 185"/>
              <a:gd name="T71" fmla="*/ 141 h 155"/>
              <a:gd name="T72" fmla="*/ 171 w 185"/>
              <a:gd name="T73" fmla="*/ 49 h 155"/>
              <a:gd name="T74" fmla="*/ 14 w 185"/>
              <a:gd name="T75" fmla="*/ 41 h 155"/>
              <a:gd name="T76" fmla="*/ 14 w 185"/>
              <a:gd name="T77" fmla="*/ 41 h 155"/>
              <a:gd name="T78" fmla="*/ 171 w 185"/>
              <a:gd name="T79" fmla="*/ 41 h 155"/>
              <a:gd name="T80" fmla="*/ 171 w 185"/>
              <a:gd name="T81" fmla="*/ 14 h 155"/>
              <a:gd name="T82" fmla="*/ 14 w 185"/>
              <a:gd name="T83" fmla="*/ 14 h 155"/>
              <a:gd name="T84" fmla="*/ 14 w 185"/>
              <a:gd name="T85" fmla="*/ 41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85" h="155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8" y="0"/>
                  <a:pt x="178" y="0"/>
                  <a:pt x="178" y="0"/>
                </a:cubicBezTo>
                <a:cubicBezTo>
                  <a:pt x="182" y="0"/>
                  <a:pt x="185" y="3"/>
                  <a:pt x="185" y="7"/>
                </a:cubicBezTo>
                <a:cubicBezTo>
                  <a:pt x="185" y="7"/>
                  <a:pt x="185" y="7"/>
                  <a:pt x="185" y="7"/>
                </a:cubicBezTo>
                <a:cubicBezTo>
                  <a:pt x="185" y="148"/>
                  <a:pt x="185" y="148"/>
                  <a:pt x="185" y="148"/>
                </a:cubicBezTo>
                <a:cubicBezTo>
                  <a:pt x="185" y="152"/>
                  <a:pt x="182" y="155"/>
                  <a:pt x="178" y="155"/>
                </a:cubicBezTo>
                <a:cubicBezTo>
                  <a:pt x="178" y="155"/>
                  <a:pt x="178" y="155"/>
                  <a:pt x="178" y="155"/>
                </a:cubicBezTo>
                <a:cubicBezTo>
                  <a:pt x="7" y="155"/>
                  <a:pt x="7" y="155"/>
                  <a:pt x="7" y="155"/>
                </a:cubicBezTo>
                <a:cubicBezTo>
                  <a:pt x="3" y="155"/>
                  <a:pt x="0" y="152"/>
                  <a:pt x="0" y="148"/>
                </a:cubicBezTo>
                <a:cubicBezTo>
                  <a:pt x="0" y="148"/>
                  <a:pt x="0" y="148"/>
                  <a:pt x="0" y="14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74" y="20"/>
                </a:moveTo>
                <a:cubicBezTo>
                  <a:pt x="74" y="20"/>
                  <a:pt x="74" y="20"/>
                  <a:pt x="74" y="20"/>
                </a:cubicBezTo>
                <a:cubicBezTo>
                  <a:pt x="78" y="20"/>
                  <a:pt x="81" y="23"/>
                  <a:pt x="81" y="27"/>
                </a:cubicBezTo>
                <a:cubicBezTo>
                  <a:pt x="81" y="31"/>
                  <a:pt x="78" y="34"/>
                  <a:pt x="74" y="34"/>
                </a:cubicBezTo>
                <a:cubicBezTo>
                  <a:pt x="70" y="34"/>
                  <a:pt x="67" y="31"/>
                  <a:pt x="67" y="27"/>
                </a:cubicBezTo>
                <a:cubicBezTo>
                  <a:pt x="67" y="23"/>
                  <a:pt x="70" y="20"/>
                  <a:pt x="74" y="20"/>
                </a:cubicBezTo>
                <a:close/>
                <a:moveTo>
                  <a:pt x="51" y="20"/>
                </a:moveTo>
                <a:cubicBezTo>
                  <a:pt x="51" y="20"/>
                  <a:pt x="51" y="20"/>
                  <a:pt x="51" y="20"/>
                </a:cubicBezTo>
                <a:cubicBezTo>
                  <a:pt x="55" y="20"/>
                  <a:pt x="58" y="23"/>
                  <a:pt x="58" y="27"/>
                </a:cubicBezTo>
                <a:cubicBezTo>
                  <a:pt x="58" y="31"/>
                  <a:pt x="55" y="34"/>
                  <a:pt x="51" y="34"/>
                </a:cubicBezTo>
                <a:cubicBezTo>
                  <a:pt x="47" y="34"/>
                  <a:pt x="44" y="31"/>
                  <a:pt x="44" y="27"/>
                </a:cubicBezTo>
                <a:cubicBezTo>
                  <a:pt x="44" y="23"/>
                  <a:pt x="47" y="20"/>
                  <a:pt x="51" y="20"/>
                </a:cubicBezTo>
                <a:close/>
                <a:moveTo>
                  <a:pt x="28" y="20"/>
                </a:moveTo>
                <a:cubicBezTo>
                  <a:pt x="28" y="20"/>
                  <a:pt x="28" y="20"/>
                  <a:pt x="28" y="20"/>
                </a:cubicBezTo>
                <a:cubicBezTo>
                  <a:pt x="32" y="20"/>
                  <a:pt x="35" y="23"/>
                  <a:pt x="35" y="27"/>
                </a:cubicBezTo>
                <a:cubicBezTo>
                  <a:pt x="35" y="31"/>
                  <a:pt x="32" y="34"/>
                  <a:pt x="28" y="34"/>
                </a:cubicBezTo>
                <a:cubicBezTo>
                  <a:pt x="24" y="34"/>
                  <a:pt x="21" y="31"/>
                  <a:pt x="21" y="27"/>
                </a:cubicBezTo>
                <a:cubicBezTo>
                  <a:pt x="21" y="23"/>
                  <a:pt x="24" y="20"/>
                  <a:pt x="28" y="20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141"/>
                  <a:pt x="14" y="141"/>
                  <a:pt x="14" y="141"/>
                </a:cubicBezTo>
                <a:cubicBezTo>
                  <a:pt x="171" y="141"/>
                  <a:pt x="171" y="141"/>
                  <a:pt x="171" y="141"/>
                </a:cubicBezTo>
                <a:cubicBezTo>
                  <a:pt x="171" y="49"/>
                  <a:pt x="171" y="49"/>
                  <a:pt x="171" y="49"/>
                </a:cubicBezTo>
                <a:close/>
                <a:moveTo>
                  <a:pt x="14" y="41"/>
                </a:moveTo>
                <a:cubicBezTo>
                  <a:pt x="14" y="41"/>
                  <a:pt x="14" y="41"/>
                  <a:pt x="14" y="41"/>
                </a:cubicBezTo>
                <a:cubicBezTo>
                  <a:pt x="171" y="41"/>
                  <a:pt x="171" y="41"/>
                  <a:pt x="171" y="41"/>
                </a:cubicBezTo>
                <a:cubicBezTo>
                  <a:pt x="171" y="14"/>
                  <a:pt x="171" y="14"/>
                  <a:pt x="171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41"/>
                  <a:pt x="14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464"/>
          <p:cNvSpPr>
            <a:spLocks noEditPoints="1" noChangeArrowheads="1"/>
          </p:cNvSpPr>
          <p:nvPr/>
        </p:nvSpPr>
        <p:spPr bwMode="auto">
          <a:xfrm>
            <a:off x="4360863" y="4605338"/>
            <a:ext cx="265112" cy="263525"/>
          </a:xfrm>
          <a:custGeom>
            <a:avLst/>
            <a:gdLst>
              <a:gd name="T0" fmla="*/ 37 w 163"/>
              <a:gd name="T1" fmla="*/ 96 h 162"/>
              <a:gd name="T2" fmla="*/ 37 w 163"/>
              <a:gd name="T3" fmla="*/ 96 h 162"/>
              <a:gd name="T4" fmla="*/ 78 w 163"/>
              <a:gd name="T5" fmla="*/ 55 h 162"/>
              <a:gd name="T6" fmla="*/ 84 w 163"/>
              <a:gd name="T7" fmla="*/ 55 h 162"/>
              <a:gd name="T8" fmla="*/ 126 w 163"/>
              <a:gd name="T9" fmla="*/ 96 h 162"/>
              <a:gd name="T10" fmla="*/ 126 w 163"/>
              <a:gd name="T11" fmla="*/ 102 h 162"/>
              <a:gd name="T12" fmla="*/ 123 w 163"/>
              <a:gd name="T13" fmla="*/ 103 h 162"/>
              <a:gd name="T14" fmla="*/ 103 w 163"/>
              <a:gd name="T15" fmla="*/ 103 h 162"/>
              <a:gd name="T16" fmla="*/ 103 w 163"/>
              <a:gd name="T17" fmla="*/ 133 h 162"/>
              <a:gd name="T18" fmla="*/ 98 w 163"/>
              <a:gd name="T19" fmla="*/ 138 h 162"/>
              <a:gd name="T20" fmla="*/ 98 w 163"/>
              <a:gd name="T21" fmla="*/ 138 h 162"/>
              <a:gd name="T22" fmla="*/ 64 w 163"/>
              <a:gd name="T23" fmla="*/ 138 h 162"/>
              <a:gd name="T24" fmla="*/ 60 w 163"/>
              <a:gd name="T25" fmla="*/ 133 h 162"/>
              <a:gd name="T26" fmla="*/ 60 w 163"/>
              <a:gd name="T27" fmla="*/ 133 h 162"/>
              <a:gd name="T28" fmla="*/ 60 w 163"/>
              <a:gd name="T29" fmla="*/ 103 h 162"/>
              <a:gd name="T30" fmla="*/ 40 w 163"/>
              <a:gd name="T31" fmla="*/ 103 h 162"/>
              <a:gd name="T32" fmla="*/ 36 w 163"/>
              <a:gd name="T33" fmla="*/ 99 h 162"/>
              <a:gd name="T34" fmla="*/ 37 w 163"/>
              <a:gd name="T35" fmla="*/ 96 h 162"/>
              <a:gd name="T36" fmla="*/ 7 w 163"/>
              <a:gd name="T37" fmla="*/ 0 h 162"/>
              <a:gd name="T38" fmla="*/ 7 w 163"/>
              <a:gd name="T39" fmla="*/ 0 h 162"/>
              <a:gd name="T40" fmla="*/ 7 w 163"/>
              <a:gd name="T41" fmla="*/ 0 h 162"/>
              <a:gd name="T42" fmla="*/ 54 w 163"/>
              <a:gd name="T43" fmla="*/ 0 h 162"/>
              <a:gd name="T44" fmla="*/ 59 w 163"/>
              <a:gd name="T45" fmla="*/ 2 h 162"/>
              <a:gd name="T46" fmla="*/ 84 w 163"/>
              <a:gd name="T47" fmla="*/ 29 h 162"/>
              <a:gd name="T48" fmla="*/ 156 w 163"/>
              <a:gd name="T49" fmla="*/ 29 h 162"/>
              <a:gd name="T50" fmla="*/ 163 w 163"/>
              <a:gd name="T51" fmla="*/ 36 h 162"/>
              <a:gd name="T52" fmla="*/ 163 w 163"/>
              <a:gd name="T53" fmla="*/ 36 h 162"/>
              <a:gd name="T54" fmla="*/ 163 w 163"/>
              <a:gd name="T55" fmla="*/ 155 h 162"/>
              <a:gd name="T56" fmla="*/ 156 w 163"/>
              <a:gd name="T57" fmla="*/ 162 h 162"/>
              <a:gd name="T58" fmla="*/ 156 w 163"/>
              <a:gd name="T59" fmla="*/ 162 h 162"/>
              <a:gd name="T60" fmla="*/ 7 w 163"/>
              <a:gd name="T61" fmla="*/ 162 h 162"/>
              <a:gd name="T62" fmla="*/ 0 w 163"/>
              <a:gd name="T63" fmla="*/ 155 h 162"/>
              <a:gd name="T64" fmla="*/ 0 w 163"/>
              <a:gd name="T65" fmla="*/ 155 h 162"/>
              <a:gd name="T66" fmla="*/ 0 w 163"/>
              <a:gd name="T67" fmla="*/ 7 h 162"/>
              <a:gd name="T68" fmla="*/ 7 w 163"/>
              <a:gd name="T69" fmla="*/ 0 h 162"/>
              <a:gd name="T70" fmla="*/ 51 w 163"/>
              <a:gd name="T71" fmla="*/ 14 h 162"/>
              <a:gd name="T72" fmla="*/ 51 w 163"/>
              <a:gd name="T73" fmla="*/ 14 h 162"/>
              <a:gd name="T74" fmla="*/ 14 w 163"/>
              <a:gd name="T75" fmla="*/ 14 h 162"/>
              <a:gd name="T76" fmla="*/ 14 w 163"/>
              <a:gd name="T77" fmla="*/ 148 h 162"/>
              <a:gd name="T78" fmla="*/ 149 w 163"/>
              <a:gd name="T79" fmla="*/ 148 h 162"/>
              <a:gd name="T80" fmla="*/ 149 w 163"/>
              <a:gd name="T81" fmla="*/ 43 h 162"/>
              <a:gd name="T82" fmla="*/ 81 w 163"/>
              <a:gd name="T83" fmla="*/ 43 h 162"/>
              <a:gd name="T84" fmla="*/ 76 w 163"/>
              <a:gd name="T85" fmla="*/ 41 h 162"/>
              <a:gd name="T86" fmla="*/ 51 w 163"/>
              <a:gd name="T87" fmla="*/ 14 h 162"/>
              <a:gd name="T88" fmla="*/ 81 w 163"/>
              <a:gd name="T89" fmla="*/ 63 h 162"/>
              <a:gd name="T90" fmla="*/ 81 w 163"/>
              <a:gd name="T91" fmla="*/ 63 h 162"/>
              <a:gd name="T92" fmla="*/ 50 w 163"/>
              <a:gd name="T93" fmla="*/ 95 h 162"/>
              <a:gd name="T94" fmla="*/ 64 w 163"/>
              <a:gd name="T95" fmla="*/ 95 h 162"/>
              <a:gd name="T96" fmla="*/ 64 w 163"/>
              <a:gd name="T97" fmla="*/ 95 h 162"/>
              <a:gd name="T98" fmla="*/ 69 w 163"/>
              <a:gd name="T99" fmla="*/ 99 h 162"/>
              <a:gd name="T100" fmla="*/ 69 w 163"/>
              <a:gd name="T101" fmla="*/ 129 h 162"/>
              <a:gd name="T102" fmla="*/ 94 w 163"/>
              <a:gd name="T103" fmla="*/ 129 h 162"/>
              <a:gd name="T104" fmla="*/ 94 w 163"/>
              <a:gd name="T105" fmla="*/ 99 h 162"/>
              <a:gd name="T106" fmla="*/ 94 w 163"/>
              <a:gd name="T107" fmla="*/ 99 h 162"/>
              <a:gd name="T108" fmla="*/ 98 w 163"/>
              <a:gd name="T109" fmla="*/ 95 h 162"/>
              <a:gd name="T110" fmla="*/ 113 w 163"/>
              <a:gd name="T111" fmla="*/ 95 h 162"/>
              <a:gd name="T112" fmla="*/ 81 w 163"/>
              <a:gd name="T113" fmla="*/ 6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3" h="162">
                <a:moveTo>
                  <a:pt x="37" y="96"/>
                </a:moveTo>
                <a:cubicBezTo>
                  <a:pt x="37" y="96"/>
                  <a:pt x="37" y="96"/>
                  <a:pt x="37" y="96"/>
                </a:cubicBezTo>
                <a:cubicBezTo>
                  <a:pt x="78" y="55"/>
                  <a:pt x="78" y="55"/>
                  <a:pt x="78" y="55"/>
                </a:cubicBezTo>
                <a:cubicBezTo>
                  <a:pt x="80" y="53"/>
                  <a:pt x="83" y="53"/>
                  <a:pt x="84" y="55"/>
                </a:cubicBezTo>
                <a:cubicBezTo>
                  <a:pt x="126" y="96"/>
                  <a:pt x="126" y="96"/>
                  <a:pt x="126" y="96"/>
                </a:cubicBezTo>
                <a:cubicBezTo>
                  <a:pt x="128" y="98"/>
                  <a:pt x="128" y="100"/>
                  <a:pt x="126" y="102"/>
                </a:cubicBezTo>
                <a:cubicBezTo>
                  <a:pt x="125" y="103"/>
                  <a:pt x="124" y="103"/>
                  <a:pt x="123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3" y="133"/>
                  <a:pt x="103" y="133"/>
                  <a:pt x="103" y="133"/>
                </a:cubicBezTo>
                <a:cubicBezTo>
                  <a:pt x="103" y="136"/>
                  <a:pt x="101" y="138"/>
                  <a:pt x="98" y="138"/>
                </a:cubicBezTo>
                <a:cubicBezTo>
                  <a:pt x="98" y="138"/>
                  <a:pt x="98" y="138"/>
                  <a:pt x="98" y="138"/>
                </a:cubicBezTo>
                <a:cubicBezTo>
                  <a:pt x="64" y="138"/>
                  <a:pt x="64" y="138"/>
                  <a:pt x="64" y="138"/>
                </a:cubicBezTo>
                <a:cubicBezTo>
                  <a:pt x="62" y="138"/>
                  <a:pt x="60" y="136"/>
                  <a:pt x="60" y="133"/>
                </a:cubicBezTo>
                <a:cubicBezTo>
                  <a:pt x="60" y="133"/>
                  <a:pt x="60" y="133"/>
                  <a:pt x="60" y="13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40" y="103"/>
                  <a:pt x="40" y="103"/>
                  <a:pt x="40" y="103"/>
                </a:cubicBezTo>
                <a:cubicBezTo>
                  <a:pt x="37" y="103"/>
                  <a:pt x="36" y="101"/>
                  <a:pt x="36" y="99"/>
                </a:cubicBezTo>
                <a:cubicBezTo>
                  <a:pt x="36" y="98"/>
                  <a:pt x="36" y="97"/>
                  <a:pt x="37" y="96"/>
                </a:cubicBezTo>
                <a:close/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7" y="0"/>
                  <a:pt x="7" y="0"/>
                  <a:pt x="7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6" y="0"/>
                  <a:pt x="58" y="1"/>
                  <a:pt x="59" y="2"/>
                </a:cubicBezTo>
                <a:cubicBezTo>
                  <a:pt x="84" y="29"/>
                  <a:pt x="84" y="29"/>
                  <a:pt x="84" y="29"/>
                </a:cubicBezTo>
                <a:cubicBezTo>
                  <a:pt x="156" y="29"/>
                  <a:pt x="156" y="29"/>
                  <a:pt x="156" y="29"/>
                </a:cubicBezTo>
                <a:cubicBezTo>
                  <a:pt x="160" y="29"/>
                  <a:pt x="163" y="32"/>
                  <a:pt x="163" y="36"/>
                </a:cubicBezTo>
                <a:cubicBezTo>
                  <a:pt x="163" y="36"/>
                  <a:pt x="163" y="36"/>
                  <a:pt x="163" y="36"/>
                </a:cubicBezTo>
                <a:cubicBezTo>
                  <a:pt x="163" y="155"/>
                  <a:pt x="163" y="155"/>
                  <a:pt x="163" y="155"/>
                </a:cubicBezTo>
                <a:cubicBezTo>
                  <a:pt x="163" y="159"/>
                  <a:pt x="160" y="162"/>
                  <a:pt x="156" y="162"/>
                </a:cubicBezTo>
                <a:cubicBezTo>
                  <a:pt x="156" y="162"/>
                  <a:pt x="156" y="162"/>
                  <a:pt x="156" y="162"/>
                </a:cubicBezTo>
                <a:cubicBezTo>
                  <a:pt x="7" y="162"/>
                  <a:pt x="7" y="162"/>
                  <a:pt x="7" y="162"/>
                </a:cubicBezTo>
                <a:cubicBezTo>
                  <a:pt x="3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51" y="14"/>
                </a:moveTo>
                <a:cubicBezTo>
                  <a:pt x="51" y="14"/>
                  <a:pt x="51" y="14"/>
                  <a:pt x="51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148"/>
                  <a:pt x="14" y="148"/>
                  <a:pt x="14" y="148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49" y="43"/>
                  <a:pt x="149" y="43"/>
                  <a:pt x="149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0" y="43"/>
                  <a:pt x="78" y="42"/>
                  <a:pt x="76" y="41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81" y="63"/>
                </a:moveTo>
                <a:cubicBezTo>
                  <a:pt x="81" y="63"/>
                  <a:pt x="81" y="63"/>
                  <a:pt x="81" y="63"/>
                </a:cubicBezTo>
                <a:cubicBezTo>
                  <a:pt x="50" y="95"/>
                  <a:pt x="50" y="95"/>
                  <a:pt x="5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67" y="95"/>
                  <a:pt x="69" y="97"/>
                  <a:pt x="69" y="99"/>
                </a:cubicBezTo>
                <a:cubicBezTo>
                  <a:pt x="69" y="129"/>
                  <a:pt x="69" y="129"/>
                  <a:pt x="69" y="129"/>
                </a:cubicBezTo>
                <a:cubicBezTo>
                  <a:pt x="94" y="129"/>
                  <a:pt x="94" y="129"/>
                  <a:pt x="94" y="129"/>
                </a:cubicBezTo>
                <a:cubicBezTo>
                  <a:pt x="94" y="99"/>
                  <a:pt x="94" y="99"/>
                  <a:pt x="94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4" y="97"/>
                  <a:pt x="96" y="95"/>
                  <a:pt x="98" y="95"/>
                </a:cubicBezTo>
                <a:cubicBezTo>
                  <a:pt x="113" y="95"/>
                  <a:pt x="113" y="95"/>
                  <a:pt x="113" y="95"/>
                </a:cubicBezTo>
                <a:cubicBezTo>
                  <a:pt x="81" y="63"/>
                  <a:pt x="81" y="63"/>
                  <a:pt x="81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580"/>
          <p:cNvSpPr>
            <a:spLocks noEditPoints="1" noChangeArrowheads="1"/>
          </p:cNvSpPr>
          <p:nvPr/>
        </p:nvSpPr>
        <p:spPr bwMode="auto">
          <a:xfrm>
            <a:off x="6529388" y="4605338"/>
            <a:ext cx="301625" cy="263525"/>
          </a:xfrm>
          <a:custGeom>
            <a:avLst/>
            <a:gdLst>
              <a:gd name="T0" fmla="*/ 163 w 185"/>
              <a:gd name="T1" fmla="*/ 155 h 162"/>
              <a:gd name="T2" fmla="*/ 156 w 185"/>
              <a:gd name="T3" fmla="*/ 162 h 162"/>
              <a:gd name="T4" fmla="*/ 0 w 185"/>
              <a:gd name="T5" fmla="*/ 155 h 162"/>
              <a:gd name="T6" fmla="*/ 0 w 185"/>
              <a:gd name="T7" fmla="*/ 7 h 162"/>
              <a:gd name="T8" fmla="*/ 7 w 185"/>
              <a:gd name="T9" fmla="*/ 0 h 162"/>
              <a:gd name="T10" fmla="*/ 60 w 185"/>
              <a:gd name="T11" fmla="*/ 2 h 162"/>
              <a:gd name="T12" fmla="*/ 156 w 185"/>
              <a:gd name="T13" fmla="*/ 29 h 162"/>
              <a:gd name="T14" fmla="*/ 163 w 185"/>
              <a:gd name="T15" fmla="*/ 36 h 162"/>
              <a:gd name="T16" fmla="*/ 183 w 185"/>
              <a:gd name="T17" fmla="*/ 97 h 162"/>
              <a:gd name="T18" fmla="*/ 182 w 185"/>
              <a:gd name="T19" fmla="*/ 133 h 162"/>
              <a:gd name="T20" fmla="*/ 172 w 185"/>
              <a:gd name="T21" fmla="*/ 143 h 162"/>
              <a:gd name="T22" fmla="*/ 163 w 185"/>
              <a:gd name="T23" fmla="*/ 135 h 162"/>
              <a:gd name="T24" fmla="*/ 136 w 185"/>
              <a:gd name="T25" fmla="*/ 124 h 162"/>
              <a:gd name="T26" fmla="*/ 136 w 185"/>
              <a:gd name="T27" fmla="*/ 115 h 162"/>
              <a:gd name="T28" fmla="*/ 155 w 185"/>
              <a:gd name="T29" fmla="*/ 100 h 162"/>
              <a:gd name="T30" fmla="*/ 159 w 185"/>
              <a:gd name="T31" fmla="*/ 92 h 162"/>
              <a:gd name="T32" fmla="*/ 163 w 185"/>
              <a:gd name="T33" fmla="*/ 102 h 162"/>
              <a:gd name="T34" fmla="*/ 161 w 185"/>
              <a:gd name="T35" fmla="*/ 107 h 162"/>
              <a:gd name="T36" fmla="*/ 136 w 185"/>
              <a:gd name="T37" fmla="*/ 124 h 162"/>
              <a:gd name="T38" fmla="*/ 126 w 185"/>
              <a:gd name="T39" fmla="*/ 72 h 162"/>
              <a:gd name="T40" fmla="*/ 129 w 185"/>
              <a:gd name="T41" fmla="*/ 79 h 162"/>
              <a:gd name="T42" fmla="*/ 123 w 185"/>
              <a:gd name="T43" fmla="*/ 84 h 162"/>
              <a:gd name="T44" fmla="*/ 119 w 185"/>
              <a:gd name="T45" fmla="*/ 89 h 162"/>
              <a:gd name="T46" fmla="*/ 112 w 185"/>
              <a:gd name="T47" fmla="*/ 86 h 162"/>
              <a:gd name="T48" fmla="*/ 117 w 185"/>
              <a:gd name="T49" fmla="*/ 78 h 162"/>
              <a:gd name="T50" fmla="*/ 126 w 185"/>
              <a:gd name="T51" fmla="*/ 72 h 162"/>
              <a:gd name="T52" fmla="*/ 136 w 185"/>
              <a:gd name="T53" fmla="*/ 64 h 162"/>
              <a:gd name="T54" fmla="*/ 104 w 185"/>
              <a:gd name="T55" fmla="*/ 97 h 162"/>
              <a:gd name="T56" fmla="*/ 136 w 185"/>
              <a:gd name="T57" fmla="*/ 129 h 162"/>
              <a:gd name="T58" fmla="*/ 160 w 185"/>
              <a:gd name="T59" fmla="*/ 120 h 162"/>
              <a:gd name="T60" fmla="*/ 136 w 185"/>
              <a:gd name="T61" fmla="*/ 64 h 162"/>
              <a:gd name="T62" fmla="*/ 149 w 185"/>
              <a:gd name="T63" fmla="*/ 52 h 162"/>
              <a:gd name="T64" fmla="*/ 82 w 185"/>
              <a:gd name="T65" fmla="*/ 43 h 162"/>
              <a:gd name="T66" fmla="*/ 51 w 185"/>
              <a:gd name="T67" fmla="*/ 14 h 162"/>
              <a:gd name="T68" fmla="*/ 14 w 185"/>
              <a:gd name="T69" fmla="*/ 148 h 162"/>
              <a:gd name="T70" fmla="*/ 149 w 185"/>
              <a:gd name="T71" fmla="*/ 142 h 162"/>
              <a:gd name="T72" fmla="*/ 103 w 185"/>
              <a:gd name="T73" fmla="*/ 130 h 162"/>
              <a:gd name="T74" fmla="*/ 103 w 185"/>
              <a:gd name="T75" fmla="*/ 130 h 162"/>
              <a:gd name="T76" fmla="*/ 90 w 185"/>
              <a:gd name="T77" fmla="*/ 97 h 162"/>
              <a:gd name="T78" fmla="*/ 103 w 185"/>
              <a:gd name="T79" fmla="*/ 64 h 162"/>
              <a:gd name="T80" fmla="*/ 136 w 185"/>
              <a:gd name="T81" fmla="*/ 5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85" h="162">
                <a:moveTo>
                  <a:pt x="163" y="135"/>
                </a:moveTo>
                <a:cubicBezTo>
                  <a:pt x="163" y="155"/>
                  <a:pt x="163" y="155"/>
                  <a:pt x="163" y="155"/>
                </a:cubicBezTo>
                <a:cubicBezTo>
                  <a:pt x="163" y="159"/>
                  <a:pt x="160" y="162"/>
                  <a:pt x="156" y="162"/>
                </a:cubicBezTo>
                <a:cubicBezTo>
                  <a:pt x="156" y="162"/>
                  <a:pt x="156" y="162"/>
                  <a:pt x="156" y="162"/>
                </a:cubicBezTo>
                <a:cubicBezTo>
                  <a:pt x="7" y="162"/>
                  <a:pt x="7" y="162"/>
                  <a:pt x="7" y="162"/>
                </a:cubicBezTo>
                <a:cubicBezTo>
                  <a:pt x="3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7" y="0"/>
                  <a:pt x="7" y="0"/>
                  <a:pt x="7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58" y="1"/>
                  <a:pt x="60" y="2"/>
                </a:cubicBezTo>
                <a:cubicBezTo>
                  <a:pt x="85" y="29"/>
                  <a:pt x="85" y="29"/>
                  <a:pt x="85" y="29"/>
                </a:cubicBezTo>
                <a:cubicBezTo>
                  <a:pt x="156" y="29"/>
                  <a:pt x="156" y="29"/>
                  <a:pt x="156" y="29"/>
                </a:cubicBezTo>
                <a:cubicBezTo>
                  <a:pt x="160" y="29"/>
                  <a:pt x="163" y="32"/>
                  <a:pt x="163" y="36"/>
                </a:cubicBezTo>
                <a:cubicBezTo>
                  <a:pt x="163" y="36"/>
                  <a:pt x="163" y="36"/>
                  <a:pt x="163" y="36"/>
                </a:cubicBezTo>
                <a:cubicBezTo>
                  <a:pt x="163" y="58"/>
                  <a:pt x="163" y="58"/>
                  <a:pt x="163" y="58"/>
                </a:cubicBezTo>
                <a:cubicBezTo>
                  <a:pt x="176" y="67"/>
                  <a:pt x="183" y="82"/>
                  <a:pt x="183" y="97"/>
                </a:cubicBezTo>
                <a:cubicBezTo>
                  <a:pt x="183" y="106"/>
                  <a:pt x="180" y="116"/>
                  <a:pt x="174" y="124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5" y="135"/>
                  <a:pt x="185" y="140"/>
                  <a:pt x="182" y="142"/>
                </a:cubicBezTo>
                <a:cubicBezTo>
                  <a:pt x="180" y="145"/>
                  <a:pt x="175" y="145"/>
                  <a:pt x="172" y="143"/>
                </a:cubicBezTo>
                <a:cubicBezTo>
                  <a:pt x="164" y="134"/>
                  <a:pt x="164" y="134"/>
                  <a:pt x="164" y="134"/>
                </a:cubicBezTo>
                <a:cubicBezTo>
                  <a:pt x="163" y="135"/>
                  <a:pt x="163" y="135"/>
                  <a:pt x="163" y="135"/>
                </a:cubicBezTo>
                <a:close/>
                <a:moveTo>
                  <a:pt x="136" y="124"/>
                </a:moveTo>
                <a:cubicBezTo>
                  <a:pt x="136" y="124"/>
                  <a:pt x="136" y="124"/>
                  <a:pt x="136" y="124"/>
                </a:cubicBezTo>
                <a:cubicBezTo>
                  <a:pt x="134" y="124"/>
                  <a:pt x="132" y="122"/>
                  <a:pt x="132" y="120"/>
                </a:cubicBezTo>
                <a:cubicBezTo>
                  <a:pt x="132" y="117"/>
                  <a:pt x="134" y="115"/>
                  <a:pt x="136" y="115"/>
                </a:cubicBezTo>
                <a:cubicBezTo>
                  <a:pt x="145" y="115"/>
                  <a:pt x="153" y="109"/>
                  <a:pt x="155" y="100"/>
                </a:cubicBezTo>
                <a:cubicBezTo>
                  <a:pt x="155" y="100"/>
                  <a:pt x="155" y="100"/>
                  <a:pt x="155" y="100"/>
                </a:cubicBezTo>
                <a:cubicBezTo>
                  <a:pt x="155" y="99"/>
                  <a:pt x="155" y="98"/>
                  <a:pt x="155" y="97"/>
                </a:cubicBezTo>
                <a:cubicBezTo>
                  <a:pt x="155" y="94"/>
                  <a:pt x="157" y="92"/>
                  <a:pt x="159" y="92"/>
                </a:cubicBezTo>
                <a:cubicBezTo>
                  <a:pt x="162" y="92"/>
                  <a:pt x="164" y="94"/>
                  <a:pt x="164" y="97"/>
                </a:cubicBezTo>
                <a:cubicBezTo>
                  <a:pt x="164" y="98"/>
                  <a:pt x="163" y="100"/>
                  <a:pt x="163" y="102"/>
                </a:cubicBezTo>
                <a:cubicBezTo>
                  <a:pt x="163" y="102"/>
                  <a:pt x="163" y="102"/>
                  <a:pt x="163" y="102"/>
                </a:cubicBezTo>
                <a:cubicBezTo>
                  <a:pt x="163" y="104"/>
                  <a:pt x="162" y="106"/>
                  <a:pt x="161" y="107"/>
                </a:cubicBezTo>
                <a:cubicBezTo>
                  <a:pt x="158" y="115"/>
                  <a:pt x="151" y="121"/>
                  <a:pt x="142" y="123"/>
                </a:cubicBezTo>
                <a:cubicBezTo>
                  <a:pt x="140" y="124"/>
                  <a:pt x="138" y="124"/>
                  <a:pt x="136" y="124"/>
                </a:cubicBezTo>
                <a:close/>
                <a:moveTo>
                  <a:pt x="126" y="72"/>
                </a:moveTo>
                <a:cubicBezTo>
                  <a:pt x="126" y="72"/>
                  <a:pt x="126" y="72"/>
                  <a:pt x="126" y="72"/>
                </a:cubicBezTo>
                <a:cubicBezTo>
                  <a:pt x="128" y="71"/>
                  <a:pt x="131" y="72"/>
                  <a:pt x="131" y="74"/>
                </a:cubicBezTo>
                <a:cubicBezTo>
                  <a:pt x="132" y="76"/>
                  <a:pt x="131" y="79"/>
                  <a:pt x="129" y="79"/>
                </a:cubicBezTo>
                <a:cubicBezTo>
                  <a:pt x="128" y="80"/>
                  <a:pt x="127" y="80"/>
                  <a:pt x="126" y="81"/>
                </a:cubicBezTo>
                <a:cubicBezTo>
                  <a:pt x="125" y="82"/>
                  <a:pt x="124" y="83"/>
                  <a:pt x="123" y="84"/>
                </a:cubicBezTo>
                <a:cubicBezTo>
                  <a:pt x="122" y="84"/>
                  <a:pt x="122" y="85"/>
                  <a:pt x="121" y="86"/>
                </a:cubicBezTo>
                <a:cubicBezTo>
                  <a:pt x="120" y="87"/>
                  <a:pt x="120" y="88"/>
                  <a:pt x="119" y="89"/>
                </a:cubicBezTo>
                <a:cubicBezTo>
                  <a:pt x="118" y="92"/>
                  <a:pt x="116" y="93"/>
                  <a:pt x="114" y="92"/>
                </a:cubicBezTo>
                <a:cubicBezTo>
                  <a:pt x="112" y="91"/>
                  <a:pt x="111" y="88"/>
                  <a:pt x="112" y="86"/>
                </a:cubicBezTo>
                <a:cubicBezTo>
                  <a:pt x="112" y="85"/>
                  <a:pt x="113" y="83"/>
                  <a:pt x="114" y="82"/>
                </a:cubicBezTo>
                <a:cubicBezTo>
                  <a:pt x="115" y="80"/>
                  <a:pt x="116" y="79"/>
                  <a:pt x="117" y="78"/>
                </a:cubicBezTo>
                <a:cubicBezTo>
                  <a:pt x="119" y="76"/>
                  <a:pt x="120" y="75"/>
                  <a:pt x="121" y="74"/>
                </a:cubicBezTo>
                <a:cubicBezTo>
                  <a:pt x="123" y="73"/>
                  <a:pt x="124" y="72"/>
                  <a:pt x="126" y="72"/>
                </a:cubicBezTo>
                <a:close/>
                <a:moveTo>
                  <a:pt x="136" y="64"/>
                </a:moveTo>
                <a:cubicBezTo>
                  <a:pt x="136" y="64"/>
                  <a:pt x="136" y="64"/>
                  <a:pt x="136" y="64"/>
                </a:cubicBezTo>
                <a:cubicBezTo>
                  <a:pt x="128" y="64"/>
                  <a:pt x="120" y="67"/>
                  <a:pt x="113" y="74"/>
                </a:cubicBezTo>
                <a:cubicBezTo>
                  <a:pt x="107" y="80"/>
                  <a:pt x="104" y="88"/>
                  <a:pt x="104" y="97"/>
                </a:cubicBezTo>
                <a:cubicBezTo>
                  <a:pt x="104" y="105"/>
                  <a:pt x="107" y="113"/>
                  <a:pt x="113" y="120"/>
                </a:cubicBezTo>
                <a:cubicBezTo>
                  <a:pt x="120" y="126"/>
                  <a:pt x="128" y="129"/>
                  <a:pt x="136" y="129"/>
                </a:cubicBezTo>
                <a:cubicBezTo>
                  <a:pt x="145" y="129"/>
                  <a:pt x="153" y="126"/>
                  <a:pt x="160" y="120"/>
                </a:cubicBezTo>
                <a:cubicBezTo>
                  <a:pt x="160" y="120"/>
                  <a:pt x="160" y="120"/>
                  <a:pt x="160" y="120"/>
                </a:cubicBezTo>
                <a:cubicBezTo>
                  <a:pt x="166" y="113"/>
                  <a:pt x="169" y="105"/>
                  <a:pt x="169" y="97"/>
                </a:cubicBezTo>
                <a:cubicBezTo>
                  <a:pt x="169" y="78"/>
                  <a:pt x="154" y="64"/>
                  <a:pt x="136" y="64"/>
                </a:cubicBezTo>
                <a:close/>
                <a:moveTo>
                  <a:pt x="149" y="52"/>
                </a:moveTo>
                <a:cubicBezTo>
                  <a:pt x="149" y="52"/>
                  <a:pt x="149" y="52"/>
                  <a:pt x="149" y="52"/>
                </a:cubicBezTo>
                <a:cubicBezTo>
                  <a:pt x="149" y="43"/>
                  <a:pt x="149" y="43"/>
                  <a:pt x="149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0" y="43"/>
                  <a:pt x="78" y="42"/>
                  <a:pt x="77" y="41"/>
                </a:cubicBezTo>
                <a:cubicBezTo>
                  <a:pt x="51" y="14"/>
                  <a:pt x="51" y="14"/>
                  <a:pt x="51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148"/>
                  <a:pt x="14" y="148"/>
                  <a:pt x="14" y="148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49" y="142"/>
                  <a:pt x="149" y="142"/>
                  <a:pt x="149" y="142"/>
                </a:cubicBezTo>
                <a:cubicBezTo>
                  <a:pt x="145" y="143"/>
                  <a:pt x="141" y="144"/>
                  <a:pt x="136" y="144"/>
                </a:cubicBezTo>
                <a:cubicBezTo>
                  <a:pt x="125" y="144"/>
                  <a:pt x="113" y="139"/>
                  <a:pt x="103" y="130"/>
                </a:cubicBezTo>
                <a:cubicBezTo>
                  <a:pt x="103" y="130"/>
                  <a:pt x="103" y="130"/>
                  <a:pt x="103" y="130"/>
                </a:cubicBezTo>
                <a:cubicBezTo>
                  <a:pt x="103" y="130"/>
                  <a:pt x="103" y="130"/>
                  <a:pt x="103" y="130"/>
                </a:cubicBezTo>
                <a:cubicBezTo>
                  <a:pt x="103" y="130"/>
                  <a:pt x="103" y="130"/>
                  <a:pt x="103" y="130"/>
                </a:cubicBezTo>
                <a:cubicBezTo>
                  <a:pt x="94" y="121"/>
                  <a:pt x="90" y="109"/>
                  <a:pt x="90" y="97"/>
                </a:cubicBezTo>
                <a:cubicBezTo>
                  <a:pt x="90" y="85"/>
                  <a:pt x="94" y="73"/>
                  <a:pt x="103" y="64"/>
                </a:cubicBezTo>
                <a:cubicBezTo>
                  <a:pt x="103" y="64"/>
                  <a:pt x="103" y="64"/>
                  <a:pt x="103" y="64"/>
                </a:cubicBezTo>
                <a:cubicBezTo>
                  <a:pt x="103" y="63"/>
                  <a:pt x="103" y="63"/>
                  <a:pt x="103" y="63"/>
                </a:cubicBezTo>
                <a:cubicBezTo>
                  <a:pt x="113" y="54"/>
                  <a:pt x="125" y="50"/>
                  <a:pt x="136" y="50"/>
                </a:cubicBezTo>
                <a:cubicBezTo>
                  <a:pt x="141" y="50"/>
                  <a:pt x="145" y="50"/>
                  <a:pt x="149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Box 45"/>
          <p:cNvSpPr txBox="1">
            <a:spLocks noChangeArrowheads="1"/>
          </p:cNvSpPr>
          <p:nvPr/>
        </p:nvSpPr>
        <p:spPr bwMode="auto">
          <a:xfrm>
            <a:off x="936625" y="3511550"/>
            <a:ext cx="19812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 anchorCtr="1"/>
          <a:lstStyle/>
          <a:p>
            <a:pPr algn="ctr"/>
            <a:r>
              <a:rPr lang="en-US" altLang="zh-CN" sz="3600" b="1">
                <a:solidFill>
                  <a:schemeClr val="bg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  <a:sym typeface="等线" panose="02010600030101010101" pitchFamily="2" charset="-122"/>
              </a:rPr>
              <a:t>WORK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863416" y="1020762"/>
            <a:ext cx="746999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800" dirty="0"/>
              <a:t>一、孔子所定為經，弟子所釋為傳，展轉</a:t>
            </a:r>
            <a:endParaRPr lang="en-US" altLang="zh-TW" sz="2800" dirty="0"/>
          </a:p>
          <a:p>
            <a:pPr>
              <a:lnSpc>
                <a:spcPct val="150000"/>
              </a:lnSpc>
            </a:pPr>
            <a:r>
              <a:rPr lang="en-US" altLang="zh-TW" sz="2800" dirty="0"/>
              <a:t>      </a:t>
            </a:r>
            <a:r>
              <a:rPr lang="zh-TW" altLang="zh-TW" sz="2800" dirty="0"/>
              <a:t>相授為說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二、六藝乃孔子所定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三、〈繫辭〉出於弟子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四、〈喪服〉出於子夏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五、《論語》、《孝經》皆屬於傳</a:t>
            </a:r>
          </a:p>
          <a:p>
            <a:pPr>
              <a:lnSpc>
                <a:spcPct val="150000"/>
              </a:lnSpc>
            </a:pPr>
            <a:r>
              <a:rPr lang="zh-TW" altLang="zh-TW" sz="2800" dirty="0"/>
              <a:t>六、後人以傳擬經，於是產生混淆</a:t>
            </a:r>
          </a:p>
          <a:p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36" grpId="0" bldLvl="0" animBg="1"/>
      <p:bldP spid="37" grpId="0" bldLvl="0" animBg="1"/>
      <p:bldP spid="38" grpId="0" bldLvl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稻壳儿搜索【幻雨工作室】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2192000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椭圆 41"/>
          <p:cNvSpPr/>
          <p:nvPr/>
        </p:nvSpPr>
        <p:spPr>
          <a:xfrm>
            <a:off x="5037138" y="3941763"/>
            <a:ext cx="1395412" cy="1422400"/>
          </a:xfrm>
          <a:prstGeom prst="ellipse">
            <a:avLst/>
          </a:prstGeom>
          <a:solidFill>
            <a:schemeClr val="accent1">
              <a:alpha val="24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734050" y="-242888"/>
            <a:ext cx="379413" cy="4408488"/>
            <a:chOff x="6534364" y="0"/>
            <a:chExt cx="222606" cy="236305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534364" y="0"/>
              <a:ext cx="0" cy="2363056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646133" y="0"/>
              <a:ext cx="0" cy="1533391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756970" y="0"/>
              <a:ext cx="0" cy="1181954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组合 27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0275" y="4516438"/>
            <a:ext cx="198438" cy="331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173913" y="-50800"/>
            <a:ext cx="111125" cy="1385888"/>
            <a:chOff x="8157681" y="0"/>
            <a:chExt cx="111381" cy="1385529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8216553" y="0"/>
              <a:ext cx="0" cy="1264910"/>
            </a:xfrm>
            <a:prstGeom prst="line">
              <a:avLst/>
            </a:prstGeom>
            <a:ln>
              <a:solidFill>
                <a:srgbClr val="B1C5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>
              <a:off x="8157681" y="1274433"/>
              <a:ext cx="111381" cy="111096"/>
            </a:xfrm>
            <a:prstGeom prst="ellipse">
              <a:avLst/>
            </a:prstGeom>
            <a:noFill/>
            <a:ln>
              <a:solidFill>
                <a:srgbClr val="B1C5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latin typeface="方正仿宋简体" panose="02010601030101010101" charset="-122"/>
                <a:ea typeface="方正仿宋简体" panose="02010601030101010101" charset="-122"/>
              </a:endParaRPr>
            </a:p>
          </p:txBody>
        </p:sp>
      </p:grpSp>
      <p:sp>
        <p:nvSpPr>
          <p:cNvPr id="35" name="椭圆 34"/>
          <p:cNvSpPr/>
          <p:nvPr/>
        </p:nvSpPr>
        <p:spPr>
          <a:xfrm>
            <a:off x="7604125" y="804863"/>
            <a:ext cx="298450" cy="300037"/>
          </a:xfrm>
          <a:prstGeom prst="ellipse">
            <a:avLst/>
          </a:prstGeom>
          <a:noFill/>
          <a:ln w="19050">
            <a:solidFill>
              <a:srgbClr val="91BC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6127750" y="806450"/>
            <a:ext cx="304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9600" dirty="0">
                <a:solidFill>
                  <a:srgbClr val="ABAE9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感</a:t>
            </a:r>
            <a:endParaRPr lang="zh-CN" altLang="en-US" sz="9600" dirty="0">
              <a:solidFill>
                <a:srgbClr val="ABAE91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6927850" y="2154238"/>
            <a:ext cx="304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7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謝</a:t>
            </a:r>
            <a:endParaRPr lang="zh-CN" altLang="en-US" sz="7200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39" name="文本框 38"/>
          <p:cNvSpPr txBox="1">
            <a:spLocks noChangeArrowheads="1"/>
          </p:cNvSpPr>
          <p:nvPr/>
        </p:nvSpPr>
        <p:spPr bwMode="auto">
          <a:xfrm>
            <a:off x="7127875" y="2943225"/>
            <a:ext cx="998538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1500" dirty="0">
                <a:solidFill>
                  <a:srgbClr val="ABAE91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聆</a:t>
            </a:r>
          </a:p>
        </p:txBody>
      </p: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6432550" y="4052888"/>
            <a:ext cx="6953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7200" dirty="0">
                <a:solidFill>
                  <a:srgbClr val="595959"/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rPr>
              <a:t>聽</a:t>
            </a:r>
            <a:endParaRPr lang="zh-CN" altLang="en-US" sz="7200" dirty="0">
              <a:solidFill>
                <a:srgbClr val="595959"/>
              </a:solidFill>
              <a:latin typeface="方正仿宋简体" panose="03000509000000000000" pitchFamily="65" charset="-122"/>
              <a:ea typeface="方正仿宋简体" panose="03000509000000000000" pitchFamily="65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432550" y="2943225"/>
            <a:ext cx="195263" cy="215900"/>
          </a:xfrm>
          <a:prstGeom prst="ellipse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851525" y="3733800"/>
            <a:ext cx="776288" cy="78263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4" name="椭圆 3"/>
          <p:cNvSpPr/>
          <p:nvPr/>
        </p:nvSpPr>
        <p:spPr>
          <a:xfrm>
            <a:off x="8329613" y="4503738"/>
            <a:ext cx="300037" cy="298450"/>
          </a:xfrm>
          <a:prstGeom prst="ellipse">
            <a:avLst/>
          </a:prstGeom>
          <a:noFill/>
          <a:ln w="19050">
            <a:solidFill>
              <a:srgbClr val="91BC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latin typeface="方正仿宋简体" panose="02010601030101010101" charset="-122"/>
              <a:ea typeface="方正仿宋简体" panose="02010601030101010101" charset="-122"/>
            </a:endParaRPr>
          </a:p>
        </p:txBody>
      </p:sp>
      <p:pic>
        <p:nvPicPr>
          <p:cNvPr id="6" name="组合 5"/>
          <p:cNvPicPr>
            <a:picLocks noGrp="1"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24850" y="-495300"/>
            <a:ext cx="198438" cy="332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椭圆 14"/>
          <p:cNvSpPr/>
          <p:nvPr/>
        </p:nvSpPr>
        <p:spPr>
          <a:xfrm>
            <a:off x="10183813" y="-906463"/>
            <a:ext cx="3057525" cy="2974976"/>
          </a:xfrm>
          <a:prstGeom prst="ellipse">
            <a:avLst/>
          </a:prstGeom>
          <a:solidFill>
            <a:schemeClr val="accent1">
              <a:alpha val="6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6" name="椭圆 15"/>
          <p:cNvSpPr/>
          <p:nvPr/>
        </p:nvSpPr>
        <p:spPr>
          <a:xfrm>
            <a:off x="10607675" y="1962150"/>
            <a:ext cx="484188" cy="54133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  <p:bldP spid="35" grpId="0" bldLvl="0" animBg="1"/>
      <p:bldP spid="37" grpId="0"/>
      <p:bldP spid="38" grpId="0"/>
      <p:bldP spid="39" grpId="0"/>
      <p:bldP spid="40" grpId="0"/>
      <p:bldP spid="2" grpId="0" bldLvl="0" animBg="1"/>
      <p:bldP spid="3" grpId="0" bldLvl="0" animBg="1"/>
      <p:bldP spid="4" grpId="0" bldLvl="0" animBg="1"/>
      <p:bldP spid="15" grpId="0" bldLvl="0" animBg="1"/>
      <p:bldP spid="16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第一PPT，www.1ppt.com">
  <a:themeElements>
    <a:clrScheme name="自定义 1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B6E51"/>
      </a:accent1>
      <a:accent2>
        <a:srgbClr val="6B6E51"/>
      </a:accent2>
      <a:accent3>
        <a:srgbClr val="6B6E51"/>
      </a:accent3>
      <a:accent4>
        <a:srgbClr val="6B6E51"/>
      </a:accent4>
      <a:accent5>
        <a:srgbClr val="6B6E51"/>
      </a:accent5>
      <a:accent6>
        <a:srgbClr val="6B6E51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975</Words>
  <Application>Microsoft Office PowerPoint</Application>
  <PresentationFormat>寬螢幕</PresentationFormat>
  <Paragraphs>118</Paragraphs>
  <Slides>19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清新植物</dc:title>
  <dc:creator>第一PPT</dc:creator>
  <cp:keywords>www.1ppt.com</cp:keywords>
  <dc:description>www.1ppt.com</dc:description>
  <cp:lastModifiedBy>Suhuan Chen</cp:lastModifiedBy>
  <cp:revision>47</cp:revision>
  <dcterms:created xsi:type="dcterms:W3CDTF">2018-07-19T09:38:00Z</dcterms:created>
  <dcterms:modified xsi:type="dcterms:W3CDTF">2022-08-11T14:04:44Z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  <property fmtid="{D5CDD505-2E9C-101B-9397-08002B2CF9AE}" pid="3" name="KSORubyTemplateID">
    <vt:lpwstr>2</vt:lpwstr>
  </property>
</Properties>
</file>