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04521CD-B1AF-4EEF-B818-0C9B4BBA8A04}"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3F6650-2169-4538-9715-F7788A5A232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8216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521CD-B1AF-4EEF-B818-0C9B4BBA8A04}"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3F6650-2169-4538-9715-F7788A5A2327}" type="slidenum">
              <a:rPr lang="en-GB" smtClean="0"/>
              <a:t>‹#›</a:t>
            </a:fld>
            <a:endParaRPr lang="en-GB"/>
          </a:p>
        </p:txBody>
      </p:sp>
    </p:spTree>
    <p:extLst>
      <p:ext uri="{BB962C8B-B14F-4D97-AF65-F5344CB8AC3E}">
        <p14:creationId xmlns:p14="http://schemas.microsoft.com/office/powerpoint/2010/main" val="2343848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521CD-B1AF-4EEF-B818-0C9B4BBA8A04}"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3F6650-2169-4538-9715-F7788A5A232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7851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4521CD-B1AF-4EEF-B818-0C9B4BBA8A04}" type="datetimeFigureOut">
              <a:rPr lang="en-GB" smtClean="0"/>
              <a:t>15/04/2021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3F6650-2169-4538-9715-F7788A5A2327}" type="slidenum">
              <a:rPr lang="en-GB" smtClean="0"/>
              <a:t>‹#›</a:t>
            </a:fld>
            <a:endParaRPr lang="en-GB"/>
          </a:p>
        </p:txBody>
      </p:sp>
    </p:spTree>
    <p:extLst>
      <p:ext uri="{BB962C8B-B14F-4D97-AF65-F5344CB8AC3E}">
        <p14:creationId xmlns:p14="http://schemas.microsoft.com/office/powerpoint/2010/main" val="1984480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4521CD-B1AF-4EEF-B818-0C9B4BBA8A04}" type="datetimeFigureOut">
              <a:rPr lang="en-GB" smtClean="0"/>
              <a:t>15/04/2021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3F6650-2169-4538-9715-F7788A5A2327}" type="slidenum">
              <a:rPr lang="en-GB" smtClean="0"/>
              <a:t>‹#›</a:t>
            </a:fld>
            <a:endParaRPr lang="en-GB"/>
          </a:p>
        </p:txBody>
      </p:sp>
    </p:spTree>
    <p:extLst>
      <p:ext uri="{BB962C8B-B14F-4D97-AF65-F5344CB8AC3E}">
        <p14:creationId xmlns:p14="http://schemas.microsoft.com/office/powerpoint/2010/main" val="148236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4521CD-B1AF-4EEF-B818-0C9B4BBA8A04}" type="datetimeFigureOut">
              <a:rPr lang="en-GB" smtClean="0"/>
              <a:t>15/04/2021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3F6650-2169-4538-9715-F7788A5A2327}" type="slidenum">
              <a:rPr lang="en-GB" smtClean="0"/>
              <a:t>‹#›</a:t>
            </a:fld>
            <a:endParaRPr lang="en-GB"/>
          </a:p>
        </p:txBody>
      </p:sp>
    </p:spTree>
    <p:extLst>
      <p:ext uri="{BB962C8B-B14F-4D97-AF65-F5344CB8AC3E}">
        <p14:creationId xmlns:p14="http://schemas.microsoft.com/office/powerpoint/2010/main" val="364297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4521CD-B1AF-4EEF-B818-0C9B4BBA8A04}" type="datetimeFigureOut">
              <a:rPr lang="en-GB" smtClean="0"/>
              <a:t>15/04/2021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3F6650-2169-4538-9715-F7788A5A2327}" type="slidenum">
              <a:rPr lang="en-GB" smtClean="0"/>
              <a:t>‹#›</a:t>
            </a:fld>
            <a:endParaRPr lang="en-GB"/>
          </a:p>
        </p:txBody>
      </p:sp>
    </p:spTree>
    <p:extLst>
      <p:ext uri="{BB962C8B-B14F-4D97-AF65-F5344CB8AC3E}">
        <p14:creationId xmlns:p14="http://schemas.microsoft.com/office/powerpoint/2010/main" val="3495448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4521CD-B1AF-4EEF-B818-0C9B4BBA8A04}" type="datetimeFigureOut">
              <a:rPr lang="en-GB" smtClean="0"/>
              <a:t>15/04/2021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3F6650-2169-4538-9715-F7788A5A2327}" type="slidenum">
              <a:rPr lang="en-GB" smtClean="0"/>
              <a:t>‹#›</a:t>
            </a:fld>
            <a:endParaRPr lang="en-GB"/>
          </a:p>
        </p:txBody>
      </p:sp>
    </p:spTree>
    <p:extLst>
      <p:ext uri="{BB962C8B-B14F-4D97-AF65-F5344CB8AC3E}">
        <p14:creationId xmlns:p14="http://schemas.microsoft.com/office/powerpoint/2010/main" val="1108363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4521CD-B1AF-4EEF-B818-0C9B4BBA8A04}" type="datetimeFigureOut">
              <a:rPr lang="en-GB" smtClean="0"/>
              <a:t>15/04/2021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3F6650-2169-4538-9715-F7788A5A232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5315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521CD-B1AF-4EEF-B818-0C9B4BBA8A04}"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3F6650-2169-4538-9715-F7788A5A2327}" type="slidenum">
              <a:rPr lang="en-GB" smtClean="0"/>
              <a:t>‹#›</a:t>
            </a:fld>
            <a:endParaRPr lang="en-GB"/>
          </a:p>
        </p:txBody>
      </p:sp>
    </p:spTree>
    <p:extLst>
      <p:ext uri="{BB962C8B-B14F-4D97-AF65-F5344CB8AC3E}">
        <p14:creationId xmlns:p14="http://schemas.microsoft.com/office/powerpoint/2010/main" val="2391168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521CD-B1AF-4EEF-B818-0C9B4BBA8A04}" type="datetimeFigureOut">
              <a:rPr lang="en-GB" smtClean="0"/>
              <a:t>15/04/2021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3F6650-2169-4538-9715-F7788A5A232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1222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04521CD-B1AF-4EEF-B818-0C9B4BBA8A04}" type="datetimeFigureOut">
              <a:rPr lang="en-GB" smtClean="0"/>
              <a:t>15/04/2021</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93F6650-2169-4538-9715-F7788A5A2327}"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597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B4D7-4EE7-44B8-85FC-1E645417E5A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00E3E0B0-9B98-44DD-AD9F-3C4E53972DC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36015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615B0-6A02-47DC-A091-8B1DD93EEF19}"/>
              </a:ext>
            </a:extLst>
          </p:cNvPr>
          <p:cNvSpPr>
            <a:spLocks noGrp="1"/>
          </p:cNvSpPr>
          <p:nvPr>
            <p:ph type="title"/>
          </p:nvPr>
        </p:nvSpPr>
        <p:spPr>
          <a:xfrm>
            <a:off x="838200" y="35772"/>
            <a:ext cx="10515600" cy="925277"/>
          </a:xfrm>
        </p:spPr>
        <p:txBody>
          <a:bodyPr/>
          <a:lstStyle/>
          <a:p>
            <a:r>
              <a:rPr lang="en-GB" dirty="0"/>
              <a:t>How Exercise Influences Mental Health</a:t>
            </a:r>
          </a:p>
        </p:txBody>
      </p:sp>
      <p:sp>
        <p:nvSpPr>
          <p:cNvPr id="3" name="Content Placeholder 2">
            <a:extLst>
              <a:ext uri="{FF2B5EF4-FFF2-40B4-BE49-F238E27FC236}">
                <a16:creationId xmlns:a16="http://schemas.microsoft.com/office/drawing/2014/main" id="{3F17E97A-7553-493E-9233-E7445D07684D}"/>
              </a:ext>
            </a:extLst>
          </p:cNvPr>
          <p:cNvSpPr>
            <a:spLocks noGrp="1"/>
          </p:cNvSpPr>
          <p:nvPr>
            <p:ph idx="1"/>
          </p:nvPr>
        </p:nvSpPr>
        <p:spPr>
          <a:xfrm>
            <a:off x="0" y="946218"/>
            <a:ext cx="3457112" cy="5223763"/>
          </a:xfrm>
        </p:spPr>
        <p:style>
          <a:lnRef idx="3">
            <a:schemeClr val="lt1"/>
          </a:lnRef>
          <a:fillRef idx="1">
            <a:schemeClr val="accent5"/>
          </a:fillRef>
          <a:effectRef idx="1">
            <a:schemeClr val="accent5"/>
          </a:effectRef>
          <a:fontRef idx="minor">
            <a:schemeClr val="lt1"/>
          </a:fontRef>
        </p:style>
        <p:txBody>
          <a:bodyPr>
            <a:noAutofit/>
          </a:bodyPr>
          <a:lstStyle/>
          <a:p>
            <a:pPr marL="0" indent="0">
              <a:buNone/>
            </a:pPr>
            <a:r>
              <a:rPr lang="en-GB" sz="1400" b="1" dirty="0">
                <a:solidFill>
                  <a:schemeClr val="accent1">
                    <a:lumMod val="60000"/>
                    <a:lumOff val="40000"/>
                  </a:schemeClr>
                </a:solidFill>
                <a:effectLst/>
                <a:latin typeface="Calibri" panose="020F0502020204030204" pitchFamily="34" charset="0"/>
                <a:ea typeface="Calibri" panose="020F0502020204030204" pitchFamily="34" charset="0"/>
                <a:cs typeface="Calibri" panose="020F0502020204030204" pitchFamily="34" charset="0"/>
              </a:rPr>
              <a:t>Introduction</a:t>
            </a:r>
          </a:p>
          <a:p>
            <a:pPr marL="0" indent="0">
              <a:buNone/>
            </a:pPr>
            <a:r>
              <a:rPr lang="en-GB" sz="1400" dirty="0">
                <a:effectLst/>
                <a:latin typeface="Calibri" panose="020F0502020204030204" pitchFamily="34" charset="0"/>
                <a:ea typeface="Calibri" panose="020F0502020204030204" pitchFamily="34" charset="0"/>
                <a:cs typeface="Calibri" panose="020F0502020204030204" pitchFamily="34" charset="0"/>
              </a:rPr>
              <a:t>This </a:t>
            </a:r>
            <a:r>
              <a:rPr lang="en-GB" sz="1400" dirty="0">
                <a:latin typeface="Calibri" panose="020F0502020204030204" pitchFamily="34" charset="0"/>
                <a:ea typeface="Calibri" panose="020F0502020204030204" pitchFamily="34" charset="0"/>
                <a:cs typeface="Calibri" panose="020F0502020204030204" pitchFamily="34" charset="0"/>
              </a:rPr>
              <a:t>dissertation </a:t>
            </a:r>
            <a:r>
              <a:rPr lang="en-GB" sz="1400" dirty="0">
                <a:effectLst/>
                <a:latin typeface="Calibri" panose="020F0502020204030204" pitchFamily="34" charset="0"/>
                <a:ea typeface="Calibri" panose="020F0502020204030204" pitchFamily="34" charset="0"/>
                <a:cs typeface="Calibri" panose="020F0502020204030204" pitchFamily="34" charset="0"/>
              </a:rPr>
              <a:t>represents the study of ‘How Exercise Influences Mental Health’.  This study was chosen because of my interest in people’s experience of maintaining a healthy lifestyle and because of the fact that employees’ health and wellbeing is becoming increasingly important for organisations. . According to Lupton (2019), “If your staff are happy and healthy, then they will be more motivated to increase company turnover.” This is very interesting and suggests how important employee health and wellness should be to their organisation, since they are the cogs that keep the business turning. </a:t>
            </a:r>
          </a:p>
          <a:p>
            <a:pPr marL="0" indent="0">
              <a:buNone/>
            </a:pPr>
            <a:r>
              <a:rPr lang="en-GB" sz="1400" dirty="0">
                <a:effectLst/>
                <a:latin typeface="Calibri" panose="020F0502020204030204" pitchFamily="34" charset="0"/>
                <a:ea typeface="Calibri" panose="020F0502020204030204" pitchFamily="34" charset="0"/>
                <a:cs typeface="Calibri" panose="020F0502020204030204" pitchFamily="34" charset="0"/>
              </a:rPr>
              <a:t>The hypothesis for this research proposal is that being healthy and fit has a positive impact on mental health.  My sub questions will be looking at what the relationship is between wellbeing and physical fitness. My aim in undertaking this research is to identify how physical exercise correlates to many different personal qualities like educational background, age, gender, well-being, and income</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6AC68614-2571-4A1D-8CD6-3636C2E172BD}"/>
              </a:ext>
            </a:extLst>
          </p:cNvPr>
          <p:cNvSpPr txBox="1"/>
          <p:nvPr/>
        </p:nvSpPr>
        <p:spPr>
          <a:xfrm>
            <a:off x="3457112" y="943442"/>
            <a:ext cx="4720428" cy="2935804"/>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just"/>
            <a:r>
              <a:rPr lang="en-GB" sz="1400" b="1" dirty="0">
                <a:solidFill>
                  <a:schemeClr val="accent1">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Literature Review</a:t>
            </a:r>
          </a:p>
          <a:p>
            <a:pPr algn="just">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Numerous articles state that it has a positive effect on an individual’s mental health. Physical exercise is increasingly being promoted as a method to increase and maintain good mental health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Raglin</a:t>
            </a:r>
            <a:r>
              <a:rPr lang="en-GB" sz="1400" dirty="0">
                <a:effectLst/>
                <a:latin typeface="Calibri" panose="020F0502020204030204" pitchFamily="34" charset="0"/>
                <a:ea typeface="Calibri" panose="020F0502020204030204" pitchFamily="34" charset="0"/>
                <a:cs typeface="Times New Roman" panose="02020603050405020304" pitchFamily="18" charset="0"/>
              </a:rPr>
              <a:t>, 1990). Much of the research undertaken states that exercise can have profound effects. Some further benefits include:</a:t>
            </a:r>
          </a:p>
          <a:p>
            <a:pPr marL="342900" lvl="0" indent="-342900" algn="just">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Help for depression and anxiety</a:t>
            </a:r>
          </a:p>
          <a:p>
            <a:pPr marL="342900" lvl="0" indent="-342900" algn="just">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Decreased stress</a:t>
            </a:r>
          </a:p>
          <a:p>
            <a:pPr marL="342900" lvl="0" indent="-342900" algn="just">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Increased self-esteem and self-confidence</a:t>
            </a:r>
          </a:p>
          <a:p>
            <a:pPr marL="342900" lvl="0" indent="-342900" algn="just">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Better sleep</a:t>
            </a:r>
          </a:p>
          <a:p>
            <a:pPr marL="342900" lvl="0" indent="-342900" algn="just">
              <a:lnSpc>
                <a:spcPct val="107000"/>
              </a:lnSpc>
              <a:spcAft>
                <a:spcPts val="800"/>
              </a:spcAft>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Brain boost</a:t>
            </a:r>
          </a:p>
        </p:txBody>
      </p:sp>
      <p:sp>
        <p:nvSpPr>
          <p:cNvPr id="4" name="TextBox 3">
            <a:extLst>
              <a:ext uri="{FF2B5EF4-FFF2-40B4-BE49-F238E27FC236}">
                <a16:creationId xmlns:a16="http://schemas.microsoft.com/office/drawing/2014/main" id="{C7BF1B8C-1EE8-4EAF-A1DA-821262A617A6}"/>
              </a:ext>
            </a:extLst>
          </p:cNvPr>
          <p:cNvSpPr txBox="1"/>
          <p:nvPr/>
        </p:nvSpPr>
        <p:spPr>
          <a:xfrm>
            <a:off x="3457112" y="4958310"/>
            <a:ext cx="8734888" cy="1900905"/>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just">
              <a:lnSpc>
                <a:spcPct val="107000"/>
              </a:lnSpc>
              <a:spcAft>
                <a:spcPts val="800"/>
              </a:spcAft>
            </a:pPr>
            <a:r>
              <a:rPr lang="en-GB" sz="1400" b="1" dirty="0">
                <a:solidFill>
                  <a:schemeClr val="accent1">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Conclusion</a:t>
            </a:r>
          </a:p>
          <a:p>
            <a:pPr algn="just">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In conclusion, a lot of interesting information was gathered including the participants’ experiences of attending a gym or exercising in general, their motivations to exercise, the after-effects of exercising and not exercising, their thoughts and feelings on nutrition and their opinion on how exercise affects mental health. </a:t>
            </a:r>
          </a:p>
          <a:p>
            <a:pPr algn="just">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It is evident that exercise, specifically going to the gym has a positive influence on the mental health of the participants. The participants state that they don’t feel their best if they don’t exercise and that they feel positive and uplifted after having exercised in the gym. This helps conclude that exercise has a positive influence on mental health</a:t>
            </a:r>
          </a:p>
        </p:txBody>
      </p:sp>
      <p:sp>
        <p:nvSpPr>
          <p:cNvPr id="7" name="TextBox 6">
            <a:extLst>
              <a:ext uri="{FF2B5EF4-FFF2-40B4-BE49-F238E27FC236}">
                <a16:creationId xmlns:a16="http://schemas.microsoft.com/office/drawing/2014/main" id="{761DF520-247E-475D-A2BD-059FEC02066F}"/>
              </a:ext>
            </a:extLst>
          </p:cNvPr>
          <p:cNvSpPr txBox="1"/>
          <p:nvPr/>
        </p:nvSpPr>
        <p:spPr>
          <a:xfrm>
            <a:off x="8177541" y="940865"/>
            <a:ext cx="4014460" cy="954107"/>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sz="1400" b="1" dirty="0">
                <a:solidFill>
                  <a:schemeClr val="accent1">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Methodology</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The research will be conducted using a mixed methods approach, using qualitative research and quantitative research. </a:t>
            </a:r>
          </a:p>
        </p:txBody>
      </p:sp>
      <p:sp>
        <p:nvSpPr>
          <p:cNvPr id="8" name="TextBox 7">
            <a:extLst>
              <a:ext uri="{FF2B5EF4-FFF2-40B4-BE49-F238E27FC236}">
                <a16:creationId xmlns:a16="http://schemas.microsoft.com/office/drawing/2014/main" id="{F716D077-8FBC-4241-A7D7-98F2F63E4F8E}"/>
              </a:ext>
            </a:extLst>
          </p:cNvPr>
          <p:cNvSpPr txBox="1"/>
          <p:nvPr/>
        </p:nvSpPr>
        <p:spPr>
          <a:xfrm>
            <a:off x="8177541" y="1899690"/>
            <a:ext cx="4014460" cy="2462213"/>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sz="1400" dirty="0">
                <a:solidFill>
                  <a:schemeClr val="accent1">
                    <a:lumMod val="60000"/>
                    <a:lumOff val="40000"/>
                  </a:schemeClr>
                </a:solidFill>
              </a:rPr>
              <a:t>Findings</a:t>
            </a:r>
          </a:p>
          <a:p>
            <a:r>
              <a:rPr lang="en-GB" sz="1400">
                <a:effectLst/>
                <a:ea typeface="Calibri" panose="020F0502020204030204" pitchFamily="34" charset="0"/>
                <a:cs typeface="Times New Roman" panose="02020603050405020304" pitchFamily="18" charset="0"/>
              </a:rPr>
              <a:t>The </a:t>
            </a:r>
            <a:r>
              <a:rPr lang="en-GB" sz="1400" dirty="0">
                <a:effectLst/>
                <a:ea typeface="Calibri" panose="020F0502020204030204" pitchFamily="34" charset="0"/>
                <a:cs typeface="Times New Roman" panose="02020603050405020304" pitchFamily="18" charset="0"/>
              </a:rPr>
              <a:t>participants states how they feel after exercise and it’s interesting what they had to say, “When I don’t exercise, I feel very sluggish and lazy so I’m sure it’s having an effect on my mental health in that case, when I exercise then however this changes completely and I am a lot more energetic, vibrant and happy after exercising.” This suggests that after exercise the participant feels a great deal better, they feel vibrant, energetic, and happy. This links to the findings of the literature review (</a:t>
            </a:r>
            <a:r>
              <a:rPr lang="en-GB" sz="1400" dirty="0" err="1">
                <a:effectLst/>
                <a:ea typeface="Calibri" panose="020F0502020204030204" pitchFamily="34" charset="0"/>
                <a:cs typeface="Times New Roman" panose="02020603050405020304" pitchFamily="18" charset="0"/>
              </a:rPr>
              <a:t>Raglin</a:t>
            </a:r>
            <a:r>
              <a:rPr lang="en-GB" sz="1400" dirty="0">
                <a:effectLst/>
                <a:ea typeface="Calibri" panose="020F0502020204030204" pitchFamily="34" charset="0"/>
                <a:cs typeface="Times New Roman" panose="02020603050405020304" pitchFamily="18" charset="0"/>
              </a:rPr>
              <a:t>, 1990).</a:t>
            </a:r>
          </a:p>
        </p:txBody>
      </p:sp>
    </p:spTree>
    <p:extLst>
      <p:ext uri="{BB962C8B-B14F-4D97-AF65-F5344CB8AC3E}">
        <p14:creationId xmlns:p14="http://schemas.microsoft.com/office/powerpoint/2010/main" val="5796259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
  <TotalTime>39</TotalTime>
  <Words>485</Words>
  <Application>Microsoft Office PowerPoint</Application>
  <PresentationFormat>Widescreen</PresentationFormat>
  <Paragraphs>18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Calibri</vt:lpstr>
      <vt:lpstr>Tw Cen MT</vt:lpstr>
      <vt:lpstr>Tw Cen MT Condensed</vt:lpstr>
      <vt:lpstr>Wingdings 3</vt:lpstr>
      <vt:lpstr>Integral</vt:lpstr>
      <vt:lpstr>PowerPoint Presentation</vt:lpstr>
      <vt:lpstr>How Exercise Influences Mental Health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Owain Revitt (1903225)</dc:creator>
  <cp:lastModifiedBy>Owain Revitt (1903225)</cp:lastModifiedBy>
  <cp:revision>11</cp:revision>
  <dcterms:created xsi:type="dcterms:W3CDTF">2021-04-13T14:37:18Z</dcterms:created>
  <dcterms:modified xsi:type="dcterms:W3CDTF">2021-04-15T11:43:21Z</dcterms:modified>
</cp:coreProperties>
</file>