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amp;ehk=mFGOsjq4OmeVxud6hpmCLA&amp;r=0&amp;pid=OfficeInsert"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62" r:id="rId2"/>
    <p:sldId id="263" r:id="rId3"/>
  </p:sldIdLst>
  <p:sldSz cx="12188825"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599" autoAdjust="0"/>
  </p:normalViewPr>
  <p:slideViewPr>
    <p:cSldViewPr>
      <p:cViewPr>
        <p:scale>
          <a:sx n="70" d="100"/>
          <a:sy n="70" d="100"/>
        </p:scale>
        <p:origin x="654" y="66"/>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784AA43A-3F76-4A13-9CD6-36134EB429E3}" type="datetimeFigureOut">
              <a:rPr lang="en-US"/>
              <a:t>9/24/2017</a:t>
            </a:fld>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5F674A4F-2B7A-4ECB-A400-260B2FFC03C1}" type="datetimeFigureOut">
              <a:rPr lang="en-US"/>
              <a:t>9/24/2017</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9/24/2017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9/24/2017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9/24/2017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9/24/2017</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9/24/2017</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9/24/2017</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9/24/2017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9/24/2017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9/24/2017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9/24/2017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9/24/2017</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www.souravghosh.com/blog/alternate-educational-system/" TargetMode="External"/><Relationship Id="rId7" Type="http://schemas.openxmlformats.org/officeDocument/2006/relationships/hyperlink" Target="https://creativecommons.org/licenses/by-sa/3.0/" TargetMode="External"/><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hyperlink" Target="http://thecollaboratory.wikidot.com/philosophy-of-thought-and-logic-2011-2012" TargetMode="External"/><Relationship Id="rId5" Type="http://schemas.openxmlformats.org/officeDocument/2006/relationships/image" Target="../media/image3.jpg&amp;ehk=mFGOsjq4OmeVxud6hpmCLA&amp;r=0&amp;pid=OfficeInsert"/><Relationship Id="rId4" Type="http://schemas.openxmlformats.org/officeDocument/2006/relationships/hyperlink" Target="https://creativecommons.org/licenses/by-nc-nd/4.0/"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thecollaboratory.wikidot.com/philosophy-of-thought-and-logic-2011-2012%3e%5bAccessed" TargetMode="External"/><Relationship Id="rId3" Type="http://schemas.openxmlformats.org/officeDocument/2006/relationships/hyperlink" Target="http://www.fundamentallychildren.com/2015/04/01/developing-critical-thinking-skills-through-stories/" TargetMode="External"/><Relationship Id="rId7" Type="http://schemas.openxmlformats.org/officeDocument/2006/relationships/hyperlink" Target="https://www.souravghosh.com/blog/alternate-educational-system/%3e%5baccessed" TargetMode="External"/><Relationship Id="rId2" Type="http://schemas.openxmlformats.org/officeDocument/2006/relationships/hyperlink" Target="http://www.hanen.org/Helpful-Info/Early-Literacy-Corner/Critical-Thinking.aspx%3e%5bAccessed" TargetMode="External"/><Relationship Id="rId1" Type="http://schemas.openxmlformats.org/officeDocument/2006/relationships/slideLayout" Target="../slideLayouts/slideLayout7.xml"/><Relationship Id="rId6" Type="http://schemas.openxmlformats.org/officeDocument/2006/relationships/hyperlink" Target="http://college.cengage.com/masterstudent/shared/content/articles/qualities%20critical%20%20thinker.html" TargetMode="External"/><Relationship Id="rId5" Type="http://schemas.openxmlformats.org/officeDocument/2006/relationships/hyperlink" Target="https://graysreadinggroup.wordpress.com/2012/12/18/the-reflective-practitioner-by-donald-schon/" TargetMode="External"/><Relationship Id="rId4" Type="http://schemas.openxmlformats.org/officeDocument/2006/relationships/hyperlink" Target="https://www.mheducation.co.uk/openup/chapters/9780335243662.pdf%3e%5bAccessed%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4D9EFC-5E72-4E93-A779-0FECB1C27512}"/>
              </a:ext>
            </a:extLst>
          </p:cNvPr>
          <p:cNvSpPr/>
          <p:nvPr/>
        </p:nvSpPr>
        <p:spPr>
          <a:xfrm>
            <a:off x="66057" y="692696"/>
            <a:ext cx="6144345" cy="4334520"/>
          </a:xfrm>
          <a:prstGeom prst="rect">
            <a:avLst/>
          </a:prstGeom>
        </p:spPr>
        <p:txBody>
          <a:bodyPr wrap="square">
            <a:spAutoFit/>
          </a:bodyPr>
          <a:lstStyle/>
          <a:p>
            <a:pPr algn="just">
              <a:lnSpc>
                <a:spcPct val="150000"/>
              </a:lnSpc>
              <a:spcAft>
                <a:spcPts val="800"/>
              </a:spcAft>
            </a:pPr>
            <a:r>
              <a:rPr lang="en-GB" u="sng" dirty="0">
                <a:latin typeface="Arial" panose="020B0604020202020204" pitchFamily="34" charset="0"/>
                <a:ea typeface="Calibri" panose="020F0502020204030204" pitchFamily="34" charset="0"/>
                <a:cs typeface="Times New Roman" panose="02020603050405020304" pitchFamily="18" charset="0"/>
              </a:rPr>
              <a:t>What is critical thinking?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Critical thinking is to take a step back, carefully and logically thinking about the information you have received. To question and evaluate that information reflectively, according to (MHeducation.PDF file. No date)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It is suggested by (The Hansen centre 2016) children need to learn to develop critical thinking and it should be as essential as learning reading, writing and numeracy. It should to be included as part of the essential skills in Education.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To develop critical thinking at an early age, telling stories to the young child will help them reflect and interpret information in the stories. This will therefore help the child develop and aid their critical thinking, according to (Taylor. A. April 1</a:t>
            </a:r>
            <a:r>
              <a:rPr lang="en-GB" sz="1200" baseline="30000" dirty="0">
                <a:latin typeface="Arial" panose="020B0604020202020204" pitchFamily="34" charset="0"/>
                <a:ea typeface="Calibri" panose="020F0502020204030204" pitchFamily="34" charset="0"/>
                <a:cs typeface="Times New Roman" panose="02020603050405020304" pitchFamily="18" charset="0"/>
              </a:rPr>
              <a:t>st</a:t>
            </a:r>
            <a:r>
              <a:rPr lang="en-GB" sz="1200" dirty="0">
                <a:latin typeface="Arial" panose="020B0604020202020204" pitchFamily="34" charset="0"/>
                <a:ea typeface="Calibri" panose="020F0502020204030204" pitchFamily="34" charset="0"/>
                <a:cs typeface="Times New Roman" panose="02020603050405020304" pitchFamily="18" charset="0"/>
              </a:rPr>
              <a:t>, 2015 at Fundamentally children 2017).</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dirty="0">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EE857040-AE4B-46C9-A2B6-C0903C0A43CD}"/>
              </a:ext>
            </a:extLst>
          </p:cNvPr>
          <p:cNvSpPr/>
          <p:nvPr/>
        </p:nvSpPr>
        <p:spPr>
          <a:xfrm>
            <a:off x="1917948" y="82990"/>
            <a:ext cx="8640960" cy="600164"/>
          </a:xfrm>
          <a:prstGeom prst="rect">
            <a:avLst/>
          </a:prstGeom>
        </p:spPr>
        <p:txBody>
          <a:bodyPr wrap="square">
            <a:spAutoFit/>
          </a:bodyPr>
          <a:lstStyle/>
          <a:p>
            <a:pPr algn="ctr">
              <a:lnSpc>
                <a:spcPct val="150000"/>
              </a:lnSpc>
              <a:spcAft>
                <a:spcPts val="800"/>
              </a:spcAft>
            </a:pPr>
            <a:r>
              <a:rPr lang="en-GB" sz="2200" u="sng" dirty="0">
                <a:latin typeface="Arial" panose="020B0604020202020204" pitchFamily="34" charset="0"/>
                <a:ea typeface="Calibri" panose="020F0502020204030204" pitchFamily="34" charset="0"/>
                <a:cs typeface="Times New Roman" panose="02020603050405020304" pitchFamily="18" charset="0"/>
              </a:rPr>
              <a:t>Qualities and Skills needed to be a Critical Thinker in Education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7EBD85AA-2FEF-4BEE-AA61-A89557918D4D}"/>
              </a:ext>
            </a:extLst>
          </p:cNvPr>
          <p:cNvSpPr/>
          <p:nvPr/>
        </p:nvSpPr>
        <p:spPr>
          <a:xfrm>
            <a:off x="6249957" y="1988840"/>
            <a:ext cx="5875785" cy="5146152"/>
          </a:xfrm>
          <a:prstGeom prst="rect">
            <a:avLst/>
          </a:prstGeom>
        </p:spPr>
        <p:txBody>
          <a:bodyPr wrap="square">
            <a:spAutoFit/>
          </a:bodyPr>
          <a:lstStyle/>
          <a:p>
            <a:pPr>
              <a:lnSpc>
                <a:spcPct val="150000"/>
              </a:lnSpc>
              <a:spcAft>
                <a:spcPts val="800"/>
              </a:spcAft>
            </a:pPr>
            <a:r>
              <a:rPr lang="en-GB" u="sng" dirty="0">
                <a:latin typeface="Arial" panose="020B0604020202020204" pitchFamily="34" charset="0"/>
                <a:ea typeface="Calibri" panose="020F0502020204030204" pitchFamily="34" charset="0"/>
                <a:cs typeface="Times New Roman" panose="02020603050405020304" pitchFamily="18" charset="0"/>
              </a:rPr>
              <a:t>Three qualities of critical thinking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u="sng" dirty="0">
                <a:latin typeface="Arial" panose="020B0604020202020204" pitchFamily="34" charset="0"/>
                <a:ea typeface="Calibri" panose="020F0502020204030204" pitchFamily="34" charset="0"/>
                <a:cs typeface="Times New Roman" panose="02020603050405020304" pitchFamily="18" charset="0"/>
              </a:rPr>
              <a:t>Reflection: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To reflect on ones and others actions, in action or on action. According to Schon (cited Buwert.P.2012 in </a:t>
            </a:r>
            <a:r>
              <a:rPr lang="en-GB" sz="1200" dirty="0" err="1">
                <a:latin typeface="Arial" panose="020B0604020202020204" pitchFamily="34" charset="0"/>
                <a:ea typeface="Calibri" panose="020F0502020204030204" pitchFamily="34" charset="0"/>
                <a:cs typeface="Times New Roman" panose="02020603050405020304" pitchFamily="18" charset="0"/>
              </a:rPr>
              <a:t>Grays</a:t>
            </a:r>
            <a:r>
              <a:rPr lang="en-GB" sz="1200" dirty="0">
                <a:latin typeface="Arial" panose="020B0604020202020204" pitchFamily="34" charset="0"/>
                <a:ea typeface="Calibri" panose="020F0502020204030204" pitchFamily="34" charset="0"/>
                <a:cs typeface="Times New Roman" panose="02020603050405020304" pitchFamily="18" charset="0"/>
              </a:rPr>
              <a:t> research reading group) “</a:t>
            </a:r>
            <a:r>
              <a:rPr lang="en-GB" sz="1200" b="1" dirty="0">
                <a:latin typeface="Arial" panose="020B0604020202020204" pitchFamily="34" charset="0"/>
                <a:ea typeface="Calibri" panose="020F0502020204030204" pitchFamily="34" charset="0"/>
                <a:cs typeface="Times New Roman" panose="02020603050405020304" pitchFamily="18" charset="0"/>
              </a:rPr>
              <a:t>Reflection in action </a:t>
            </a:r>
            <a:r>
              <a:rPr lang="en-GB" sz="1200" dirty="0">
                <a:latin typeface="Arial" panose="020B0604020202020204" pitchFamily="34" charset="0"/>
                <a:ea typeface="Calibri" panose="020F0502020204030204" pitchFamily="34" charset="0"/>
                <a:cs typeface="Times New Roman" panose="02020603050405020304" pitchFamily="18" charset="0"/>
              </a:rPr>
              <a:t>is to reflect on behaviour as it happens, whereas, </a:t>
            </a:r>
            <a:r>
              <a:rPr lang="en-GB" sz="1200" b="1" dirty="0">
                <a:latin typeface="Arial" panose="020B0604020202020204" pitchFamily="34" charset="0"/>
                <a:ea typeface="Calibri" panose="020F0502020204030204" pitchFamily="34" charset="0"/>
                <a:cs typeface="Times New Roman" panose="02020603050405020304" pitchFamily="18" charset="0"/>
              </a:rPr>
              <a:t>Reflection on action</a:t>
            </a:r>
            <a:r>
              <a:rPr lang="en-GB" sz="1200" dirty="0">
                <a:latin typeface="Arial" panose="020B0604020202020204" pitchFamily="34" charset="0"/>
                <a:ea typeface="Calibri" panose="020F0502020204030204" pitchFamily="34" charset="0"/>
                <a:cs typeface="Times New Roman" panose="02020603050405020304" pitchFamily="18" charset="0"/>
              </a:rPr>
              <a:t> reflecting after the event, to review, analyse, and evaluate the situation.”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latin typeface="Arial" panose="020B0604020202020204" pitchFamily="34" charset="0"/>
                <a:ea typeface="Calibri" panose="020F0502020204030204" pitchFamily="34" charset="0"/>
                <a:cs typeface="Times New Roman" panose="02020603050405020304" pitchFamily="18" charset="0"/>
              </a:rPr>
              <a:t>Objective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To be </a:t>
            </a:r>
            <a:r>
              <a:rPr lang="en-GB" sz="1200" b="1" dirty="0">
                <a:latin typeface="Arial" panose="020B0604020202020204" pitchFamily="34" charset="0"/>
                <a:ea typeface="Calibri" panose="020F0502020204030204" pitchFamily="34" charset="0"/>
                <a:cs typeface="Times New Roman" panose="02020603050405020304" pitchFamily="18" charset="0"/>
              </a:rPr>
              <a:t>objective </a:t>
            </a:r>
            <a:r>
              <a:rPr lang="en-GB" sz="1200" dirty="0">
                <a:latin typeface="Arial" panose="020B0604020202020204" pitchFamily="34" charset="0"/>
                <a:ea typeface="Calibri" panose="020F0502020204030204" pitchFamily="34" charset="0"/>
                <a:cs typeface="Times New Roman" panose="02020603050405020304" pitchFamily="18" charset="0"/>
              </a:rPr>
              <a:t>you should not be influenced by others and to think in a non-biased way. According to (Reynolds, Judge, McCreery and Jones2013) one takes into account all the facts and possible explanations and draws on available evidence, questioning its authenticity.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latin typeface="Arial" panose="020B0604020202020204" pitchFamily="34" charset="0"/>
                <a:ea typeface="Calibri" panose="020F0502020204030204" pitchFamily="34" charset="0"/>
                <a:cs typeface="Times New Roman" panose="02020603050405020304" pitchFamily="18" charset="0"/>
              </a:rPr>
              <a:t>Open-minded</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To respect the diversity of others, to recognise and value that people disagree. (Qualities of a critical thinker. Article: master student series).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E3F73F91-274F-4191-99E5-C2AAED77F643}"/>
              </a:ext>
            </a:extLst>
          </p:cNvPr>
          <p:cNvSpPr/>
          <p:nvPr/>
        </p:nvSpPr>
        <p:spPr>
          <a:xfrm>
            <a:off x="84753" y="-20067"/>
            <a:ext cx="1921423" cy="369332"/>
          </a:xfrm>
          <a:prstGeom prst="rect">
            <a:avLst/>
          </a:prstGeom>
        </p:spPr>
        <p:txBody>
          <a:bodyPr wrap="none">
            <a:spAutoFit/>
          </a:bodyPr>
          <a:lstStyle/>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Tracy Leahy       1705334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495B8ED7-4105-40A5-B503-112AEB7051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0055" y="4397058"/>
            <a:ext cx="5096348" cy="2192788"/>
          </a:xfrm>
          <a:prstGeom prst="rect">
            <a:avLst/>
          </a:prstGeom>
        </p:spPr>
      </p:pic>
      <p:sp>
        <p:nvSpPr>
          <p:cNvPr id="10" name="TextBox 9">
            <a:extLst>
              <a:ext uri="{FF2B5EF4-FFF2-40B4-BE49-F238E27FC236}">
                <a16:creationId xmlns:a16="http://schemas.microsoft.com/office/drawing/2014/main" id="{FDE312DC-AA9D-426C-9D39-C0D21EDB2144}"/>
              </a:ext>
            </a:extLst>
          </p:cNvPr>
          <p:cNvSpPr txBox="1"/>
          <p:nvPr/>
        </p:nvSpPr>
        <p:spPr>
          <a:xfrm>
            <a:off x="84753" y="6606276"/>
            <a:ext cx="3312368" cy="230832"/>
          </a:xfrm>
          <a:prstGeom prst="rect">
            <a:avLst/>
          </a:prstGeom>
          <a:noFill/>
        </p:spPr>
        <p:txBody>
          <a:bodyPr wrap="square" rtlCol="0">
            <a:spAutoFit/>
          </a:bodyPr>
          <a:lstStyle/>
          <a:p>
            <a:r>
              <a:rPr lang="en-GB" sz="900" dirty="0">
                <a:hlinkClick r:id="rId3" tooltip="http://www.souravghosh.com/blog/alternate-educational-system/"/>
              </a:rPr>
              <a:t>This Photo</a:t>
            </a:r>
            <a:r>
              <a:rPr lang="en-GB" sz="900" dirty="0"/>
              <a:t> by Unknown Author is licensed under </a:t>
            </a:r>
            <a:r>
              <a:rPr lang="en-GB" sz="900" dirty="0">
                <a:hlinkClick r:id="rId4" tooltip="https://creativecommons.org/licenses/by-nc-nd/4.0/"/>
              </a:rPr>
              <a:t>CC BY-NC-ND</a:t>
            </a:r>
            <a:endParaRPr lang="en-GB" sz="900" dirty="0"/>
          </a:p>
        </p:txBody>
      </p:sp>
      <p:pic>
        <p:nvPicPr>
          <p:cNvPr id="15" name="Picture 14">
            <a:extLst>
              <a:ext uri="{FF2B5EF4-FFF2-40B4-BE49-F238E27FC236}">
                <a16:creationId xmlns:a16="http://schemas.microsoft.com/office/drawing/2014/main" id="{FC3F4331-E316-4FE5-BF6C-08C1CD88F79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19911" y="718696"/>
            <a:ext cx="4747109" cy="1054120"/>
          </a:xfrm>
          <a:prstGeom prst="rect">
            <a:avLst/>
          </a:prstGeom>
        </p:spPr>
      </p:pic>
      <p:sp>
        <p:nvSpPr>
          <p:cNvPr id="16" name="TextBox 15">
            <a:extLst>
              <a:ext uri="{FF2B5EF4-FFF2-40B4-BE49-F238E27FC236}">
                <a16:creationId xmlns:a16="http://schemas.microsoft.com/office/drawing/2014/main" id="{1831C2DF-CFC2-4745-B149-90F84FA5B53B}"/>
              </a:ext>
            </a:extLst>
          </p:cNvPr>
          <p:cNvSpPr txBox="1"/>
          <p:nvPr/>
        </p:nvSpPr>
        <p:spPr>
          <a:xfrm>
            <a:off x="9196175" y="1772816"/>
            <a:ext cx="4747109" cy="230832"/>
          </a:xfrm>
          <a:prstGeom prst="rect">
            <a:avLst/>
          </a:prstGeom>
          <a:noFill/>
        </p:spPr>
        <p:txBody>
          <a:bodyPr wrap="square" rtlCol="0">
            <a:spAutoFit/>
          </a:bodyPr>
          <a:lstStyle/>
          <a:p>
            <a:r>
              <a:rPr lang="en-GB" sz="900">
                <a:hlinkClick r:id="rId6" tooltip="http://thecollaboratory.wikidot.com/philosophy-of-thought-and-logic-2011-2012"/>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54C87F-B196-41B8-A24B-16579240D909}"/>
              </a:ext>
            </a:extLst>
          </p:cNvPr>
          <p:cNvSpPr/>
          <p:nvPr/>
        </p:nvSpPr>
        <p:spPr>
          <a:xfrm>
            <a:off x="549796" y="11519"/>
            <a:ext cx="11305256" cy="2985433"/>
          </a:xfrm>
          <a:prstGeom prst="rect">
            <a:avLst/>
          </a:prstGeom>
        </p:spPr>
        <p:txBody>
          <a:bodyPr wrap="square">
            <a:spAutoFit/>
          </a:bodyPr>
          <a:lstStyle/>
          <a:p>
            <a:pPr>
              <a:lnSpc>
                <a:spcPct val="150000"/>
              </a:lnSpc>
              <a:spcAft>
                <a:spcPts val="800"/>
              </a:spcAft>
            </a:pPr>
            <a:r>
              <a:rPr lang="en-GB" sz="2400" b="1" u="sng" dirty="0">
                <a:latin typeface="Arial" panose="020B0604020202020204" pitchFamily="34" charset="0"/>
                <a:ea typeface="Calibri" panose="020F0502020204030204" pitchFamily="34" charset="0"/>
                <a:cs typeface="Times New Roman" panose="02020603050405020304" pitchFamily="18" charset="0"/>
              </a:rPr>
              <a:t>References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400" dirty="0">
                <a:latin typeface="Arial" panose="020B0604020202020204" pitchFamily="34" charset="0"/>
                <a:ea typeface="Calibri" panose="020F0502020204030204" pitchFamily="34" charset="0"/>
                <a:cs typeface="Times New Roman" panose="02020603050405020304" pitchFamily="18" charset="0"/>
              </a:rPr>
              <a:t>The Hanen Centre. Helping you help children communicate. [on line] Available at: &lt;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http://www.hanen.org/Helpful-Info/Early-Literacy-Corner/Critical-Thinking.aspx&gt;</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[Accessed 22 September 2017].</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Fundamentallychildren2017. [online]Available at:&lt;</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http://www.fundamentallychildren.com/2015/04/01/developing-critical-thinking-skills-through-stories/</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&gt;[Accessed 21 September 2017].</a:t>
            </a:r>
            <a:r>
              <a:rPr lang="en-GB" sz="1400" dirty="0">
                <a:latin typeface="Calibri" panose="020F0502020204030204" pitchFamily="34" charset="0"/>
                <a:ea typeface="Calibri" panose="020F0502020204030204" pitchFamily="34" charset="0"/>
                <a:cs typeface="Times New Roman" panose="02020603050405020304" pitchFamily="18" charset="0"/>
              </a:rPr>
              <a:t> </a:t>
            </a:r>
          </a:p>
          <a:p>
            <a:pPr>
              <a:lnSpc>
                <a:spcPct val="150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Mheducation</a:t>
            </a:r>
            <a:r>
              <a:rPr lang="en-GB" sz="1400" dirty="0">
                <a:latin typeface="Arial" panose="020B0604020202020204" pitchFamily="34" charset="0"/>
                <a:ea typeface="Calibri" panose="020F0502020204030204" pitchFamily="34" charset="0"/>
                <a:cs typeface="Times New Roman" panose="02020603050405020304" pitchFamily="18" charset="0"/>
              </a:rPr>
              <a:t>.[no date].[online]Available at;&lt;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https://www.mheducation.co.uk/openup/chapters/9780335243662.pdf&gt;</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[Accessed 22</a:t>
            </a:r>
            <a:r>
              <a:rPr lang="en-GB" sz="1400" dirty="0">
                <a:latin typeface="Arial" panose="020B0604020202020204" pitchFamily="34" charset="0"/>
                <a:ea typeface="Calibri" panose="020F0502020204030204" pitchFamily="34" charset="0"/>
                <a:cs typeface="Times New Roman" panose="02020603050405020304" pitchFamily="18" charset="0"/>
              </a:rPr>
              <a:t> September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F022E85D-83C7-4F2F-B62B-3E5A79099160}"/>
              </a:ext>
            </a:extLst>
          </p:cNvPr>
          <p:cNvSpPr/>
          <p:nvPr/>
        </p:nvSpPr>
        <p:spPr>
          <a:xfrm>
            <a:off x="549795" y="2852936"/>
            <a:ext cx="11449273" cy="2236510"/>
          </a:xfrm>
          <a:prstGeom prst="rect">
            <a:avLst/>
          </a:prstGeom>
        </p:spPr>
        <p:txBody>
          <a:bodyPr wrap="square">
            <a:spAutoFit/>
          </a:bodyPr>
          <a:lstStyle/>
          <a:p>
            <a:pPr>
              <a:lnSpc>
                <a:spcPct val="150000"/>
              </a:lnSpc>
              <a:spcAft>
                <a:spcPts val="800"/>
              </a:spcAft>
            </a:pPr>
            <a:r>
              <a:rPr lang="en-GB" sz="1400" dirty="0" err="1">
                <a:latin typeface="Arial" panose="020B0604020202020204" pitchFamily="34" charset="0"/>
                <a:ea typeface="Calibri" panose="020F0502020204030204" pitchFamily="34" charset="0"/>
                <a:cs typeface="Arial" panose="020B0604020202020204" pitchFamily="34" charset="0"/>
              </a:rPr>
              <a:t>Gray’s</a:t>
            </a:r>
            <a:r>
              <a:rPr lang="en-GB" sz="1400" dirty="0">
                <a:latin typeface="Arial" panose="020B0604020202020204" pitchFamily="34" charset="0"/>
                <a:ea typeface="Calibri" panose="020F0502020204030204" pitchFamily="34" charset="0"/>
                <a:cs typeface="Arial" panose="020B0604020202020204" pitchFamily="34" charset="0"/>
              </a:rPr>
              <a:t> Research Reading Group. The Reflective Practitioner by Donald Schon [posted December 18  2012] Peter </a:t>
            </a:r>
            <a:r>
              <a:rPr lang="en-GB" sz="1400" dirty="0" err="1">
                <a:latin typeface="Arial" panose="020B0604020202020204" pitchFamily="34" charset="0"/>
                <a:ea typeface="Calibri" panose="020F0502020204030204" pitchFamily="34" charset="0"/>
                <a:cs typeface="Arial" panose="020B0604020202020204" pitchFamily="34" charset="0"/>
              </a:rPr>
              <a:t>Uwert</a:t>
            </a:r>
            <a:r>
              <a:rPr lang="en-GB" sz="1400" dirty="0">
                <a:latin typeface="Arial" panose="020B0604020202020204" pitchFamily="34" charset="0"/>
                <a:ea typeface="Calibri" panose="020F0502020204030204" pitchFamily="34" charset="0"/>
                <a:cs typeface="Arial" panose="020B0604020202020204" pitchFamily="34" charset="0"/>
              </a:rPr>
              <a:t>. [online] Available at: &lt;</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https://graysreadinggroup.wordpress.com/2012/12/18/the-reflective-practitioner-by-donald-schon/</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rPr>
              <a:t>&gt;[Accessed 22 September 2017].</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400" dirty="0" err="1">
                <a:latin typeface="Arial" panose="020B0604020202020204" pitchFamily="34" charset="0"/>
                <a:ea typeface="Calibri" panose="020F0502020204030204" pitchFamily="34" charset="0"/>
                <a:cs typeface="Arial" panose="020B0604020202020204" pitchFamily="34" charset="0"/>
              </a:rPr>
              <a:t>Reynolds.LJE</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Judge,B</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McCreery.E</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andJones.P</a:t>
            </a:r>
            <a:r>
              <a:rPr lang="en-GB" sz="1400" dirty="0">
                <a:latin typeface="Arial" panose="020B0604020202020204" pitchFamily="34" charset="0"/>
                <a:ea typeface="Calibri" panose="020F0502020204030204" pitchFamily="34" charset="0"/>
                <a:cs typeface="Arial" panose="020B0604020202020204" pitchFamily="34" charset="0"/>
              </a:rPr>
              <a:t>.(2013) Study Skills in Education.</a:t>
            </a:r>
            <a:r>
              <a:rPr lang="en-GB" sz="1400" i="1" u="sng" dirty="0">
                <a:latin typeface="Arial" panose="020B0604020202020204" pitchFamily="34" charset="0"/>
                <a:ea typeface="Calibri" panose="020F0502020204030204" pitchFamily="34" charset="0"/>
                <a:cs typeface="Arial" panose="020B0604020202020204" pitchFamily="34" charset="0"/>
              </a:rPr>
              <a:t> Critical thinking skills for Education students</a:t>
            </a:r>
            <a:r>
              <a:rPr lang="en-GB" sz="1400" dirty="0">
                <a:latin typeface="Arial" panose="020B0604020202020204" pitchFamily="34" charset="0"/>
                <a:ea typeface="Calibri" panose="020F0502020204030204" pitchFamily="34" charset="0"/>
                <a:cs typeface="Arial" panose="020B0604020202020204" pitchFamily="34" charset="0"/>
              </a:rPr>
              <a:t>. 2</a:t>
            </a:r>
            <a:r>
              <a:rPr lang="en-GB" sz="1400" baseline="30000" dirty="0">
                <a:latin typeface="Arial" panose="020B0604020202020204" pitchFamily="34" charset="0"/>
                <a:ea typeface="Calibri" panose="020F0502020204030204" pitchFamily="34" charset="0"/>
                <a:cs typeface="Arial" panose="020B0604020202020204" pitchFamily="34" charset="0"/>
              </a:rPr>
              <a:t>nd</a:t>
            </a:r>
            <a:r>
              <a:rPr lang="en-GB" sz="1400" dirty="0">
                <a:latin typeface="Arial" panose="020B0604020202020204" pitchFamily="34" charset="0"/>
                <a:ea typeface="Calibri" panose="020F0502020204030204" pitchFamily="34" charset="0"/>
                <a:cs typeface="Arial" panose="020B0604020202020204" pitchFamily="34" charset="0"/>
              </a:rPr>
              <a:t> ed. London. Sage. </a:t>
            </a:r>
          </a:p>
          <a:p>
            <a:pPr>
              <a:lnSpc>
                <a:spcPct val="150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 Qualities of a Critical Thinker. [no date] Cengage Learning. Articles: master student series. [on line]. Available at   &lt;:</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http://college.cengage.com/</a:t>
            </a:r>
            <a:r>
              <a:rPr lang="en-GB" sz="1400" u="sng" dirty="0" err="1">
                <a:solidFill>
                  <a:srgbClr val="0563C1"/>
                </a:solidFill>
                <a:latin typeface="Arial" panose="020B0604020202020204" pitchFamily="34" charset="0"/>
                <a:ea typeface="Calibri" panose="020F0502020204030204" pitchFamily="34" charset="0"/>
                <a:cs typeface="Arial" panose="020B0604020202020204" pitchFamily="34" charset="0"/>
                <a:hlinkClick r:id="rId6"/>
              </a:rPr>
              <a:t>masterstudent</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/shared/content/articles/qualities critical  thinker.html</a:t>
            </a:r>
            <a:r>
              <a:rPr lang="en-GB" sz="1400" dirty="0">
                <a:latin typeface="Arial" panose="020B0604020202020204" pitchFamily="34" charset="0"/>
                <a:ea typeface="Calibri" panose="020F0502020204030204" pitchFamily="34" charset="0"/>
                <a:cs typeface="Arial" panose="020B0604020202020204" pitchFamily="34" charset="0"/>
              </a:rPr>
              <a:t>&gt;[Accessed 10 September 2017].</a:t>
            </a: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C29CE89-F15C-4DFA-8C21-E5A473CB715C}"/>
              </a:ext>
            </a:extLst>
          </p:cNvPr>
          <p:cNvSpPr/>
          <p:nvPr/>
        </p:nvSpPr>
        <p:spPr>
          <a:xfrm>
            <a:off x="549796" y="5157192"/>
            <a:ext cx="11161240" cy="841256"/>
          </a:xfrm>
          <a:prstGeom prst="rect">
            <a:avLst/>
          </a:prstGeom>
        </p:spPr>
        <p:txBody>
          <a:bodyPr wrap="square">
            <a:spAutoFit/>
          </a:bodyPr>
          <a:lstStyle/>
          <a:p>
            <a:pPr algn="just">
              <a:lnSpc>
                <a:spcPct val="150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Unknown photographer, date unknown. Albert Einstein.[online] Available at:&lt;</a:t>
            </a:r>
          </a:p>
          <a:p>
            <a:pPr algn="just">
              <a:lnSpc>
                <a:spcPct val="150000"/>
              </a:lnSpc>
              <a:spcAft>
                <a:spcPts val="800"/>
              </a:spcAft>
            </a:pP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https://www.souravghosh.com/blog/alternate-educational-system/&gt;</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rPr>
              <a:t>[accessed</a:t>
            </a:r>
            <a:r>
              <a:rPr lang="en-GB" sz="1400" dirty="0">
                <a:latin typeface="Arial" panose="020B0604020202020204" pitchFamily="34" charset="0"/>
                <a:ea typeface="Calibri" panose="020F0502020204030204" pitchFamily="34" charset="0"/>
                <a:cs typeface="Arial" panose="020B0604020202020204" pitchFamily="34" charset="0"/>
              </a:rPr>
              <a:t> 24september 2017].</a:t>
            </a: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1FB198B2-9D7E-45BA-9FBE-A3A08C81AB41}"/>
              </a:ext>
            </a:extLst>
          </p:cNvPr>
          <p:cNvSpPr/>
          <p:nvPr/>
        </p:nvSpPr>
        <p:spPr>
          <a:xfrm>
            <a:off x="549797" y="5949280"/>
            <a:ext cx="11449272" cy="841256"/>
          </a:xfrm>
          <a:prstGeom prst="rect">
            <a:avLst/>
          </a:prstGeom>
        </p:spPr>
        <p:txBody>
          <a:bodyPr wrap="square">
            <a:spAutoFit/>
          </a:bodyPr>
          <a:lstStyle/>
          <a:p>
            <a:pPr algn="just">
              <a:lnSpc>
                <a:spcPct val="150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Unknown photographer,2011-2012.Philosophy of thought. [online]Available at :&lt;</a:t>
            </a:r>
          </a:p>
          <a:p>
            <a:pPr algn="just">
              <a:lnSpc>
                <a:spcPct val="150000"/>
              </a:lnSpc>
              <a:spcAft>
                <a:spcPts val="800"/>
              </a:spcAft>
            </a:pP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http://thecollaboratory.wikidot.com/philosophy-of-thought-and-logic-2011-2012&gt;</a:t>
            </a:r>
            <a:r>
              <a:rPr lang="en-GB" sz="1400" u="sng" dirty="0">
                <a:solidFill>
                  <a:srgbClr val="0563C1"/>
                </a:solidFill>
                <a:latin typeface="Arial" panose="020B0604020202020204" pitchFamily="34" charset="0"/>
                <a:ea typeface="Calibri" panose="020F0502020204030204" pitchFamily="34" charset="0"/>
                <a:cs typeface="Arial" panose="020B0604020202020204" pitchFamily="34" charset="0"/>
              </a:rPr>
              <a:t>[Accessed</a:t>
            </a:r>
            <a:r>
              <a:rPr lang="en-GB" sz="1400" dirty="0">
                <a:latin typeface="Arial" panose="020B0604020202020204" pitchFamily="34" charset="0"/>
                <a:ea typeface="Calibri" panose="020F0502020204030204" pitchFamily="34" charset="0"/>
                <a:cs typeface="Arial" panose="020B0604020202020204" pitchFamily="34" charset="0"/>
              </a:rPr>
              <a:t> 24 September 2017].</a:t>
            </a: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21246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132</TotalTime>
  <Words>513</Words>
  <Application>Microsoft Office PowerPoint</Application>
  <PresentationFormat>Custom</PresentationFormat>
  <Paragraphs>27</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Consolas</vt:lpstr>
      <vt:lpstr>Corbel</vt:lpstr>
      <vt:lpstr>Times New Roman</vt:lpstr>
      <vt:lpstr>Chalkboard 16x9</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Tracy Leahy (1705334)</dc:creator>
  <cp:lastModifiedBy>Tracy Leahy (1705334)</cp:lastModifiedBy>
  <cp:revision>3</cp:revision>
  <cp:lastPrinted>2017-09-24T14:21:52Z</cp:lastPrinted>
  <dcterms:created xsi:type="dcterms:W3CDTF">2017-09-24T12:12:33Z</dcterms:created>
  <dcterms:modified xsi:type="dcterms:W3CDTF">2017-09-24T14:24:46Z</dcterms:modified>
</cp:coreProperties>
</file>