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23"/>
  </p:notesMasterIdLst>
  <p:sldIdLst>
    <p:sldId id="719" r:id="rId7"/>
    <p:sldId id="752" r:id="rId8"/>
    <p:sldId id="751" r:id="rId9"/>
    <p:sldId id="753" r:id="rId10"/>
    <p:sldId id="720" r:id="rId11"/>
    <p:sldId id="730" r:id="rId12"/>
    <p:sldId id="738" r:id="rId13"/>
    <p:sldId id="746" r:id="rId14"/>
    <p:sldId id="747" r:id="rId15"/>
    <p:sldId id="754" r:id="rId16"/>
    <p:sldId id="732" r:id="rId17"/>
    <p:sldId id="755" r:id="rId18"/>
    <p:sldId id="748" r:id="rId19"/>
    <p:sldId id="743" r:id="rId20"/>
    <p:sldId id="745" r:id="rId21"/>
    <p:sldId id="728" r:id="rId22"/>
  </p:sldIdLst>
  <p:sldSz cx="12192000" cy="6858000"/>
  <p:notesSz cx="6858000" cy="9144000"/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8F29BD-9291-46F8-9A6D-4A993EC74E59}" v="12" dt="2026-03-04T12:45:58.2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2943" autoAdjust="0"/>
  </p:normalViewPr>
  <p:slideViewPr>
    <p:cSldViewPr snapToGrid="0">
      <p:cViewPr>
        <p:scale>
          <a:sx n="80" d="100"/>
          <a:sy n="80" d="100"/>
        </p:scale>
        <p:origin x="91" y="-6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tags" Target="tags/tag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09A26AFE-3578-4143-B1B0-81DF391638B0}"/>
    <pc:docChg chg="custSel addSld delSld modSld sldOrd">
      <pc:chgData name="Jenifer Prince Devaraj" userId="c3fb109c-09d1-42a6-93f4-69472d709861" providerId="ADAL" clId="{09A26AFE-3578-4143-B1B0-81DF391638B0}" dt="2026-03-04T12:46:09.490" v="120" actId="20577"/>
      <pc:docMkLst>
        <pc:docMk/>
      </pc:docMkLst>
      <pc:sldChg chg="modSp mod">
        <pc:chgData name="Jenifer Prince Devaraj" userId="c3fb109c-09d1-42a6-93f4-69472d709861" providerId="ADAL" clId="{09A26AFE-3578-4143-B1B0-81DF391638B0}" dt="2026-02-25T12:55:26.061" v="4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09A26AFE-3578-4143-B1B0-81DF391638B0}" dt="2026-02-25T12:55:26.061" v="4" actId="20577"/>
          <ac:spMkLst>
            <pc:docMk/>
            <pc:sldMk cId="3119007398" sldId="719"/>
            <ac:spMk id="3" creationId="{AA205271-8453-0C56-CE04-6289558BCEE4}"/>
          </ac:spMkLst>
        </pc:spChg>
      </pc:sldChg>
      <pc:sldChg chg="modSp mod">
        <pc:chgData name="Jenifer Prince Devaraj" userId="c3fb109c-09d1-42a6-93f4-69472d709861" providerId="ADAL" clId="{09A26AFE-3578-4143-B1B0-81DF391638B0}" dt="2026-03-04T12:20:28.446" v="37" actId="255"/>
        <pc:sldMkLst>
          <pc:docMk/>
          <pc:sldMk cId="1427189144" sldId="730"/>
        </pc:sldMkLst>
        <pc:spChg chg="mod">
          <ac:chgData name="Jenifer Prince Devaraj" userId="c3fb109c-09d1-42a6-93f4-69472d709861" providerId="ADAL" clId="{09A26AFE-3578-4143-B1B0-81DF391638B0}" dt="2026-03-04T12:20:28.446" v="37" actId="255"/>
          <ac:spMkLst>
            <pc:docMk/>
            <pc:sldMk cId="1427189144" sldId="730"/>
            <ac:spMk id="2" creationId="{F1F9CE6B-C651-4025-1387-C4FCD9C673D2}"/>
          </ac:spMkLst>
        </pc:spChg>
      </pc:sldChg>
      <pc:sldChg chg="modSp mod">
        <pc:chgData name="Jenifer Prince Devaraj" userId="c3fb109c-09d1-42a6-93f4-69472d709861" providerId="ADAL" clId="{09A26AFE-3578-4143-B1B0-81DF391638B0}" dt="2026-03-04T12:23:19.364" v="65" actId="1076"/>
        <pc:sldMkLst>
          <pc:docMk/>
          <pc:sldMk cId="3386508107" sldId="738"/>
        </pc:sldMkLst>
        <pc:spChg chg="mod">
          <ac:chgData name="Jenifer Prince Devaraj" userId="c3fb109c-09d1-42a6-93f4-69472d709861" providerId="ADAL" clId="{09A26AFE-3578-4143-B1B0-81DF391638B0}" dt="2026-03-04T12:23:19.364" v="65" actId="1076"/>
          <ac:spMkLst>
            <pc:docMk/>
            <pc:sldMk cId="3386508107" sldId="738"/>
            <ac:spMk id="2" creationId="{F1F9CE6B-C651-4025-1387-C4FCD9C673D2}"/>
          </ac:spMkLst>
        </pc:spChg>
      </pc:sldChg>
      <pc:sldChg chg="addSp delSp modSp mod ord">
        <pc:chgData name="Jenifer Prince Devaraj" userId="c3fb109c-09d1-42a6-93f4-69472d709861" providerId="ADAL" clId="{09A26AFE-3578-4143-B1B0-81DF391638B0}" dt="2026-03-04T12:46:09.490" v="120" actId="20577"/>
        <pc:sldMkLst>
          <pc:docMk/>
          <pc:sldMk cId="3624085431" sldId="743"/>
        </pc:sldMkLst>
        <pc:spChg chg="mod">
          <ac:chgData name="Jenifer Prince Devaraj" userId="c3fb109c-09d1-42a6-93f4-69472d709861" providerId="ADAL" clId="{09A26AFE-3578-4143-B1B0-81DF391638B0}" dt="2026-03-04T12:46:09.490" v="120" actId="20577"/>
          <ac:spMkLst>
            <pc:docMk/>
            <pc:sldMk cId="3624085431" sldId="743"/>
            <ac:spMk id="7" creationId="{9DB36DBF-A308-3EE6-FA1C-BCAA79D30329}"/>
          </ac:spMkLst>
        </pc:spChg>
        <pc:picChg chg="add del mod">
          <ac:chgData name="Jenifer Prince Devaraj" userId="c3fb109c-09d1-42a6-93f4-69472d709861" providerId="ADAL" clId="{09A26AFE-3578-4143-B1B0-81DF391638B0}" dt="2026-03-04T12:41:36.315" v="84" actId="478"/>
          <ac:picMkLst>
            <pc:docMk/>
            <pc:sldMk cId="3624085431" sldId="743"/>
            <ac:picMk id="4" creationId="{4010648E-4EEE-5FFF-D10B-33CFBFEC85A9}"/>
          </ac:picMkLst>
        </pc:picChg>
        <pc:picChg chg="del">
          <ac:chgData name="Jenifer Prince Devaraj" userId="c3fb109c-09d1-42a6-93f4-69472d709861" providerId="ADAL" clId="{09A26AFE-3578-4143-B1B0-81DF391638B0}" dt="2026-03-04T12:41:05.001" v="78" actId="478"/>
          <ac:picMkLst>
            <pc:docMk/>
            <pc:sldMk cId="3624085431" sldId="743"/>
            <ac:picMk id="8" creationId="{60DD7955-4023-09CE-4C75-406D018C0397}"/>
          </ac:picMkLst>
        </pc:picChg>
        <pc:picChg chg="add mod">
          <ac:chgData name="Jenifer Prince Devaraj" userId="c3fb109c-09d1-42a6-93f4-69472d709861" providerId="ADAL" clId="{09A26AFE-3578-4143-B1B0-81DF391638B0}" dt="2026-03-04T12:42:12.357" v="93"/>
          <ac:picMkLst>
            <pc:docMk/>
            <pc:sldMk cId="3624085431" sldId="743"/>
            <ac:picMk id="9" creationId="{26ADBDED-727E-A61E-6F1F-710F591807A5}"/>
          </ac:picMkLst>
        </pc:picChg>
      </pc:sldChg>
      <pc:sldChg chg="modSp mod">
        <pc:chgData name="Jenifer Prince Devaraj" userId="c3fb109c-09d1-42a6-93f4-69472d709861" providerId="ADAL" clId="{09A26AFE-3578-4143-B1B0-81DF391638B0}" dt="2026-03-04T12:24:34.238" v="77" actId="20577"/>
        <pc:sldMkLst>
          <pc:docMk/>
          <pc:sldMk cId="1591344665" sldId="746"/>
        </pc:sldMkLst>
        <pc:graphicFrameChg chg="modGraphic">
          <ac:chgData name="Jenifer Prince Devaraj" userId="c3fb109c-09d1-42a6-93f4-69472d709861" providerId="ADAL" clId="{09A26AFE-3578-4143-B1B0-81DF391638B0}" dt="2026-03-04T12:24:34.238" v="77" actId="20577"/>
          <ac:graphicFrameMkLst>
            <pc:docMk/>
            <pc:sldMk cId="1591344665" sldId="746"/>
            <ac:graphicFrameMk id="4" creationId="{AA9312EE-93F8-EC2B-D1A4-187316B57E04}"/>
          </ac:graphicFrameMkLst>
        </pc:graphicFrameChg>
      </pc:sldChg>
      <pc:sldChg chg="del">
        <pc:chgData name="Jenifer Prince Devaraj" userId="c3fb109c-09d1-42a6-93f4-69472d709861" providerId="ADAL" clId="{09A26AFE-3578-4143-B1B0-81DF391638B0}" dt="2026-03-04T11:51:57.227" v="5" actId="47"/>
        <pc:sldMkLst>
          <pc:docMk/>
          <pc:sldMk cId="1498081287" sldId="750"/>
        </pc:sldMkLst>
      </pc:sldChg>
      <pc:sldChg chg="modSp mod modNotesTx">
        <pc:chgData name="Jenifer Prince Devaraj" userId="c3fb109c-09d1-42a6-93f4-69472d709861" providerId="ADAL" clId="{09A26AFE-3578-4143-B1B0-81DF391638B0}" dt="2026-03-04T12:17:46.203" v="30" actId="20577"/>
        <pc:sldMkLst>
          <pc:docMk/>
          <pc:sldMk cId="2748734906" sldId="751"/>
        </pc:sldMkLst>
        <pc:spChg chg="mod">
          <ac:chgData name="Jenifer Prince Devaraj" userId="c3fb109c-09d1-42a6-93f4-69472d709861" providerId="ADAL" clId="{09A26AFE-3578-4143-B1B0-81DF391638B0}" dt="2026-03-04T11:53:48.928" v="14" actId="20577"/>
          <ac:spMkLst>
            <pc:docMk/>
            <pc:sldMk cId="2748734906" sldId="751"/>
            <ac:spMk id="6" creationId="{6B8EA7E8-01AF-47F4-3267-EB6E52169FB3}"/>
          </ac:spMkLst>
        </pc:spChg>
      </pc:sldChg>
      <pc:sldChg chg="modSp mod">
        <pc:chgData name="Jenifer Prince Devaraj" userId="c3fb109c-09d1-42a6-93f4-69472d709861" providerId="ADAL" clId="{09A26AFE-3578-4143-B1B0-81DF391638B0}" dt="2026-03-04T12:18:46.312" v="34" actId="20577"/>
        <pc:sldMkLst>
          <pc:docMk/>
          <pc:sldMk cId="2586449731" sldId="753"/>
        </pc:sldMkLst>
        <pc:graphicFrameChg chg="modGraphic">
          <ac:chgData name="Jenifer Prince Devaraj" userId="c3fb109c-09d1-42a6-93f4-69472d709861" providerId="ADAL" clId="{09A26AFE-3578-4143-B1B0-81DF391638B0}" dt="2026-03-04T12:18:46.312" v="34" actId="20577"/>
          <ac:graphicFrameMkLst>
            <pc:docMk/>
            <pc:sldMk cId="2586449731" sldId="753"/>
            <ac:graphicFrameMk id="9" creationId="{081FEF52-C528-441B-AF0C-7F896BCC94F5}"/>
          </ac:graphicFrameMkLst>
        </pc:graphicFrameChg>
      </pc:sldChg>
      <pc:sldChg chg="addSp delSp modSp add mod">
        <pc:chgData name="Jenifer Prince Devaraj" userId="c3fb109c-09d1-42a6-93f4-69472d709861" providerId="ADAL" clId="{09A26AFE-3578-4143-B1B0-81DF391638B0}" dt="2026-03-04T12:44:51.166" v="107" actId="1076"/>
        <pc:sldMkLst>
          <pc:docMk/>
          <pc:sldMk cId="2902250018" sldId="754"/>
        </pc:sldMkLst>
        <pc:spChg chg="del">
          <ac:chgData name="Jenifer Prince Devaraj" userId="c3fb109c-09d1-42a6-93f4-69472d709861" providerId="ADAL" clId="{09A26AFE-3578-4143-B1B0-81DF391638B0}" dt="2026-03-04T12:44:21.078" v="97" actId="478"/>
          <ac:spMkLst>
            <pc:docMk/>
            <pc:sldMk cId="2902250018" sldId="754"/>
            <ac:spMk id="3" creationId="{9E5DA3DC-3BD7-A478-BDAA-AE6F50AC3555}"/>
          </ac:spMkLst>
        </pc:spChg>
        <pc:picChg chg="add mod">
          <ac:chgData name="Jenifer Prince Devaraj" userId="c3fb109c-09d1-42a6-93f4-69472d709861" providerId="ADAL" clId="{09A26AFE-3578-4143-B1B0-81DF391638B0}" dt="2026-03-04T12:44:51.166" v="107" actId="1076"/>
          <ac:picMkLst>
            <pc:docMk/>
            <pc:sldMk cId="2902250018" sldId="754"/>
            <ac:picMk id="6" creationId="{0E2A1354-B41B-4E11-D190-61B05AEFB34B}"/>
          </ac:picMkLst>
        </pc:picChg>
      </pc:sldChg>
      <pc:sldChg chg="addSp delSp modSp add mod">
        <pc:chgData name="Jenifer Prince Devaraj" userId="c3fb109c-09d1-42a6-93f4-69472d709861" providerId="ADAL" clId="{09A26AFE-3578-4143-B1B0-81DF391638B0}" dt="2026-03-04T12:45:58.228" v="110"/>
        <pc:sldMkLst>
          <pc:docMk/>
          <pc:sldMk cId="4074598238" sldId="755"/>
        </pc:sldMkLst>
        <pc:spChg chg="del">
          <ac:chgData name="Jenifer Prince Devaraj" userId="c3fb109c-09d1-42a6-93f4-69472d709861" providerId="ADAL" clId="{09A26AFE-3578-4143-B1B0-81DF391638B0}" dt="2026-03-04T12:45:57.073" v="109" actId="478"/>
          <ac:spMkLst>
            <pc:docMk/>
            <pc:sldMk cId="4074598238" sldId="755"/>
            <ac:spMk id="2" creationId="{7FFA8A93-BE0D-CA5A-2B60-D3E68F74341C}"/>
          </ac:spMkLst>
        </pc:spChg>
        <pc:picChg chg="add mod">
          <ac:chgData name="Jenifer Prince Devaraj" userId="c3fb109c-09d1-42a6-93f4-69472d709861" providerId="ADAL" clId="{09A26AFE-3578-4143-B1B0-81DF391638B0}" dt="2026-03-04T12:45:58.228" v="110"/>
          <ac:picMkLst>
            <pc:docMk/>
            <pc:sldMk cId="4074598238" sldId="755"/>
            <ac:picMk id="4" creationId="{33CB6EF8-46FA-E083-1E19-AD5E3FF3D78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The power supply units which are used in PC converts the energy that comes from the socket (alternating current) into direct current that the PC can use.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PSU can use rails to operate different components by having different voltages.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Example Voltages can be +12V, +5V, +3.3 V etc…</a:t>
            </a:r>
          </a:p>
          <a:p>
            <a:pPr algn="just">
              <a:lnSpc>
                <a:spcPct val="150000"/>
              </a:lnSpc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 </a:t>
            </a:r>
          </a:p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982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dirty="0"/>
              <a:t>Power Conversion: </a:t>
            </a:r>
            <a:r>
              <a:rPr lang="en-GB" dirty="0"/>
              <a:t>Converts </a:t>
            </a:r>
            <a:r>
              <a:rPr lang="en-GB" b="1" dirty="0"/>
              <a:t>AC → DC</a:t>
            </a:r>
            <a:r>
              <a:rPr lang="en-GB" dirty="0"/>
              <a:t> and regulates voltage precisely.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dirty="0"/>
              <a:t>Voltage Rails: </a:t>
            </a:r>
            <a:r>
              <a:rPr lang="en-GB" dirty="0"/>
              <a:t>Supplies multiple DC rails: +12 V (main), +5 V, +3.3 V.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dirty="0"/>
              <a:t>Protection Circuits: </a:t>
            </a:r>
            <a:r>
              <a:rPr lang="en-GB" dirty="0"/>
              <a:t>Includes OVP (Over Voltage), OCP (Over Current), SCP (Short Circuit), UVP (Under Voltage), and OTP (Over Temperature).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dirty="0"/>
              <a:t>Cooling: </a:t>
            </a:r>
            <a:r>
              <a:rPr lang="en-GB" dirty="0"/>
              <a:t>Has a large </a:t>
            </a:r>
            <a:r>
              <a:rPr lang="en-GB" b="1" dirty="0"/>
              <a:t>fan</a:t>
            </a:r>
            <a:r>
              <a:rPr lang="en-GB" dirty="0"/>
              <a:t> (in this case RGB-lit) to cool internal components.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dirty="0"/>
              <a:t>Efficiency: </a:t>
            </a:r>
            <a:r>
              <a:rPr lang="en-GB" dirty="0"/>
              <a:t>Rated for </a:t>
            </a:r>
            <a:r>
              <a:rPr lang="en-GB" b="1" dirty="0"/>
              <a:t>80+ certification</a:t>
            </a:r>
            <a:r>
              <a:rPr lang="en-GB" dirty="0"/>
              <a:t> (often Gold/Platinum) - wastes less power as heat.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dirty="0"/>
              <a:t>ARGB </a:t>
            </a:r>
            <a:r>
              <a:rPr lang="en-GB" b="1" dirty="0" err="1"/>
              <a:t>Lighting</a:t>
            </a:r>
            <a:r>
              <a:rPr lang="en-GB" dirty="0" err="1"/>
              <a:t>“ARGB</a:t>
            </a:r>
            <a:r>
              <a:rPr lang="en-GB" dirty="0"/>
              <a:t>” stands for </a:t>
            </a:r>
            <a:r>
              <a:rPr lang="en-GB" b="1" dirty="0"/>
              <a:t>Addressable RGB</a:t>
            </a:r>
            <a:r>
              <a:rPr lang="en-GB" dirty="0"/>
              <a:t> : the lighting colours can be customized and patterns via your motherboard’s RGB software.</a:t>
            </a:r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926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656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525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A single-rail PSU comes with a </a:t>
            </a:r>
            <a:r>
              <a:rPr lang="en-GB" sz="1200" b="1" dirty="0">
                <a:latin typeface="Book Antiqua" panose="02040602050305030304" pitchFamily="18" charset="0"/>
                <a:ea typeface="Cambria" panose="02040503050406030204" pitchFamily="18" charset="0"/>
              </a:rPr>
              <a:t>single voltage </a:t>
            </a: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monitoring </a:t>
            </a:r>
            <a:r>
              <a:rPr lang="en-GB" sz="1200" b="1" dirty="0">
                <a:latin typeface="Book Antiqua" panose="02040602050305030304" pitchFamily="18" charset="0"/>
                <a:ea typeface="Cambria" panose="02040503050406030204" pitchFamily="18" charset="0"/>
              </a:rPr>
              <a:t>channel</a:t>
            </a: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This </a:t>
            </a:r>
            <a:r>
              <a:rPr lang="en-GB" sz="1200" b="1" dirty="0">
                <a:latin typeface="Book Antiqua" panose="02040602050305030304" pitchFamily="18" charset="0"/>
                <a:ea typeface="Cambria" panose="02040503050406030204" pitchFamily="18" charset="0"/>
              </a:rPr>
              <a:t>prevents</a:t>
            </a: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 any form of power split in the middle.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Every power we have ever seen is a single-rail PSU.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 err="1">
                <a:latin typeface="Book Antiqua" panose="02040602050305030304" pitchFamily="18" charset="0"/>
                <a:ea typeface="Cambria" panose="02040503050406030204" pitchFamily="18" charset="0"/>
              </a:rPr>
              <a:t>Eg:Corsair’s</a:t>
            </a: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 </a:t>
            </a:r>
            <a:r>
              <a:rPr lang="en-GB" sz="1200" dirty="0" err="1">
                <a:latin typeface="Book Antiqua" panose="02040602050305030304" pitchFamily="18" charset="0"/>
                <a:ea typeface="Cambria" panose="02040503050406030204" pitchFamily="18" charset="0"/>
              </a:rPr>
              <a:t>RMx</a:t>
            </a: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 series</a:t>
            </a:r>
          </a:p>
          <a:p>
            <a:pPr algn="just">
              <a:lnSpc>
                <a:spcPct val="200000"/>
              </a:lnSpc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The main advantage of a single rail + 12V power supply is </a:t>
            </a:r>
          </a:p>
          <a:p>
            <a:pPr marL="446088" indent="-446088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It can supply a higher current intensity (Amps), that is required to service modern graphics cards. </a:t>
            </a:r>
          </a:p>
          <a:p>
            <a:pPr marL="446088" indent="-446088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If the source is multi rail it is likely to use several cables connected to different rails of the source to reach the same current value.</a:t>
            </a:r>
          </a:p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753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A multi-rail PSU have multiple +12V rails for different connectors.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For example, each PC connector that goes to the GPU has a separate rail/trace, the CPU power cable has a trace, the 24-pin motherboard has a separate rail.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Multi-rail power supplies are used in workstations and server hubs.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The load is distributed along multiple rails makes it safer and is preferable since it can identify a localized issue and shut down the PSU faster.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The advantage of multi-rail sources is that they divide the load.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This allows overloads to be avoided more easily.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Each of the multiple rails has its own independent safety mechanism (OCP</a:t>
            </a:r>
          </a:p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3078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B4E1D5-2481-1FF2-ABC5-E4E172A0F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429322-6D32-CA8D-5DFF-432FFDA0E9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452D31-AAB3-1469-B12D-091D010D60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C2F34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single rail model supplies 50 amps of current, which makes it capable of delivering these 600 watts with this single rail.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C2F34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Multi Rail have a power supply with several rails, two of them that supply 30 amps (360W) and another two that can deliver up to 35 amps (420W), delivering a combined power of 600 watts.</a:t>
            </a:r>
            <a:endParaRPr lang="en-GB" sz="12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EB9BCD5B-D521-C3D1-5EB4-61ECC4EE734D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B42C4-F7FC-5894-8067-194B70885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40585E-40D8-E0D3-2791-6D03AA2A6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690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54067-4366-1BF4-E1FD-8200E60BED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588FFE-BCC2-FC5D-E562-E02854790D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BF9D83-61D1-EA90-4E65-91F0797A60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3.3V from the 5v and not from raw DC</a:t>
            </a:r>
            <a:r>
              <a:rPr lang="en-IN" dirty="0">
                <a:sym typeface="Wingdings" panose="05000000000000000000" pitchFamily="2" charset="2"/>
              </a:rPr>
              <a:t> to avoid heat dissipation.</a:t>
            </a:r>
          </a:p>
          <a:p>
            <a:r>
              <a:rPr lang="en-IN" dirty="0">
                <a:sym typeface="Wingdings" panose="05000000000000000000" pitchFamily="2" charset="2"/>
              </a:rPr>
              <a:t>0.33uf prevents oscillation</a:t>
            </a:r>
          </a:p>
          <a:p>
            <a:r>
              <a:rPr lang="en-IN" dirty="0">
                <a:sym typeface="Wingdings" panose="05000000000000000000" pitchFamily="2" charset="2"/>
              </a:rPr>
              <a:t>0.1uf </a:t>
            </a:r>
            <a:r>
              <a:rPr lang="en-GB" dirty="0"/>
              <a:t>improves transient response when load steps</a:t>
            </a:r>
            <a:endParaRPr lang="en-IN" dirty="0">
              <a:sym typeface="Wingdings" panose="05000000000000000000" pitchFamily="2" charset="2"/>
            </a:endParaRPr>
          </a:p>
          <a:p>
            <a:endParaRPr lang="en-IN" dirty="0">
              <a:sym typeface="Wingdings" panose="05000000000000000000" pitchFamily="2" charset="2"/>
            </a:endParaRPr>
          </a:p>
          <a:p>
            <a:endParaRPr lang="en-IN" dirty="0">
              <a:sym typeface="Wingdings" panose="05000000000000000000" pitchFamily="2" charset="2"/>
            </a:endParaRPr>
          </a:p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9D0003B8-6801-5E76-8916-AAB9B9E93473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C4F18-8B04-34A8-D7D1-ADE8CDBFF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C85E74-360D-FC35-0892-924479EBA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7651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D8528-C50E-47C1-20AE-41985FE40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B3854B-E793-A777-086E-B70073839D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1B9E74-852A-5531-0160-C7B17140BC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3.3V from the 5v and not from raw DC</a:t>
            </a:r>
            <a:r>
              <a:rPr lang="en-IN" dirty="0">
                <a:sym typeface="Wingdings" panose="05000000000000000000" pitchFamily="2" charset="2"/>
              </a:rPr>
              <a:t> to avoid heat dissipation.</a:t>
            </a:r>
          </a:p>
          <a:p>
            <a:r>
              <a:rPr lang="en-IN" dirty="0">
                <a:sym typeface="Wingdings" panose="05000000000000000000" pitchFamily="2" charset="2"/>
              </a:rPr>
              <a:t>0.33uf prevents oscillation</a:t>
            </a:r>
          </a:p>
          <a:p>
            <a:r>
              <a:rPr lang="en-IN" dirty="0">
                <a:sym typeface="Wingdings" panose="05000000000000000000" pitchFamily="2" charset="2"/>
              </a:rPr>
              <a:t>0.1uf </a:t>
            </a:r>
            <a:r>
              <a:rPr lang="en-GB" dirty="0"/>
              <a:t>improves transient response when load steps</a:t>
            </a:r>
            <a:endParaRPr lang="en-IN" dirty="0">
              <a:sym typeface="Wingdings" panose="05000000000000000000" pitchFamily="2" charset="2"/>
            </a:endParaRPr>
          </a:p>
          <a:p>
            <a:endParaRPr lang="en-IN" dirty="0">
              <a:sym typeface="Wingdings" panose="05000000000000000000" pitchFamily="2" charset="2"/>
            </a:endParaRPr>
          </a:p>
          <a:p>
            <a:endParaRPr lang="en-IN" dirty="0">
              <a:sym typeface="Wingdings" panose="05000000000000000000" pitchFamily="2" charset="2"/>
            </a:endParaRPr>
          </a:p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172E78C3-9247-68EB-8CCC-486DD574108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85F558-E0F7-3B82-2D36-FD291F541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BC3624-A51C-E20C-A879-F51564BA0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723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split-rail power supply is a circuit that provides positive and negative DC voltage rails from a single AC transformer, and step-down voltage regulators. Example : Headphone amplifiers usually require positive and negative voltages. Both voltages are generated from a single input voltage with an all-integrated split-rail converter. </a:t>
            </a:r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1351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207CEE-5D3C-41D1-2B69-132511F0C1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C8057F-6A9E-D55A-14FA-9F6E0DF36E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DD736B-F2B8-9267-4E35-C499248EA8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split-rail power supply is a circuit that provides positive and negative DC voltage rails from a single AC transformer, and step-down voltage regulators. Example : Headphone amplifiers usually require positive and negative voltages. Both voltages are generated from a single input voltage with an all-integrated split-rail converter. </a:t>
            </a:r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37958DA3-41D6-0DEF-A0CB-8DDBB8293040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6DFFA-1F40-0858-DBDB-4BCF6A5F2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15BAE-9061-32B2-4932-74D0F0483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2933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3D7C2-4F83-1F2B-16E8-8C57AF027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AC54C4-7594-192C-D5C8-3B1C61BA2A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783A98-4FE3-481F-91C7-6BFB2D3C71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C1886934-5390-2166-399A-E3E9DC3F5398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77EEA-7D17-B1BC-93B0-0FE4A9BFC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703CD-1BCF-052C-6B19-965AF2D3A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6172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124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71149-11A3-AC4B-2468-0E977142B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6272C6-DC53-8DA9-AC37-8E75E15E59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A440D2-B71D-BBA2-DB25-A29AC961E2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7AD8FDDB-D45E-8606-3312-74B532D3419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A77F84-9F52-7D34-30BF-462F77F84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4BF29-754E-7F51-14D1-3C7F1DBC4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760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4CB6-3246-4F31-83C3-E617B65057CD}" type="datetime1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fr-FR"/>
              <a:t>EC1_L5_Part 2_Single_Multi_Rail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0320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85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4gamers.com/single-rail-vs-multi-rail-psu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electronics.stackexchange.com/questions/389772/high-current-dual-power-supply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2377314" y="174228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Name	: Electronics I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Code	: ACDB5002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Lecture 		</a:t>
            </a:r>
            <a:r>
              <a:rPr lang="en-GB" sz="2400" b="1">
                <a:latin typeface="Arial"/>
                <a:ea typeface="Calibri" panose="020F0502020204030204" pitchFamily="34" charset="0"/>
                <a:cs typeface="Arial"/>
              </a:rPr>
              <a:t>: 10</a:t>
            </a:r>
            <a:endParaRPr lang="en-GB" sz="2400" b="1" dirty="0">
              <a:latin typeface="Arial"/>
              <a:ea typeface="Calibri" panose="020F0502020204030204" pitchFamily="34" charset="0"/>
              <a:cs typeface="Arial"/>
            </a:endParaRP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Topic			: Single, Split and Multi- rails 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                                   Power supply</a:t>
            </a:r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E17AF9C2-9A5D-9736-2E14-218B7D778EA2}"/>
              </a:ext>
            </a:extLst>
          </p:cNvPr>
          <p:cNvSpPr txBox="1">
            <a:spLocks/>
          </p:cNvSpPr>
          <p:nvPr/>
        </p:nvSpPr>
        <p:spPr>
          <a:xfrm>
            <a:off x="7693132" y="44165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8EA7E8-01AF-47F4-3267-EB6E52169FB3}"/>
              </a:ext>
            </a:extLst>
          </p:cNvPr>
          <p:cNvSpPr txBox="1">
            <a:spLocks/>
          </p:cNvSpPr>
          <p:nvPr/>
        </p:nvSpPr>
        <p:spPr>
          <a:xfrm>
            <a:off x="73057" y="107391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latin typeface="+mn-lt"/>
              </a:rPr>
              <a:t>Power Supply Rails</a:t>
            </a:r>
            <a:endParaRPr lang="en-US" sz="14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817" y="1073910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en-IN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998918" y="2304169"/>
            <a:ext cx="10194164" cy="3756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Converts AC (Alternating Current) from the wall socket into DC (Direct Current) used by the PC.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Provides stable and regulated power to all internal components.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Uses power rails to supply different voltage levels.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Common output voltages include +12V, +5V, and +3.3V.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Ensures each component receives the appropriate voltage and current for safe operation.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198181-C0D5-A6F9-29C8-E40C3D7E37F5}"/>
              </a:ext>
            </a:extLst>
          </p:cNvPr>
          <p:cNvSpPr txBox="1"/>
          <p:nvPr/>
        </p:nvSpPr>
        <p:spPr>
          <a:xfrm>
            <a:off x="3845560" y="328414"/>
            <a:ext cx="6217920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sz="4600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5199971E-24BD-9F64-217C-079DBBC5F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7386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8EA7E8-01AF-47F4-3267-EB6E52169FB3}"/>
              </a:ext>
            </a:extLst>
          </p:cNvPr>
          <p:cNvSpPr txBox="1">
            <a:spLocks/>
          </p:cNvSpPr>
          <p:nvPr/>
        </p:nvSpPr>
        <p:spPr>
          <a:xfrm>
            <a:off x="73057" y="107391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latin typeface="+mn-lt"/>
              </a:rPr>
              <a:t>Example: ATX Power Supply Unit (PSU)</a:t>
            </a:r>
            <a:endParaRPr lang="en-US" sz="1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523974" y="2333906"/>
            <a:ext cx="6967745" cy="3756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Converts AC → DC and regulates voltage precisely.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Provides multiple DC outputs : +12V, +5V, +3.3V.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Built-in safety : OVP, OCP, SCP, UVP, OTP.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Cooling Function.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Customizable lighting through motherboard RGB software.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198181-C0D5-A6F9-29C8-E40C3D7E37F5}"/>
              </a:ext>
            </a:extLst>
          </p:cNvPr>
          <p:cNvSpPr txBox="1"/>
          <p:nvPr/>
        </p:nvSpPr>
        <p:spPr>
          <a:xfrm>
            <a:off x="3845560" y="328414"/>
            <a:ext cx="6217920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sz="4600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5199971E-24BD-9F64-217C-079DBBC5F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0AD6F64-C31F-4EA9-9237-780ED67BB2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1911" y="2399473"/>
            <a:ext cx="3528371" cy="291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734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8EA7E8-01AF-47F4-3267-EB6E52169FB3}"/>
              </a:ext>
            </a:extLst>
          </p:cNvPr>
          <p:cNvSpPr txBox="1">
            <a:spLocks/>
          </p:cNvSpPr>
          <p:nvPr/>
        </p:nvSpPr>
        <p:spPr>
          <a:xfrm>
            <a:off x="0" y="728523"/>
            <a:ext cx="1190206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900" b="1" dirty="0">
                <a:latin typeface="+mn-lt"/>
              </a:rPr>
              <a:t>ATX Power Supply Unit Output (separate regulated voltages)</a:t>
            </a:r>
            <a:endParaRPr lang="en-US" sz="29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198181-C0D5-A6F9-29C8-E40C3D7E37F5}"/>
              </a:ext>
            </a:extLst>
          </p:cNvPr>
          <p:cNvSpPr txBox="1"/>
          <p:nvPr/>
        </p:nvSpPr>
        <p:spPr>
          <a:xfrm>
            <a:off x="3845560" y="328414"/>
            <a:ext cx="6217920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sz="4600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5199971E-24BD-9F64-217C-079DBBC5F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81FEF52-C528-441B-AF0C-7F896BCC94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722767"/>
              </p:ext>
            </p:extLst>
          </p:nvPr>
        </p:nvGraphicFramePr>
        <p:xfrm>
          <a:off x="1395760" y="1665210"/>
          <a:ext cx="9688552" cy="4970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55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652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77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88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 b="1"/>
                      </a:pPr>
                      <a:r>
                        <a:rPr lang="en-GB" sz="1800" dirty="0"/>
                        <a:t>Power Rail</a:t>
                      </a:r>
                    </a:p>
                    <a:p>
                      <a:pPr algn="ctr">
                        <a:defRPr sz="1400" b="1"/>
                      </a:pPr>
                      <a:r>
                        <a:rPr lang="en-GB" sz="1800" dirty="0"/>
                        <a:t> </a:t>
                      </a:r>
                      <a:r>
                        <a:rPr sz="1800" dirty="0"/>
                        <a:t>Voltage (V</a:t>
                      </a:r>
                      <a:r>
                        <a:rPr lang="en-GB" sz="1400" dirty="0"/>
                        <a:t>dc</a:t>
                      </a:r>
                      <a:r>
                        <a:rPr sz="2000" dirty="0"/>
                        <a:t>)</a:t>
                      </a:r>
                      <a:endParaRPr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400" b="1"/>
                      </a:pPr>
                      <a:r>
                        <a:rPr sz="1800" dirty="0"/>
                        <a:t>Typical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400" b="1"/>
                      </a:pPr>
                      <a:r>
                        <a:rPr sz="1800"/>
                        <a:t>Wire Color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017">
                <a:tc>
                  <a:txBody>
                    <a:bodyPr/>
                    <a:lstStyle/>
                    <a:p>
                      <a:pPr algn="l">
                        <a:defRPr sz="1200"/>
                      </a:pPr>
                      <a:r>
                        <a:rPr sz="1800" dirty="0"/>
                        <a:t>+12.0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CPU, GPU, fans, pumps, drives (motors)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/>
                        <a:t>Yellow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3890">
                <a:tc>
                  <a:txBody>
                    <a:bodyPr/>
                    <a:lstStyle/>
                    <a:p>
                      <a:pPr algn="l">
                        <a:defRPr sz="1200"/>
                      </a:pPr>
                      <a:r>
                        <a:rPr sz="1800" dirty="0"/>
                        <a:t>+5.0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USB ports, logic circuits, 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017">
                <a:tc>
                  <a:txBody>
                    <a:bodyPr/>
                    <a:lstStyle/>
                    <a:p>
                      <a:pPr algn="l">
                        <a:defRPr sz="1200"/>
                      </a:pPr>
                      <a:r>
                        <a:rPr sz="1800" dirty="0"/>
                        <a:t>+3.3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Motherboard logic, RAM, SSD (</a:t>
                      </a:r>
                      <a:r>
                        <a:rPr sz="1800" dirty="0" err="1"/>
                        <a:t>NVMe</a:t>
                      </a:r>
                      <a:r>
                        <a:rPr sz="1800" dirty="0"/>
                        <a:t>), sensors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/>
                        <a:t>Orange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3890">
                <a:tc>
                  <a:txBody>
                    <a:bodyPr/>
                    <a:lstStyle/>
                    <a:p>
                      <a:pPr algn="l">
                        <a:defRPr sz="1200"/>
                      </a:pPr>
                      <a:r>
                        <a:rPr sz="1800" dirty="0"/>
                        <a:t>−12.0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Legacy serial ports (rarely used)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/>
                        <a:t>Blue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3890">
                <a:tc>
                  <a:txBody>
                    <a:bodyPr/>
                    <a:lstStyle/>
                    <a:p>
                      <a:pPr algn="l">
                        <a:defRPr sz="1200"/>
                      </a:pPr>
                      <a:r>
                        <a:rPr sz="1800" dirty="0"/>
                        <a:t>+5.0 V standby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Power for USB charging, wake-on-LAN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/>
                        <a:t>Purple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3890">
                <a:tc>
                  <a:txBody>
                    <a:bodyPr/>
                    <a:lstStyle/>
                    <a:p>
                      <a:pPr algn="l">
                        <a:defRPr sz="1200"/>
                      </a:pPr>
                      <a:r>
                        <a:rPr lang="en-GB" sz="1800" dirty="0"/>
                        <a:t>Ground: </a:t>
                      </a:r>
                      <a:r>
                        <a:rPr sz="1800" dirty="0"/>
                        <a:t>0 V (return path)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All circuits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Black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20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200"/>
                      </a:pPr>
                      <a:r>
                        <a:rPr lang="en-GB" sz="1800" dirty="0"/>
                        <a:t>Power Good (signal)</a:t>
                      </a:r>
                    </a:p>
                    <a:p>
                      <a:pPr algn="l">
                        <a:defRPr sz="1200"/>
                      </a:pPr>
                      <a:r>
                        <a:rPr lang="en-GB" sz="1800" dirty="0"/>
                        <a:t>: </a:t>
                      </a:r>
                      <a:r>
                        <a:rPr sz="1800" dirty="0"/>
                        <a:t>+5 V logic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Tells motherboard power is stable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Gray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620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200"/>
                      </a:pPr>
                      <a:r>
                        <a:rPr lang="en-GB" sz="1800" dirty="0"/>
                        <a:t>PS_ON (control)</a:t>
                      </a:r>
                    </a:p>
                    <a:p>
                      <a:pPr algn="l">
                        <a:defRPr sz="1200"/>
                      </a:pPr>
                      <a:r>
                        <a:rPr lang="en-GB" sz="1800" dirty="0"/>
                        <a:t>:</a:t>
                      </a:r>
                      <a:r>
                        <a:rPr sz="1800" dirty="0"/>
                        <a:t>+5 V logic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Turns PSU on/off from motherboard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defRPr sz="1200"/>
                      </a:pPr>
                      <a:r>
                        <a:rPr sz="1800" dirty="0"/>
                        <a:t>Green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644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337" y="1510790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Types of Power Supply Units</a:t>
            </a:r>
          </a:p>
          <a:p>
            <a:pPr marL="0" indent="0">
              <a:lnSpc>
                <a:spcPct val="150000"/>
              </a:lnSpc>
              <a:buNone/>
            </a:pPr>
            <a:endParaRPr lang="en-IN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2963949" y="2560018"/>
            <a:ext cx="8427720" cy="1619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Cambria" panose="02040503050406030204" pitchFamily="18" charset="0"/>
                <a:ea typeface="Cambria" panose="02040503050406030204" pitchFamily="18" charset="0"/>
              </a:rPr>
              <a:t>Single Rail PSU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Cambria" panose="02040503050406030204" pitchFamily="18" charset="0"/>
                <a:ea typeface="Cambria" panose="02040503050406030204" pitchFamily="18" charset="0"/>
              </a:rPr>
              <a:t>Multi- Rail PSU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Cambria" panose="02040503050406030204" pitchFamily="18" charset="0"/>
                <a:ea typeface="Cambria" panose="02040503050406030204" pitchFamily="18" charset="0"/>
              </a:rPr>
              <a:t>Split – Rail PSU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EC7E105-147C-732D-A6DA-D5E1ACF78B2B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DA0335BA-2111-1277-FC5D-6994B8DE3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7137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71" y="1240676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Single Rail PSU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1049369" y="2234909"/>
            <a:ext cx="10518163" cy="2807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A single-rail PSU has one +12 V rail with a single monitoring/protection channel.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No current split; entire +12 V capacity available on one rail.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can supply high current for modern </a:t>
            </a:r>
            <a:r>
              <a:rPr lang="en-GB" sz="2400" b="1" dirty="0">
                <a:latin typeface="Book Antiqua" panose="02040602050305030304" pitchFamily="18" charset="0"/>
                <a:ea typeface="Cambria" panose="02040503050406030204" pitchFamily="18" charset="0"/>
              </a:rPr>
              <a:t>GPU</a:t>
            </a: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Example: </a:t>
            </a:r>
            <a:r>
              <a:rPr lang="en-GB" sz="2400" dirty="0"/>
              <a:t>Corsair </a:t>
            </a:r>
            <a:r>
              <a:rPr lang="en-GB" sz="2400" dirty="0" err="1"/>
              <a:t>RMx</a:t>
            </a:r>
            <a:r>
              <a:rPr lang="en-GB" sz="2400" dirty="0"/>
              <a:t> series.</a:t>
            </a:r>
            <a:endParaRPr lang="en-GB" sz="2400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B822F07-4EA5-FAB7-514C-5C28F8712C1F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59EB27E-36C3-176F-B4F9-35B72415A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7189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06219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Multi Rail PSU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1209714" y="1665501"/>
            <a:ext cx="9772572" cy="5162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Several independent +12 V rails.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Different connectors fed by separate rails (GPU, CPU EPS, 24-pin)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Common in workstations/servers.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Load is divided across rails → easier to avoid overloads.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each rail has its own OCP (over-current protection) that can shut down only the faulty rail quickly.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sz="2400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6D05F67-0962-8D97-AE0E-79001E2C3276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13C0E45C-DCF0-A5F3-44E3-B52891731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6508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EA3BE-B972-CDE2-97B1-D2ADFA7D7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03330-B0FF-08A3-B1B5-DB39ABE3E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7BBE02-DEC3-1132-5FDC-BA2CBF2247C4}"/>
              </a:ext>
            </a:extLst>
          </p:cNvPr>
          <p:cNvSpPr txBox="1"/>
          <p:nvPr/>
        </p:nvSpPr>
        <p:spPr>
          <a:xfrm>
            <a:off x="39023" y="1098477"/>
            <a:ext cx="4993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Single Vs Multi Rail PSU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26F22A-4BDC-35BE-A0E5-E5D3892F7172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432DC27E-CF27-0652-AF39-84F06F0B3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A9312EE-93F8-EC2B-D1A4-187316B57E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4762976"/>
              </p:ext>
            </p:extLst>
          </p:nvPr>
        </p:nvGraphicFramePr>
        <p:xfrm>
          <a:off x="260786" y="1644788"/>
          <a:ext cx="7842293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78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78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3108">
                <a:tc>
                  <a:txBody>
                    <a:bodyPr/>
                    <a:lstStyle/>
                    <a:p>
                      <a:r>
                        <a:rPr dirty="0"/>
                        <a:t>Feature</a:t>
                      </a:r>
                      <a:r>
                        <a:rPr lang="en-GB" dirty="0"/>
                        <a:t>s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Single Rail PSU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Multi-Rail PSU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03">
                <a:tc>
                  <a:txBody>
                    <a:bodyPr/>
                    <a:lstStyle/>
                    <a:p>
                      <a:r>
                        <a:t>+12V Power Delivery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All power flows through one rail.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Power is distributed across multiple rails.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803">
                <a:tc>
                  <a:txBody>
                    <a:bodyPr/>
                    <a:lstStyle/>
                    <a:p>
                      <a:r>
                        <a:t>Overcurrent Protection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OCP applies to the entire +12V rail.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Each rail has its own </a:t>
                      </a:r>
                      <a:r>
                        <a:rPr dirty="0" err="1"/>
                        <a:t>OCP</a:t>
                      </a:r>
                      <a:r>
                        <a:rPr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2575">
                <a:tc>
                  <a:txBody>
                    <a:bodyPr/>
                    <a:lstStyle/>
                    <a:p>
                      <a:r>
                        <a:rPr dirty="0"/>
                        <a:t>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Less safe if a short circuit occurs, as high current can flow unchecked.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Safer, as OCP limits current per rail.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2575">
                <a:tc>
                  <a:txBody>
                    <a:bodyPr/>
                    <a:lstStyle/>
                    <a:p>
                      <a:r>
                        <a:t>Simplicity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Easier to manage and set up, no need to balance loads.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Requires balancing load across rails.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2575">
                <a:tc>
                  <a:txBody>
                    <a:bodyPr/>
                    <a:lstStyle/>
                    <a:p>
                      <a:r>
                        <a:t>High-Power GPUs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Suitable for GPUs needing very high current.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May require using multiple connectors from separate rails.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4803">
                <a:tc>
                  <a:txBody>
                    <a:bodyPr/>
                    <a:lstStyle/>
                    <a:p>
                      <a:r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</a:t>
                      </a:r>
                      <a:r>
                        <a:rPr dirty="0"/>
                        <a:t>ess expensive.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Can be more expensive due to added circuitry.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1B938CF2-6EDB-4C70-8FC9-CD542A40017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8393012" y="2430966"/>
            <a:ext cx="3387903" cy="265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344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B4C76-066A-3547-5FE3-988EB82C8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E9D603-467F-900C-D733-F8EC880D9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4304D49-4F3C-7A94-B272-28604ABB92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875" y="1475194"/>
            <a:ext cx="11822366" cy="545006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Exercise 1</a:t>
            </a:r>
          </a:p>
          <a:p>
            <a:pPr marL="0" indent="0">
              <a:lnSpc>
                <a:spcPct val="150000"/>
              </a:lnSpc>
              <a:buNone/>
            </a:pP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32E69D0-02E9-A056-1A63-1076C9D9AE1A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B490C79-7B28-2439-D400-1A8CE2D47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103A1B-6E6B-B439-820E-20741C82F108}"/>
              </a:ext>
            </a:extLst>
          </p:cNvPr>
          <p:cNvSpPr txBox="1"/>
          <p:nvPr/>
        </p:nvSpPr>
        <p:spPr>
          <a:xfrm>
            <a:off x="1132609" y="2083377"/>
            <a:ext cx="9538855" cy="370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latin typeface="Book Antiqua" panose="02040602050305030304" pitchFamily="18" charset="0"/>
              </a:rPr>
              <a:t>Design a multi-output regulated power supply that provides three independent DC voltage outputs: +12V, +8V, +5V and 3.3V. The supply should use a single AC input source, step it down using a transformer, and convert it to DC using a bridge rectifier. Include voltage regulation using appropriate linear regulators and LDO regulators and ensure proper filtering and stability with capacitors and load resistors.</a:t>
            </a:r>
          </a:p>
        </p:txBody>
      </p:sp>
    </p:spTree>
    <p:extLst>
      <p:ext uri="{BB962C8B-B14F-4D97-AF65-F5344CB8AC3E}">
        <p14:creationId xmlns:p14="http://schemas.microsoft.com/office/powerpoint/2010/main" val="2491025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4C3EF0-CF58-AECD-34AA-ACA1C8FC7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8ACA3D-1D6E-9B35-6696-C7C5326F0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AB1FBA7-0603-DF99-DDAB-B454A27DD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875" y="1475194"/>
            <a:ext cx="11822366" cy="545006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Exercise 1</a:t>
            </a:r>
          </a:p>
          <a:p>
            <a:pPr marL="0" indent="0">
              <a:lnSpc>
                <a:spcPct val="150000"/>
              </a:lnSpc>
              <a:buNone/>
            </a:pP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9CF45A4-9EB8-ECDC-88BA-F6209B72737E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3B9BE93E-44ED-00DB-F367-E7ADC5D87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 descr="A computer screen shot of a diagram&#10;&#10;AI-generated content may be incorrect.">
            <a:extLst>
              <a:ext uri="{FF2B5EF4-FFF2-40B4-BE49-F238E27FC236}">
                <a16:creationId xmlns:a16="http://schemas.microsoft.com/office/drawing/2014/main" id="{0E2A1354-B41B-4E11-D190-61B05AEFB34B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1042987" y="2911546"/>
            <a:ext cx="10343141" cy="274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250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97" y="1240676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Split Rail PSU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751389" y="2081683"/>
            <a:ext cx="10689221" cy="4104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Split-rail PSU </a:t>
            </a: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  <a:sym typeface="Wingdings" panose="05000000000000000000" pitchFamily="2" charset="2"/>
              </a:rPr>
              <a:t></a:t>
            </a: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 provides +V and −V rails (e.g., ±12 V) from one AC source.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Uses a single transformer, rectifier, and regulators to create positive and negative DC rails.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Common where audio/</a:t>
            </a:r>
            <a:r>
              <a:rPr lang="en-GB" sz="2200" dirty="0" err="1">
                <a:latin typeface="Book Antiqua" panose="02040602050305030304" pitchFamily="18" charset="0"/>
                <a:ea typeface="Cambria" panose="02040503050406030204" pitchFamily="18" charset="0"/>
              </a:rPr>
              <a:t>analog</a:t>
            </a: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 circuits need a true ground-</a:t>
            </a:r>
            <a:r>
              <a:rPr lang="en-GB" sz="2200" dirty="0" err="1">
                <a:latin typeface="Book Antiqua" panose="02040602050305030304" pitchFamily="18" charset="0"/>
                <a:ea typeface="Cambria" panose="02040503050406030204" pitchFamily="18" charset="0"/>
              </a:rPr>
              <a:t>centered</a:t>
            </a: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 supply (e.g., headphone amps, op-amp stages)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Often built with all-in-one split-rail converters or paired positive/negative regulators.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Supports bipolar signal swing around 0 V without large coupling capacitors.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7098E9C-39B2-D276-4D9A-55FBC2C88A13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6FEE7954-AFF6-7527-DC7C-6B6A881EE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27826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E58CA3-B3B4-04F8-FCC7-FF808BE24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95E36C-9E28-51CC-CCAF-33DCE4576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2AC738C-E765-9F42-71EB-16581BF52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97" y="1240676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Split Rail PSU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B403DA3-FA38-E049-729E-779DA8F5D860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B76D020C-9A7F-D133-FCE8-EF3197958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CB6EF8-46FA-E083-1E19-AD5E3FF3D7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2396" y="1939848"/>
            <a:ext cx="7358773" cy="4430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598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C567F-A7E4-C9CE-909D-E619F13E5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0727C4-707A-73EB-4DAD-EBBA3BF43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308B333-A90B-5F55-B6C6-25EE55DD9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83" y="1605802"/>
            <a:ext cx="11822366" cy="75282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CAF436C-087A-26E2-543B-0BF89F0D5E05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E676FDFF-4DA0-6FF1-5909-E8D9E60C2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3CF77E-45D3-CE66-E89A-A8D07C87B85C}"/>
              </a:ext>
            </a:extLst>
          </p:cNvPr>
          <p:cNvSpPr txBox="1"/>
          <p:nvPr/>
        </p:nvSpPr>
        <p:spPr>
          <a:xfrm>
            <a:off x="1101436" y="2431473"/>
            <a:ext cx="9912927" cy="308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tabLst>
                <a:tab pos="3767138" algn="l"/>
              </a:tabLst>
            </a:pPr>
            <a:r>
              <a:rPr lang="en-GB" sz="2000" dirty="0">
                <a:latin typeface="Book Antiqua" panose="02040602050305030304" pitchFamily="18" charset="0"/>
              </a:rPr>
              <a:t>Design a split power supply circuit capable of providing both +5V and -5V DC outputs using a single AC input source. The circuit should include a step-down transformer, a bridge rectifier, filtering capacitors, and voltage regulators that produce +5 V and – 5 V. Ensure proper decoupling and load stabilization with suitable components. </a:t>
            </a:r>
          </a:p>
        </p:txBody>
      </p:sp>
    </p:spTree>
    <p:extLst>
      <p:ext uri="{BB962C8B-B14F-4D97-AF65-F5344CB8AC3E}">
        <p14:creationId xmlns:p14="http://schemas.microsoft.com/office/powerpoint/2010/main" val="1154547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708" y="1310278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655B8D3-192F-7F4E-196E-FDB84CCFB4CD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0B3EEE4E-2E2C-AC6B-7CE8-747B208C2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9" name="Picture 8" descr="A diagram of a circuit&#10;&#10;AI-generated content may be incorrect.">
            <a:extLst>
              <a:ext uri="{FF2B5EF4-FFF2-40B4-BE49-F238E27FC236}">
                <a16:creationId xmlns:a16="http://schemas.microsoft.com/office/drawing/2014/main" id="{26ADBDED-727E-A61E-6F1F-710F591807A5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50000"/>
          </a:blip>
          <a:stretch>
            <a:fillRect/>
          </a:stretch>
        </p:blipFill>
        <p:spPr>
          <a:xfrm>
            <a:off x="1981200" y="2512888"/>
            <a:ext cx="8343900" cy="3034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085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ADED78-DE65-4727-A7A5-72F5A2F5B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0E9393-080E-7C0B-55C6-9B8EDC782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9E63837-A452-547B-ABC8-A930BFD56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97" y="998044"/>
            <a:ext cx="11822366" cy="72684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References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11F8C48-31B1-F787-C4C0-6EA80F473763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E53F9C85-1A1B-276F-34EC-87E9EBDF3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CF8B13-A710-5836-85A4-66D66479B244}"/>
              </a:ext>
            </a:extLst>
          </p:cNvPr>
          <p:cNvSpPr txBox="1"/>
          <p:nvPr/>
        </p:nvSpPr>
        <p:spPr>
          <a:xfrm>
            <a:off x="566306" y="1661537"/>
            <a:ext cx="11076708" cy="4621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[1] P. Horowitz and W. Hill, The Art of Electronics, 3rd ed. Cambridge, UK: Cambridge University Press, 2015.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[2] Tech4Gamers, “Single Rail vs Multi Rail PSU: Which One to Choose?,” Tech4Gamers, Jan. 13, 2023. [Online]. Available: </a:t>
            </a:r>
            <a:r>
              <a:rPr lang="en-GB" dirty="0">
                <a:latin typeface="Book Antiqua" panose="02040602050305030304" pitchFamily="18" charset="0"/>
                <a:hlinkClick r:id="rId3"/>
              </a:rPr>
              <a:t>https://tech4gamers.com/single-rail-vs-multi-rail-psu/</a:t>
            </a:r>
            <a:r>
              <a:rPr lang="en-GB" dirty="0">
                <a:latin typeface="Book Antiqua" panose="0204060205030503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[3] </a:t>
            </a:r>
            <a:r>
              <a:rPr lang="en-GB" dirty="0" err="1">
                <a:latin typeface="Book Antiqua" panose="02040602050305030304" pitchFamily="18" charset="0"/>
              </a:rPr>
              <a:t>MSI</a:t>
            </a:r>
            <a:r>
              <a:rPr lang="en-GB" dirty="0">
                <a:latin typeface="Book Antiqua" panose="02040602050305030304" pitchFamily="18" charset="0"/>
              </a:rPr>
              <a:t>, “5 Things to Pay Attention to When Choosing a Power Supply,” </a:t>
            </a:r>
            <a:r>
              <a:rPr lang="en-GB" dirty="0" err="1">
                <a:latin typeface="Book Antiqua" panose="02040602050305030304" pitchFamily="18" charset="0"/>
              </a:rPr>
              <a:t>MSI</a:t>
            </a:r>
            <a:r>
              <a:rPr lang="en-GB" dirty="0">
                <a:latin typeface="Book Antiqua" panose="02040602050305030304" pitchFamily="18" charset="0"/>
              </a:rPr>
              <a:t> Blog. [Online]. </a:t>
            </a:r>
            <a:r>
              <a:rPr lang="en-GB" dirty="0" err="1">
                <a:latin typeface="Book Antiqua" panose="02040602050305030304" pitchFamily="18" charset="0"/>
              </a:rPr>
              <a:t>Available:https</a:t>
            </a:r>
            <a:r>
              <a:rPr lang="en-GB" dirty="0">
                <a:latin typeface="Book Antiqua" panose="02040602050305030304" pitchFamily="18" charset="0"/>
              </a:rPr>
              <a:t>://www.msi.com/blog/5-things-to-pay-attention-to-when-choosing-a-power-supply. 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[4] "High current dual power supply," Electronics Stack Exchange. [Online]. Available: </a:t>
            </a:r>
            <a:r>
              <a:rPr lang="en-GB" dirty="0">
                <a:latin typeface="Book Antiqua" panose="02040602050305030304" pitchFamily="18" charset="0"/>
                <a:hlinkClick r:id="rId4"/>
              </a:rPr>
              <a:t>https://electronics.stackexchange.com/questions/389772/high-current-dual-power-supply</a:t>
            </a:r>
            <a:r>
              <a:rPr lang="en-GB" dirty="0">
                <a:latin typeface="Book Antiqua" panose="0204060205030503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[5] "An Attempt at Explaining Single and Multi-Rail in Power Supplies," Cultists Network. [Online]. </a:t>
            </a:r>
            <a:r>
              <a:rPr lang="en-GB" dirty="0" err="1">
                <a:latin typeface="Book Antiqua" panose="02040602050305030304" pitchFamily="18" charset="0"/>
              </a:rPr>
              <a:t>Available:https</a:t>
            </a:r>
            <a:r>
              <a:rPr lang="en-GB" dirty="0">
                <a:latin typeface="Book Antiqua" panose="02040602050305030304" pitchFamily="18" charset="0"/>
              </a:rPr>
              <a:t>://cultists.network/11658/an-attempt-at-explaining-single-and-multi-rail-in-power-supplies/.</a:t>
            </a:r>
          </a:p>
        </p:txBody>
      </p:sp>
    </p:spTree>
    <p:extLst>
      <p:ext uri="{BB962C8B-B14F-4D97-AF65-F5344CB8AC3E}">
        <p14:creationId xmlns:p14="http://schemas.microsoft.com/office/powerpoint/2010/main" val="9258230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5034154" y="332944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6102591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17.0.6602"/>
  <p:tag name="SLIDO_PRESENTATION_ID" val="41134a22-9e2c-4b06-8621-7358ccf0855b"/>
  <p:tag name="SLIDO_EVENT_UUID" val="70cbc6ae-f568-4bc4-bbd9-a4beb0893941"/>
  <p:tag name="SLIDO_EVENT_SECTION_UUID" val="a276101f-563c-431c-a206-e2a32a87c4c4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1945</TotalTime>
  <Words>1787</Words>
  <Application>Microsoft Office PowerPoint</Application>
  <PresentationFormat>Widescreen</PresentationFormat>
  <Paragraphs>217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Book Antiqua</vt:lpstr>
      <vt:lpstr>Calibri</vt:lpstr>
      <vt:lpstr>Calibri Light</vt:lpstr>
      <vt:lpstr>Cambria</vt:lpstr>
      <vt:lpstr>Wingdings</vt:lpstr>
      <vt:lpstr>UWTSD 200_Title Page</vt:lpstr>
      <vt:lpstr>UWTSD 200_Title Page 2</vt:lpstr>
      <vt:lpstr>UWTSD 200_Text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37</cp:revision>
  <dcterms:created xsi:type="dcterms:W3CDTF">2021-03-09T15:35:42Z</dcterms:created>
  <dcterms:modified xsi:type="dcterms:W3CDTF">2026-03-04T12:46:10Z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