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26"/>
  </p:notesMasterIdLst>
  <p:sldIdLst>
    <p:sldId id="256" r:id="rId2"/>
    <p:sldId id="257" r:id="rId3"/>
    <p:sldId id="269" r:id="rId4"/>
    <p:sldId id="278" r:id="rId5"/>
    <p:sldId id="279" r:id="rId6"/>
    <p:sldId id="283" r:id="rId7"/>
    <p:sldId id="299" r:id="rId8"/>
    <p:sldId id="287" r:id="rId9"/>
    <p:sldId id="288" r:id="rId10"/>
    <p:sldId id="295" r:id="rId11"/>
    <p:sldId id="298" r:id="rId12"/>
    <p:sldId id="270" r:id="rId13"/>
    <p:sldId id="284" r:id="rId14"/>
    <p:sldId id="300" r:id="rId15"/>
    <p:sldId id="301" r:id="rId16"/>
    <p:sldId id="302" r:id="rId17"/>
    <p:sldId id="294" r:id="rId18"/>
    <p:sldId id="290" r:id="rId19"/>
    <p:sldId id="292" r:id="rId20"/>
    <p:sldId id="285" r:id="rId21"/>
    <p:sldId id="286" r:id="rId22"/>
    <p:sldId id="280" r:id="rId23"/>
    <p:sldId id="271" r:id="rId24"/>
    <p:sldId id="273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48801" autoAdjust="0"/>
  </p:normalViewPr>
  <p:slideViewPr>
    <p:cSldViewPr snapToGrid="0">
      <p:cViewPr varScale="1">
        <p:scale>
          <a:sx n="54" d="100"/>
          <a:sy n="54" d="100"/>
        </p:scale>
        <p:origin x="26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75E8EA-BA2E-4D8F-B775-06E1137A518D}" type="doc">
      <dgm:prSet loTypeId="urn:microsoft.com/office/officeart/2005/8/layout/vList2" loCatId="list" qsTypeId="urn:microsoft.com/office/officeart/2005/8/quickstyle/simple1#1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4B837FC8-0862-4ABB-B9A5-D559D95C9E44}">
      <dgm:prSet/>
      <dgm:spPr/>
      <dgm:t>
        <a:bodyPr/>
        <a:lstStyle/>
        <a:p>
          <a:r>
            <a:rPr lang="en-GB" b="1"/>
            <a:t>What factors might have contributed to this young person becoming a prolific offender before the age of 18?</a:t>
          </a:r>
          <a:endParaRPr lang="en-US"/>
        </a:p>
      </dgm:t>
    </dgm:pt>
    <dgm:pt modelId="{60870CE7-FE67-449C-85A6-F523F4D4550D}" type="parTrans" cxnId="{B785807C-98F8-4E43-A2CA-F3D4B8F8FBEC}">
      <dgm:prSet/>
      <dgm:spPr/>
      <dgm:t>
        <a:bodyPr/>
        <a:lstStyle/>
        <a:p>
          <a:endParaRPr lang="en-US"/>
        </a:p>
      </dgm:t>
    </dgm:pt>
    <dgm:pt modelId="{DD939302-32C4-4904-BD39-92BBC7E9888A}" type="sibTrans" cxnId="{B785807C-98F8-4E43-A2CA-F3D4B8F8FBEC}">
      <dgm:prSet/>
      <dgm:spPr/>
      <dgm:t>
        <a:bodyPr/>
        <a:lstStyle/>
        <a:p>
          <a:endParaRPr lang="en-US"/>
        </a:p>
      </dgm:t>
    </dgm:pt>
    <dgm:pt modelId="{EB06ECB1-C904-49C6-9798-30B267041091}">
      <dgm:prSet/>
      <dgm:spPr/>
      <dgm:t>
        <a:bodyPr/>
        <a:lstStyle/>
        <a:p>
          <a:r>
            <a:rPr lang="en-GB" dirty="0"/>
            <a:t>Consider family, education, peer influence, and socio-economic background.</a:t>
          </a:r>
          <a:endParaRPr lang="en-US" dirty="0"/>
        </a:p>
      </dgm:t>
    </dgm:pt>
    <dgm:pt modelId="{3DF24339-FF2B-4051-9230-93C1AA2F1D09}" type="parTrans" cxnId="{49C3B944-4F43-4390-86C6-FD2EE4E88447}">
      <dgm:prSet/>
      <dgm:spPr/>
      <dgm:t>
        <a:bodyPr/>
        <a:lstStyle/>
        <a:p>
          <a:endParaRPr lang="en-US"/>
        </a:p>
      </dgm:t>
    </dgm:pt>
    <dgm:pt modelId="{57CA64AE-13F2-41D7-B6BC-1D03EDBFC6FA}" type="sibTrans" cxnId="{49C3B944-4F43-4390-86C6-FD2EE4E88447}">
      <dgm:prSet/>
      <dgm:spPr/>
      <dgm:t>
        <a:bodyPr/>
        <a:lstStyle/>
        <a:p>
          <a:endParaRPr lang="en-US"/>
        </a:p>
      </dgm:t>
    </dgm:pt>
    <dgm:pt modelId="{2FDEC24B-365A-4BF0-A868-36CE1B3FD9FC}">
      <dgm:prSet/>
      <dgm:spPr/>
      <dgm:t>
        <a:bodyPr/>
        <a:lstStyle/>
        <a:p>
          <a:r>
            <a:rPr lang="en-GB" b="1"/>
            <a:t>How does the age of first conviction (e.g., before 14) impact future offending behaviour?</a:t>
          </a:r>
          <a:endParaRPr lang="en-US"/>
        </a:p>
      </dgm:t>
    </dgm:pt>
    <dgm:pt modelId="{A96381C5-75E1-4225-83AC-ABFCF5475AAB}" type="parTrans" cxnId="{C17F376C-6A16-4B30-874B-CF0F537CCF0F}">
      <dgm:prSet/>
      <dgm:spPr/>
      <dgm:t>
        <a:bodyPr/>
        <a:lstStyle/>
        <a:p>
          <a:endParaRPr lang="en-US"/>
        </a:p>
      </dgm:t>
    </dgm:pt>
    <dgm:pt modelId="{37FD8BD2-AFF1-4D71-AC08-6A1C1E33177C}" type="sibTrans" cxnId="{C17F376C-6A16-4B30-874B-CF0F537CCF0F}">
      <dgm:prSet/>
      <dgm:spPr/>
      <dgm:t>
        <a:bodyPr/>
        <a:lstStyle/>
        <a:p>
          <a:endParaRPr lang="en-US"/>
        </a:p>
      </dgm:t>
    </dgm:pt>
    <dgm:pt modelId="{D98F8E10-4678-4BFA-AD78-70C7AEADF806}">
      <dgm:prSet/>
      <dgm:spPr/>
      <dgm:t>
        <a:bodyPr/>
        <a:lstStyle/>
        <a:p>
          <a:r>
            <a:rPr lang="en-GB"/>
            <a:t>What does this suggest about early intervention?</a:t>
          </a:r>
          <a:endParaRPr lang="en-US"/>
        </a:p>
      </dgm:t>
    </dgm:pt>
    <dgm:pt modelId="{13CCFEA1-97A5-44A4-9DD7-FF34175D2925}" type="parTrans" cxnId="{29E4EDF0-8224-4949-A5C2-F4356D3CD69F}">
      <dgm:prSet/>
      <dgm:spPr/>
      <dgm:t>
        <a:bodyPr/>
        <a:lstStyle/>
        <a:p>
          <a:endParaRPr lang="en-US"/>
        </a:p>
      </dgm:t>
    </dgm:pt>
    <dgm:pt modelId="{A9B719A3-3C13-4424-B365-EB992FAD56CC}" type="sibTrans" cxnId="{29E4EDF0-8224-4949-A5C2-F4356D3CD69F}">
      <dgm:prSet/>
      <dgm:spPr/>
      <dgm:t>
        <a:bodyPr/>
        <a:lstStyle/>
        <a:p>
          <a:endParaRPr lang="en-US"/>
        </a:p>
      </dgm:t>
    </dgm:pt>
    <dgm:pt modelId="{70698054-9FE7-45D6-89D5-CCFA3A428360}">
      <dgm:prSet/>
      <dgm:spPr/>
      <dgm:t>
        <a:bodyPr/>
        <a:lstStyle/>
        <a:p>
          <a:r>
            <a:rPr lang="en-GB" b="1"/>
            <a:t>Do you think custodial sentences are appropriate for young offenders with multiple convictions? Why or why not?</a:t>
          </a:r>
          <a:endParaRPr lang="en-US"/>
        </a:p>
      </dgm:t>
    </dgm:pt>
    <dgm:pt modelId="{48D91E12-876F-4A1C-91D7-826E59D5AB49}" type="parTrans" cxnId="{027019CB-5337-483B-BCBD-541CEC9FC3A8}">
      <dgm:prSet/>
      <dgm:spPr/>
      <dgm:t>
        <a:bodyPr/>
        <a:lstStyle/>
        <a:p>
          <a:endParaRPr lang="en-US"/>
        </a:p>
      </dgm:t>
    </dgm:pt>
    <dgm:pt modelId="{CCC74032-59DB-41A1-97F4-CE41AF2BB1AC}" type="sibTrans" cxnId="{027019CB-5337-483B-BCBD-541CEC9FC3A8}">
      <dgm:prSet/>
      <dgm:spPr/>
      <dgm:t>
        <a:bodyPr/>
        <a:lstStyle/>
        <a:p>
          <a:endParaRPr lang="en-US"/>
        </a:p>
      </dgm:t>
    </dgm:pt>
    <dgm:pt modelId="{30ABE70F-215D-447B-A9D8-BCAAA1095646}">
      <dgm:prSet/>
      <dgm:spPr/>
      <dgm:t>
        <a:bodyPr/>
        <a:lstStyle/>
        <a:p>
          <a:r>
            <a:rPr lang="en-GB"/>
            <a:t>What alternatives could be more effective?</a:t>
          </a:r>
          <a:endParaRPr lang="en-US"/>
        </a:p>
      </dgm:t>
    </dgm:pt>
    <dgm:pt modelId="{60A34649-F7D6-45E6-B822-AA4EDF051B08}" type="parTrans" cxnId="{24DC5EE4-7280-4634-9838-F3744CAD18D0}">
      <dgm:prSet/>
      <dgm:spPr/>
      <dgm:t>
        <a:bodyPr/>
        <a:lstStyle/>
        <a:p>
          <a:endParaRPr lang="en-US"/>
        </a:p>
      </dgm:t>
    </dgm:pt>
    <dgm:pt modelId="{D7BE2FD1-7151-46B2-9C2F-3CC8E8BDE1A5}" type="sibTrans" cxnId="{24DC5EE4-7280-4634-9838-F3744CAD18D0}">
      <dgm:prSet/>
      <dgm:spPr/>
      <dgm:t>
        <a:bodyPr/>
        <a:lstStyle/>
        <a:p>
          <a:endParaRPr lang="en-US"/>
        </a:p>
      </dgm:t>
    </dgm:pt>
    <dgm:pt modelId="{156CAE0A-A87D-4970-B1D6-BCA471456A27}">
      <dgm:prSet/>
      <dgm:spPr/>
      <dgm:t>
        <a:bodyPr/>
        <a:lstStyle/>
        <a:p>
          <a:r>
            <a:rPr lang="en-GB" b="1"/>
            <a:t>How should the justice system respond differently to young offenders compared to adults?</a:t>
          </a:r>
          <a:endParaRPr lang="en-US"/>
        </a:p>
      </dgm:t>
    </dgm:pt>
    <dgm:pt modelId="{F9373BCC-4D0D-45EC-86CC-D0D865721D9B}" type="parTrans" cxnId="{AE43652A-B8B9-4242-8473-C46D63E87C0F}">
      <dgm:prSet/>
      <dgm:spPr/>
      <dgm:t>
        <a:bodyPr/>
        <a:lstStyle/>
        <a:p>
          <a:endParaRPr lang="en-US"/>
        </a:p>
      </dgm:t>
    </dgm:pt>
    <dgm:pt modelId="{FB79D2C8-D424-4B6E-97C7-EEA76C259743}" type="sibTrans" cxnId="{AE43652A-B8B9-4242-8473-C46D63E87C0F}">
      <dgm:prSet/>
      <dgm:spPr/>
      <dgm:t>
        <a:bodyPr/>
        <a:lstStyle/>
        <a:p>
          <a:endParaRPr lang="en-US"/>
        </a:p>
      </dgm:t>
    </dgm:pt>
    <dgm:pt modelId="{050FBB82-F6FB-485E-9C62-BD0B721D58F8}">
      <dgm:prSet/>
      <dgm:spPr/>
      <dgm:t>
        <a:bodyPr/>
        <a:lstStyle/>
        <a:p>
          <a:r>
            <a:rPr lang="en-GB"/>
            <a:t>Consider developmental, psychological, and social factors.</a:t>
          </a:r>
          <a:endParaRPr lang="en-US"/>
        </a:p>
      </dgm:t>
    </dgm:pt>
    <dgm:pt modelId="{BF1AEDDA-FF60-4879-A3B5-B38F62869884}" type="parTrans" cxnId="{8ECAA92E-42CF-4593-A9DB-E7922D0066FE}">
      <dgm:prSet/>
      <dgm:spPr/>
      <dgm:t>
        <a:bodyPr/>
        <a:lstStyle/>
        <a:p>
          <a:endParaRPr lang="en-US"/>
        </a:p>
      </dgm:t>
    </dgm:pt>
    <dgm:pt modelId="{20D7C6C4-816B-4054-991A-8EF8BE258122}" type="sibTrans" cxnId="{8ECAA92E-42CF-4593-A9DB-E7922D0066FE}">
      <dgm:prSet/>
      <dgm:spPr/>
      <dgm:t>
        <a:bodyPr/>
        <a:lstStyle/>
        <a:p>
          <a:endParaRPr lang="en-US"/>
        </a:p>
      </dgm:t>
    </dgm:pt>
    <dgm:pt modelId="{86F8A539-3C80-4194-BE68-529220CD7AA3}" type="pres">
      <dgm:prSet presAssocID="{7E75E8EA-BA2E-4D8F-B775-06E1137A518D}" presName="linear" presStyleCnt="0">
        <dgm:presLayoutVars>
          <dgm:animLvl val="lvl"/>
          <dgm:resizeHandles val="exact"/>
        </dgm:presLayoutVars>
      </dgm:prSet>
      <dgm:spPr/>
    </dgm:pt>
    <dgm:pt modelId="{6E3E0742-E4FC-48DC-8BA9-D97200B46587}" type="pres">
      <dgm:prSet presAssocID="{4B837FC8-0862-4ABB-B9A5-D559D95C9E4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1AE12F3-BDEA-422F-A376-F75EBC4D1E32}" type="pres">
      <dgm:prSet presAssocID="{4B837FC8-0862-4ABB-B9A5-D559D95C9E44}" presName="childText" presStyleLbl="revTx" presStyleIdx="0" presStyleCnt="4">
        <dgm:presLayoutVars>
          <dgm:bulletEnabled val="1"/>
        </dgm:presLayoutVars>
      </dgm:prSet>
      <dgm:spPr/>
    </dgm:pt>
    <dgm:pt modelId="{08440DB1-CBA7-4B1D-807F-44B71B93CDC8}" type="pres">
      <dgm:prSet presAssocID="{2FDEC24B-365A-4BF0-A868-36CE1B3FD9F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DDB76A1-5AF9-4634-AF08-71C5AE804E2F}" type="pres">
      <dgm:prSet presAssocID="{2FDEC24B-365A-4BF0-A868-36CE1B3FD9FC}" presName="childText" presStyleLbl="revTx" presStyleIdx="1" presStyleCnt="4">
        <dgm:presLayoutVars>
          <dgm:bulletEnabled val="1"/>
        </dgm:presLayoutVars>
      </dgm:prSet>
      <dgm:spPr/>
    </dgm:pt>
    <dgm:pt modelId="{91B6E7A6-7268-4BAD-8B56-DFB75A73F389}" type="pres">
      <dgm:prSet presAssocID="{70698054-9FE7-45D6-89D5-CCFA3A42836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B4730EB-FF1E-42F7-B3E3-51B410B3EB54}" type="pres">
      <dgm:prSet presAssocID="{70698054-9FE7-45D6-89D5-CCFA3A428360}" presName="childText" presStyleLbl="revTx" presStyleIdx="2" presStyleCnt="4">
        <dgm:presLayoutVars>
          <dgm:bulletEnabled val="1"/>
        </dgm:presLayoutVars>
      </dgm:prSet>
      <dgm:spPr/>
    </dgm:pt>
    <dgm:pt modelId="{2D1FE93B-7756-43F6-949D-6110824D97F7}" type="pres">
      <dgm:prSet presAssocID="{156CAE0A-A87D-4970-B1D6-BCA471456A27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0795692C-B0DC-4EA8-9849-49E8FA9A8F6F}" type="pres">
      <dgm:prSet presAssocID="{156CAE0A-A87D-4970-B1D6-BCA471456A27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0FF5931C-B93F-4505-AF9C-C35814748E74}" type="presOf" srcId="{D98F8E10-4678-4BFA-AD78-70C7AEADF806}" destId="{2DDB76A1-5AF9-4634-AF08-71C5AE804E2F}" srcOrd="0" destOrd="0" presId="urn:microsoft.com/office/officeart/2005/8/layout/vList2"/>
    <dgm:cxn modelId="{AE43652A-B8B9-4242-8473-C46D63E87C0F}" srcId="{7E75E8EA-BA2E-4D8F-B775-06E1137A518D}" destId="{156CAE0A-A87D-4970-B1D6-BCA471456A27}" srcOrd="3" destOrd="0" parTransId="{F9373BCC-4D0D-45EC-86CC-D0D865721D9B}" sibTransId="{FB79D2C8-D424-4B6E-97C7-EEA76C259743}"/>
    <dgm:cxn modelId="{8ECAA92E-42CF-4593-A9DB-E7922D0066FE}" srcId="{156CAE0A-A87D-4970-B1D6-BCA471456A27}" destId="{050FBB82-F6FB-485E-9C62-BD0B721D58F8}" srcOrd="0" destOrd="0" parTransId="{BF1AEDDA-FF60-4879-A3B5-B38F62869884}" sibTransId="{20D7C6C4-816B-4054-991A-8EF8BE258122}"/>
    <dgm:cxn modelId="{A2D43A37-A3B0-4367-B024-BB2678E8EB7F}" type="presOf" srcId="{4B837FC8-0862-4ABB-B9A5-D559D95C9E44}" destId="{6E3E0742-E4FC-48DC-8BA9-D97200B46587}" srcOrd="0" destOrd="0" presId="urn:microsoft.com/office/officeart/2005/8/layout/vList2"/>
    <dgm:cxn modelId="{49C3B944-4F43-4390-86C6-FD2EE4E88447}" srcId="{4B837FC8-0862-4ABB-B9A5-D559D95C9E44}" destId="{EB06ECB1-C904-49C6-9798-30B267041091}" srcOrd="0" destOrd="0" parTransId="{3DF24339-FF2B-4051-9230-93C1AA2F1D09}" sibTransId="{57CA64AE-13F2-41D7-B6BC-1D03EDBFC6FA}"/>
    <dgm:cxn modelId="{C17F376C-6A16-4B30-874B-CF0F537CCF0F}" srcId="{7E75E8EA-BA2E-4D8F-B775-06E1137A518D}" destId="{2FDEC24B-365A-4BF0-A868-36CE1B3FD9FC}" srcOrd="1" destOrd="0" parTransId="{A96381C5-75E1-4225-83AC-ABFCF5475AAB}" sibTransId="{37FD8BD2-AFF1-4D71-AC08-6A1C1E33177C}"/>
    <dgm:cxn modelId="{E1935676-7E45-46F9-8045-FAF375D2E8F9}" type="presOf" srcId="{050FBB82-F6FB-485E-9C62-BD0B721D58F8}" destId="{0795692C-B0DC-4EA8-9849-49E8FA9A8F6F}" srcOrd="0" destOrd="0" presId="urn:microsoft.com/office/officeart/2005/8/layout/vList2"/>
    <dgm:cxn modelId="{B785807C-98F8-4E43-A2CA-F3D4B8F8FBEC}" srcId="{7E75E8EA-BA2E-4D8F-B775-06E1137A518D}" destId="{4B837FC8-0862-4ABB-B9A5-D559D95C9E44}" srcOrd="0" destOrd="0" parTransId="{60870CE7-FE67-449C-85A6-F523F4D4550D}" sibTransId="{DD939302-32C4-4904-BD39-92BBC7E9888A}"/>
    <dgm:cxn modelId="{E8973696-C295-405E-8B53-5E9E7970C4DD}" type="presOf" srcId="{156CAE0A-A87D-4970-B1D6-BCA471456A27}" destId="{2D1FE93B-7756-43F6-949D-6110824D97F7}" srcOrd="0" destOrd="0" presId="urn:microsoft.com/office/officeart/2005/8/layout/vList2"/>
    <dgm:cxn modelId="{312B66A3-5A2D-46BB-9EE0-B5718DB5357D}" type="presOf" srcId="{7E75E8EA-BA2E-4D8F-B775-06E1137A518D}" destId="{86F8A539-3C80-4194-BE68-529220CD7AA3}" srcOrd="0" destOrd="0" presId="urn:microsoft.com/office/officeart/2005/8/layout/vList2"/>
    <dgm:cxn modelId="{3B5E52A9-2C52-4698-B580-368F2ED91024}" type="presOf" srcId="{EB06ECB1-C904-49C6-9798-30B267041091}" destId="{01AE12F3-BDEA-422F-A376-F75EBC4D1E32}" srcOrd="0" destOrd="0" presId="urn:microsoft.com/office/officeart/2005/8/layout/vList2"/>
    <dgm:cxn modelId="{027019CB-5337-483B-BCBD-541CEC9FC3A8}" srcId="{7E75E8EA-BA2E-4D8F-B775-06E1137A518D}" destId="{70698054-9FE7-45D6-89D5-CCFA3A428360}" srcOrd="2" destOrd="0" parTransId="{48D91E12-876F-4A1C-91D7-826E59D5AB49}" sibTransId="{CCC74032-59DB-41A1-97F4-CE41AF2BB1AC}"/>
    <dgm:cxn modelId="{AF2319CC-0D66-41B9-9AEB-B20D335D5FFE}" type="presOf" srcId="{2FDEC24B-365A-4BF0-A868-36CE1B3FD9FC}" destId="{08440DB1-CBA7-4B1D-807F-44B71B93CDC8}" srcOrd="0" destOrd="0" presId="urn:microsoft.com/office/officeart/2005/8/layout/vList2"/>
    <dgm:cxn modelId="{5CE42FD0-D875-493E-B697-835B50EBD783}" type="presOf" srcId="{30ABE70F-215D-447B-A9D8-BCAAA1095646}" destId="{AB4730EB-FF1E-42F7-B3E3-51B410B3EB54}" srcOrd="0" destOrd="0" presId="urn:microsoft.com/office/officeart/2005/8/layout/vList2"/>
    <dgm:cxn modelId="{658FA9E3-D443-485D-9CD8-5EA57AA21CC0}" type="presOf" srcId="{70698054-9FE7-45D6-89D5-CCFA3A428360}" destId="{91B6E7A6-7268-4BAD-8B56-DFB75A73F389}" srcOrd="0" destOrd="0" presId="urn:microsoft.com/office/officeart/2005/8/layout/vList2"/>
    <dgm:cxn modelId="{24DC5EE4-7280-4634-9838-F3744CAD18D0}" srcId="{70698054-9FE7-45D6-89D5-CCFA3A428360}" destId="{30ABE70F-215D-447B-A9D8-BCAAA1095646}" srcOrd="0" destOrd="0" parTransId="{60A34649-F7D6-45E6-B822-AA4EDF051B08}" sibTransId="{D7BE2FD1-7151-46B2-9C2F-3CC8E8BDE1A5}"/>
    <dgm:cxn modelId="{29E4EDF0-8224-4949-A5C2-F4356D3CD69F}" srcId="{2FDEC24B-365A-4BF0-A868-36CE1B3FD9FC}" destId="{D98F8E10-4678-4BFA-AD78-70C7AEADF806}" srcOrd="0" destOrd="0" parTransId="{13CCFEA1-97A5-44A4-9DD7-FF34175D2925}" sibTransId="{A9B719A3-3C13-4424-B365-EB992FAD56CC}"/>
    <dgm:cxn modelId="{EC6A5564-7060-45E6-9D6F-9FA7BFEF2E33}" type="presParOf" srcId="{86F8A539-3C80-4194-BE68-529220CD7AA3}" destId="{6E3E0742-E4FC-48DC-8BA9-D97200B46587}" srcOrd="0" destOrd="0" presId="urn:microsoft.com/office/officeart/2005/8/layout/vList2"/>
    <dgm:cxn modelId="{FAEE0BB6-D149-42A0-AD91-EC4E5D5A62ED}" type="presParOf" srcId="{86F8A539-3C80-4194-BE68-529220CD7AA3}" destId="{01AE12F3-BDEA-422F-A376-F75EBC4D1E32}" srcOrd="1" destOrd="0" presId="urn:microsoft.com/office/officeart/2005/8/layout/vList2"/>
    <dgm:cxn modelId="{BD75ECE2-46CE-46C1-9922-1EECE051DB31}" type="presParOf" srcId="{86F8A539-3C80-4194-BE68-529220CD7AA3}" destId="{08440DB1-CBA7-4B1D-807F-44B71B93CDC8}" srcOrd="2" destOrd="0" presId="urn:microsoft.com/office/officeart/2005/8/layout/vList2"/>
    <dgm:cxn modelId="{77C54ED7-3E7B-4BE0-B64A-034DEB3DA73A}" type="presParOf" srcId="{86F8A539-3C80-4194-BE68-529220CD7AA3}" destId="{2DDB76A1-5AF9-4634-AF08-71C5AE804E2F}" srcOrd="3" destOrd="0" presId="urn:microsoft.com/office/officeart/2005/8/layout/vList2"/>
    <dgm:cxn modelId="{15DE4F56-6EAB-4C32-8AFA-26360663EB07}" type="presParOf" srcId="{86F8A539-3C80-4194-BE68-529220CD7AA3}" destId="{91B6E7A6-7268-4BAD-8B56-DFB75A73F389}" srcOrd="4" destOrd="0" presId="urn:microsoft.com/office/officeart/2005/8/layout/vList2"/>
    <dgm:cxn modelId="{5D5ED6C3-55AD-4B63-B571-0A207C97D931}" type="presParOf" srcId="{86F8A539-3C80-4194-BE68-529220CD7AA3}" destId="{AB4730EB-FF1E-42F7-B3E3-51B410B3EB54}" srcOrd="5" destOrd="0" presId="urn:microsoft.com/office/officeart/2005/8/layout/vList2"/>
    <dgm:cxn modelId="{E90DADE8-BE27-4266-9345-2E0C5507ABD0}" type="presParOf" srcId="{86F8A539-3C80-4194-BE68-529220CD7AA3}" destId="{2D1FE93B-7756-43F6-949D-6110824D97F7}" srcOrd="6" destOrd="0" presId="urn:microsoft.com/office/officeart/2005/8/layout/vList2"/>
    <dgm:cxn modelId="{83C3BCE4-7DF5-42FA-A89F-DB4789ECF17A}" type="presParOf" srcId="{86F8A539-3C80-4194-BE68-529220CD7AA3}" destId="{0795692C-B0DC-4EA8-9849-49E8FA9A8F6F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1344AF-C842-400F-93D4-9A97D4F00089}" type="doc">
      <dgm:prSet loTypeId="urn:microsoft.com/office/officeart/2005/8/layout/vList2" loCatId="list" qsTypeId="urn:microsoft.com/office/officeart/2005/8/quickstyle/simple1#4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57678701-EB70-435E-B4FF-54703679D93B}">
      <dgm:prSet/>
      <dgm:spPr>
        <a:solidFill>
          <a:schemeClr val="bg1"/>
        </a:solidFill>
      </dgm:spPr>
      <dgm:t>
        <a:bodyPr/>
        <a:lstStyle/>
        <a:p>
          <a:pPr algn="ctr"/>
          <a:r>
            <a:rPr lang="en-GB" b="1" dirty="0">
              <a:solidFill>
                <a:schemeClr val="accent1"/>
              </a:solidFill>
            </a:rPr>
            <a:t>Look on any police force’s social media account or </a:t>
          </a:r>
          <a:r>
            <a:rPr lang="en-GB" b="1" dirty="0" err="1">
              <a:solidFill>
                <a:schemeClr val="accent1"/>
              </a:solidFill>
            </a:rPr>
            <a:t>WalesOnline</a:t>
          </a:r>
          <a:r>
            <a:rPr lang="en-GB" b="1" dirty="0">
              <a:solidFill>
                <a:schemeClr val="accent1"/>
              </a:solidFill>
            </a:rPr>
            <a:t> at a post where the force has shown a conviction of an offender and review the comments. </a:t>
          </a:r>
          <a:endParaRPr lang="en-US" dirty="0">
            <a:solidFill>
              <a:schemeClr val="accent1"/>
            </a:solidFill>
          </a:endParaRPr>
        </a:p>
      </dgm:t>
    </dgm:pt>
    <dgm:pt modelId="{778607AD-9BD2-45A8-AF38-AC879DA3D61C}" type="parTrans" cxnId="{0159B8EE-921A-485E-98F6-A2CBF13B78C2}">
      <dgm:prSet/>
      <dgm:spPr/>
      <dgm:t>
        <a:bodyPr/>
        <a:lstStyle/>
        <a:p>
          <a:endParaRPr lang="en-US"/>
        </a:p>
      </dgm:t>
    </dgm:pt>
    <dgm:pt modelId="{5307C1C0-2409-4E73-858F-6AA0A0042D1A}" type="sibTrans" cxnId="{0159B8EE-921A-485E-98F6-A2CBF13B78C2}">
      <dgm:prSet/>
      <dgm:spPr/>
      <dgm:t>
        <a:bodyPr/>
        <a:lstStyle/>
        <a:p>
          <a:endParaRPr lang="en-US"/>
        </a:p>
      </dgm:t>
    </dgm:pt>
    <dgm:pt modelId="{C917532F-CD41-4C32-AB18-6B8E698D01FD}">
      <dgm:prSet/>
      <dgm:spPr/>
      <dgm:t>
        <a:bodyPr/>
        <a:lstStyle/>
        <a:p>
          <a:r>
            <a:rPr lang="en-GB" b="1"/>
            <a:t>Based on what is written, what is your impression of the offender?</a:t>
          </a:r>
          <a:endParaRPr lang="en-US"/>
        </a:p>
      </dgm:t>
    </dgm:pt>
    <dgm:pt modelId="{030F9905-E3F2-420A-A56A-C40950529F3D}" type="parTrans" cxnId="{F9CD2080-FCCB-421A-B6C5-E42D21DC6A03}">
      <dgm:prSet/>
      <dgm:spPr/>
      <dgm:t>
        <a:bodyPr/>
        <a:lstStyle/>
        <a:p>
          <a:endParaRPr lang="en-US"/>
        </a:p>
      </dgm:t>
    </dgm:pt>
    <dgm:pt modelId="{23BB081A-B408-4452-AED0-DC8EFCEAA58C}" type="sibTrans" cxnId="{F9CD2080-FCCB-421A-B6C5-E42D21DC6A03}">
      <dgm:prSet/>
      <dgm:spPr/>
      <dgm:t>
        <a:bodyPr/>
        <a:lstStyle/>
        <a:p>
          <a:endParaRPr lang="en-US"/>
        </a:p>
      </dgm:t>
    </dgm:pt>
    <dgm:pt modelId="{14720E02-8030-45BD-8390-7B72987BF916}">
      <dgm:prSet/>
      <dgm:spPr/>
      <dgm:t>
        <a:bodyPr/>
        <a:lstStyle/>
        <a:p>
          <a:r>
            <a:rPr lang="en-GB" b="1"/>
            <a:t>•   How many people categorise the offender on the offence type?</a:t>
          </a:r>
          <a:endParaRPr lang="en-US"/>
        </a:p>
      </dgm:t>
    </dgm:pt>
    <dgm:pt modelId="{C931E173-60B0-44C7-BF2A-FA63D026E1CB}" type="parTrans" cxnId="{476C2993-AAA4-4106-BD5B-2B93F9296FB8}">
      <dgm:prSet/>
      <dgm:spPr/>
      <dgm:t>
        <a:bodyPr/>
        <a:lstStyle/>
        <a:p>
          <a:endParaRPr lang="en-US"/>
        </a:p>
      </dgm:t>
    </dgm:pt>
    <dgm:pt modelId="{B71286D9-5990-4CDF-80D0-E8992764CC34}" type="sibTrans" cxnId="{476C2993-AAA4-4106-BD5B-2B93F9296FB8}">
      <dgm:prSet/>
      <dgm:spPr/>
      <dgm:t>
        <a:bodyPr/>
        <a:lstStyle/>
        <a:p>
          <a:endParaRPr lang="en-US"/>
        </a:p>
      </dgm:t>
    </dgm:pt>
    <dgm:pt modelId="{F899DD05-0608-4D65-A572-6D6D022E1A18}">
      <dgm:prSet/>
      <dgm:spPr/>
      <dgm:t>
        <a:bodyPr/>
        <a:lstStyle/>
        <a:p>
          <a:r>
            <a:rPr lang="en-GB" b="1"/>
            <a:t>Does anyone stand up for the offender or provide background to their offending?</a:t>
          </a:r>
          <a:endParaRPr lang="en-US"/>
        </a:p>
      </dgm:t>
    </dgm:pt>
    <dgm:pt modelId="{71ACE10E-FEA5-40AD-A2FA-34C569C52068}" type="parTrans" cxnId="{BB1627DA-9AAF-47CD-8F89-0E24A902DE0D}">
      <dgm:prSet/>
      <dgm:spPr/>
      <dgm:t>
        <a:bodyPr/>
        <a:lstStyle/>
        <a:p>
          <a:endParaRPr lang="en-US"/>
        </a:p>
      </dgm:t>
    </dgm:pt>
    <dgm:pt modelId="{F8F8974C-4D91-40D2-9356-C9993E2F3397}" type="sibTrans" cxnId="{BB1627DA-9AAF-47CD-8F89-0E24A902DE0D}">
      <dgm:prSet/>
      <dgm:spPr/>
      <dgm:t>
        <a:bodyPr/>
        <a:lstStyle/>
        <a:p>
          <a:endParaRPr lang="en-US"/>
        </a:p>
      </dgm:t>
    </dgm:pt>
    <dgm:pt modelId="{8E58BE04-51C0-42F0-9110-B95AF0F09868}">
      <dgm:prSet/>
      <dgm:spPr/>
      <dgm:t>
        <a:bodyPr/>
        <a:lstStyle/>
        <a:p>
          <a:r>
            <a:rPr lang="en-GB" b="1"/>
            <a:t>Based on the information on the post and the attached police article, if there is one, formulate a profile for the offender.</a:t>
          </a:r>
          <a:endParaRPr lang="en-US"/>
        </a:p>
      </dgm:t>
    </dgm:pt>
    <dgm:pt modelId="{DA3A1065-6049-4937-81CE-D9CCF24BD379}" type="parTrans" cxnId="{A2155364-2D3B-439F-AE1D-F9005367E8D7}">
      <dgm:prSet/>
      <dgm:spPr/>
      <dgm:t>
        <a:bodyPr/>
        <a:lstStyle/>
        <a:p>
          <a:endParaRPr lang="en-US"/>
        </a:p>
      </dgm:t>
    </dgm:pt>
    <dgm:pt modelId="{40E4B078-0730-49DD-AB5B-BAC85D4783EA}" type="sibTrans" cxnId="{A2155364-2D3B-439F-AE1D-F9005367E8D7}">
      <dgm:prSet/>
      <dgm:spPr/>
      <dgm:t>
        <a:bodyPr/>
        <a:lstStyle/>
        <a:p>
          <a:endParaRPr lang="en-US"/>
        </a:p>
      </dgm:t>
    </dgm:pt>
    <dgm:pt modelId="{7A3ACAB2-12D9-458E-AD6B-220AA6025B31}">
      <dgm:prSet/>
      <dgm:spPr/>
      <dgm:t>
        <a:bodyPr/>
        <a:lstStyle/>
        <a:p>
          <a:r>
            <a:rPr lang="en-GB" b="1"/>
            <a:t>If you were to re-write the post, what information could you include to improve the discussion about the offender?</a:t>
          </a:r>
          <a:endParaRPr lang="en-US"/>
        </a:p>
      </dgm:t>
    </dgm:pt>
    <dgm:pt modelId="{7E240FBE-6EDC-4DED-9595-53E644DC9A43}" type="parTrans" cxnId="{A3E833B8-B783-44B7-B964-32E364FE12A5}">
      <dgm:prSet/>
      <dgm:spPr/>
      <dgm:t>
        <a:bodyPr/>
        <a:lstStyle/>
        <a:p>
          <a:endParaRPr lang="en-US"/>
        </a:p>
      </dgm:t>
    </dgm:pt>
    <dgm:pt modelId="{1956D22E-11D0-4B64-A15B-8A67E0022945}" type="sibTrans" cxnId="{A3E833B8-B783-44B7-B964-32E364FE12A5}">
      <dgm:prSet/>
      <dgm:spPr/>
      <dgm:t>
        <a:bodyPr/>
        <a:lstStyle/>
        <a:p>
          <a:endParaRPr lang="en-US"/>
        </a:p>
      </dgm:t>
    </dgm:pt>
    <dgm:pt modelId="{0D844AC4-CC55-4E7D-85D1-0F920B8D0E42}" type="pres">
      <dgm:prSet presAssocID="{491344AF-C842-400F-93D4-9A97D4F00089}" presName="linear" presStyleCnt="0">
        <dgm:presLayoutVars>
          <dgm:animLvl val="lvl"/>
          <dgm:resizeHandles val="exact"/>
        </dgm:presLayoutVars>
      </dgm:prSet>
      <dgm:spPr/>
    </dgm:pt>
    <dgm:pt modelId="{D31C58C8-19B1-4DED-AFE1-60D7162D0F20}" type="pres">
      <dgm:prSet presAssocID="{57678701-EB70-435E-B4FF-54703679D93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08E7886-A7BE-443D-B7FB-3A5C4103FA22}" type="pres">
      <dgm:prSet presAssocID="{5307C1C0-2409-4E73-858F-6AA0A0042D1A}" presName="spacer" presStyleCnt="0"/>
      <dgm:spPr/>
    </dgm:pt>
    <dgm:pt modelId="{2273C252-3C5A-47E6-9E9A-BEAC091465B2}" type="pres">
      <dgm:prSet presAssocID="{C917532F-CD41-4C32-AB18-6B8E698D01F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E7ADF14-FCE6-4827-8EFC-C00704ECF25E}" type="pres">
      <dgm:prSet presAssocID="{23BB081A-B408-4452-AED0-DC8EFCEAA58C}" presName="spacer" presStyleCnt="0"/>
      <dgm:spPr/>
    </dgm:pt>
    <dgm:pt modelId="{1F0A8D1F-8C3C-44C6-843D-54847C7B8B85}" type="pres">
      <dgm:prSet presAssocID="{14720E02-8030-45BD-8390-7B72987BF916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BCEE5BA-29EA-4CD0-969D-BD8A82D37064}" type="pres">
      <dgm:prSet presAssocID="{B71286D9-5990-4CDF-80D0-E8992764CC34}" presName="spacer" presStyleCnt="0"/>
      <dgm:spPr/>
    </dgm:pt>
    <dgm:pt modelId="{9918DE11-688E-4729-91CA-C830E0E46962}" type="pres">
      <dgm:prSet presAssocID="{F899DD05-0608-4D65-A572-6D6D022E1A1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CEAAFF8-DE55-46B5-9A4F-A8289836C64F}" type="pres">
      <dgm:prSet presAssocID="{F8F8974C-4D91-40D2-9356-C9993E2F3397}" presName="spacer" presStyleCnt="0"/>
      <dgm:spPr/>
    </dgm:pt>
    <dgm:pt modelId="{9FD9FCEE-1C74-460C-A290-AF6242E0EC66}" type="pres">
      <dgm:prSet presAssocID="{8E58BE04-51C0-42F0-9110-B95AF0F0986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FF974EAD-DE40-461C-A30B-C69661C682E9}" type="pres">
      <dgm:prSet presAssocID="{40E4B078-0730-49DD-AB5B-BAC85D4783EA}" presName="spacer" presStyleCnt="0"/>
      <dgm:spPr/>
    </dgm:pt>
    <dgm:pt modelId="{59C01E4F-F637-4359-9D31-0950D51F7B5A}" type="pres">
      <dgm:prSet presAssocID="{7A3ACAB2-12D9-458E-AD6B-220AA6025B3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A8B2D06-7F92-441C-97A1-E1B2EB298FEA}" type="presOf" srcId="{57678701-EB70-435E-B4FF-54703679D93B}" destId="{D31C58C8-19B1-4DED-AFE1-60D7162D0F20}" srcOrd="0" destOrd="0" presId="urn:microsoft.com/office/officeart/2005/8/layout/vList2"/>
    <dgm:cxn modelId="{9617CE38-9309-4752-8778-8C5C8EC741FB}" type="presOf" srcId="{14720E02-8030-45BD-8390-7B72987BF916}" destId="{1F0A8D1F-8C3C-44C6-843D-54847C7B8B85}" srcOrd="0" destOrd="0" presId="urn:microsoft.com/office/officeart/2005/8/layout/vList2"/>
    <dgm:cxn modelId="{A2155364-2D3B-439F-AE1D-F9005367E8D7}" srcId="{491344AF-C842-400F-93D4-9A97D4F00089}" destId="{8E58BE04-51C0-42F0-9110-B95AF0F09868}" srcOrd="4" destOrd="0" parTransId="{DA3A1065-6049-4937-81CE-D9CCF24BD379}" sibTransId="{40E4B078-0730-49DD-AB5B-BAC85D4783EA}"/>
    <dgm:cxn modelId="{B8D70956-2BCB-48C0-BD5E-1648F03176CE}" type="presOf" srcId="{8E58BE04-51C0-42F0-9110-B95AF0F09868}" destId="{9FD9FCEE-1C74-460C-A290-AF6242E0EC66}" srcOrd="0" destOrd="0" presId="urn:microsoft.com/office/officeart/2005/8/layout/vList2"/>
    <dgm:cxn modelId="{F9CD2080-FCCB-421A-B6C5-E42D21DC6A03}" srcId="{491344AF-C842-400F-93D4-9A97D4F00089}" destId="{C917532F-CD41-4C32-AB18-6B8E698D01FD}" srcOrd="1" destOrd="0" parTransId="{030F9905-E3F2-420A-A56A-C40950529F3D}" sibTransId="{23BB081A-B408-4452-AED0-DC8EFCEAA58C}"/>
    <dgm:cxn modelId="{476C2993-AAA4-4106-BD5B-2B93F9296FB8}" srcId="{491344AF-C842-400F-93D4-9A97D4F00089}" destId="{14720E02-8030-45BD-8390-7B72987BF916}" srcOrd="2" destOrd="0" parTransId="{C931E173-60B0-44C7-BF2A-FA63D026E1CB}" sibTransId="{B71286D9-5990-4CDF-80D0-E8992764CC34}"/>
    <dgm:cxn modelId="{A3E833B8-B783-44B7-B964-32E364FE12A5}" srcId="{491344AF-C842-400F-93D4-9A97D4F00089}" destId="{7A3ACAB2-12D9-458E-AD6B-220AA6025B31}" srcOrd="5" destOrd="0" parTransId="{7E240FBE-6EDC-4DED-9595-53E644DC9A43}" sibTransId="{1956D22E-11D0-4B64-A15B-8A67E0022945}"/>
    <dgm:cxn modelId="{760404C6-03CB-4EE0-88C5-7EEF390A107F}" type="presOf" srcId="{F899DD05-0608-4D65-A572-6D6D022E1A18}" destId="{9918DE11-688E-4729-91CA-C830E0E46962}" srcOrd="0" destOrd="0" presId="urn:microsoft.com/office/officeart/2005/8/layout/vList2"/>
    <dgm:cxn modelId="{BB1627DA-9AAF-47CD-8F89-0E24A902DE0D}" srcId="{491344AF-C842-400F-93D4-9A97D4F00089}" destId="{F899DD05-0608-4D65-A572-6D6D022E1A18}" srcOrd="3" destOrd="0" parTransId="{71ACE10E-FEA5-40AD-A2FA-34C569C52068}" sibTransId="{F8F8974C-4D91-40D2-9356-C9993E2F3397}"/>
    <dgm:cxn modelId="{DFF017E5-7937-4631-BEE0-4385F8050427}" type="presOf" srcId="{C917532F-CD41-4C32-AB18-6B8E698D01FD}" destId="{2273C252-3C5A-47E6-9E9A-BEAC091465B2}" srcOrd="0" destOrd="0" presId="urn:microsoft.com/office/officeart/2005/8/layout/vList2"/>
    <dgm:cxn modelId="{70CDB8E5-4EC0-4148-BD7F-F3A726EB72E2}" type="presOf" srcId="{7A3ACAB2-12D9-458E-AD6B-220AA6025B31}" destId="{59C01E4F-F637-4359-9D31-0950D51F7B5A}" srcOrd="0" destOrd="0" presId="urn:microsoft.com/office/officeart/2005/8/layout/vList2"/>
    <dgm:cxn modelId="{0159B8EE-921A-485E-98F6-A2CBF13B78C2}" srcId="{491344AF-C842-400F-93D4-9A97D4F00089}" destId="{57678701-EB70-435E-B4FF-54703679D93B}" srcOrd="0" destOrd="0" parTransId="{778607AD-9BD2-45A8-AF38-AC879DA3D61C}" sibTransId="{5307C1C0-2409-4E73-858F-6AA0A0042D1A}"/>
    <dgm:cxn modelId="{3FFA73F5-99C0-45F3-A6A8-23555434412C}" type="presOf" srcId="{491344AF-C842-400F-93D4-9A97D4F00089}" destId="{0D844AC4-CC55-4E7D-85D1-0F920B8D0E42}" srcOrd="0" destOrd="0" presId="urn:microsoft.com/office/officeart/2005/8/layout/vList2"/>
    <dgm:cxn modelId="{42F8BE6A-A5B7-47AB-9885-7C9828311E9C}" type="presParOf" srcId="{0D844AC4-CC55-4E7D-85D1-0F920B8D0E42}" destId="{D31C58C8-19B1-4DED-AFE1-60D7162D0F20}" srcOrd="0" destOrd="0" presId="urn:microsoft.com/office/officeart/2005/8/layout/vList2"/>
    <dgm:cxn modelId="{643FC251-4FDA-48F3-8267-98B3961E268F}" type="presParOf" srcId="{0D844AC4-CC55-4E7D-85D1-0F920B8D0E42}" destId="{608E7886-A7BE-443D-B7FB-3A5C4103FA22}" srcOrd="1" destOrd="0" presId="urn:microsoft.com/office/officeart/2005/8/layout/vList2"/>
    <dgm:cxn modelId="{DADED701-74AE-43E9-B20E-92302390F6B9}" type="presParOf" srcId="{0D844AC4-CC55-4E7D-85D1-0F920B8D0E42}" destId="{2273C252-3C5A-47E6-9E9A-BEAC091465B2}" srcOrd="2" destOrd="0" presId="urn:microsoft.com/office/officeart/2005/8/layout/vList2"/>
    <dgm:cxn modelId="{EA738E40-C92F-476C-A51C-00741F879BB8}" type="presParOf" srcId="{0D844AC4-CC55-4E7D-85D1-0F920B8D0E42}" destId="{CE7ADF14-FCE6-4827-8EFC-C00704ECF25E}" srcOrd="3" destOrd="0" presId="urn:microsoft.com/office/officeart/2005/8/layout/vList2"/>
    <dgm:cxn modelId="{F7E4C3DB-3B45-4D95-B2EA-26A9BF6E80F8}" type="presParOf" srcId="{0D844AC4-CC55-4E7D-85D1-0F920B8D0E42}" destId="{1F0A8D1F-8C3C-44C6-843D-54847C7B8B85}" srcOrd="4" destOrd="0" presId="urn:microsoft.com/office/officeart/2005/8/layout/vList2"/>
    <dgm:cxn modelId="{4C12DDF9-5315-437E-8454-0E73B0642D73}" type="presParOf" srcId="{0D844AC4-CC55-4E7D-85D1-0F920B8D0E42}" destId="{CBCEE5BA-29EA-4CD0-969D-BD8A82D37064}" srcOrd="5" destOrd="0" presId="urn:microsoft.com/office/officeart/2005/8/layout/vList2"/>
    <dgm:cxn modelId="{BB41627F-0F74-47E3-88B3-A6392BD0A126}" type="presParOf" srcId="{0D844AC4-CC55-4E7D-85D1-0F920B8D0E42}" destId="{9918DE11-688E-4729-91CA-C830E0E46962}" srcOrd="6" destOrd="0" presId="urn:microsoft.com/office/officeart/2005/8/layout/vList2"/>
    <dgm:cxn modelId="{1BCD8A96-8331-4C61-A054-0B380E569809}" type="presParOf" srcId="{0D844AC4-CC55-4E7D-85D1-0F920B8D0E42}" destId="{6CEAAFF8-DE55-46B5-9A4F-A8289836C64F}" srcOrd="7" destOrd="0" presId="urn:microsoft.com/office/officeart/2005/8/layout/vList2"/>
    <dgm:cxn modelId="{9CEB2572-1A7B-422D-97AA-C1046D883C05}" type="presParOf" srcId="{0D844AC4-CC55-4E7D-85D1-0F920B8D0E42}" destId="{9FD9FCEE-1C74-460C-A290-AF6242E0EC66}" srcOrd="8" destOrd="0" presId="urn:microsoft.com/office/officeart/2005/8/layout/vList2"/>
    <dgm:cxn modelId="{7D224C69-7956-442B-93B4-51F80346A6FF}" type="presParOf" srcId="{0D844AC4-CC55-4E7D-85D1-0F920B8D0E42}" destId="{FF974EAD-DE40-461C-A30B-C69661C682E9}" srcOrd="9" destOrd="0" presId="urn:microsoft.com/office/officeart/2005/8/layout/vList2"/>
    <dgm:cxn modelId="{515A84A1-12DB-44D6-B89A-C21A6D76AE48}" type="presParOf" srcId="{0D844AC4-CC55-4E7D-85D1-0F920B8D0E42}" destId="{59C01E4F-F637-4359-9D31-0950D51F7B5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3E0742-E4FC-48DC-8BA9-D97200B46587}">
      <dsp:nvSpPr>
        <dsp:cNvPr id="0" name=""/>
        <dsp:cNvSpPr/>
      </dsp:nvSpPr>
      <dsp:spPr>
        <a:xfrm>
          <a:off x="0" y="97758"/>
          <a:ext cx="6735443" cy="100693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What factors might have contributed to this young person becoming a prolific offender before the age of 18?</a:t>
          </a:r>
          <a:endParaRPr lang="en-US" sz="1800" kern="1200"/>
        </a:p>
      </dsp:txBody>
      <dsp:txXfrm>
        <a:off x="49154" y="146912"/>
        <a:ext cx="6637135" cy="908623"/>
      </dsp:txXfrm>
    </dsp:sp>
    <dsp:sp modelId="{01AE12F3-BDEA-422F-A376-F75EBC4D1E32}">
      <dsp:nvSpPr>
        <dsp:cNvPr id="0" name=""/>
        <dsp:cNvSpPr/>
      </dsp:nvSpPr>
      <dsp:spPr>
        <a:xfrm>
          <a:off x="0" y="1104689"/>
          <a:ext cx="6735443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0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/>
            <a:t>Consider family, education, peer influence, and socio-economic background.</a:t>
          </a:r>
          <a:endParaRPr lang="en-US" sz="1400" kern="1200" dirty="0"/>
        </a:p>
      </dsp:txBody>
      <dsp:txXfrm>
        <a:off x="0" y="1104689"/>
        <a:ext cx="6735443" cy="447120"/>
      </dsp:txXfrm>
    </dsp:sp>
    <dsp:sp modelId="{08440DB1-CBA7-4B1D-807F-44B71B93CDC8}">
      <dsp:nvSpPr>
        <dsp:cNvPr id="0" name=""/>
        <dsp:cNvSpPr/>
      </dsp:nvSpPr>
      <dsp:spPr>
        <a:xfrm>
          <a:off x="0" y="1551809"/>
          <a:ext cx="6735443" cy="1006931"/>
        </a:xfrm>
        <a:prstGeom prst="roundRect">
          <a:avLst/>
        </a:prstGeom>
        <a:solidFill>
          <a:schemeClr val="accent2">
            <a:hueOff val="-279374"/>
            <a:satOff val="-3219"/>
            <a:lumOff val="72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How does the age of first conviction (e.g., before 14) impact future offending behaviour?</a:t>
          </a:r>
          <a:endParaRPr lang="en-US" sz="1800" kern="1200"/>
        </a:p>
      </dsp:txBody>
      <dsp:txXfrm>
        <a:off x="49154" y="1600963"/>
        <a:ext cx="6637135" cy="908623"/>
      </dsp:txXfrm>
    </dsp:sp>
    <dsp:sp modelId="{2DDB76A1-5AF9-4634-AF08-71C5AE804E2F}">
      <dsp:nvSpPr>
        <dsp:cNvPr id="0" name=""/>
        <dsp:cNvSpPr/>
      </dsp:nvSpPr>
      <dsp:spPr>
        <a:xfrm>
          <a:off x="0" y="2558741"/>
          <a:ext cx="673544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0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What does this suggest about early intervention?</a:t>
          </a:r>
          <a:endParaRPr lang="en-US" sz="1400" kern="1200"/>
        </a:p>
      </dsp:txBody>
      <dsp:txXfrm>
        <a:off x="0" y="2558741"/>
        <a:ext cx="6735443" cy="298080"/>
      </dsp:txXfrm>
    </dsp:sp>
    <dsp:sp modelId="{91B6E7A6-7268-4BAD-8B56-DFB75A73F389}">
      <dsp:nvSpPr>
        <dsp:cNvPr id="0" name=""/>
        <dsp:cNvSpPr/>
      </dsp:nvSpPr>
      <dsp:spPr>
        <a:xfrm>
          <a:off x="0" y="2856821"/>
          <a:ext cx="6735443" cy="1006931"/>
        </a:xfrm>
        <a:prstGeom prst="roundRect">
          <a:avLst/>
        </a:prstGeom>
        <a:solidFill>
          <a:schemeClr val="accent2">
            <a:hueOff val="-558749"/>
            <a:satOff val="-6439"/>
            <a:lumOff val="14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Do you think custodial sentences are appropriate for young offenders with multiple convictions? Why or why not?</a:t>
          </a:r>
          <a:endParaRPr lang="en-US" sz="1800" kern="1200"/>
        </a:p>
      </dsp:txBody>
      <dsp:txXfrm>
        <a:off x="49154" y="2905975"/>
        <a:ext cx="6637135" cy="908623"/>
      </dsp:txXfrm>
    </dsp:sp>
    <dsp:sp modelId="{AB4730EB-FF1E-42F7-B3E3-51B410B3EB54}">
      <dsp:nvSpPr>
        <dsp:cNvPr id="0" name=""/>
        <dsp:cNvSpPr/>
      </dsp:nvSpPr>
      <dsp:spPr>
        <a:xfrm>
          <a:off x="0" y="3863752"/>
          <a:ext cx="673544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0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What alternatives could be more effective?</a:t>
          </a:r>
          <a:endParaRPr lang="en-US" sz="1400" kern="1200"/>
        </a:p>
      </dsp:txBody>
      <dsp:txXfrm>
        <a:off x="0" y="3863752"/>
        <a:ext cx="6735443" cy="298080"/>
      </dsp:txXfrm>
    </dsp:sp>
    <dsp:sp modelId="{2D1FE93B-7756-43F6-949D-6110824D97F7}">
      <dsp:nvSpPr>
        <dsp:cNvPr id="0" name=""/>
        <dsp:cNvSpPr/>
      </dsp:nvSpPr>
      <dsp:spPr>
        <a:xfrm>
          <a:off x="0" y="4161832"/>
          <a:ext cx="6735443" cy="1006931"/>
        </a:xfrm>
        <a:prstGeom prst="round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How should the justice system respond differently to young offenders compared to adults?</a:t>
          </a:r>
          <a:endParaRPr lang="en-US" sz="1800" kern="1200"/>
        </a:p>
      </dsp:txBody>
      <dsp:txXfrm>
        <a:off x="49154" y="4210986"/>
        <a:ext cx="6637135" cy="908623"/>
      </dsp:txXfrm>
    </dsp:sp>
    <dsp:sp modelId="{0795692C-B0DC-4EA8-9849-49E8FA9A8F6F}">
      <dsp:nvSpPr>
        <dsp:cNvPr id="0" name=""/>
        <dsp:cNvSpPr/>
      </dsp:nvSpPr>
      <dsp:spPr>
        <a:xfrm>
          <a:off x="0" y="5168763"/>
          <a:ext cx="6735443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850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Consider developmental, psychological, and social factors.</a:t>
          </a:r>
          <a:endParaRPr lang="en-US" sz="1400" kern="1200"/>
        </a:p>
      </dsp:txBody>
      <dsp:txXfrm>
        <a:off x="0" y="5168763"/>
        <a:ext cx="6735443" cy="298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1C58C8-19B1-4DED-AFE1-60D7162D0F20}">
      <dsp:nvSpPr>
        <dsp:cNvPr id="0" name=""/>
        <dsp:cNvSpPr/>
      </dsp:nvSpPr>
      <dsp:spPr>
        <a:xfrm>
          <a:off x="0" y="129850"/>
          <a:ext cx="6037613" cy="898560"/>
        </a:xfrm>
        <a:prstGeom prst="roundRect">
          <a:avLst/>
        </a:prstGeom>
        <a:solidFill>
          <a:schemeClr val="bg1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accent1"/>
              </a:solidFill>
            </a:rPr>
            <a:t>Look on any police force’s social media account or </a:t>
          </a:r>
          <a:r>
            <a:rPr lang="en-GB" sz="1600" b="1" kern="1200" dirty="0" err="1">
              <a:solidFill>
                <a:schemeClr val="accent1"/>
              </a:solidFill>
            </a:rPr>
            <a:t>WalesOnline</a:t>
          </a:r>
          <a:r>
            <a:rPr lang="en-GB" sz="1600" b="1" kern="1200" dirty="0">
              <a:solidFill>
                <a:schemeClr val="accent1"/>
              </a:solidFill>
            </a:rPr>
            <a:t> at a post where the force has shown a conviction of an offender and review the comments. </a:t>
          </a:r>
          <a:endParaRPr lang="en-US" sz="1600" kern="1200" dirty="0">
            <a:solidFill>
              <a:schemeClr val="accent1"/>
            </a:solidFill>
          </a:endParaRPr>
        </a:p>
      </dsp:txBody>
      <dsp:txXfrm>
        <a:off x="43864" y="173714"/>
        <a:ext cx="5949885" cy="810832"/>
      </dsp:txXfrm>
    </dsp:sp>
    <dsp:sp modelId="{2273C252-3C5A-47E6-9E9A-BEAC091465B2}">
      <dsp:nvSpPr>
        <dsp:cNvPr id="0" name=""/>
        <dsp:cNvSpPr/>
      </dsp:nvSpPr>
      <dsp:spPr>
        <a:xfrm>
          <a:off x="0" y="1074490"/>
          <a:ext cx="6037613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Based on what is written, what is your impression of the offender?</a:t>
          </a:r>
          <a:endParaRPr lang="en-US" sz="1600" kern="1200"/>
        </a:p>
      </dsp:txBody>
      <dsp:txXfrm>
        <a:off x="43864" y="1118354"/>
        <a:ext cx="5949885" cy="810832"/>
      </dsp:txXfrm>
    </dsp:sp>
    <dsp:sp modelId="{1F0A8D1F-8C3C-44C6-843D-54847C7B8B85}">
      <dsp:nvSpPr>
        <dsp:cNvPr id="0" name=""/>
        <dsp:cNvSpPr/>
      </dsp:nvSpPr>
      <dsp:spPr>
        <a:xfrm>
          <a:off x="0" y="2019130"/>
          <a:ext cx="6037613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•   How many people categorise the offender on the offence type?</a:t>
          </a:r>
          <a:endParaRPr lang="en-US" sz="1600" kern="1200"/>
        </a:p>
      </dsp:txBody>
      <dsp:txXfrm>
        <a:off x="43864" y="2062994"/>
        <a:ext cx="5949885" cy="810832"/>
      </dsp:txXfrm>
    </dsp:sp>
    <dsp:sp modelId="{9918DE11-688E-4729-91CA-C830E0E46962}">
      <dsp:nvSpPr>
        <dsp:cNvPr id="0" name=""/>
        <dsp:cNvSpPr/>
      </dsp:nvSpPr>
      <dsp:spPr>
        <a:xfrm>
          <a:off x="0" y="2963770"/>
          <a:ext cx="6037613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Does anyone stand up for the offender or provide background to their offending?</a:t>
          </a:r>
          <a:endParaRPr lang="en-US" sz="1600" kern="1200"/>
        </a:p>
      </dsp:txBody>
      <dsp:txXfrm>
        <a:off x="43864" y="3007634"/>
        <a:ext cx="5949885" cy="810832"/>
      </dsp:txXfrm>
    </dsp:sp>
    <dsp:sp modelId="{9FD9FCEE-1C74-460C-A290-AF6242E0EC66}">
      <dsp:nvSpPr>
        <dsp:cNvPr id="0" name=""/>
        <dsp:cNvSpPr/>
      </dsp:nvSpPr>
      <dsp:spPr>
        <a:xfrm>
          <a:off x="0" y="3908410"/>
          <a:ext cx="6037613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Based on the information on the post and the attached police article, if there is one, formulate a profile for the offender.</a:t>
          </a:r>
          <a:endParaRPr lang="en-US" sz="1600" kern="1200"/>
        </a:p>
      </dsp:txBody>
      <dsp:txXfrm>
        <a:off x="43864" y="3952274"/>
        <a:ext cx="5949885" cy="810832"/>
      </dsp:txXfrm>
    </dsp:sp>
    <dsp:sp modelId="{59C01E4F-F637-4359-9D31-0950D51F7B5A}">
      <dsp:nvSpPr>
        <dsp:cNvPr id="0" name=""/>
        <dsp:cNvSpPr/>
      </dsp:nvSpPr>
      <dsp:spPr>
        <a:xfrm>
          <a:off x="0" y="4853050"/>
          <a:ext cx="6037613" cy="8985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If you were to re-write the post, what information could you include to improve the discussion about the offender?</a:t>
          </a:r>
          <a:endParaRPr lang="en-US" sz="1600" kern="1200"/>
        </a:p>
      </dsp:txBody>
      <dsp:txXfrm>
        <a:off x="43864" y="4896914"/>
        <a:ext cx="5949885" cy="810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6DAA4-5F51-4009-9D93-4A4DEDD10D42}" type="datetimeFigureOut">
              <a:t>10/12/2026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793F3B-3ABE-4D2F-81E5-5D1BCBD2ACE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738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427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28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8997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9440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 panose="020F0502020204030204"/>
              <a:cs typeface="+mn-lt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1965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589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56522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30248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9219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7594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837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Recoop</a:t>
            </a:r>
            <a:r>
              <a:rPr lang="en-GB" dirty="0"/>
              <a:t> Older Prisoner Statistics &amp; Research [www.recoop.org.uk]</a:t>
            </a:r>
          </a:p>
          <a:p>
            <a:r>
              <a:rPr lang="en-GB"/>
              <a:t>Age UK Report: Diversity in Older Age – Older Offenders [www.ageuk.org.uk]</a:t>
            </a:r>
          </a:p>
          <a:p>
            <a:r>
              <a:rPr lang="en-GB"/>
              <a:t>HMPPS Offender Equalities Report 2023/24 [www.gov.uk]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6043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5659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0266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[Sources]</a:t>
            </a:r>
          </a:p>
          <a:p>
            <a:r>
              <a:rPr lang="en-GB" dirty="0"/>
              <a:t>https://www.gov.uk/government/statistics/offender-management-statistics-quarterly-january-to-march-2026/offender-management-statistics-quarterly-january-to-march-2026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https://www.deported.co.uk/foreign-national-offenders/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Accessed 12 October 2026.</a:t>
            </a:r>
          </a:p>
          <a:p>
            <a:r>
              <a:rPr lang="en-GB" dirty="0"/>
              <a:t>[/Sources]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2727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5024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44467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on any police force’s social media account or </a:t>
            </a:r>
            <a:r>
              <a:rPr lang="en-GB" dirty="0" err="1"/>
              <a:t>walesonline</a:t>
            </a:r>
            <a:r>
              <a:rPr lang="en-GB" dirty="0"/>
              <a:t> at a post where the force has shown a conviction of an offender and review the comments. </a:t>
            </a:r>
          </a:p>
          <a:p>
            <a:endParaRPr lang="en-GB" dirty="0"/>
          </a:p>
          <a:p>
            <a:r>
              <a:rPr lang="en-GB" dirty="0"/>
              <a:t>Sexual offenders usually provide good case studies.</a:t>
            </a:r>
          </a:p>
          <a:p>
            <a:endParaRPr lang="en-GB" dirty="0"/>
          </a:p>
          <a:p>
            <a:r>
              <a:rPr lang="en-GB" dirty="0"/>
              <a:t>•Based on what is written, what is your impression of the offender?</a:t>
            </a:r>
          </a:p>
          <a:p>
            <a:endParaRPr lang="en-GB" dirty="0"/>
          </a:p>
          <a:p>
            <a:r>
              <a:rPr lang="en-GB" dirty="0"/>
              <a:t>•How many people categorise the offender on the offence type?</a:t>
            </a:r>
          </a:p>
          <a:p>
            <a:endParaRPr lang="en-GB" dirty="0"/>
          </a:p>
          <a:p>
            <a:r>
              <a:rPr lang="en-GB" dirty="0"/>
              <a:t>•Does anyone stand up for the offender or provide background to their offending?</a:t>
            </a:r>
          </a:p>
          <a:p>
            <a:endParaRPr lang="en-GB" dirty="0"/>
          </a:p>
          <a:p>
            <a:r>
              <a:rPr lang="en-GB" dirty="0"/>
              <a:t>•Based on the information on the post and the attached police article, if there is one, formulate a profile for the offender.</a:t>
            </a:r>
          </a:p>
          <a:p>
            <a:endParaRPr lang="en-GB" dirty="0"/>
          </a:p>
          <a:p>
            <a:r>
              <a:rPr lang="en-GB" dirty="0"/>
              <a:t>•If you were to re-write the post, what information could you include to improve the discussion about the offender?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9D80DD-CD0E-4D57-9E7B-E164595FAB4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519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2837741"/>
      </p:ext>
    </p:extLst>
  </p:cSld>
  <p:clrMapOvr>
    <a:masterClrMapping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2815691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3272037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4092153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5203038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8597610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96869811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473241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3592222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9957672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635062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586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ransition spd="slow">
    <p:cover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data.justice.gov.uk/prisons/offender-managemen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women-and-the-criminal-justice-system-2023/statistics-on-women-and-the-criminal-justice-system-2023-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https://data.justice.gov.uk/justice-in-numbers" TargetMode="Externa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risonreformtrust.org.uk/wp-content/uploads/2025/04/Resetting-the-approach-25-briefing-EMBARGOED.pdf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aboutus/transparencyandgovernance/genderidentityandcrim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statistics/hmpps-offender-equalities-annual-report-2024-to-2025/hmpps-offender-equalities-annual-report-2024-25--2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youth-justice-statistics-2023-to-2024/youth-justice-statistics-2023-to-202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a-profile-of-repeat-offending-by-children-and-young-people-in-england-and-wales/a-profile-of-repeat-offending-by-children-and-young-people-in-england-and-wale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coop.org.uk/latest-stats-and-research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lordslibrary.parliament.uk/foreign-national-offenders-in-uk-prisons-powers-to-deport/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hyperlink" Target="https://www.lbc.co.uk/article/foreigners-prison-population-5Hjd89x_2/" TargetMode="External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Relationship Id="rId9" Type="http://schemas.openxmlformats.org/officeDocument/2006/relationships/image" Target="../media/image2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wireframe of lines and dots&#10;&#10;Description automatically generated">
            <a:extLst>
              <a:ext uri="{FF2B5EF4-FFF2-40B4-BE49-F238E27FC236}">
                <a16:creationId xmlns:a16="http://schemas.microsoft.com/office/drawing/2014/main" id="{070BD84C-6C69-5AB5-90BF-1BFBFC957BE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5000"/>
          </a:blip>
          <a:srcRect t="28904" b="134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73A47D-DAE9-CA71-815F-06240685C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2300" y="2102681"/>
            <a:ext cx="5037616" cy="2982360"/>
          </a:xfrm>
        </p:spPr>
        <p:txBody>
          <a:bodyPr>
            <a:normAutofit fontScale="90000"/>
          </a:bodyPr>
          <a:lstStyle/>
          <a:p>
            <a:r>
              <a:rPr lang="en-GB" dirty="0"/>
              <a:t>Defining and exploring crime: The ‘WHO’ and ‘WHAT’?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974FE8-62D9-F81E-1407-1C3B64D3F8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34042" y="5161844"/>
            <a:ext cx="5037616" cy="1655762"/>
          </a:xfrm>
        </p:spPr>
        <p:txBody>
          <a:bodyPr>
            <a:normAutofit/>
          </a:bodyPr>
          <a:lstStyle/>
          <a:p>
            <a:r>
              <a:rPr lang="en-GB" dirty="0"/>
              <a:t>Laura Knight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346406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98D09-4E56-980B-C9C2-158C05DD6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A0F0A-5950-99AD-34BE-31D8DC3A2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176" y="1690688"/>
            <a:ext cx="10515600" cy="385974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By the end of this session, you should be able to: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Explain some of the key offender demographics within England and Wales.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Identify the most common crime types in England and Wales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 the importance of such data to criminology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E3046-F7D9-B7FB-69C6-97F99BEBB2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6600" y="58235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452251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E16B260F-05DE-AEA3-E343-C203A63CFC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1" b="15708"/>
          <a:stretch/>
        </p:blipFill>
        <p:spPr>
          <a:xfrm>
            <a:off x="-4614" y="10"/>
            <a:ext cx="1218893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EF86BFA-9133-4F6B-98BE-1CBB87EB6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3666683"/>
            <a:ext cx="12188952" cy="3191317"/>
          </a:xfrm>
          <a:prstGeom prst="rect">
            <a:avLst/>
          </a:prstGeom>
          <a:gradFill>
            <a:gsLst>
              <a:gs pos="42000">
                <a:schemeClr val="bg1">
                  <a:alpha val="23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44EBCB-0E2E-23F4-BBCA-7E9F1E8F3E7E}"/>
              </a:ext>
            </a:extLst>
          </p:cNvPr>
          <p:cNvSpPr txBox="1"/>
          <p:nvPr/>
        </p:nvSpPr>
        <p:spPr>
          <a:xfrm>
            <a:off x="6378491" y="3854691"/>
            <a:ext cx="5257800" cy="170157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chemeClr val="tx1"/>
                </a:solidFill>
                <a:latin typeface="Neue Haas Grotesk Text Pro" panose="020B0504020202020204" pitchFamily="34" charset="0"/>
                <a:ea typeface="+mj-ea"/>
                <a:cs typeface="+mj-cs"/>
              </a:rPr>
              <a:t>Who offends?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kern="1200" dirty="0">
              <a:solidFill>
                <a:schemeClr val="tx1"/>
              </a:solidFill>
              <a:latin typeface="Neue Haas Grotesk Text Pro" panose="020B0504020202020204" pitchFamily="34" charset="0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kern="1200" dirty="0">
                <a:solidFill>
                  <a:schemeClr val="tx1"/>
                </a:solidFill>
                <a:latin typeface="Neue Haas Grotesk Text Pro" panose="020B0504020202020204" pitchFamily="34" charset="0"/>
                <a:ea typeface="+mj-ea"/>
                <a:cs typeface="+mj-cs"/>
              </a:rPr>
              <a:t>Why is this important?</a:t>
            </a:r>
          </a:p>
        </p:txBody>
      </p:sp>
    </p:spTree>
    <p:extLst>
      <p:ext uri="{BB962C8B-B14F-4D97-AF65-F5344CB8AC3E}">
        <p14:creationId xmlns:p14="http://schemas.microsoft.com/office/powerpoint/2010/main" val="5828811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F4739-DA8F-E0C7-E65B-59C7E00C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the Prison Population of England and Wales look like?</a:t>
            </a:r>
          </a:p>
        </p:txBody>
      </p:sp>
      <p:pic>
        <p:nvPicPr>
          <p:cNvPr id="8" name="Picture 7">
            <a:hlinkClick r:id="rId3"/>
            <a:extLst>
              <a:ext uri="{FF2B5EF4-FFF2-40B4-BE49-F238E27FC236}">
                <a16:creationId xmlns:a16="http://schemas.microsoft.com/office/drawing/2014/main" id="{D2C0EF2C-6724-8E28-1741-D1981DCD07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5553" y="1326559"/>
            <a:ext cx="4519032" cy="524235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94360" y="1828800"/>
            <a:ext cx="5120640" cy="429768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Latest quarterly snapshot</a:t>
            </a:r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endParaRPr/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85,858 prisoners</a:t>
            </a:r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30 June 2026</a:t>
            </a:r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2% fewer than June 2025</a:t>
            </a:r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endParaRPr/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17,945 first receptions</a:t>
            </a:r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January–March 2026</a:t>
            </a:r>
          </a:p>
          <a:p>
            <a:pPr>
              <a:defRPr sz="2400" b="0">
                <a:solidFill>
                  <a:srgbClr val="222222"/>
                </a:solidFill>
                <a:latin typeface="Century Gothic"/>
              </a:defRPr>
            </a:pPr>
            <a:r>
              <a:t>5% fewer than a year earlier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83680" y="6473952"/>
            <a:ext cx="5120640" cy="27432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defRPr sz="1200" b="0">
                <a:solidFill>
                  <a:srgbClr val="222222"/>
                </a:solidFill>
                <a:latin typeface="Century Gothic"/>
              </a:defRPr>
            </a:pPr>
            <a:r>
              <a:t>Historical chart shown: June 2025</a:t>
            </a:r>
          </a:p>
        </p:txBody>
      </p:sp>
    </p:spTree>
    <p:extLst>
      <p:ext uri="{BB962C8B-B14F-4D97-AF65-F5344CB8AC3E}">
        <p14:creationId xmlns:p14="http://schemas.microsoft.com/office/powerpoint/2010/main" val="3471917280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Arc 8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81262-CFD6-98C9-6972-4371044F7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908" y="1220919"/>
            <a:ext cx="542578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Offender demographics in England and Wales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Block Arc 16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553637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65517E6-731F-4E8F-9FC3-57499CC1D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024FDB6-ADEE-441F-BE33-7FBD2998E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578600" cy="6858003"/>
          </a:xfrm>
          <a:custGeom>
            <a:avLst/>
            <a:gdLst>
              <a:gd name="connsiteX0" fmla="*/ 3840831 w 6450535"/>
              <a:gd name="connsiteY0" fmla="*/ 0 h 6858003"/>
              <a:gd name="connsiteX1" fmla="*/ 0 w 6450535"/>
              <a:gd name="connsiteY1" fmla="*/ 0 h 6858003"/>
              <a:gd name="connsiteX2" fmla="*/ 0 w 6450535"/>
              <a:gd name="connsiteY2" fmla="*/ 6858002 h 6858003"/>
              <a:gd name="connsiteX3" fmla="*/ 222478 w 6450535"/>
              <a:gd name="connsiteY3" fmla="*/ 6858002 h 6858003"/>
              <a:gd name="connsiteX4" fmla="*/ 222478 w 6450535"/>
              <a:gd name="connsiteY4" fmla="*/ 6858003 h 6858003"/>
              <a:gd name="connsiteX5" fmla="*/ 6450535 w 6450535"/>
              <a:gd name="connsiteY5" fmla="*/ 6858003 h 6858003"/>
              <a:gd name="connsiteX6" fmla="*/ 6450535 w 6450535"/>
              <a:gd name="connsiteY6" fmla="*/ 1 h 6858003"/>
              <a:gd name="connsiteX7" fmla="*/ 3840836 w 6450535"/>
              <a:gd name="connsiteY7" fmla="*/ 1 h 6858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50535" h="6858003">
                <a:moveTo>
                  <a:pt x="3840831" y="0"/>
                </a:moveTo>
                <a:lnTo>
                  <a:pt x="0" y="0"/>
                </a:lnTo>
                <a:lnTo>
                  <a:pt x="0" y="6858002"/>
                </a:lnTo>
                <a:lnTo>
                  <a:pt x="222478" y="6858002"/>
                </a:lnTo>
                <a:lnTo>
                  <a:pt x="222478" y="6858003"/>
                </a:lnTo>
                <a:lnTo>
                  <a:pt x="6450535" y="6858003"/>
                </a:lnTo>
                <a:lnTo>
                  <a:pt x="6450535" y="1"/>
                </a:lnTo>
                <a:lnTo>
                  <a:pt x="3840836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18E928D9-3091-4385-B979-265D55AD02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03011">
            <a:off x="2974408" y="70086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FF4AE-7B57-6E09-FC03-86473288C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989" y="485073"/>
            <a:ext cx="5271106" cy="279860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Offender demographics: GENDER</a:t>
            </a:r>
            <a:b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*</a:t>
            </a:r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Male, female and transgender will be considered</a:t>
            </a:r>
            <a:endParaRPr lang="en-US" sz="51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1C18662E-FE6E-E548-26A9-F8802833091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711033" y="270096"/>
            <a:ext cx="5480967" cy="4151833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sp>
        <p:nvSpPr>
          <p:cNvPr id="22" name="Oval 21">
            <a:extLst>
              <a:ext uri="{FF2B5EF4-FFF2-40B4-BE49-F238E27FC236}">
                <a16:creationId xmlns:a16="http://schemas.microsoft.com/office/drawing/2014/main" id="{7D602432-D774-4CF5-94E8-7D52D0105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1186" y="5486807"/>
            <a:ext cx="491961" cy="491961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hlinkClick r:id="rId5"/>
            <a:extLst>
              <a:ext uri="{FF2B5EF4-FFF2-40B4-BE49-F238E27FC236}">
                <a16:creationId xmlns:a16="http://schemas.microsoft.com/office/drawing/2014/main" id="{27F5833B-EDD8-1DBA-A1A3-FF30803E59C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76766" y="4565370"/>
            <a:ext cx="2737820" cy="2149189"/>
          </a:xfrm>
          <a:custGeom>
            <a:avLst/>
            <a:gdLst/>
            <a:ahLst/>
            <a:cxnLst/>
            <a:rect l="l" t="t" r="r" b="b"/>
            <a:pathLst>
              <a:path w="5096871" h="3143436">
                <a:moveTo>
                  <a:pt x="75600" y="0"/>
                </a:moveTo>
                <a:lnTo>
                  <a:pt x="5021271" y="0"/>
                </a:lnTo>
                <a:cubicBezTo>
                  <a:pt x="5063024" y="0"/>
                  <a:pt x="5096871" y="33847"/>
                  <a:pt x="5096871" y="75600"/>
                </a:cubicBezTo>
                <a:lnTo>
                  <a:pt x="5096871" y="3067836"/>
                </a:lnTo>
                <a:cubicBezTo>
                  <a:pt x="5096871" y="3109589"/>
                  <a:pt x="5063024" y="3143436"/>
                  <a:pt x="5021271" y="3143436"/>
                </a:cubicBezTo>
                <a:lnTo>
                  <a:pt x="75600" y="3143436"/>
                </a:lnTo>
                <a:cubicBezTo>
                  <a:pt x="33847" y="3143436"/>
                  <a:pt x="0" y="3109589"/>
                  <a:pt x="0" y="3067836"/>
                </a:cubicBezTo>
                <a:lnTo>
                  <a:pt x="0" y="75600"/>
                </a:lnTo>
                <a:cubicBezTo>
                  <a:pt x="0" y="33847"/>
                  <a:pt x="33847" y="0"/>
                  <a:pt x="75600" y="0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091539B-A591-3DAD-51B6-F4EA934FED0D}"/>
              </a:ext>
            </a:extLst>
          </p:cNvPr>
          <p:cNvSpPr txBox="1"/>
          <p:nvPr/>
        </p:nvSpPr>
        <p:spPr>
          <a:xfrm>
            <a:off x="555709" y="3594113"/>
            <a:ext cx="3354554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Arrests</a:t>
            </a:r>
          </a:p>
          <a:p>
            <a:r>
              <a:rPr lang="en-GB" b="1" dirty="0"/>
              <a:t>Total arrests (2023/24)</a:t>
            </a:r>
            <a:r>
              <a:rPr lang="en-GB" dirty="0"/>
              <a:t>: 720,500 </a:t>
            </a:r>
          </a:p>
          <a:p>
            <a:pPr lvl="1"/>
            <a:r>
              <a:rPr lang="en-GB" b="1" dirty="0"/>
              <a:t>Male</a:t>
            </a:r>
            <a:r>
              <a:rPr lang="en-GB" dirty="0"/>
              <a:t>: 84% (</a:t>
            </a:r>
            <a:r>
              <a:rPr lang="en-GB"/>
              <a:t>approx.)</a:t>
            </a:r>
            <a:endParaRPr lang="en-GB" dirty="0"/>
          </a:p>
          <a:p>
            <a:pPr lvl="1"/>
            <a:r>
              <a:rPr lang="en-GB" b="1" dirty="0"/>
              <a:t>Female</a:t>
            </a:r>
            <a:r>
              <a:rPr lang="en-GB" dirty="0"/>
              <a:t>: 16% (</a:t>
            </a:r>
            <a:r>
              <a:rPr lang="en-GB"/>
              <a:t>approx.)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285F47-A132-5C2F-9EB3-CAE7DB0EE47D}"/>
              </a:ext>
            </a:extLst>
          </p:cNvPr>
          <p:cNvSpPr txBox="1"/>
          <p:nvPr/>
        </p:nvSpPr>
        <p:spPr>
          <a:xfrm>
            <a:off x="2500938" y="5237231"/>
            <a:ext cx="3862336" cy="14773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b="1"/>
              <a:t>Defendants in the Criminal Justice System</a:t>
            </a:r>
          </a:p>
          <a:p>
            <a:r>
              <a:rPr lang="en-GB" b="1"/>
              <a:t>2023 data</a:t>
            </a:r>
            <a:r>
              <a:rPr lang="en-GB"/>
              <a:t>: </a:t>
            </a:r>
          </a:p>
          <a:p>
            <a:pPr lvl="1"/>
            <a:r>
              <a:rPr lang="en-GB" b="1"/>
              <a:t>Male defendants</a:t>
            </a:r>
            <a:r>
              <a:rPr lang="en-GB"/>
              <a:t>: 78%</a:t>
            </a:r>
          </a:p>
          <a:p>
            <a:pPr lvl="1"/>
            <a:r>
              <a:rPr lang="en-GB" b="1"/>
              <a:t>Female defendants</a:t>
            </a:r>
            <a:r>
              <a:rPr lang="en-GB"/>
              <a:t>: 22%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6812280" y="4206240"/>
            <a:ext cx="5120640" cy="292608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defRPr sz="1200" b="0">
                <a:solidFill>
                  <a:srgbClr val="222222"/>
                </a:solidFill>
                <a:latin typeface="Century Gothic"/>
              </a:defRPr>
            </a:pPr>
            <a:r>
              <a:t>Dated snapshots, not 2026 estimates</a:t>
            </a:r>
          </a:p>
        </p:txBody>
      </p:sp>
    </p:spTree>
    <p:extLst>
      <p:ext uri="{BB962C8B-B14F-4D97-AF65-F5344CB8AC3E}">
        <p14:creationId xmlns:p14="http://schemas.microsoft.com/office/powerpoint/2010/main" val="3264927412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5800" y="502920"/>
            <a:ext cx="10789920" cy="5943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3400" b="1">
                <a:solidFill>
                  <a:srgbClr val="202C35"/>
                </a:solidFill>
                <a:latin typeface="Century Gothic"/>
              </a:defRPr>
            </a:pPr>
            <a:r>
              <a:t>Men, women and crime types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280160"/>
            <a:ext cx="10698480" cy="4114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000" b="1">
                <a:solidFill>
                  <a:srgbClr val="007FB4"/>
                </a:solidFill>
                <a:latin typeface="Century Gothic"/>
              </a:defRPr>
            </a:pPr>
            <a:r>
              <a:t>PAIR TASK   3 minutes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1874519"/>
            <a:ext cx="10698480" cy="5943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500" b="1">
                <a:solidFill>
                  <a:srgbClr val="202C35"/>
                </a:solidFill>
                <a:latin typeface="Century Gothic"/>
              </a:defRPr>
            </a:pPr>
            <a:r>
              <a:t>Consider: shoplifting, burglary, fraud and drug offences.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3232" y="2743200"/>
            <a:ext cx="548640" cy="5029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3000" b="1">
                <a:solidFill>
                  <a:srgbClr val="008F87"/>
                </a:solidFill>
                <a:latin typeface="Century Gothic"/>
              </a:defRPr>
            </a:pPr>
            <a:r>
              <a:t>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17320" y="2743200"/>
            <a:ext cx="9692640" cy="98755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Predict which types make up a larger share of men’s recorded offending and which make up a larger share of women’s.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3886200"/>
            <a:ext cx="548640" cy="5029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3000" b="1">
                <a:solidFill>
                  <a:srgbClr val="008F87"/>
                </a:solidFill>
                <a:latin typeface="Century Gothic"/>
              </a:defRPr>
            </a:pPr>
            <a:r>
              <a:t>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17320" y="3886200"/>
            <a:ext cx="9692640" cy="98755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Suggest one possible explanation for a difference. Consider opportunities or social expectations.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3232" y="4937760"/>
            <a:ext cx="548640" cy="5029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3000" b="1">
                <a:solidFill>
                  <a:srgbClr val="008F87"/>
                </a:solidFill>
                <a:latin typeface="Century Gothic"/>
              </a:defRPr>
            </a:pPr>
            <a:r>
              <a:t>3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7320" y="4937760"/>
            <a:ext cx="9692640" cy="98755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Share one prediction and the evidence you would need to test it.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417320" y="6053328"/>
            <a:ext cx="9692640" cy="4114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900" b="1">
                <a:solidFill>
                  <a:srgbClr val="007FB4"/>
                </a:solidFill>
                <a:latin typeface="Century Gothic"/>
              </a:defRPr>
            </a:pPr>
            <a:r>
              <a:t>Treat your ideas as hypotheses. Challenge stereotypes.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60BDD1-2908-20F4-70E7-5439F98CE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800" y="896708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Offender demographics: GENDER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BDC0C0B0-60AB-964E-DA7D-F52A37EA8A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74" y="380919"/>
            <a:ext cx="4167791" cy="35052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E99456-0CAA-4BB7-43E9-27E896911B3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0936"/>
          <a:stretch>
            <a:fillRect/>
          </a:stretch>
        </p:blipFill>
        <p:spPr>
          <a:xfrm>
            <a:off x="3606051" y="2141011"/>
            <a:ext cx="8227932" cy="41538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BCA2C8-2671-0597-546C-B2F9152BC83A}"/>
              </a:ext>
            </a:extLst>
          </p:cNvPr>
          <p:cNvSpPr txBox="1"/>
          <p:nvPr/>
        </p:nvSpPr>
        <p:spPr>
          <a:xfrm>
            <a:off x="4882444" y="395111"/>
            <a:ext cx="503766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/>
              <a:t>Offence types by gender</a:t>
            </a:r>
          </a:p>
        </p:txBody>
      </p:sp>
    </p:spTree>
    <p:extLst>
      <p:ext uri="{BB962C8B-B14F-4D97-AF65-F5344CB8AC3E}">
        <p14:creationId xmlns:p14="http://schemas.microsoft.com/office/powerpoint/2010/main" val="248352951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FB3443-D8C1-2A1C-2CAF-D150E7A3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Offender demographics by GENDER: MEN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B4646-9395-EBEA-CBEB-E1025DECE6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900" dirty="0"/>
              <a:t>Men are more likely to commit</a:t>
            </a:r>
          </a:p>
          <a:p>
            <a:pPr marL="457200" indent="-457200">
              <a:buAutoNum type="arabicPeriod"/>
            </a:pPr>
            <a:r>
              <a:rPr lang="en-GB" sz="1900" b="1" dirty="0"/>
              <a:t>Violence Against the Person</a:t>
            </a:r>
            <a:r>
              <a:rPr lang="en-GB" sz="1900" dirty="0"/>
              <a:t>: Men are responsible for the majority of violent offences. </a:t>
            </a:r>
          </a:p>
          <a:p>
            <a:pPr marL="0" indent="0">
              <a:buNone/>
            </a:pPr>
            <a:r>
              <a:rPr lang="en-GB" sz="1900" dirty="0"/>
              <a:t>Men are more likely to be both perpetrators and victims of stranger violence.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r>
              <a:rPr lang="en-GB" sz="1900" dirty="0"/>
              <a:t>2. </a:t>
            </a:r>
            <a:r>
              <a:rPr lang="en-GB" sz="1900" b="1" dirty="0"/>
              <a:t>Sexual offences</a:t>
            </a:r>
            <a:r>
              <a:rPr lang="en-GB" sz="1900" dirty="0"/>
              <a:t>: 98% of sexual offence defendants are male.</a:t>
            </a:r>
          </a:p>
          <a:p>
            <a:pPr marL="0" indent="0">
              <a:buNone/>
            </a:pPr>
            <a:r>
              <a:rPr lang="en-GB" sz="1900" dirty="0"/>
              <a:t>3. </a:t>
            </a:r>
            <a:r>
              <a:rPr lang="en-GB" sz="1900" b="1" dirty="0"/>
              <a:t>Drug offences: </a:t>
            </a:r>
            <a:r>
              <a:rPr lang="en-GB" sz="1900" dirty="0"/>
              <a:t>Men account for the vast majority of drug-related arrests and prosecutions.</a:t>
            </a:r>
          </a:p>
          <a:p>
            <a:pPr marL="0" indent="0">
              <a:buNone/>
            </a:pPr>
            <a:r>
              <a:rPr lang="en-GB" sz="1900" dirty="0"/>
              <a:t>4. Men are more likely to commit </a:t>
            </a:r>
            <a:r>
              <a:rPr lang="en-GB" sz="1900" b="1" dirty="0"/>
              <a:t>Robbery, vehicle theft and burglary</a:t>
            </a:r>
            <a:r>
              <a:rPr lang="en-GB" sz="1900" dirty="0"/>
              <a:t>.</a:t>
            </a:r>
          </a:p>
          <a:p>
            <a:pPr marL="0" indent="0">
              <a:buNone/>
            </a:pPr>
            <a:r>
              <a:rPr lang="en-GB" sz="1900" dirty="0"/>
              <a:t>5. </a:t>
            </a:r>
            <a:r>
              <a:rPr lang="en-GB" sz="1900" b="1" dirty="0"/>
              <a:t>Fraud</a:t>
            </a:r>
            <a:r>
              <a:rPr lang="en-GB" sz="1900" dirty="0"/>
              <a:t> – online fraud, identity theft and banking scams</a:t>
            </a:r>
          </a:p>
          <a:p>
            <a:pPr marL="0" indent="0">
              <a:buNone/>
            </a:pPr>
            <a:r>
              <a:rPr lang="en-GB" sz="1900" dirty="0"/>
              <a:t>6. </a:t>
            </a:r>
            <a:r>
              <a:rPr lang="en-GB" sz="1900" b="1" dirty="0"/>
              <a:t>Weapon related offences</a:t>
            </a:r>
            <a:r>
              <a:rPr lang="en-GB" sz="1900" dirty="0"/>
              <a:t>: Men are disproportionately involved in knife crime and  firearm offences.</a:t>
            </a:r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17E42531-9F9B-1933-18BF-2BC03B756F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8267" y="4453436"/>
            <a:ext cx="2718345" cy="2153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083762"/>
      </p:ext>
    </p:extLst>
  </p:cSld>
  <p:clrMapOvr>
    <a:masterClrMapping/>
  </p:clrMapOvr>
  <p:transition spd="slow">
    <p:cover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25836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45243-397F-C016-B89A-49BE38902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6757" y="356136"/>
            <a:ext cx="4895067" cy="35818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Offender demographics: GENDER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635240" y="4315968"/>
            <a:ext cx="4160520" cy="201168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defRPr sz="2000" b="0">
                <a:solidFill>
                  <a:srgbClr val="FFFFFF"/>
                </a:solidFill>
                <a:latin typeface="Century Gothic"/>
              </a:defRPr>
            </a:pPr>
            <a:r>
              <a:t>31 March 2025</a:t>
            </a:r>
          </a:p>
          <a:p>
            <a:pPr>
              <a:defRPr sz="2000" b="0">
                <a:solidFill>
                  <a:srgbClr val="FFFFFF"/>
                </a:solidFill>
                <a:latin typeface="Century Gothic"/>
              </a:defRPr>
            </a:pPr>
            <a:r>
              <a:t>339 transgender prisoners</a:t>
            </a:r>
          </a:p>
          <a:p>
            <a:pPr>
              <a:defRPr sz="2000" b="0">
                <a:solidFill>
                  <a:srgbClr val="FFFFFF"/>
                </a:solidFill>
                <a:latin typeface="Century Gothic"/>
              </a:defRPr>
            </a:pPr>
            <a:r>
              <a:t>9 additional prisoners with a GRC</a:t>
            </a:r>
          </a:p>
          <a:p>
            <a:pPr>
              <a:defRPr sz="2000" b="0">
                <a:solidFill>
                  <a:srgbClr val="FFFFFF"/>
                </a:solidFill>
                <a:latin typeface="Century Gothic"/>
              </a:defRPr>
            </a:pPr>
            <a:endParaRPr/>
          </a:p>
          <a:p>
            <a:pPr>
              <a:defRPr sz="2000" b="0">
                <a:solidFill>
                  <a:srgbClr val="FFFFFF"/>
                </a:solidFill>
                <a:latin typeface="Century Gothic"/>
              </a:defRPr>
            </a:pPr>
            <a:r>
              <a:t>HMPPS, published Nov 2025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33C6E94-D1E2-BC5D-4941-FE2AD42874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4742" y="236794"/>
            <a:ext cx="6729875" cy="36874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3B6603C-8CCB-4F3D-5F7B-E8BD12DA24BD}"/>
              </a:ext>
            </a:extLst>
          </p:cNvPr>
          <p:cNvSpPr txBox="1"/>
          <p:nvPr/>
        </p:nvSpPr>
        <p:spPr>
          <a:xfrm>
            <a:off x="388189" y="6031302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HMPPS Offender Equalities Annual Report 2024-25 - GOV.UK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182738"/>
      </p:ext>
    </p:extLst>
  </p:cSld>
  <p:clrMapOvr>
    <a:masterClrMapping/>
  </p:clrMapOvr>
  <p:transition spd="slow">
    <p:cover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74320"/>
            <a:ext cx="11155680" cy="5486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200" b="1">
                <a:solidFill>
                  <a:srgbClr val="202C35"/>
                </a:solidFill>
                <a:latin typeface="Century Gothic"/>
              </a:defRPr>
            </a:pPr>
            <a:r>
              <a:t>Your task: three stages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2920" y="896112"/>
            <a:ext cx="11155680" cy="38404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900" b="0">
                <a:solidFill>
                  <a:srgbClr val="006EA6"/>
                </a:solidFill>
                <a:latin typeface="Century Gothic"/>
              </a:defRPr>
            </a:pPr>
            <a:r>
              <a:t>HMPPS Offender Equalities Annual Report 2024–25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2920" y="1481328"/>
            <a:ext cx="685800" cy="585216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500" b="1">
                <a:solidFill>
                  <a:srgbClr val="007FB4"/>
                </a:solidFill>
                <a:latin typeface="Century Gothic"/>
              </a:defRPr>
            </a:pPr>
            <a:r>
              <a:t>01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2920" y="2194560"/>
            <a:ext cx="3493008" cy="56692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400" b="1">
                <a:solidFill>
                  <a:srgbClr val="007FB4"/>
                </a:solidFill>
                <a:latin typeface="Century Gothic"/>
              </a:defRPr>
            </a:pPr>
            <a:r>
              <a:t>Explore the data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34840" y="1481328"/>
            <a:ext cx="685800" cy="585216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500" b="1">
                <a:solidFill>
                  <a:srgbClr val="008F87"/>
                </a:solidFill>
                <a:latin typeface="Century Gothic"/>
              </a:defRPr>
            </a:pPr>
            <a:r>
              <a:t>02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434840" y="2194560"/>
            <a:ext cx="3429000" cy="56692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400" b="1">
                <a:solidFill>
                  <a:srgbClr val="008F87"/>
                </a:solidFill>
                <a:latin typeface="Century Gothic"/>
              </a:defRPr>
            </a:pPr>
            <a:r>
              <a:t>Analyse patterns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275320" y="1481328"/>
            <a:ext cx="685800" cy="585216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3500" b="1">
                <a:solidFill>
                  <a:srgbClr val="537F25"/>
                </a:solidFill>
                <a:latin typeface="Century Gothic"/>
              </a:defRPr>
            </a:pPr>
            <a:r>
              <a:t>03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275320" y="2194560"/>
            <a:ext cx="3410712" cy="56692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2400" b="1">
                <a:solidFill>
                  <a:srgbClr val="537F25"/>
                </a:solidFill>
                <a:latin typeface="Century Gothic"/>
              </a:defRPr>
            </a:pPr>
            <a:r>
              <a:t>Evaluate the evidence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1280160" y="1773936"/>
            <a:ext cx="2926080" cy="0"/>
          </a:xfrm>
          <a:prstGeom prst="line">
            <a:avLst/>
          </a:prstGeom>
          <a:ln w="25400">
            <a:solidFill>
              <a:srgbClr val="A8C8D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>
            <a:off x="5230368" y="1773936"/>
            <a:ext cx="2816352" cy="0"/>
          </a:xfrm>
          <a:prstGeom prst="line">
            <a:avLst/>
          </a:prstGeom>
          <a:ln w="25400">
            <a:solidFill>
              <a:srgbClr val="A8C8D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502920" y="2816352"/>
            <a:ext cx="3493008" cy="5486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900" b="1">
                <a:solidFill>
                  <a:srgbClr val="202C35"/>
                </a:solidFill>
                <a:latin typeface="Century Gothic"/>
              </a:defRPr>
            </a:pPr>
            <a:r>
              <a:t>Read ONE section and summarise 3–5 key statistics.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2920" y="3529584"/>
            <a:ext cx="3493008" cy="234086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Choose one area:</a:t>
            </a:r>
          </a:p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Sexual orientation</a:t>
            </a:r>
          </a:p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Transgender prisoners</a:t>
            </a:r>
          </a:p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MBUs and pregnant prisoners</a:t>
            </a:r>
          </a:p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Incentives and prisoner status</a:t>
            </a:r>
          </a:p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Accredited programmes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434840" y="2816352"/>
            <a:ext cx="3429000" cy="190195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Identify patterns or trends.</a:t>
            </a:r>
          </a:p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Who is over- or under-represented?</a:t>
            </a:r>
          </a:p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What inequalities or differences in outcomes appear?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319821" y="4897388"/>
            <a:ext cx="3429000" cy="14173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Use theory to explain patterns:</a:t>
            </a:r>
          </a:p>
          <a:p>
            <a:pPr>
              <a:spcAft>
                <a:spcPts val="700"/>
              </a:spcAft>
              <a:defRPr sz="1700" b="0">
                <a:solidFill>
                  <a:srgbClr val="202C35"/>
                </a:solidFill>
                <a:latin typeface="Century Gothic"/>
              </a:defRPr>
            </a:pPr>
            <a:r>
              <a:t>labelling, social exclusion, institutional discrimination, intersectionality or feminist criminology.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275320" y="2816352"/>
            <a:ext cx="3410712" cy="2926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How reliable are the data?</a:t>
            </a:r>
          </a:p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Could self-reporting or reluctance to disclose affect results?</a:t>
            </a:r>
          </a:p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Does the report describe patterns or explain causes?</a:t>
            </a:r>
          </a:p>
          <a:p>
            <a:pPr>
              <a:spcAft>
                <a:spcPts val="700"/>
              </a:spcAft>
              <a:defRPr sz="1900" b="0">
                <a:solidFill>
                  <a:srgbClr val="202C35"/>
                </a:solidFill>
                <a:latin typeface="Century Gothic"/>
              </a:defRPr>
            </a:pPr>
            <a:r>
              <a:t>What extra evidence would strengthen your conclusions?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02920" y="6309360"/>
            <a:ext cx="11064240" cy="39319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700"/>
              </a:spcAft>
              <a:defRPr sz="1500" b="0">
                <a:solidFill>
                  <a:srgbClr val="006EA6"/>
                </a:solidFill>
                <a:latin typeface="Century Gothic"/>
              </a:defRPr>
            </a:pPr>
            <a:r>
              <a:t>Remember: self-reported sexual orientation and pregnancy data may be incomplete or under-reported.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FCE88-002F-B821-B276-4912A3A08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age-offending curve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C44FF-68F5-2CA4-0B24-E0ED3168CEB7}"/>
              </a:ext>
            </a:extLst>
          </p:cNvPr>
          <p:cNvSpPr txBox="1"/>
          <p:nvPr/>
        </p:nvSpPr>
        <p:spPr>
          <a:xfrm>
            <a:off x="720436" y="6077635"/>
            <a:ext cx="609797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Figure 2.1 Age–crime curve for England and Wales in 2000 (HM Inspectorate of Probation, 2021)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2DFC0CB-2238-D302-DC6D-ED1BBCE90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57" y="90835"/>
            <a:ext cx="11434086" cy="667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69109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7" grpId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C012A-5647-37E3-5154-42F781602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Offender demographics: </a:t>
            </a:r>
            <a:r>
              <a:rPr lang="en-GB" b="1" dirty="0"/>
              <a:t>AGE</a:t>
            </a:r>
            <a:r>
              <a:rPr lang="en-GB" dirty="0"/>
              <a:t> – </a:t>
            </a:r>
          </a:p>
        </p:txBody>
      </p:sp>
      <p:pic>
        <p:nvPicPr>
          <p:cNvPr id="6" name="Picture 5">
            <a:hlinkClick r:id="rId3"/>
            <a:extLst>
              <a:ext uri="{FF2B5EF4-FFF2-40B4-BE49-F238E27FC236}">
                <a16:creationId xmlns:a16="http://schemas.microsoft.com/office/drawing/2014/main" id="{283B7398-A2AB-540A-2F6E-7A0A6443CF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04786" y="5517314"/>
            <a:ext cx="1543050" cy="10477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B6C8EB9-9DF0-4B19-28DE-FE5E8E82FD69}"/>
              </a:ext>
            </a:extLst>
          </p:cNvPr>
          <p:cNvSpPr txBox="1"/>
          <p:nvPr/>
        </p:nvSpPr>
        <p:spPr>
          <a:xfrm>
            <a:off x="5557360" y="1720840"/>
            <a:ext cx="6093994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Youth </a:t>
            </a:r>
            <a:r>
              <a:rPr lang="en-GB" b="1"/>
              <a:t>justice: children aged 10–17</a:t>
            </a:r>
            <a:endParaRPr lang="en-GB" b="1" dirty="0"/>
          </a:p>
          <a:p>
            <a:endParaRPr lang="en-GB" b="1" dirty="0"/>
          </a:p>
          <a:p>
            <a:r>
              <a:rPr lang="en-GB" b="0"/>
              <a:t>Latest FTEs (calendar 2024): just over 8,100 children, down 4%. Published January 2026.</a:t>
            </a:r>
          </a:p>
          <a:p>
            <a:r>
              <a:rPr lang="en-GB" b="0"/>
              <a:t>Prior 2023/24 figures retained: 35,600 proven offences, up 4%.</a:t>
            </a:r>
          </a:p>
          <a:p>
            <a:r>
              <a:rPr lang="en-GB" b="0"/>
              <a:t>Sentencing (2023/24): 12,900 occasions, up 8%.</a:t>
            </a:r>
          </a:p>
          <a:p>
            <a:r>
              <a:rPr lang="en-GB" b="0"/>
              <a:t>Custodial sentences (2023/24): 660, up 21%.</a:t>
            </a:r>
          </a:p>
          <a:p>
            <a:r>
              <a:rPr lang="en-GB" b="0"/>
              <a:t>Average children in custody (2023/24): 430. These older measures are not 2024/25 totals.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7228EBC-2033-AD7A-19AB-3C25DD9DDA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21676" y="1696228"/>
            <a:ext cx="4966385" cy="338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468953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75AA9-5895-D3F2-8273-5FB5BE746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latin typeface="Century Gothic"/>
              </a:defRPr>
            </a:pPr>
            <a:r>
              <a:rPr lang="en-GB"/>
              <a:t>Repeat offending: the study</a:t>
            </a:r>
          </a:p>
        </p:txBody>
      </p:sp>
      <p:pic>
        <p:nvPicPr>
          <p:cNvPr id="5" name="Content Placeholder 4" descr="A blue and white websit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6FDABBF2-7575-BF8C-2D3C-0EF6955B28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" y="2350008"/>
            <a:ext cx="4800600" cy="261003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7" name="TextBox 6"/>
          <p:cNvSpPr txBox="1"/>
          <p:nvPr/>
        </p:nvSpPr>
        <p:spPr>
          <a:xfrm>
            <a:off x="868680" y="1536192"/>
            <a:ext cx="10515600" cy="4572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000" b="0">
                <a:solidFill>
                  <a:srgbClr val="007FB4"/>
                </a:solidFill>
                <a:latin typeface="Century Gothic"/>
              </a:defRPr>
            </a:pPr>
            <a:r>
              <a:t>England and Wales, linked court and offender-assessment records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80760" y="2103120"/>
            <a:ext cx="5257800" cy="5486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400" b="1">
                <a:solidFill>
                  <a:srgbClr val="007FB4"/>
                </a:solidFill>
                <a:latin typeface="Century Gothic"/>
              </a:defRPr>
            </a:pPr>
            <a:r>
              <a:t>Who did the researchers study?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080760" y="2788920"/>
            <a:ext cx="5166360" cy="9144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Young people aged 18 and convicted in court in 2019.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80760" y="3794760"/>
            <a:ext cx="5166360" cy="15544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300" b="0">
                <a:solidFill>
                  <a:srgbClr val="202C35"/>
                </a:solidFill>
                <a:latin typeface="Century Gothic"/>
              </a:defRPr>
            </a:pPr>
            <a:r>
              <a:t>“Prolific” group: at least 3 youth convictions.</a:t>
            </a:r>
          </a:p>
          <a:p>
            <a:pPr>
              <a:spcAft>
                <a:spcPts val="800"/>
              </a:spcAft>
              <a:defRPr sz="2300" b="0">
                <a:solidFill>
                  <a:srgbClr val="202C35"/>
                </a:solidFill>
                <a:latin typeface="Century Gothic"/>
              </a:defRPr>
            </a:pPr>
            <a:r>
              <a:t>Comparison group: fewer than 3 youth convictions.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57400" y="5577840"/>
            <a:ext cx="9235440" cy="6400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200" b="1">
                <a:solidFill>
                  <a:srgbClr val="007FB4"/>
                </a:solidFill>
                <a:latin typeface="Century Gothic"/>
              </a:defRPr>
            </a:pPr>
            <a:r>
              <a:t>The report links offending histories with needs. It describes a selected cohort, not all children who offend.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31520" y="6419088"/>
            <a:ext cx="10881360" cy="2377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1100" b="0">
                <a:solidFill>
                  <a:srgbClr val="466471"/>
                </a:solidFill>
                <a:latin typeface="Century Gothic"/>
              </a:defRPr>
            </a:pPr>
            <a:r>
              <a:t>Source: Ministry of Justice, report updated 26 June 2025. Sections 1–3</a:t>
            </a:r>
          </a:p>
        </p:txBody>
      </p:sp>
    </p:spTree>
    <p:extLst>
      <p:ext uri="{BB962C8B-B14F-4D97-AF65-F5344CB8AC3E}">
        <p14:creationId xmlns:p14="http://schemas.microsoft.com/office/powerpoint/2010/main" val="256126111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502920"/>
            <a:ext cx="1078992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3200" b="1">
                <a:solidFill>
                  <a:srgbClr val="202C35"/>
                </a:solidFill>
                <a:latin typeface="Century Gothic"/>
              </a:defRPr>
            </a:pPr>
            <a:r>
              <a:t>The cohort: early contact and repeated convictions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7240" y="1554480"/>
            <a:ext cx="5074920" cy="4572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400" b="1">
                <a:solidFill>
                  <a:srgbClr val="007FB4"/>
                </a:solidFill>
                <a:latin typeface="Century Gothic"/>
              </a:defRPr>
            </a:pPr>
            <a:r>
              <a:t>Profile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2212848"/>
            <a:ext cx="150876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4200" b="1">
                <a:solidFill>
                  <a:srgbClr val="007FB4"/>
                </a:solidFill>
                <a:latin typeface="Century Gothic"/>
              </a:defRPr>
            </a:pPr>
            <a:r>
              <a:t>94%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23160" y="2258568"/>
            <a:ext cx="347472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200" b="0">
                <a:solidFill>
                  <a:srgbClr val="202C35"/>
                </a:solidFill>
                <a:latin typeface="Century Gothic"/>
              </a:defRPr>
            </a:pPr>
            <a:r>
              <a:t>of the prolific group</a:t>
            </a:r>
          </a:p>
          <a:p>
            <a:pPr>
              <a:spcAft>
                <a:spcPts val="800"/>
              </a:spcAft>
              <a:defRPr sz="2200" b="0">
                <a:solidFill>
                  <a:srgbClr val="202C35"/>
                </a:solidFill>
                <a:latin typeface="Century Gothic"/>
              </a:defRPr>
            </a:pPr>
            <a:r>
              <a:t>were male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77240" y="3447288"/>
            <a:ext cx="150876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4200" b="1">
                <a:solidFill>
                  <a:srgbClr val="007FB4"/>
                </a:solidFill>
                <a:latin typeface="Century Gothic"/>
              </a:defRPr>
            </a:pPr>
            <a:r>
              <a:t>27%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23160" y="3474720"/>
            <a:ext cx="3566160" cy="132588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000" b="0">
                <a:solidFill>
                  <a:srgbClr val="202C35"/>
                </a:solidFill>
                <a:latin typeface="Century Gothic"/>
              </a:defRPr>
            </a:pPr>
            <a:r>
              <a:t>lived in the most deprived 10% of neighbourhoods, compared with 11% of all 18-year-olds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46520" y="1554480"/>
            <a:ext cx="4892040" cy="4572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400" b="1">
                <a:solidFill>
                  <a:srgbClr val="008F87"/>
                </a:solidFill>
                <a:latin typeface="Century Gothic"/>
              </a:defRPr>
            </a:pPr>
            <a:r>
              <a:t>Offending histories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446520" y="2221992"/>
            <a:ext cx="4846320" cy="29718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22% committed their first offence before age 14.</a:t>
            </a:r>
          </a:p>
          <a:p>
            <a:pPr>
              <a:spcAft>
                <a:spcPts val="800"/>
              </a:spcAft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70% first offended at ages 14–16.</a:t>
            </a:r>
          </a:p>
          <a:p>
            <a:pPr>
              <a:spcAft>
                <a:spcPts val="800"/>
              </a:spcAft>
              <a:defRPr sz="2400" b="0">
                <a:solidFill>
                  <a:srgbClr val="202C35"/>
                </a:solidFill>
                <a:latin typeface="Century Gothic"/>
              </a:defRPr>
            </a:pPr>
            <a:r>
              <a:t>27% received a custodial sentence before age 18.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417320" y="5669280"/>
            <a:ext cx="9875520" cy="5943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200" b="1">
                <a:solidFill>
                  <a:srgbClr val="007FB4"/>
                </a:solidFill>
                <a:latin typeface="Century Gothic"/>
              </a:defRPr>
            </a:pPr>
            <a:r>
              <a:t>These are characteristics of this cohort. They do not establish why someone offends.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520" y="6419088"/>
            <a:ext cx="10881360" cy="2377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1100" b="0">
                <a:solidFill>
                  <a:srgbClr val="466471"/>
                </a:solidFill>
                <a:latin typeface="Century Gothic"/>
              </a:defRPr>
            </a:pPr>
            <a:r>
              <a:t>Source: Ministry of Justice, report updated 26 June 2025. Section 4.1–4.2. Figures retained from existing report notes.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31520" y="502920"/>
            <a:ext cx="10789920" cy="73152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3200" b="1">
                <a:solidFill>
                  <a:srgbClr val="202C35"/>
                </a:solidFill>
                <a:latin typeface="Century Gothic"/>
              </a:defRPr>
            </a:pPr>
            <a:r>
              <a:t>Greater assessed needs, with limits to the evidence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77240" y="1554480"/>
            <a:ext cx="5806440" cy="4572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300" b="1">
                <a:solidFill>
                  <a:srgbClr val="007FB4"/>
                </a:solidFill>
                <a:latin typeface="Century Gothic"/>
              </a:defRPr>
            </a:pPr>
            <a:r>
              <a:t>Selected needs in assessment records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777240" y="2194560"/>
          <a:ext cx="5623560" cy="2754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03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344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087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5790"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entury Gothic"/>
                        </a:defRPr>
                      </a:pPr>
                      <a:r>
                        <a:t>Need</a:t>
                      </a:r>
                    </a:p>
                  </a:txBody>
                  <a:tcPr marL="109728" marR="73152" marT="73152" marB="64008" anchor="ctr">
                    <a:solidFill>
                      <a:srgbClr val="007F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entury Gothic"/>
                        </a:defRPr>
                      </a:pPr>
                      <a:r>
                        <a:t>Prolific</a:t>
                      </a:r>
                    </a:p>
                  </a:txBody>
                  <a:tcPr marL="109728" marR="73152" marT="73152" marB="64008" anchor="ctr">
                    <a:solidFill>
                      <a:srgbClr val="007FB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400" b="1">
                          <a:solidFill>
                            <a:srgbClr val="FFFFFF"/>
                          </a:solidFill>
                          <a:latin typeface="Century Gothic"/>
                        </a:defRPr>
                      </a:pPr>
                      <a:r>
                        <a:t>Comparison</a:t>
                      </a:r>
                    </a:p>
                  </a:txBody>
                  <a:tcPr marL="109728" marR="73152" marT="73152" marB="64008" anchor="ctr">
                    <a:solidFill>
                      <a:srgbClr val="007F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School attendance issues</a:t>
                      </a:r>
                    </a:p>
                  </a:txBody>
                  <a:tcPr marL="109728" marR="73152" marT="73152" marB="64008" anchor="ctr">
                    <a:solidFill>
                      <a:srgbClr val="EDF5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49%</a:t>
                      </a:r>
                    </a:p>
                  </a:txBody>
                  <a:tcPr marL="109728" marR="73152" marT="73152" marB="64008" anchor="ctr">
                    <a:solidFill>
                      <a:srgbClr val="EDF5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20%</a:t>
                      </a:r>
                    </a:p>
                  </a:txBody>
                  <a:tcPr marL="109728" marR="73152" marT="73152" marB="64008" anchor="ctr">
                    <a:solidFill>
                      <a:srgbClr val="EDF5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Criminal peer influence</a:t>
                      </a:r>
                    </a:p>
                  </a:txBody>
                  <a:tcPr marL="109728" marR="73152" marT="73152" marB="6400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48%</a:t>
                      </a:r>
                    </a:p>
                  </a:txBody>
                  <a:tcPr marL="109728" marR="73152" marT="73152" marB="64008" anchor="ctr"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21%</a:t>
                      </a:r>
                    </a:p>
                  </a:txBody>
                  <a:tcPr marL="109728" marR="73152" marT="73152" marB="64008" anchor="ctr"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5790"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Childhood behavioural problems</a:t>
                      </a:r>
                    </a:p>
                  </a:txBody>
                  <a:tcPr marL="109728" marR="73152" marT="73152" marB="64008" anchor="ctr">
                    <a:solidFill>
                      <a:srgbClr val="EDF5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52%</a:t>
                      </a:r>
                    </a:p>
                  </a:txBody>
                  <a:tcPr marL="109728" marR="73152" marT="73152" marB="64008" anchor="ctr">
                    <a:solidFill>
                      <a:srgbClr val="EDF5F7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900" b="0">
                          <a:solidFill>
                            <a:srgbClr val="202C35"/>
                          </a:solidFill>
                          <a:latin typeface="Century Gothic"/>
                        </a:defRPr>
                      </a:pPr>
                      <a:r>
                        <a:t>24%</a:t>
                      </a:r>
                    </a:p>
                  </a:txBody>
                  <a:tcPr marL="109728" marR="73152" marT="73152" marB="64008" anchor="ctr">
                    <a:solidFill>
                      <a:srgbClr val="EDF5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325880" y="5010912"/>
            <a:ext cx="5029200" cy="100584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100" b="0">
                <a:solidFill>
                  <a:srgbClr val="007FB4"/>
                </a:solidFill>
                <a:latin typeface="Century Gothic"/>
              </a:defRPr>
            </a:pPr>
            <a:r>
              <a:t>Needs can overlap. The findings can inform questions about support and prevention.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949440" y="1554480"/>
            <a:ext cx="4526280" cy="45720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300" b="1">
                <a:solidFill>
                  <a:srgbClr val="008F87"/>
                </a:solidFill>
                <a:latin typeface="Century Gothic"/>
              </a:defRPr>
            </a:pPr>
            <a:r>
              <a:t>What can we conclude?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949440" y="2240280"/>
            <a:ext cx="4480560" cy="3493008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2200" b="0">
                <a:solidFill>
                  <a:srgbClr val="202C35"/>
                </a:solidFill>
                <a:latin typeface="Century Gothic"/>
              </a:defRPr>
            </a:pPr>
            <a:r>
              <a:t>Not everyone had an assessment.</a:t>
            </a:r>
          </a:p>
          <a:p>
            <a:pPr>
              <a:spcAft>
                <a:spcPts val="800"/>
              </a:spcAft>
              <a:defRPr sz="2200" b="0">
                <a:solidFill>
                  <a:srgbClr val="202C35"/>
                </a:solidFill>
                <a:latin typeface="Century Gothic"/>
              </a:defRPr>
            </a:pPr>
            <a:r>
              <a:t>Missing court records and linkage errors may affect results.</a:t>
            </a:r>
          </a:p>
          <a:p>
            <a:pPr>
              <a:spcAft>
                <a:spcPts val="800"/>
              </a:spcAft>
              <a:defRPr sz="2200" b="0">
                <a:solidFill>
                  <a:srgbClr val="202C35"/>
                </a:solidFill>
                <a:latin typeface="Century Gothic"/>
              </a:defRPr>
            </a:pPr>
            <a:r>
              <a:t>A single cohort cannot represent all young people.</a:t>
            </a:r>
          </a:p>
          <a:p>
            <a:pPr>
              <a:spcAft>
                <a:spcPts val="800"/>
              </a:spcAft>
              <a:defRPr sz="2200" b="0">
                <a:solidFill>
                  <a:srgbClr val="202C35"/>
                </a:solidFill>
                <a:latin typeface="Century Gothic"/>
              </a:defRPr>
            </a:pPr>
            <a:r>
              <a:t>Associations do not prove causes.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6419088"/>
            <a:ext cx="10881360" cy="23774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spcAft>
                <a:spcPts val="800"/>
              </a:spcAft>
              <a:defRPr sz="1100" b="0">
                <a:solidFill>
                  <a:srgbClr val="466471"/>
                </a:solidFill>
                <a:latin typeface="Century Gothic"/>
              </a:defRPr>
            </a:pPr>
            <a:r>
              <a:t>Source: Ministry of Justice, report updated 26 June 2025. Sections 4.3 and 5. Comparison group has fewer than 3 youth convictions.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05262" y="859948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536C8D-4188-7233-E695-20993BBFD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THINKPOINT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5452" y="434266"/>
            <a:ext cx="7217701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5500548-2BD6-C48B-A0C6-FC786B4E8B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2645124"/>
              </p:ext>
            </p:extLst>
          </p:nvPr>
        </p:nvGraphicFramePr>
        <p:xfrm>
          <a:off x="4763911" y="609600"/>
          <a:ext cx="6735443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2505385"/>
      </p:ext>
    </p:extLst>
  </p:cSld>
  <p:clrMapOvr>
    <a:masterClrMapping/>
  </p:clrMapOvr>
  <p:transition spd="slow">
    <p:cover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837E3F-24D0-8226-6260-15222AA83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Offender demographics - AGE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hlinkClick r:id="rId3"/>
            <a:extLst>
              <a:ext uri="{FF2B5EF4-FFF2-40B4-BE49-F238E27FC236}">
                <a16:creationId xmlns:a16="http://schemas.microsoft.com/office/drawing/2014/main" id="{7195E8F3-ED9C-FDC1-3FBC-EE4B479F2A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03182" y="1295826"/>
            <a:ext cx="4777381" cy="4096603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solidFill>
            <a:srgbClr val="FFFFFF"/>
          </a:solidFill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9373541-6B06-442C-A07A-9D7D7D24C393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At 31 March 2026, 16,370 prisoners were aged 50 or over</a:t>
            </a:r>
            <a:r>
              <a:rPr lang="en-US" sz="2000" dirty="0"/>
              <a:t>, </a:t>
            </a:r>
            <a:r>
              <a:rPr lang="en-US" sz="2000"/>
              <a:t>around 18.7%</a:t>
            </a:r>
            <a:r>
              <a:rPr lang="en-US" sz="2000" dirty="0"/>
              <a:t> of the England and Wales </a:t>
            </a:r>
            <a:r>
              <a:rPr lang="en-US" sz="2000"/>
              <a:t>prison population</a:t>
            </a:r>
            <a:r>
              <a:rPr lang="en-US" sz="2000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Trends and Growth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Earlier reported trend: </a:t>
            </a:r>
            <a:r>
              <a:rPr lang="en-US" sz="2000" dirty="0"/>
              <a:t>prisoners aged 60+ increased by </a:t>
            </a:r>
            <a:r>
              <a:rPr lang="en-US" sz="2000"/>
              <a:t>243%</a:t>
            </a:r>
            <a:r>
              <a:rPr lang="en-US" sz="2000" dirty="0"/>
              <a:t> since 2002</a:t>
            </a:r>
            <a:r>
              <a:rPr lang="en-US" sz="2000"/>
              <a:t> (historical benchmark).</a:t>
            </a: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This growth is driven by: 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Historic offences being prosecuted later in life (e.g., sexual offences)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Longer sentences</a:t>
            </a:r>
          </a:p>
          <a:p>
            <a:pPr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An ageing general population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877896-3BB0-EF39-F16F-59FF547B19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443" y="278638"/>
            <a:ext cx="952766" cy="725753"/>
          </a:xfrm>
          <a:prstGeom prst="rect">
            <a:avLst/>
          </a:prstGeom>
        </p:spPr>
      </p:pic>
      <p:sp>
        <p:nvSpPr>
          <p:cNvPr id="28" name="TextBox 27"/>
          <p:cNvSpPr txBox="1"/>
          <p:nvPr/>
        </p:nvSpPr>
        <p:spPr>
          <a:xfrm>
            <a:off x="731520" y="987552"/>
            <a:ext cx="4754880" cy="594360"/>
          </a:xfrm>
          <a:prstGeom prst="rect">
            <a:avLst/>
          </a:prstGeom>
          <a:noFill/>
        </p:spPr>
        <p:txBody>
          <a:bodyPr wrap="square" lIns="73152" tIns="36576" rIns="73152" bIns="36576">
            <a:spAutoFit/>
          </a:bodyPr>
          <a:lstStyle/>
          <a:p>
            <a:pPr>
              <a:defRPr sz="1200" b="0">
                <a:solidFill>
                  <a:srgbClr val="222222"/>
                </a:solidFill>
                <a:latin typeface="Century Gothic"/>
              </a:defRPr>
            </a:pPr>
            <a:r>
              <a:t>Historical infographic: Bromley Briefings 2025</a:t>
            </a:r>
          </a:p>
        </p:txBody>
      </p:sp>
    </p:spTree>
    <p:extLst>
      <p:ext uri="{BB962C8B-B14F-4D97-AF65-F5344CB8AC3E}">
        <p14:creationId xmlns:p14="http://schemas.microsoft.com/office/powerpoint/2010/main" val="2345799063"/>
      </p:ext>
    </p:extLst>
  </p:cSld>
  <p:clrMapOvr>
    <a:masterClrMapping/>
  </p:clrMapOvr>
  <p:transition spd="slow">
    <p:cover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39936-361B-61B3-08A6-B7EC12F7AD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0908" y="1220919"/>
            <a:ext cx="5425781" cy="2387600"/>
          </a:xfrm>
        </p:spPr>
        <p:txBody>
          <a:bodyPr>
            <a:normAutofit/>
          </a:bodyPr>
          <a:lstStyle/>
          <a:p>
            <a:pPr algn="l"/>
            <a:r>
              <a:rPr lang="en-GB" sz="5100"/>
              <a:t>TASK: Offender demographics - 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67070E-757E-F6CE-1DBF-9242FDD2D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0908" y="3700594"/>
            <a:ext cx="5425781" cy="1655762"/>
          </a:xfrm>
        </p:spPr>
        <p:txBody>
          <a:bodyPr>
            <a:normAutofit/>
          </a:bodyPr>
          <a:lstStyle/>
          <a:p>
            <a:pPr algn="l"/>
            <a:r>
              <a:rPr lang="en-GB" sz="1900" dirty="0">
                <a:latin typeface="Abadi" panose="020B0604020104020204" pitchFamily="34" charset="0"/>
              </a:rPr>
              <a:t>Q1 – Which types of offences do you think are most likely to be committed by older people?</a:t>
            </a:r>
          </a:p>
          <a:p>
            <a:pPr algn="l"/>
            <a:endParaRPr lang="en-GB" sz="1900" dirty="0">
              <a:latin typeface="Abadi" panose="020B0604020104020204" pitchFamily="34" charset="0"/>
            </a:endParaRPr>
          </a:p>
          <a:p>
            <a:pPr algn="l"/>
            <a:r>
              <a:rPr lang="en-GB" sz="1900" dirty="0">
                <a:latin typeface="Abadi" panose="020B0604020104020204" pitchFamily="34" charset="0"/>
              </a:rPr>
              <a:t>Q2 – Can you identify some of the health and social needs of older offenders?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1416525"/>
      </p:ext>
    </p:extLst>
  </p:cSld>
  <p:clrMapOvr>
    <a:masterClrMapping/>
  </p:clrMapOvr>
  <p:transition spd="slow">
    <p:cover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CD0B70-72C6-A6E0-A4B8-A71F5B85C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Offender demographics: ETHNICITY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7E0E14-9DF6-AE66-CA64-D871EB8DD5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10978"/>
            <a:ext cx="5649170" cy="415089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8FD5535-EC08-0037-BCAA-C4B896E58D3D}"/>
              </a:ext>
            </a:extLst>
          </p:cNvPr>
          <p:cNvSpPr txBox="1"/>
          <p:nvPr/>
        </p:nvSpPr>
        <p:spPr>
          <a:xfrm>
            <a:off x="5577840" y="1993392"/>
            <a:ext cx="5989320" cy="40370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400"/>
              </a:spcAft>
            </a:pPr>
            <a:r>
              <a:rPr lang="en-GB" b="1">
                <a:latin typeface="Lao UI" panose="020B0502040204020203" pitchFamily="34" charset="0"/>
                <a:cs typeface="Lao UI" panose="020B0502040204020203" pitchFamily="34" charset="0"/>
              </a:rPr>
              <a:t>2024 report: main findings</a:t>
            </a:r>
          </a:p>
          <a:p>
            <a:pPr>
              <a:spcAft>
                <a:spcPts val="1400"/>
              </a:spcAft>
            </a:pPr>
            <a:r>
              <a:rPr lang="en-GB" b="0">
                <a:latin typeface="Lao UI" panose="020B0502040204020203" pitchFamily="34" charset="0"/>
                <a:cs typeface="Lao UI" panose="020B0502040204020203" pitchFamily="34" charset="0"/>
              </a:rPr>
              <a:t>Minority ethnic groups are overrepresented at several stages of the criminal justice system.</a:t>
            </a:r>
          </a:p>
          <a:p>
            <a:pPr>
              <a:spcAft>
                <a:spcPts val="1400"/>
              </a:spcAft>
            </a:pPr>
            <a:r>
              <a:rPr lang="en-GB" b="0">
                <a:latin typeface="Lao UI" panose="020B0502040204020203" pitchFamily="34" charset="0"/>
                <a:cs typeface="Lao UI" panose="020B0502040204020203" pitchFamily="34" charset="0"/>
              </a:rPr>
              <a:t>The greatest disparities appear in stop and search, custodial remand and the prison population.</a:t>
            </a:r>
          </a:p>
          <a:p>
            <a:pPr>
              <a:spcAft>
                <a:spcPts val="1400"/>
              </a:spcAft>
            </a:pPr>
            <a:r>
              <a:rPr lang="en-GB" b="0">
                <a:latin typeface="Lao UI" panose="020B0502040204020203" pitchFamily="34" charset="0"/>
                <a:cs typeface="Lao UI" panose="020B0502040204020203" pitchFamily="34" charset="0"/>
              </a:rPr>
              <a:t>Black individuals are often the most overrepresented minority group.</a:t>
            </a:r>
          </a:p>
          <a:p>
            <a:pPr>
              <a:spcAft>
                <a:spcPts val="1400"/>
              </a:spcAft>
            </a:pPr>
            <a:r>
              <a:rPr lang="en-GB" b="0">
                <a:latin typeface="Lao UI" panose="020B0502040204020203" pitchFamily="34" charset="0"/>
                <a:cs typeface="Lao UI" panose="020B0502040204020203" pitchFamily="34" charset="0"/>
              </a:rPr>
              <a:t>Disparities have narrowed in some areas and widened in others.</a:t>
            </a:r>
          </a:p>
          <a:p>
            <a:pPr>
              <a:spcAft>
                <a:spcPts val="1400"/>
              </a:spcAft>
            </a:pPr>
            <a:r>
              <a:rPr lang="en-GB" b="1">
                <a:latin typeface="Lao UI" panose="020B0502040204020203" pitchFamily="34" charset="0"/>
                <a:cs typeface="Lao UI" panose="020B0502040204020203" pitchFamily="34" charset="0"/>
              </a:rPr>
              <a:t>Group patterns do not establish causes or predict individual behaviour.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458200" y="347472"/>
            <a:ext cx="3200400" cy="105156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400">
                <a:solidFill>
                  <a:srgbClr val="007FB4"/>
                </a:solidFill>
                <a:latin typeface="Lao UI"/>
              </a:defRPr>
            </a:pPr>
            <a:r>
              <a:t>CURRENT SOURCES</a:t>
            </a:r>
          </a:p>
          <a:p>
            <a:pPr>
              <a:defRPr sz="1400">
                <a:solidFill>
                  <a:srgbClr val="007FB4"/>
                </a:solidFill>
                <a:latin typeface="Lao UI"/>
              </a:defRPr>
            </a:pPr>
            <a:r>
              <a:t>MoJ: 2024 report</a:t>
            </a:r>
          </a:p>
          <a:p>
            <a:pPr>
              <a:defRPr sz="1400">
                <a:solidFill>
                  <a:srgbClr val="007FB4"/>
                </a:solidFill>
                <a:latin typeface="Lao UI"/>
              </a:defRPr>
            </a:pPr>
            <a:r>
              <a:t>Home Office: year ending March 2026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05840" y="6062472"/>
            <a:ext cx="452628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300">
                <a:solidFill>
                  <a:srgbClr val="466471"/>
                </a:solidFill>
                <a:latin typeface="Lao UI"/>
              </a:defRPr>
            </a:pPr>
            <a:r>
              <a:t>Historical chart: prison population, 2023/24</a:t>
            </a:r>
          </a:p>
        </p:txBody>
      </p:sp>
    </p:spTree>
    <p:extLst>
      <p:ext uri="{BB962C8B-B14F-4D97-AF65-F5344CB8AC3E}">
        <p14:creationId xmlns:p14="http://schemas.microsoft.com/office/powerpoint/2010/main" val="4224087444"/>
      </p:ext>
    </p:extLst>
  </p:cSld>
  <p:clrMapOvr>
    <a:masterClrMapping/>
  </p:clrMapOvr>
  <p:transition spd="slow">
    <p:cover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9B161DF-E457-41D5-83AD-378B43003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C9F29-256A-CF79-76D1-004B17006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1294" y="486184"/>
            <a:ext cx="5397237" cy="1325563"/>
          </a:xfrm>
        </p:spPr>
        <p:txBody>
          <a:bodyPr>
            <a:normAutofit/>
          </a:bodyPr>
          <a:lstStyle/>
          <a:p>
            <a:r>
              <a:rPr lang="en-GB" dirty="0"/>
              <a:t>Offender demographics: Nationality</a:t>
            </a:r>
          </a:p>
        </p:txBody>
      </p:sp>
      <p:pic>
        <p:nvPicPr>
          <p:cNvPr id="7" name="Picture 6">
            <a:hlinkClick r:id="rId3"/>
            <a:extLst>
              <a:ext uri="{FF2B5EF4-FFF2-40B4-BE49-F238E27FC236}">
                <a16:creationId xmlns:a16="http://schemas.microsoft.com/office/drawing/2014/main" id="{7CAB5BED-B79C-4896-D3E2-9572D7DCF9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80"/>
          <a:stretch>
            <a:fillRect/>
          </a:stretch>
        </p:blipFill>
        <p:spPr>
          <a:xfrm>
            <a:off x="643466" y="579155"/>
            <a:ext cx="5130797" cy="2642068"/>
          </a:xfrm>
          <a:custGeom>
            <a:avLst/>
            <a:gdLst/>
            <a:ahLst/>
            <a:cxnLst/>
            <a:rect l="l" t="t" r="r" b="b"/>
            <a:pathLst>
              <a:path w="4252881" h="4252881">
                <a:moveTo>
                  <a:pt x="95137" y="0"/>
                </a:moveTo>
                <a:lnTo>
                  <a:pt x="4157744" y="0"/>
                </a:lnTo>
                <a:cubicBezTo>
                  <a:pt x="4210287" y="0"/>
                  <a:pt x="4252881" y="42594"/>
                  <a:pt x="4252881" y="95137"/>
                </a:cubicBezTo>
                <a:lnTo>
                  <a:pt x="4252881" y="4157744"/>
                </a:lnTo>
                <a:cubicBezTo>
                  <a:pt x="4252881" y="4210287"/>
                  <a:pt x="4210287" y="4252881"/>
                  <a:pt x="4157744" y="4252881"/>
                </a:cubicBezTo>
                <a:lnTo>
                  <a:pt x="95137" y="4252881"/>
                </a:lnTo>
                <a:cubicBezTo>
                  <a:pt x="42594" y="4252881"/>
                  <a:pt x="0" y="4210287"/>
                  <a:pt x="0" y="4157744"/>
                </a:cubicBezTo>
                <a:lnTo>
                  <a:pt x="0" y="95137"/>
                </a:lnTo>
                <a:cubicBezTo>
                  <a:pt x="0" y="42594"/>
                  <a:pt x="42594" y="0"/>
                  <a:pt x="95137" y="0"/>
                </a:cubicBezTo>
                <a:close/>
              </a:path>
            </a:pathLst>
          </a:custGeom>
        </p:spPr>
      </p:pic>
      <p:pic>
        <p:nvPicPr>
          <p:cNvPr id="5" name="Content Placeholder 4">
            <a:hlinkClick r:id="rId5"/>
            <a:extLst>
              <a:ext uri="{FF2B5EF4-FFF2-40B4-BE49-F238E27FC236}">
                <a16:creationId xmlns:a16="http://schemas.microsoft.com/office/drawing/2014/main" id="{2C6F71A2-959A-CD31-DF66-D4020FD5186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2048" r="-1" b="42255"/>
          <a:stretch>
            <a:fillRect/>
          </a:stretch>
        </p:blipFill>
        <p:spPr>
          <a:xfrm>
            <a:off x="671966" y="3543301"/>
            <a:ext cx="5102297" cy="264206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07D50C9-F568-423A-A839-B49874AAE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9499" y="4590068"/>
            <a:ext cx="624734" cy="624734"/>
          </a:xfrm>
          <a:prstGeom prst="rect">
            <a:avLst/>
          </a:prstGeom>
          <a:noFill/>
          <a:ln w="127000">
            <a:solidFill>
              <a:schemeClr val="accent6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549274E-BDF4-F159-3EB0-475DFE75F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1294" y="1946684"/>
            <a:ext cx="5397237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 err="1">
                <a:latin typeface="Arial"/>
                <a:cs typeface="Arial"/>
              </a:rPr>
              <a:t>At</a:t>
            </a:r>
            <a:r>
              <a:rPr lang="en-GB" dirty="0">
                <a:latin typeface="Arial"/>
                <a:cs typeface="Arial"/>
              </a:rPr>
              <a:t> 30 June 2026, 10,131 foreign nationals were in custody, 11.8% of the prison population (MoJ figures reported by Deported.co.uk).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Total </a:t>
            </a:r>
            <a:r>
              <a:rPr lang="en-GB" dirty="0">
                <a:latin typeface="Arial"/>
                <a:cs typeface="Arial"/>
              </a:rPr>
              <a:t>first receptions </a:t>
            </a:r>
            <a:r>
              <a:rPr lang="en-GB">
                <a:latin typeface="Arial"/>
                <a:cs typeface="Arial"/>
              </a:rPr>
              <a:t>in </a:t>
            </a:r>
            <a:r>
              <a:rPr lang="en-GB" dirty="0">
                <a:latin typeface="Arial"/>
                <a:cs typeface="Arial"/>
              </a:rPr>
              <a:t>January</a:t>
            </a:r>
            <a:r>
              <a:rPr lang="en-GB">
                <a:latin typeface="Arial"/>
                <a:cs typeface="Arial"/>
              </a:rPr>
              <a:t>–</a:t>
            </a:r>
            <a:r>
              <a:rPr lang="en-GB" dirty="0">
                <a:latin typeface="Arial"/>
                <a:cs typeface="Arial"/>
              </a:rPr>
              <a:t>March </a:t>
            </a:r>
            <a:r>
              <a:rPr lang="en-GB">
                <a:latin typeface="Arial"/>
                <a:cs typeface="Arial"/>
              </a:rPr>
              <a:t>2026 were 17,945, 5</a:t>
            </a:r>
            <a:r>
              <a:rPr lang="en-GB" dirty="0">
                <a:latin typeface="Arial"/>
                <a:cs typeface="Arial"/>
              </a:rPr>
              <a:t>% </a:t>
            </a:r>
            <a:r>
              <a:rPr lang="en-GB">
                <a:latin typeface="Arial"/>
                <a:cs typeface="Arial"/>
              </a:rPr>
              <a:t>fewer </a:t>
            </a:r>
            <a:r>
              <a:rPr lang="en-GB" dirty="0">
                <a:latin typeface="Arial"/>
                <a:cs typeface="Arial"/>
              </a:rPr>
              <a:t>than </a:t>
            </a:r>
            <a:r>
              <a:rPr lang="en-GB">
                <a:latin typeface="Arial"/>
                <a:cs typeface="Arial"/>
              </a:rPr>
              <a:t>in </a:t>
            </a:r>
            <a:r>
              <a:rPr lang="en-GB" dirty="0">
                <a:latin typeface="Arial"/>
                <a:cs typeface="Arial"/>
              </a:rPr>
              <a:t>the same quarter </a:t>
            </a:r>
            <a:r>
              <a:rPr lang="en-GB">
                <a:latin typeface="Arial"/>
                <a:cs typeface="Arial"/>
              </a:rPr>
              <a:t>of 2025</a:t>
            </a:r>
            <a:r>
              <a:rPr lang="en-GB" dirty="0">
                <a:latin typeface="Arial"/>
                <a:cs typeface="Arial"/>
              </a:rPr>
              <a:t>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Judges are cautious about granting bail to foreign defendants, especially if nationality is unclear or documents are missing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The UK government has powers to deport foreign national offenders sentenced to 12+ months.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12309"/>
      </p:ext>
    </p:extLst>
  </p:cSld>
  <p:clrMapOvr>
    <a:masterClrMapping/>
  </p:clrMapOvr>
  <p:transition spd="slow">
    <p:cov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7ADB5-0C6E-F302-93B4-F7DCC5AEE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Offender characteristics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70CBDAF-03A8-5C13-2C17-3AB018614A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779205"/>
              </p:ext>
            </p:extLst>
          </p:nvPr>
        </p:nvGraphicFramePr>
        <p:xfrm>
          <a:off x="838200" y="1825625"/>
          <a:ext cx="10515597" cy="4577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val="42110993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2282683054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val="147202564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NEURODIVERSITY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SUBSTANCE MISUSE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MENTAL HEALTH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33286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b="0" i="0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Earlier research estimates that up to half of the adult prison population could be considered neurodivergent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/>
                        <a:t>52,401 adults</a:t>
                      </a:r>
                      <a:r>
                        <a:rPr lang="en-GB"/>
                        <a:t> were in </a:t>
                      </a:r>
                      <a:r>
                        <a:rPr lang="en-GB" b="1"/>
                        <a:t>drug and alcohol treatment</a:t>
                      </a:r>
                      <a:r>
                        <a:rPr lang="en-GB"/>
                        <a:t> in prisons and secure settings between April 2024 and March 2025 (England).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/>
                    </a:p>
                    <a:p>
                      <a:r>
                        <a:rPr lang="en-GB" b="1"/>
                        <a:t>Earlier 2023/24: 566 young people</a:t>
                      </a:r>
                      <a:r>
                        <a:rPr lang="en-GB"/>
                        <a:t> received treatment for substance misuse in secure settings in 2023–24. </a:t>
                      </a:r>
                    </a:p>
                    <a:p>
                      <a:endParaRPr lang="en-GB" b="1"/>
                    </a:p>
                    <a:p>
                      <a:r>
                        <a:rPr lang="en-GB" b="1"/>
                        <a:t>92%</a:t>
                      </a:r>
                      <a:r>
                        <a:rPr lang="en-GB"/>
                        <a:t> had a </a:t>
                      </a:r>
                      <a:r>
                        <a:rPr lang="en-GB" b="1"/>
                        <a:t>cannabis problem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/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2023 service report: around 14% of the prison population is on a mental health caseload. </a:t>
                      </a:r>
                    </a:p>
                    <a:p>
                      <a:pPr lvl="1"/>
                      <a:r>
                        <a:rPr lang="en-GB" b="1"/>
                        <a:t>13.4%</a:t>
                      </a:r>
                      <a:r>
                        <a:rPr lang="en-GB"/>
                        <a:t> of male prisoners</a:t>
                      </a:r>
                    </a:p>
                    <a:p>
                      <a:pPr lvl="1"/>
                      <a:r>
                        <a:rPr lang="en-GB" b="1"/>
                        <a:t>28.5%</a:t>
                      </a:r>
                      <a:r>
                        <a:rPr lang="en-GB"/>
                        <a:t> of female prisoners</a:t>
                      </a:r>
                    </a:p>
                    <a:p>
                      <a:pPr lvl="1"/>
                      <a:endParaRPr lang="en-GB"/>
                    </a:p>
                    <a:p>
                      <a:pPr lvl="1"/>
                      <a:endParaRPr lang="en-GB"/>
                    </a:p>
                    <a:p>
                      <a:pPr lvl="1"/>
                      <a:r>
                        <a:rPr lang="en-GB"/>
                        <a:t> </a:t>
                      </a:r>
                      <a:r>
                        <a:rPr lang="en-GB" b="1"/>
                        <a:t>Neurotic disorders</a:t>
                      </a:r>
                      <a:r>
                        <a:rPr lang="en-GB"/>
                        <a:t>: 28.9%</a:t>
                      </a:r>
                    </a:p>
                    <a:p>
                      <a:pPr lvl="1"/>
                      <a:r>
                        <a:rPr lang="en-GB" b="1"/>
                        <a:t>Personality disorders</a:t>
                      </a:r>
                      <a:r>
                        <a:rPr lang="en-GB"/>
                        <a:t>: 23.5%</a:t>
                      </a:r>
                    </a:p>
                    <a:p>
                      <a:pPr lvl="1"/>
                      <a:r>
                        <a:rPr lang="en-GB" b="1"/>
                        <a:t>Drug dependence</a:t>
                      </a:r>
                      <a:r>
                        <a:rPr lang="en-GB"/>
                        <a:t>: 26.7%</a:t>
                      </a:r>
                    </a:p>
                    <a:p>
                      <a:pPr lvl="1"/>
                      <a:r>
                        <a:rPr lang="en-GB" b="1"/>
                        <a:t>Alcohol dependence</a:t>
                      </a:r>
                      <a:r>
                        <a:rPr lang="en-GB"/>
                        <a:t>: 22.7%</a:t>
                      </a:r>
                    </a:p>
                    <a:p>
                      <a:pPr lvl="1"/>
                      <a:r>
                        <a:rPr lang="en-GB" b="1"/>
                        <a:t>Schizophrenia</a:t>
                      </a:r>
                      <a:r>
                        <a:rPr lang="en-GB"/>
                        <a:t>: 2.4% </a:t>
                      </a:r>
                      <a:endParaRPr lang="en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694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3472000"/>
      </p:ext>
    </p:extLst>
  </p:cSld>
  <p:clrMapOvr>
    <a:masterClrMapping/>
  </p:clrMapOvr>
  <p:transition spd="slow">
    <p:cov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B48EDE-D115-C0D2-34D1-7E9DFA9F1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277" y="1040310"/>
            <a:ext cx="4192521" cy="419252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13" name="Arc 12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562EB1-F288-66CD-7FC0-204666C8D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TASK: 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81006-4E16-32E6-B7B0-A7A60653A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552074"/>
            <a:ext cx="6188241" cy="50051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Neue Haas Grotesk Text Pro" panose="020B0504020202020204" pitchFamily="34" charset="0"/>
              </a:rPr>
              <a:t>Choose one of the following offences and research the offenders - domestic abuse, fraud, anti-social behaviour, child sexual abuse.</a:t>
            </a:r>
          </a:p>
          <a:p>
            <a:pPr marL="0" indent="0">
              <a:buNone/>
            </a:pPr>
            <a:endParaRPr lang="en-GB" sz="2000" dirty="0">
              <a:latin typeface="Neue Haas Grotesk Text Pro" panose="020B0504020202020204" pitchFamily="34" charset="0"/>
            </a:endParaRPr>
          </a:p>
          <a:p>
            <a:r>
              <a:rPr lang="en-GB" sz="2000" dirty="0">
                <a:latin typeface="Neue Haas Grotesk Text Pro" panose="020B0504020202020204" pitchFamily="34" charset="0"/>
              </a:rPr>
              <a:t>What does a ‘typical’ offender for this crime encapsulate? What do the conviction rates say?</a:t>
            </a:r>
          </a:p>
          <a:p>
            <a:pPr marL="0" indent="0">
              <a:buNone/>
            </a:pPr>
            <a:endParaRPr lang="en-GB" sz="2000" dirty="0">
              <a:latin typeface="Neue Haas Grotesk Text Pro" panose="020B0504020202020204" pitchFamily="34" charset="0"/>
            </a:endParaRPr>
          </a:p>
          <a:p>
            <a:r>
              <a:rPr lang="en-GB" sz="2000" dirty="0">
                <a:latin typeface="Neue Haas Grotesk Text Pro" panose="020B0504020202020204" pitchFamily="34" charset="0"/>
              </a:rPr>
              <a:t>If you can identify a ‘typical’ offender, why is it that this crime type attracts itself to this type of offender?</a:t>
            </a:r>
          </a:p>
          <a:p>
            <a:pPr marL="0" indent="0">
              <a:buNone/>
            </a:pPr>
            <a:endParaRPr lang="en-GB" sz="2000" dirty="0">
              <a:latin typeface="Neue Haas Grotesk Text Pro" panose="020B0504020202020204" pitchFamily="34" charset="0"/>
            </a:endParaRPr>
          </a:p>
          <a:p>
            <a:r>
              <a:rPr lang="en-GB" sz="2000">
                <a:latin typeface="Neue Haas Grotesk Text Pro"/>
              </a:rPr>
              <a:t>Can anything be done to help change this picture?</a:t>
            </a:r>
          </a:p>
        </p:txBody>
      </p:sp>
    </p:spTree>
    <p:extLst>
      <p:ext uri="{BB962C8B-B14F-4D97-AF65-F5344CB8AC3E}">
        <p14:creationId xmlns:p14="http://schemas.microsoft.com/office/powerpoint/2010/main" val="3939999573"/>
      </p:ext>
    </p:extLst>
  </p:cSld>
  <p:clrMapOvr>
    <a:masterClrMapping/>
  </p:clrMapOvr>
  <p:transition spd="slow">
    <p:cover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8EADA19D-333B-91BA-385C-D40B48CACD2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3192" y="602465"/>
          <a:ext cx="6037613" cy="5881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B25EA27-CA50-8E6C-79F0-618DAEBB273C}"/>
              </a:ext>
            </a:extLst>
          </p:cNvPr>
          <p:cNvSpPr txBox="1"/>
          <p:nvPr/>
        </p:nvSpPr>
        <p:spPr>
          <a:xfrm>
            <a:off x="9369631" y="6210795"/>
            <a:ext cx="19841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Dickety,2024</a:t>
            </a:r>
          </a:p>
        </p:txBody>
      </p:sp>
      <p:pic>
        <p:nvPicPr>
          <p:cNvPr id="5" name="Picture 4" descr="A police car on a road&#10;&#10;Description automatically generated">
            <a:extLst>
              <a:ext uri="{FF2B5EF4-FFF2-40B4-BE49-F238E27FC236}">
                <a16:creationId xmlns:a16="http://schemas.microsoft.com/office/drawing/2014/main" id="{2B7FD2D1-A634-CD01-C857-5C836285261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39147" y="1284699"/>
            <a:ext cx="3599661" cy="2013672"/>
          </a:xfrm>
          <a:prstGeom prst="rect">
            <a:avLst/>
          </a:prstGeom>
        </p:spPr>
      </p:pic>
      <p:pic>
        <p:nvPicPr>
          <p:cNvPr id="7" name="Picture 6" descr="A landscape with snow and a red circle&#10;&#10;Description automatically generated">
            <a:extLst>
              <a:ext uri="{FF2B5EF4-FFF2-40B4-BE49-F238E27FC236}">
                <a16:creationId xmlns:a16="http://schemas.microsoft.com/office/drawing/2014/main" id="{9640C0D9-5366-A011-8E2B-F83302676B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866737" y="3683285"/>
            <a:ext cx="4037610" cy="1459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772548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ShapesVTI">
  <a:themeElements>
    <a:clrScheme name="Office">
      <a:dk1>
        <a:srgbClr val="000000"/>
      </a:dk1>
      <a:lt1>
        <a:srgbClr val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1916</Words>
  <Application>Microsoft Office PowerPoint</Application>
  <PresentationFormat>Widescreen</PresentationFormat>
  <Paragraphs>264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Abadi</vt:lpstr>
      <vt:lpstr>Arial</vt:lpstr>
      <vt:lpstr>Calibri</vt:lpstr>
      <vt:lpstr>Century Gothic</vt:lpstr>
      <vt:lpstr>Lao UI</vt:lpstr>
      <vt:lpstr>Neue Haas Grotesk Text Pro</vt:lpstr>
      <vt:lpstr>ShapesVTI</vt:lpstr>
      <vt:lpstr>Defining and exploring crime: The ‘WHO’ and ‘WHAT’?</vt:lpstr>
      <vt:lpstr>Learning objectives</vt:lpstr>
      <vt:lpstr>PowerPoint Presentation</vt:lpstr>
      <vt:lpstr>What does the Prison Population of England and Wales look like?</vt:lpstr>
      <vt:lpstr>Offender demographics in England and Wales</vt:lpstr>
      <vt:lpstr>Offender demographics: GENDER *Male, female and transgender will be considered</vt:lpstr>
      <vt:lpstr>PowerPoint Presentation</vt:lpstr>
      <vt:lpstr>Offender demographics: GENDER</vt:lpstr>
      <vt:lpstr>Offender demographics by GENDER: MEN</vt:lpstr>
      <vt:lpstr>Offender demographics: GENDER</vt:lpstr>
      <vt:lpstr>PowerPoint Presentation</vt:lpstr>
      <vt:lpstr>The age-offending curve</vt:lpstr>
      <vt:lpstr>Offender demographics: AGE – </vt:lpstr>
      <vt:lpstr>Repeat offending: the study</vt:lpstr>
      <vt:lpstr>PowerPoint Presentation</vt:lpstr>
      <vt:lpstr>PowerPoint Presentation</vt:lpstr>
      <vt:lpstr>THINKPOINT</vt:lpstr>
      <vt:lpstr>Offender demographics - AGE</vt:lpstr>
      <vt:lpstr>TASK: Offender demographics - AGE</vt:lpstr>
      <vt:lpstr>Offender demographics: ETHNICITY</vt:lpstr>
      <vt:lpstr>Offender demographics: Nationality</vt:lpstr>
      <vt:lpstr>Offender characteristics</vt:lpstr>
      <vt:lpstr>TASK: Critical thinking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Theory and its uses</dc:title>
  <dc:creator>Laura Knight</dc:creator>
  <cp:lastModifiedBy>Laura Knight</cp:lastModifiedBy>
  <cp:revision>80</cp:revision>
  <dcterms:created xsi:type="dcterms:W3CDTF">2023-10-13T12:05:23Z</dcterms:created>
  <dcterms:modified xsi:type="dcterms:W3CDTF">2026-10-12T14:07:49Z</dcterms:modified>
</cp:coreProperties>
</file>