
<file path=[Content_Types].xml><?xml version="1.0" encoding="utf-8"?>
<Types xmlns="http://schemas.openxmlformats.org/package/2006/content-types">
  <Default Extension="png" ContentType="image/png"/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sldIdLst>
    <p:sldId id="256" r:id="rId3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100" d="100"/>
          <a:sy n="100" d="100"/>
        </p:scale>
        <p:origin x="-14" y="-3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0" Type="http://schemas.openxmlformats.org/officeDocument/2006/relationships/tableStyles" Target="tableStyles.xml"/><Relationship Id="rId2" Type="http://schemas.openxmlformats.org/officeDocument/2006/relationships/theme" Target="theme/theme1.xml"/><Relationship Id="rId19" Type="http://schemas.openxmlformats.org/officeDocument/2006/relationships/viewProps" Target="viewProps.xml"/><Relationship Id="rId18" Type="http://schemas.openxmlformats.org/officeDocument/2006/relationships/presProps" Target="presProps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8.xml"/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9.xml"/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1.xml"/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9.jpeg"/><Relationship Id="rId1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1920240"/>
            <a:ext cx="10698480" cy="17373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lnSpc>
                <a:spcPts val="44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DIGITAL FORENSIC ANALYSIS</a:t>
            </a:r>
            <a:endParaRPr lang="en-US" sz="4000" dirty="0"/>
          </a:p>
          <a:p>
            <a:pPr marL="0" indent="0">
              <a:lnSpc>
                <a:spcPts val="44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AND EXAMINATION</a:t>
            </a:r>
            <a:endParaRPr lang="en-US" sz="4000" dirty="0"/>
          </a:p>
        </p:txBody>
      </p:sp>
      <p:sp>
        <p:nvSpPr>
          <p:cNvPr id="3" name="Text 1"/>
          <p:cNvSpPr/>
          <p:nvPr/>
        </p:nvSpPr>
        <p:spPr>
          <a:xfrm>
            <a:off x="731520" y="3566160"/>
            <a:ext cx="10058400" cy="6400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Mobile Device Acquisition and Examination Using Cellebrite UFED and Physical Analyzer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731520" y="5394960"/>
            <a:ext cx="9144000" cy="7315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lnSpc>
                <a:spcPts val="2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Gautam Malviya   |   Student ID: 2504384</a:t>
            </a:r>
            <a:endParaRPr lang="en-US" sz="1400" dirty="0"/>
          </a:p>
          <a:p>
            <a:pPr marL="0" indent="0">
              <a:lnSpc>
                <a:spcPts val="2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MSc Cyber Security / Digital Forensics — DFA Module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OVERVIEW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1B1B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Agenda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731520" y="1828800"/>
            <a:ext cx="7772400" cy="411480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Introduction &amp; objectives</a:t>
            </a:r>
            <a:endParaRPr lang="en-US" sz="18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Tools and forensic environment</a:t>
            </a:r>
            <a:endParaRPr lang="en-US" sz="18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Acquisition methodology (one practical extraction)</a:t>
            </a:r>
            <a:endParaRPr lang="en-US" sz="18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Examination of the five supplied datasets</a:t>
            </a:r>
            <a:endParaRPr lang="en-US" sz="18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Correlation of findings and case narrative</a:t>
            </a:r>
            <a:endParaRPr lang="en-US" sz="18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Discussion: evidential value, limitations, ethics</a:t>
            </a:r>
            <a:endParaRPr lang="en-US" sz="18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Conclusion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Digital Forensic Analysis Report  |  Gautam Malviya  |  2504384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SECTION 1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1B1B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Introduction &amp; Objectives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731520" y="1691640"/>
            <a:ext cx="1060704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lnSpc>
                <a:spcPts val="2200"/>
              </a:lnSpc>
              <a:buNone/>
            </a:pPr>
            <a:r>
              <a:rPr lang="en-US" sz="16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Mobile forensics is the identification, preservation, extraction and analysis of data from mobile devices in a way that preserves evidential integrity.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731520" y="2514600"/>
            <a:ext cx="10058400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This report combines two activities: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914400" y="2926080"/>
            <a:ext cx="10058400" cy="118872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228600" indent="-228600"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Independent acquisition of one test </a:t>
            </a:r>
            <a:r>
              <a:rPr lang="en-US" sz="150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device (Oppo) </a:t>
            </a:r>
            <a:r>
              <a:rPr lang="en-US" sz="15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using Cellebrite UFED</a:t>
            </a:r>
            <a:endParaRPr lang="en-US" sz="1500" dirty="0"/>
          </a:p>
          <a:p>
            <a:pPr marL="228600" indent="-228600"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Structured examination of five pre-supplied training extraction images (incl. Samsung Galaxy A17 5G) using Cellebrite Physical Analyzer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731520" y="4206240"/>
            <a:ext cx="10058400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Objectives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914400" y="4572000"/>
            <a:ext cx="10332720" cy="173736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228600" indent="-2286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Configure and operate industry-standard acquisition software correctly</a:t>
            </a:r>
            <a:endParaRPr lang="en-US" sz="1400" dirty="0"/>
          </a:p>
          <a:p>
            <a:pPr marL="228600" indent="-2286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Verify extraction integrity through hash-based validation</a:t>
            </a:r>
            <a:endParaRPr lang="en-US" sz="1400" dirty="0"/>
          </a:p>
          <a:p>
            <a:pPr marL="228600" indent="-2286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Analyse artefacts across device info, communications, social media, location and apps</a:t>
            </a:r>
            <a:endParaRPr lang="en-US" sz="1400" dirty="0"/>
          </a:p>
          <a:p>
            <a:pPr marL="228600" indent="-2286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Correlate findings and critically evaluate evidential weight and limitations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Digital Forensic Analysis Report  |  Gautam Malviya  |  2504384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SECTION 2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1B1B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Tools &amp; Forensic Environment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731520" y="1920240"/>
            <a:ext cx="5029200" cy="3291840"/>
          </a:xfrm>
          <a:prstGeom prst="rect">
            <a:avLst/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1005840" y="2148840"/>
            <a:ext cx="4480560" cy="4572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E2761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Cellebrite UFED</a:t>
            </a:r>
            <a:endParaRPr lang="en-US" sz="1900" dirty="0"/>
          </a:p>
        </p:txBody>
      </p:sp>
      <p:sp>
        <p:nvSpPr>
          <p:cNvPr id="6" name="Text 4"/>
          <p:cNvSpPr/>
          <p:nvPr/>
        </p:nvSpPr>
        <p:spPr>
          <a:xfrm>
            <a:off x="1005840" y="2651760"/>
            <a:ext cx="4480560" cy="4572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Educational build 7.76.0.24 — used for acquisition.</a:t>
            </a:r>
            <a:endParaRPr lang="en-US" sz="1350" dirty="0"/>
          </a:p>
        </p:txBody>
      </p:sp>
      <p:sp>
        <p:nvSpPr>
          <p:cNvPr id="7" name="Text 5"/>
          <p:cNvSpPr/>
          <p:nvPr/>
        </p:nvSpPr>
        <p:spPr>
          <a:xfrm>
            <a:off x="1005840" y="3246120"/>
            <a:ext cx="4480560" cy="182880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228600" indent="-228600">
              <a:spcAft>
                <a:spcPts val="1000"/>
              </a:spcAft>
              <a:buSzPct val="100000"/>
              <a:buChar char="•"/>
            </a:pPr>
            <a:r>
              <a:rPr lang="en-US" sz="13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Guided workflows: Smart Flow, Auto Detect, Search Devices, Device Wizard</a:t>
            </a:r>
            <a:endParaRPr lang="en-US" sz="1350" dirty="0"/>
          </a:p>
          <a:p>
            <a:pPr marL="228600" indent="-228600">
              <a:spcAft>
                <a:spcPts val="1000"/>
              </a:spcAft>
              <a:buSzPct val="100000"/>
              <a:buChar char="•"/>
            </a:pPr>
            <a:r>
              <a:rPr lang="en-US" sz="13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Extraction types: Advanced Logical, File System, Physical, Camera, Screenshot, Chat Capture</a:t>
            </a:r>
            <a:endParaRPr lang="en-US" sz="1350" dirty="0"/>
          </a:p>
        </p:txBody>
      </p:sp>
      <p:sp>
        <p:nvSpPr>
          <p:cNvPr id="8" name="Shape 6"/>
          <p:cNvSpPr/>
          <p:nvPr/>
        </p:nvSpPr>
        <p:spPr>
          <a:xfrm>
            <a:off x="6263640" y="1920240"/>
            <a:ext cx="5029200" cy="3291840"/>
          </a:xfrm>
          <a:prstGeom prst="rect">
            <a:avLst/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6537960" y="2148840"/>
            <a:ext cx="4480560" cy="4572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E2761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Cellebrite Physical Analyzer</a:t>
            </a:r>
            <a:endParaRPr lang="en-US" sz="1900" dirty="0"/>
          </a:p>
        </p:txBody>
      </p:sp>
      <p:sp>
        <p:nvSpPr>
          <p:cNvPr id="10" name="Text 8"/>
          <p:cNvSpPr/>
          <p:nvPr/>
        </p:nvSpPr>
        <p:spPr>
          <a:xfrm>
            <a:off x="6537960" y="2651760"/>
            <a:ext cx="4480560" cy="4572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Version 7.73.0.11 — used for examination.</a:t>
            </a:r>
            <a:endParaRPr lang="en-US" sz="1350" dirty="0"/>
          </a:p>
        </p:txBody>
      </p:sp>
      <p:sp>
        <p:nvSpPr>
          <p:cNvPr id="11" name="Text 9"/>
          <p:cNvSpPr/>
          <p:nvPr/>
        </p:nvSpPr>
        <p:spPr>
          <a:xfrm>
            <a:off x="6537960" y="3246120"/>
            <a:ext cx="4480560" cy="182880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228600" indent="-228600">
              <a:spcAft>
                <a:spcPts val="1000"/>
              </a:spcAft>
              <a:buSzPct val="100000"/>
              <a:buChar char="•"/>
            </a:pPr>
            <a:r>
              <a:rPr lang="en-US" sz="13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Decodes contacts, messages, e-mail, social media, apps, location, file system</a:t>
            </a:r>
            <a:endParaRPr lang="en-US" sz="1350" dirty="0"/>
          </a:p>
          <a:p>
            <a:pPr marL="228600" indent="-228600">
              <a:spcAft>
                <a:spcPts val="1000"/>
              </a:spcAft>
              <a:buSzPct val="100000"/>
              <a:buChar char="•"/>
            </a:pPr>
            <a:r>
              <a:rPr lang="en-US" sz="13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Enrichment tools: hash-set matching, selective apps decoding, AppGenie</a:t>
            </a:r>
            <a:endParaRPr lang="en-US" sz="1350" dirty="0"/>
          </a:p>
        </p:txBody>
      </p:sp>
      <p:sp>
        <p:nvSpPr>
          <p:cNvPr id="12" name="Text 10"/>
          <p:cNvSpPr/>
          <p:nvPr/>
        </p:nvSpPr>
        <p:spPr>
          <a:xfrm>
            <a:off x="731520" y="5440680"/>
            <a:ext cx="10607040" cy="4572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Run in an isolated virtual lab machine, separate from general-purpose computing — standard good practice for evidence handling.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Digital Forensic Analysis Report  |  Gautam Malviya  |  2504384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SECTION 3.1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1B1B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Acquisition — Oppo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731520" y="1737360"/>
            <a:ext cx="5486400" cy="325120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4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Case identifier: "my phone"  ·  Examiner: Gautam</a:t>
            </a:r>
            <a:endParaRPr lang="en-US" sz="145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4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Classification: Theft  ·  Department: Digital Forensics  ·  Location: Canary Wharf</a:t>
            </a:r>
            <a:endParaRPr lang="en-US" sz="145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4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Connected via USB, auto-detected as Oppo</a:t>
            </a:r>
            <a:endParaRPr lang="en-US" sz="145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4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File System extraction chosen over Advanced Logical   recovers deleted-record remnants and app databases that a logical pull misses</a:t>
            </a:r>
            <a:endParaRPr lang="en-US" sz="145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4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Scope: call logs, locations, advertising ID, contacts, SMS/MMS, calendar, media, documents</a:t>
            </a:r>
            <a:endParaRPr lang="en-US" sz="1450" dirty="0"/>
          </a:p>
        </p:txBody>
      </p:sp>
      <p:sp>
        <p:nvSpPr>
          <p:cNvPr id="6" name="Shape 3"/>
          <p:cNvSpPr/>
          <p:nvPr/>
        </p:nvSpPr>
        <p:spPr>
          <a:xfrm>
            <a:off x="6492240" y="1737360"/>
            <a:ext cx="4937760" cy="2743200"/>
          </a:xfrm>
          <a:prstGeom prst="rect">
            <a:avLst/>
          </a:prstGeom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4"/>
          <p:cNvSpPr/>
          <p:nvPr/>
        </p:nvSpPr>
        <p:spPr>
          <a:xfrm>
            <a:off x="6492240" y="4526280"/>
            <a:ext cx="493776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Figure — UFED case-details screen (case "my phone")</a:t>
            </a:r>
            <a:endParaRPr lang="en-US" sz="1050" dirty="0"/>
          </a:p>
        </p:txBody>
      </p:sp>
      <p:sp>
        <p:nvSpPr>
          <p:cNvPr id="8" name="Text 5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Digital Forensic Analysis Report  |  Gautam Malviya  |  2504384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5</a:t>
            </a:r>
            <a:endParaRPr lang="en-US" sz="9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239" y="1737360"/>
            <a:ext cx="4968241" cy="2743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SECTION 3.2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1B1B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Pre-Supplied Image — Samsung Galaxy A17 5G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731520" y="1737360"/>
            <a:ext cx="5486400" cy="402336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4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Provided by module tutor — not personally acquired  ·  Case identifier: “Gautam"  ·  Classification: Theft Fraud</a:t>
            </a:r>
            <a:endParaRPr lang="en-US" sz="145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4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Image had already been extracted to external drive (E:\Gautam) before being supplied for examination</a:t>
            </a:r>
            <a:endParaRPr lang="en-US" sz="145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4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File System extraction method had been used (by the tutor) for depth of recovery</a:t>
            </a:r>
            <a:endParaRPr lang="en-US" sz="145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4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Image hash automatically verified after decoding  confirms bit-for-bit match with the acquired image</a:t>
            </a:r>
            <a:endParaRPr lang="en-US" sz="145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4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Same integrity principle applied to all five supplied training datasets (flagged "Intact")</a:t>
            </a:r>
            <a:endParaRPr lang="en-US" sz="1450" dirty="0"/>
          </a:p>
        </p:txBody>
      </p:sp>
      <p:pic>
        <p:nvPicPr>
          <p:cNvPr id="5" name="Image 0" descr="/home/claude/figs/fig09_samsung_hash_verified.jpeg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6492240" y="1737360"/>
            <a:ext cx="4937760" cy="274320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6492240" y="1737360"/>
            <a:ext cx="4937760" cy="2743200"/>
          </a:xfrm>
          <a:prstGeom prst="rect">
            <a:avLst/>
          </a:prstGeom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4"/>
          <p:cNvSpPr/>
          <p:nvPr/>
        </p:nvSpPr>
        <p:spPr>
          <a:xfrm>
            <a:off x="6492240" y="4526280"/>
            <a:ext cx="493776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Figure — Image-hash verification dialogue</a:t>
            </a:r>
            <a:endParaRPr lang="en-US" sz="1050" dirty="0"/>
          </a:p>
        </p:txBody>
      </p:sp>
      <p:sp>
        <p:nvSpPr>
          <p:cNvPr id="8" name="Text 5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Digital Forensic Analysis Report  |  Gautam Malviya  |  2504384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SECTION 4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1B1B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Examination Overview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731520" y="1691640"/>
            <a:ext cx="10607040" cy="4572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Five pre-supplied training extraction images were examined using the same structured approach:</a:t>
            </a:r>
            <a:endParaRPr lang="en-US" sz="1550" dirty="0"/>
          </a:p>
        </p:txBody>
      </p:sp>
      <p:sp>
        <p:nvSpPr>
          <p:cNvPr id="5" name="Shape 3"/>
          <p:cNvSpPr/>
          <p:nvPr/>
        </p:nvSpPr>
        <p:spPr>
          <a:xfrm>
            <a:off x="731520" y="2331720"/>
            <a:ext cx="1911096" cy="1188720"/>
          </a:xfrm>
          <a:prstGeom prst="roundRect">
            <a:avLst>
              <a:gd name="adj" fmla="val 6154"/>
            </a:avLst>
          </a:prstGeom>
          <a:solidFill>
            <a:srgbClr val="F4F6FB"/>
          </a:solidFill>
          <a:ln w="12700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731520" y="2331720"/>
            <a:ext cx="1911096" cy="1188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Huawei POT-LX1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P Smart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3649472" y="2331720"/>
            <a:ext cx="1911096" cy="1188720"/>
          </a:xfrm>
          <a:prstGeom prst="roundRect">
            <a:avLst>
              <a:gd name="adj" fmla="val 6154"/>
            </a:avLst>
          </a:prstGeom>
          <a:solidFill>
            <a:srgbClr val="F4F6FB"/>
          </a:solidFill>
          <a:ln w="12700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3629152" y="2331720"/>
            <a:ext cx="1911096" cy="1188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Nokia C2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(2nd Edition)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6449568" y="2331720"/>
            <a:ext cx="1911096" cy="1188720"/>
          </a:xfrm>
          <a:prstGeom prst="roundRect">
            <a:avLst>
              <a:gd name="adj" fmla="val 6154"/>
            </a:avLst>
          </a:prstGeom>
          <a:solidFill>
            <a:srgbClr val="F4F6FB"/>
          </a:solidFill>
          <a:ln w="12700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6449568" y="2331720"/>
            <a:ext cx="1911096" cy="1188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"Detected Model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Note 14"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9097264" y="2331720"/>
            <a:ext cx="1911096" cy="1188720"/>
          </a:xfrm>
          <a:prstGeom prst="roundRect">
            <a:avLst>
              <a:gd name="adj" fmla="val 6154"/>
            </a:avLst>
          </a:prstGeom>
          <a:solidFill>
            <a:srgbClr val="F4F6FB"/>
          </a:solidFill>
          <a:ln w="12700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9137904" y="2331720"/>
            <a:ext cx="1911096" cy="1188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Samsung Galaxy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A17 5G 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731520" y="3931920"/>
            <a:ext cx="10607040" cy="237744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228600" indent="-228600"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Device information - chipset, IMEI, OS, security patch, advertising IDs</a:t>
            </a:r>
            <a:endParaRPr lang="en-US" sz="1500" dirty="0"/>
          </a:p>
          <a:p>
            <a:pPr marL="228600" indent="-228600"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Contacts &amp; communications - native + Snapchat, chats, e-mail</a:t>
            </a:r>
            <a:endParaRPr lang="en-US" sz="1500" dirty="0"/>
          </a:p>
          <a:p>
            <a:pPr marL="228600" indent="-228600"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Social media &amp; installed applications (AppGenie-assisted decoding)</a:t>
            </a:r>
            <a:endParaRPr lang="en-US" sz="1500" dirty="0"/>
          </a:p>
          <a:p>
            <a:pPr marL="228600" indent="-228600"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Location history - GPS / Wi-Fi / cell-based, plotted on map</a:t>
            </a:r>
            <a:endParaRPr lang="en-US" sz="1500" dirty="0"/>
          </a:p>
          <a:p>
            <a:pPr marL="228600" indent="-228600"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Hash-based known-file screening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Digital Forensic Analysis Report  |  Gautam Malviya  |  2504384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8000" y="320040"/>
            <a:ext cx="9144000" cy="3200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SECTION 4.1 – 4.2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1B1B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Device Info &amp; Contacts</a:t>
            </a:r>
            <a:endParaRPr lang="en-US" sz="3000" dirty="0"/>
          </a:p>
        </p:txBody>
      </p:sp>
      <p:pic>
        <p:nvPicPr>
          <p:cNvPr id="4" name="Image 0" descr="/home/claude/figs/fig01_huawei_device_info.jpeg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731520" y="1737360"/>
            <a:ext cx="5120640" cy="288036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731520" y="1737360"/>
            <a:ext cx="5120640" cy="2880360"/>
          </a:xfrm>
          <a:prstGeom prst="rect">
            <a:avLst/>
          </a:prstGeom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3"/>
          <p:cNvSpPr/>
          <p:nvPr/>
        </p:nvSpPr>
        <p:spPr>
          <a:xfrm>
            <a:off x="731520" y="4663440"/>
            <a:ext cx="512064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Figure — Device Info panel, Huawei P Smart</a:t>
            </a:r>
            <a:endParaRPr lang="en-US" sz="1050" dirty="0"/>
          </a:p>
        </p:txBody>
      </p:sp>
      <p:pic>
        <p:nvPicPr>
          <p:cNvPr id="7" name="Image 1" descr="/home/claude/figs/fig04_contacts.jpe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309360" y="1737360"/>
            <a:ext cx="5120640" cy="2880360"/>
          </a:xfrm>
          <a:prstGeom prst="rect">
            <a:avLst/>
          </a:prstGeom>
        </p:spPr>
      </p:pic>
      <p:sp>
        <p:nvSpPr>
          <p:cNvPr id="8" name="Shape 4"/>
          <p:cNvSpPr/>
          <p:nvPr/>
        </p:nvSpPr>
        <p:spPr>
          <a:xfrm>
            <a:off x="6309360" y="1737360"/>
            <a:ext cx="5120640" cy="2880360"/>
          </a:xfrm>
          <a:prstGeom prst="rect">
            <a:avLst/>
          </a:prstGeom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5"/>
          <p:cNvSpPr/>
          <p:nvPr/>
        </p:nvSpPr>
        <p:spPr>
          <a:xfrm>
            <a:off x="6309360" y="4663440"/>
            <a:ext cx="512064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Figure — Recovered contact list</a:t>
            </a:r>
            <a:endParaRPr lang="en-US" sz="1050" dirty="0"/>
          </a:p>
        </p:txBody>
      </p:sp>
      <p:sp>
        <p:nvSpPr>
          <p:cNvPr id="10" name="Text 6"/>
          <p:cNvSpPr/>
          <p:nvPr/>
        </p:nvSpPr>
        <p:spPr>
          <a:xfrm>
            <a:off x="731520" y="4892040"/>
            <a:ext cx="10607040" cy="128016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228600" indent="-228600"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Every reported attribute is traceable to a specific source artefact (e.g. a settings.xml offset)  not an unsupported summary</a:t>
            </a:r>
            <a:endParaRPr lang="en-US" sz="1400" dirty="0"/>
          </a:p>
          <a:p>
            <a:pPr marL="228600" indent="-228600"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Contacts recovered from both the native address book and Snapchat, each tagged with interaction status (Friend, Chat Participant)</a:t>
            </a:r>
            <a:endParaRPr lang="en-US" sz="1400" dirty="0"/>
          </a:p>
        </p:txBody>
      </p:sp>
      <p:sp>
        <p:nvSpPr>
          <p:cNvPr id="11" name="Text 7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Digital Forensic Analysis Report  |  Gautam Malviya  |  2504384</a:t>
            </a:r>
            <a:endParaRPr lang="en-US" sz="900" dirty="0"/>
          </a:p>
        </p:txBody>
      </p:sp>
      <p:sp>
        <p:nvSpPr>
          <p:cNvPr id="12" name="Text 8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SECTION 4.2 – 4.3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1B1B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Chat, Email &amp; Social Media</a:t>
            </a:r>
            <a:endParaRPr lang="en-US" sz="3000" dirty="0"/>
          </a:p>
        </p:txBody>
      </p:sp>
      <p:pic>
        <p:nvPicPr>
          <p:cNvPr id="4" name="Image 0" descr="/home/claude/figs/fig03_snapchat_chat.jpeg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731520" y="1737360"/>
            <a:ext cx="5120640" cy="288036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731520" y="1737360"/>
            <a:ext cx="5120640" cy="2880360"/>
          </a:xfrm>
          <a:prstGeom prst="rect">
            <a:avLst/>
          </a:prstGeom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3"/>
          <p:cNvSpPr/>
          <p:nvPr/>
        </p:nvSpPr>
        <p:spPr>
          <a:xfrm>
            <a:off x="731520" y="4663440"/>
            <a:ext cx="512064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Figure — Snapchat chat thread</a:t>
            </a:r>
            <a:endParaRPr lang="en-US" sz="1050" dirty="0"/>
          </a:p>
        </p:txBody>
      </p:sp>
      <p:pic>
        <p:nvPicPr>
          <p:cNvPr id="7" name="Image 1" descr="/home/claude/figs/fig05_email.jpe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309360" y="1737360"/>
            <a:ext cx="5120640" cy="2880360"/>
          </a:xfrm>
          <a:prstGeom prst="rect">
            <a:avLst/>
          </a:prstGeom>
        </p:spPr>
      </p:pic>
      <p:sp>
        <p:nvSpPr>
          <p:cNvPr id="8" name="Shape 4"/>
          <p:cNvSpPr/>
          <p:nvPr/>
        </p:nvSpPr>
        <p:spPr>
          <a:xfrm>
            <a:off x="6309360" y="1737360"/>
            <a:ext cx="5120640" cy="2880360"/>
          </a:xfrm>
          <a:prstGeom prst="rect">
            <a:avLst/>
          </a:prstGeom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5"/>
          <p:cNvSpPr/>
          <p:nvPr/>
        </p:nvSpPr>
        <p:spPr>
          <a:xfrm>
            <a:off x="6309360" y="4663440"/>
            <a:ext cx="512064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Figure — Recovered e-mail with header metadata</a:t>
            </a:r>
            <a:endParaRPr lang="en-US" sz="1050" dirty="0"/>
          </a:p>
        </p:txBody>
      </p:sp>
      <p:sp>
        <p:nvSpPr>
          <p:cNvPr id="10" name="Text 6"/>
          <p:cNvSpPr/>
          <p:nvPr/>
        </p:nvSpPr>
        <p:spPr>
          <a:xfrm>
            <a:off x="731520" y="4892040"/>
            <a:ext cx="10607040" cy="128016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228600" indent="-228600"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Chat threads show two-way exchange with timestamp and delivery direction preserved</a:t>
            </a:r>
            <a:endParaRPr lang="en-US" sz="1400" dirty="0"/>
          </a:p>
          <a:p>
            <a:pPr marL="228600" indent="-228600"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E-mails recovered with full header metadata (sender, recipient, subject, timest</a:t>
            </a:r>
            <a:r>
              <a:rPr lang="en-IN" altLang="en-US" sz="14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r>
              <a:rPr lang="en-US" sz="14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amp) plus locally cached message body</a:t>
            </a:r>
            <a:endParaRPr lang="en-US" sz="1400" dirty="0"/>
          </a:p>
        </p:txBody>
      </p:sp>
      <p:sp>
        <p:nvSpPr>
          <p:cNvPr id="11" name="Text 7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Digital Forensic Analysis Report  |  Gautam Malviya  |  2504384</a:t>
            </a:r>
            <a:endParaRPr lang="en-US" sz="900" dirty="0"/>
          </a:p>
        </p:txBody>
      </p:sp>
      <p:sp>
        <p:nvSpPr>
          <p:cNvPr id="12" name="Text 8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SECTION 4.4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1B1B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Location &amp; Geolocation Analysis</a:t>
            </a:r>
            <a:endParaRPr lang="en-US" sz="3000" dirty="0"/>
          </a:p>
        </p:txBody>
      </p:sp>
      <p:pic>
        <p:nvPicPr>
          <p:cNvPr id="4" name="Image 0" descr="/home/claude/figs/fig06_location_map.jpeg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3200400" y="1691640"/>
            <a:ext cx="5760720" cy="324612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3200400" y="1691640"/>
            <a:ext cx="5760720" cy="3246120"/>
          </a:xfrm>
          <a:prstGeom prst="rect">
            <a:avLst/>
          </a:prstGeom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3"/>
          <p:cNvSpPr/>
          <p:nvPr/>
        </p:nvSpPr>
        <p:spPr>
          <a:xfrm>
            <a:off x="3200400" y="4983480"/>
            <a:ext cx="576072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Figure — Aggregated location history plotted on the map view</a:t>
            </a:r>
            <a:endParaRPr lang="en-US" sz="1050" dirty="0"/>
          </a:p>
        </p:txBody>
      </p:sp>
      <p:sp>
        <p:nvSpPr>
          <p:cNvPr id="7" name="Text 4"/>
          <p:cNvSpPr/>
          <p:nvPr/>
        </p:nvSpPr>
        <p:spPr>
          <a:xfrm>
            <a:off x="731520" y="5120640"/>
            <a:ext cx="10607040" cy="118872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228600" indent="-2286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Location points drawn from GPS logs, Wi-Fi/cell positioning, and geotagged media</a:t>
            </a:r>
            <a:endParaRPr lang="en-US" sz="1400" dirty="0"/>
          </a:p>
          <a:p>
            <a:pPr marL="228600" indent="-2286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Each point carries timestamp, coordinates, and source database</a:t>
            </a:r>
            <a:endParaRPr lang="en-US" sz="1400" dirty="0"/>
          </a:p>
          <a:p>
            <a:pPr marL="228600" indent="-2286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Aggregated points showed clusters with occasional long-distance jumps  consistent with discrete travel episodes</a:t>
            </a:r>
            <a:endParaRPr lang="en-US" sz="1400" dirty="0"/>
          </a:p>
        </p:txBody>
      </p:sp>
      <p:sp>
        <p:nvSpPr>
          <p:cNvPr id="8" name="Text 5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Digital Forensic Analysis Report  |  Gautam Malviya  |  2504384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SECTION 4.5 – 4.6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1B1B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Installed Applications &amp; Hash-Based Screening</a:t>
            </a:r>
            <a:endParaRPr lang="en-US" sz="3000" dirty="0"/>
          </a:p>
        </p:txBody>
      </p:sp>
      <p:pic>
        <p:nvPicPr>
          <p:cNvPr id="4" name="Image 0" descr="/home/claude/figs/fig11_appgenie_apps.jpeg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731520" y="1737360"/>
            <a:ext cx="5120640" cy="288036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731520" y="1737360"/>
            <a:ext cx="5120640" cy="2880360"/>
          </a:xfrm>
          <a:prstGeom prst="rect">
            <a:avLst/>
          </a:prstGeom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3"/>
          <p:cNvSpPr/>
          <p:nvPr/>
        </p:nvSpPr>
        <p:spPr>
          <a:xfrm>
            <a:off x="731520" y="4663440"/>
            <a:ext cx="512064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Figure — AppGenie application selection</a:t>
            </a:r>
            <a:endParaRPr lang="en-US" sz="1050" dirty="0"/>
          </a:p>
        </p:txBody>
      </p:sp>
      <p:pic>
        <p:nvPicPr>
          <p:cNvPr id="7" name="Image 1" descr="/home/claude/figs/fig12_appgenie_summary.jpe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309360" y="1737360"/>
            <a:ext cx="5120640" cy="2880360"/>
          </a:xfrm>
          <a:prstGeom prst="rect">
            <a:avLst/>
          </a:prstGeom>
        </p:spPr>
      </p:pic>
      <p:sp>
        <p:nvSpPr>
          <p:cNvPr id="8" name="Shape 4"/>
          <p:cNvSpPr/>
          <p:nvPr/>
        </p:nvSpPr>
        <p:spPr>
          <a:xfrm>
            <a:off x="6309360" y="1737360"/>
            <a:ext cx="5120640" cy="2880360"/>
          </a:xfrm>
          <a:prstGeom prst="rect">
            <a:avLst/>
          </a:prstGeom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5"/>
          <p:cNvSpPr/>
          <p:nvPr/>
        </p:nvSpPr>
        <p:spPr>
          <a:xfrm>
            <a:off x="6309360" y="4663440"/>
            <a:ext cx="512064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Figure — AppGenie decoding summary</a:t>
            </a:r>
            <a:endParaRPr lang="en-US" sz="1050" dirty="0"/>
          </a:p>
        </p:txBody>
      </p:sp>
      <p:sp>
        <p:nvSpPr>
          <p:cNvPr id="10" name="Text 6"/>
          <p:cNvSpPr/>
          <p:nvPr/>
        </p:nvSpPr>
        <p:spPr>
          <a:xfrm>
            <a:off x="731520" y="4892040"/>
            <a:ext cx="10607040" cy="128016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228600" indent="-228600"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AppGenie decodes apps not natively supported  but explicitly flags results for manual verification, not blind trust</a:t>
            </a:r>
            <a:endParaRPr lang="en-US" sz="1400" dirty="0"/>
          </a:p>
          <a:p>
            <a:pPr marL="228600" indent="-228600"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Hash-set matching screens media against reference databases of known/excluded files; no matches of concern were returned here</a:t>
            </a:r>
            <a:endParaRPr lang="en-US" sz="1400" dirty="0"/>
          </a:p>
        </p:txBody>
      </p:sp>
      <p:sp>
        <p:nvSpPr>
          <p:cNvPr id="11" name="Text 7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Digital Forensic Analysis Report  |  Gautam Malviya  |  2504384</a:t>
            </a:r>
            <a:endParaRPr lang="en-US" sz="900" dirty="0"/>
          </a:p>
        </p:txBody>
      </p:sp>
      <p:sp>
        <p:nvSpPr>
          <p:cNvPr id="12" name="Text 8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SECTION 5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1B1B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Correlation of Findings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731520" y="1691640"/>
            <a:ext cx="10607040" cy="6858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lnSpc>
                <a:spcPts val="2100"/>
              </a:lnSpc>
              <a:buNone/>
            </a:pPr>
            <a:r>
              <a:rPr lang="en-US" sz="15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No single artefact proves anything on its own. The value of examination is cross-referencing independent artefact types so convergent findings reinforce each other.</a:t>
            </a:r>
            <a:endParaRPr lang="en-US" sz="1550" dirty="0"/>
          </a:p>
        </p:txBody>
      </p:sp>
      <p:sp>
        <p:nvSpPr>
          <p:cNvPr id="5" name="Shape 3"/>
          <p:cNvSpPr/>
          <p:nvPr/>
        </p:nvSpPr>
        <p:spPr>
          <a:xfrm>
            <a:off x="731520" y="2606040"/>
            <a:ext cx="2514600" cy="1737360"/>
          </a:xfrm>
          <a:prstGeom prst="roundRect">
            <a:avLst>
              <a:gd name="adj" fmla="val 4211"/>
            </a:avLst>
          </a:prstGeom>
          <a:solidFill>
            <a:srgbClr val="1E2761"/>
          </a:solidFill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868680" y="2743200"/>
            <a:ext cx="2240280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Device Info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868680" y="3154680"/>
            <a:ext cx="2240280" cy="10972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Establishes handset identity &amp; OS baseline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3246120" y="3200400"/>
            <a:ext cx="256032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E2761"/>
                </a:solidFill>
              </a:rPr>
              <a:t>→</a:t>
            </a:r>
            <a:endParaRPr lang="en-US" sz="2000" dirty="0"/>
          </a:p>
        </p:txBody>
      </p:sp>
      <p:sp>
        <p:nvSpPr>
          <p:cNvPr id="9" name="Shape 7"/>
          <p:cNvSpPr/>
          <p:nvPr/>
        </p:nvSpPr>
        <p:spPr>
          <a:xfrm>
            <a:off x="3502152" y="2606040"/>
            <a:ext cx="2514600" cy="1737360"/>
          </a:xfrm>
          <a:prstGeom prst="roundRect">
            <a:avLst>
              <a:gd name="adj" fmla="val 4211"/>
            </a:avLst>
          </a:prstGeom>
          <a:solidFill>
            <a:srgbClr val="2E3E8C"/>
          </a:solidFill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3639312" y="2743200"/>
            <a:ext cx="2240280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Contacts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3639312" y="3154680"/>
            <a:ext cx="2240280" cy="10972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Small, stable circle — established relationships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016752" y="3200400"/>
            <a:ext cx="256032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E2761"/>
                </a:solidFill>
              </a:rPr>
              <a:t>→</a:t>
            </a:r>
            <a:endParaRPr lang="en-US" sz="2000" dirty="0"/>
          </a:p>
        </p:txBody>
      </p:sp>
      <p:sp>
        <p:nvSpPr>
          <p:cNvPr id="13" name="Shape 11"/>
          <p:cNvSpPr/>
          <p:nvPr/>
        </p:nvSpPr>
        <p:spPr>
          <a:xfrm>
            <a:off x="6272784" y="2606040"/>
            <a:ext cx="2514600" cy="1737360"/>
          </a:xfrm>
          <a:prstGeom prst="roundRect">
            <a:avLst>
              <a:gd name="adj" fmla="val 4211"/>
            </a:avLst>
          </a:prstGeom>
          <a:solidFill>
            <a:srgbClr val="1E2761"/>
          </a:solidFill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6409944" y="2743200"/>
            <a:ext cx="2240280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Chats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6409944" y="3154680"/>
            <a:ext cx="2240280" cy="10972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Two-way, routine exchange — habitual daily use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8787384" y="3200400"/>
            <a:ext cx="256032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E2761"/>
                </a:solidFill>
              </a:rPr>
              <a:t>→</a:t>
            </a:r>
            <a:endParaRPr lang="en-US" sz="2000" dirty="0"/>
          </a:p>
        </p:txBody>
      </p:sp>
      <p:sp>
        <p:nvSpPr>
          <p:cNvPr id="17" name="Shape 15"/>
          <p:cNvSpPr/>
          <p:nvPr/>
        </p:nvSpPr>
        <p:spPr>
          <a:xfrm>
            <a:off x="9043416" y="2606040"/>
            <a:ext cx="2514600" cy="1737360"/>
          </a:xfrm>
          <a:prstGeom prst="roundRect">
            <a:avLst>
              <a:gd name="adj" fmla="val 4211"/>
            </a:avLst>
          </a:prstGeom>
          <a:solidFill>
            <a:srgbClr val="2E3E8C"/>
          </a:solidFill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9180576" y="2743200"/>
            <a:ext cx="2240280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Location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9180576" y="3154680"/>
            <a:ext cx="2240280" cy="10972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Clusters + occasional long jumps — travel pattern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731520" y="4663440"/>
            <a:ext cx="10607040" cy="14630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350" i="1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Read together, these artefacts corroborate rather than conflict — increasing confidence they reflect consistent, non-tampered use of a single device by one primary user. (Illustrative only — based on a training dataset, not a real case.)</a:t>
            </a:r>
            <a:endParaRPr lang="en-US" sz="1350" dirty="0"/>
          </a:p>
        </p:txBody>
      </p:sp>
      <p:sp>
        <p:nvSpPr>
          <p:cNvPr id="21" name="Text 19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Digital Forensic Analysis Report  |  Gautam Malviya  |  2504384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SECTION 6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1B1B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Discussion: Value, Limitations &amp; Ethics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731520" y="1783080"/>
            <a:ext cx="5120640" cy="4206240"/>
          </a:xfrm>
          <a:prstGeom prst="rect">
            <a:avLst/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960120" y="1965960"/>
            <a:ext cx="4663440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E2761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Limitations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960120" y="2423160"/>
            <a:ext cx="4663440" cy="338328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Training datasets are of unknown provenance — findings are illustrative of method only</a:t>
            </a:r>
            <a:endParaRPr lang="en-US" sz="135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File-system extraction doesn't guarantee recovery from hardware-encrypted app sandboxes</a:t>
            </a:r>
            <a:endParaRPr lang="en-US" sz="135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Automated decoding (AppGenie) needs manual corroboration for significant findings</a:t>
            </a:r>
            <a:endParaRPr lang="en-US" sz="1350" dirty="0"/>
          </a:p>
        </p:txBody>
      </p:sp>
      <p:sp>
        <p:nvSpPr>
          <p:cNvPr id="7" name="Shape 5"/>
          <p:cNvSpPr/>
          <p:nvPr/>
        </p:nvSpPr>
        <p:spPr>
          <a:xfrm>
            <a:off x="6172200" y="1783080"/>
            <a:ext cx="5120640" cy="4206240"/>
          </a:xfrm>
          <a:prstGeom prst="rect">
            <a:avLst/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6400800" y="1965960"/>
            <a:ext cx="4663440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E2761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Legal &amp; Ethical Considerations</a:t>
            </a:r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6400800" y="2423160"/>
            <a:ext cx="4663440" cy="338328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real acquisition requires lawful authority (warrant/consent) and a documented, unbroken chain of custody</a:t>
            </a:r>
            <a:endParaRPr lang="en-US" sz="135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Should follow a recognised methodology — e.g. ACPO Good Practice Guide or ISO/IEC 27037</a:t>
            </a:r>
            <a:endParaRPr lang="en-US" sz="135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1B1B1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Case-identifier and examiner-name fields used here mirror that minimum chain-of-custody metadata</a:t>
            </a:r>
            <a:endParaRPr lang="en-US" sz="1350" dirty="0"/>
          </a:p>
        </p:txBody>
      </p:sp>
      <p:sp>
        <p:nvSpPr>
          <p:cNvPr id="10" name="Text 8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Digital Forensic Analysis Report  |  Gautam Malviya  |  2504384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640080"/>
            <a:ext cx="9144000" cy="7315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Conclusion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731520" y="1600200"/>
            <a:ext cx="10515600" cy="429768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228600" indent="-228600">
              <a:spcAft>
                <a:spcPts val="1600"/>
              </a:spcAft>
              <a:buSzPct val="100000"/>
              <a:buChar char="•"/>
            </a:pPr>
            <a:r>
              <a:rPr lang="en-US" sz="165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End-to-end practical exposure to the mobile forensic workflow: case creation, acquisition, examination, correlation and reporting</a:t>
            </a:r>
            <a:endParaRPr lang="en-US" sz="1650" dirty="0"/>
          </a:p>
          <a:p>
            <a:pPr marL="228600" indent="-228600">
              <a:spcAft>
                <a:spcPts val="1600"/>
              </a:spcAft>
              <a:buSzPct val="100000"/>
              <a:buChar char="•"/>
            </a:pPr>
            <a:r>
              <a:rPr lang="en-US" sz="165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Two independent file-system acquisitions performed and hash-verified using Cellebrite UFED</a:t>
            </a:r>
            <a:endParaRPr lang="en-US" sz="1650" dirty="0"/>
          </a:p>
          <a:p>
            <a:pPr marL="228600" indent="-228600">
              <a:spcAft>
                <a:spcPts val="1600"/>
              </a:spcAft>
              <a:buSzPct val="100000"/>
              <a:buChar char="•"/>
            </a:pPr>
            <a:r>
              <a:rPr lang="en-US" sz="165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Four pre-supplied images examined across device info, contacts, communications, social media, location and app artefacts</a:t>
            </a:r>
            <a:endParaRPr lang="en-US" sz="1650" dirty="0"/>
          </a:p>
          <a:p>
            <a:pPr marL="228600" indent="-228600">
              <a:spcAft>
                <a:spcPts val="1600"/>
              </a:spcAft>
              <a:buSzPct val="100000"/>
              <a:buChar char="•"/>
            </a:pPr>
            <a:r>
              <a:rPr lang="en-US" sz="165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Investigative conclusions depend on disciplined correlation of multiple artefact types  -not any single data point</a:t>
            </a:r>
            <a:endParaRPr lang="en-US" sz="1650" dirty="0"/>
          </a:p>
          <a:p>
            <a:pPr marL="228600" indent="-228600">
              <a:spcAft>
                <a:spcPts val="1600"/>
              </a:spcAft>
              <a:buSzPct val="100000"/>
              <a:buChar char="•"/>
            </a:pPr>
            <a:r>
              <a:rPr lang="en-US" sz="165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Verifiable data integrity and documented chain of custody remain central throughout</a:t>
            </a:r>
            <a:endParaRPr lang="en-US" sz="1650" dirty="0"/>
          </a:p>
        </p:txBody>
      </p:sp>
      <p:sp>
        <p:nvSpPr>
          <p:cNvPr id="4" name="Text 2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Digital Forensic Analysis Report  |  Gautam Malviya  |  2504384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7434</Words>
  <Application>WPS Presentation</Application>
  <PresentationFormat>Widescreen</PresentationFormat>
  <Paragraphs>255</Paragraphs>
  <Slides>14</Slides>
  <Notes>14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14</vt:i4>
      </vt:variant>
    </vt:vector>
  </HeadingPairs>
  <TitlesOfParts>
    <vt:vector size="28" baseType="lpstr">
      <vt:lpstr>Arial</vt:lpstr>
      <vt:lpstr>SimSun</vt:lpstr>
      <vt:lpstr>Wingdings</vt:lpstr>
      <vt:lpstr>Cambria</vt:lpstr>
      <vt:lpstr>Cambria</vt:lpstr>
      <vt:lpstr>Cambria</vt:lpstr>
      <vt:lpstr>Calibri</vt:lpstr>
      <vt:lpstr>Calibri</vt:lpstr>
      <vt:lpstr>Calibri</vt:lpstr>
      <vt:lpstr>Microsoft YaHei</vt:lpstr>
      <vt:lpstr>Arial Unicode MS</vt:lpstr>
      <vt:lpstr>Aptos</vt:lpstr>
      <vt:lpstr>Segoe UI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PptxGenJS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creator>PptxGenJS</dc:creator>
  <dc:subject>PptxGenJS Presentation</dc:subject>
  <cp:lastModifiedBy>malvi</cp:lastModifiedBy>
  <cp:revision>3</cp:revision>
  <dcterms:created xsi:type="dcterms:W3CDTF">2026-08-06T09:07:00Z</dcterms:created>
  <dcterms:modified xsi:type="dcterms:W3CDTF">2026-08-10T22:54:52Z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E4E0E3EBDA6B47628C095AE548CA7255_13</vt:lpwstr>
  </property>
  <property fmtid="{D5CDD505-2E9C-101B-9397-08002B2CF9AE}" pid="3" name="KSOProductBuildVer">
    <vt:lpwstr>1033-12.1.0.25242</vt:lpwstr>
  </property>
</Properties>
</file>