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7" r:id="rId3"/>
    <p:sldId id="258" r:id="rId4"/>
    <p:sldId id="256" r:id="rId5"/>
    <p:sldId id="261" r:id="rId6"/>
    <p:sldId id="260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0EE460-C5A3-5A9A-C9E3-348D4E0397FC}" v="2547" dt="2020-06-18T22:12:01.703"/>
    <p1510:client id="{6DDFDBA1-4F6C-19C3-98D2-6D94BD2F7835}" v="926" dt="2020-06-19T13:50:17.222"/>
    <p1510:client id="{B9CA3229-8E49-4A3D-739F-083207AF4648}" v="1472" dt="2020-06-19T01:59:08.381"/>
    <p1510:client id="{E256DE53-BAA1-4AD3-9DE6-B97E71D1D12B}" v="733" dt="2020-06-16T19:22:33.4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BD29ED-3751-4888-9864-DD6719224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cs typeface="Calibri Light"/>
              </a:rPr>
              <a:t>The significance of Human Assets in hotel Industry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36666-6F13-439B-9E47-5EFA5EC36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 err="1">
                <a:cs typeface="Calibri"/>
              </a:rPr>
              <a:t>Mubaraca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Mombassa</a:t>
            </a:r>
            <a:r>
              <a:rPr lang="en-GB" dirty="0">
                <a:cs typeface="Calibri"/>
              </a:rPr>
              <a:t>/1905613</a:t>
            </a:r>
          </a:p>
          <a:p>
            <a:endParaRPr lang="en-GB">
              <a:cs typeface="Calibri"/>
            </a:endParaRPr>
          </a:p>
          <a:p>
            <a:r>
              <a:rPr lang="en-GB" b="1" dirty="0">
                <a:cs typeface="Calibri"/>
              </a:rPr>
              <a:t>Module</a:t>
            </a:r>
            <a:r>
              <a:rPr lang="en-GB" dirty="0">
                <a:cs typeface="Calibri"/>
              </a:rPr>
              <a:t> : M5X01921</a:t>
            </a:r>
          </a:p>
          <a:p>
            <a:endParaRPr lang="en-GB">
              <a:cs typeface="Calibri"/>
            </a:endParaRPr>
          </a:p>
          <a:p>
            <a:r>
              <a:rPr lang="en-GB" b="1" dirty="0">
                <a:cs typeface="Calibri"/>
              </a:rPr>
              <a:t>Lecture</a:t>
            </a:r>
            <a:r>
              <a:rPr lang="en-GB" dirty="0">
                <a:cs typeface="Calibri"/>
              </a:rPr>
              <a:t>r : Dr Jahanzeeb Qureshi</a:t>
            </a:r>
          </a:p>
          <a:p>
            <a:endParaRPr lang="en-GB">
              <a:cs typeface="Calibri"/>
            </a:endParaRPr>
          </a:p>
          <a:p>
            <a:r>
              <a:rPr lang="en-GB" b="1" dirty="0">
                <a:cs typeface="Calibri"/>
              </a:rPr>
              <a:t>BA</a:t>
            </a:r>
            <a:r>
              <a:rPr lang="en-GB" dirty="0">
                <a:cs typeface="Calibri"/>
              </a:rPr>
              <a:t> International Hotel Management</a:t>
            </a:r>
          </a:p>
          <a:p>
            <a:endParaRPr lang="en-GB">
              <a:cs typeface="Calibri"/>
            </a:endParaRPr>
          </a:p>
          <a:p>
            <a:r>
              <a:rPr lang="en-GB" b="1" dirty="0">
                <a:cs typeface="Calibri"/>
              </a:rPr>
              <a:t>UWTSD</a:t>
            </a:r>
            <a:r>
              <a:rPr lang="en-GB" dirty="0">
                <a:cs typeface="Calibri"/>
              </a:rPr>
              <a:t>- university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3049856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642F8-7BCB-4D71-A86A-392CFC274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Introduction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0DDBE-5F9B-4E7C-B701-98BBF91C3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GB" sz="2000">
                <a:cs typeface="Calibri"/>
              </a:rPr>
              <a:t>The Assignment intends to present the importance  of  Human Resources and how especially work within:</a:t>
            </a:r>
            <a:endParaRPr lang="en-US">
              <a:cs typeface="Calibri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US" sz="2000">
                <a:cs typeface="Calibri"/>
              </a:rPr>
              <a:t>PESTEL (politic, economic ,social ,technology, ecological and legal)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 sz="2000">
                <a:cs typeface="Calibri"/>
              </a:rPr>
              <a:t>Hospitality company(The Bangkok Marriott Hotel Sukhumvit)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 sz="2000">
                <a:cs typeface="Calibri"/>
              </a:rPr>
              <a:t>Hotel Industry(importance of recruitment &amp; selection process....definitions , and examples)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 sz="2000">
                <a:cs typeface="Calibri"/>
              </a:rPr>
              <a:t>Analyze &amp; evaluate( definitions of culture, Equality, Diversity...the importance in hospitality)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 sz="2000">
                <a:cs typeface="Calibri"/>
              </a:rPr>
              <a:t>What factors can affect culture, equality, and diversity ( positive or negative both with examples)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 sz="2000">
                <a:cs typeface="Calibri"/>
              </a:rPr>
              <a:t>Describe the main methods of performance Management used by hospitality industry.(with examples performance management, main methods , and how organizations ensure targets are achieved and competitive advantage is maintained by organizations)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 sz="2000">
                <a:cs typeface="Calibri"/>
              </a:rPr>
              <a:t>Suggestions and the outline plan, issues identified in the presentation.  </a:t>
            </a:r>
          </a:p>
          <a:p>
            <a:pPr>
              <a:buFont typeface="Wingdings" panose="020B0604020202020204" pitchFamily="34" charset="0"/>
              <a:buChar char="§"/>
            </a:pPr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14303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EC437-5B9F-4A05-9342-7F6A55706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The Bangkok Marriott Hotel Sukhumvit</a:t>
            </a:r>
            <a:endParaRPr lang="en-GB"/>
          </a:p>
        </p:txBody>
      </p:sp>
      <p:pic>
        <p:nvPicPr>
          <p:cNvPr id="4" name="Picture 4" descr="A view of a city&#10;&#10;Description generated with very high confidence">
            <a:extLst>
              <a:ext uri="{FF2B5EF4-FFF2-40B4-BE49-F238E27FC236}">
                <a16:creationId xmlns:a16="http://schemas.microsoft.com/office/drawing/2014/main" id="{4A6621A5-4C7D-4A95-9AB3-BDB5591E09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544" r="-1" b="-1"/>
          <a:stretch/>
        </p:blipFill>
        <p:spPr>
          <a:xfrm>
            <a:off x="838200" y="1904281"/>
            <a:ext cx="6233160" cy="4272681"/>
          </a:xfrm>
          <a:prstGeom prst="rect">
            <a:avLst/>
          </a:prstGeom>
        </p:spPr>
      </p:pic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3B04256A-4090-4057-A209-4D1CCBBFA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2944" y="1825625"/>
            <a:ext cx="380085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cs typeface="Calibri"/>
              </a:rPr>
              <a:t>5 stars luxury property</a:t>
            </a:r>
          </a:p>
          <a:p>
            <a:r>
              <a:rPr lang="en-US" sz="2000">
                <a:cs typeface="Calibri"/>
              </a:rPr>
              <a:t>One of the most advanced inn</a:t>
            </a:r>
          </a:p>
          <a:p>
            <a:r>
              <a:rPr lang="en-US" sz="2000">
                <a:cs typeface="Calibri"/>
              </a:rPr>
              <a:t>Bangkok- Thailand/south Asia</a:t>
            </a:r>
          </a:p>
          <a:p>
            <a:r>
              <a:rPr lang="en-US" sz="2000">
                <a:cs typeface="Calibri"/>
              </a:rPr>
              <a:t>Strategically placed, offers access to city's prime shopping,</a:t>
            </a:r>
          </a:p>
          <a:p>
            <a:r>
              <a:rPr lang="en-US" sz="2000">
                <a:cs typeface="Calibri"/>
              </a:rPr>
              <a:t>The 295 soundproof in well – appointed accommodations</a:t>
            </a:r>
          </a:p>
          <a:p>
            <a:r>
              <a:rPr lang="en-US" sz="2000">
                <a:cs typeface="Calibri"/>
              </a:rPr>
              <a:t>The hospitality Brand (Marriott international operates the Bangkok hotel Sukhumvit...</a:t>
            </a:r>
          </a:p>
          <a:p>
            <a:r>
              <a:rPr lang="en-US" sz="2000">
                <a:cs typeface="Calibri"/>
              </a:rPr>
              <a:t>HR improvement</a:t>
            </a:r>
          </a:p>
          <a:p>
            <a:r>
              <a:rPr lang="en-US" sz="2000">
                <a:cs typeface="Calibri"/>
              </a:rPr>
              <a:t>Marriot's culture /values...</a:t>
            </a:r>
          </a:p>
        </p:txBody>
      </p:sp>
    </p:spTree>
    <p:extLst>
      <p:ext uri="{BB962C8B-B14F-4D97-AF65-F5344CB8AC3E}">
        <p14:creationId xmlns:p14="http://schemas.microsoft.com/office/powerpoint/2010/main" val="261042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indoor, person, cutting, table&#10;&#10;Description generated with very high confidence">
            <a:extLst>
              <a:ext uri="{FF2B5EF4-FFF2-40B4-BE49-F238E27FC236}">
                <a16:creationId xmlns:a16="http://schemas.microsoft.com/office/drawing/2014/main" id="{3F4EE83F-592E-4A05-B9D7-1368F851E1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673" b="505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3100" b="1">
                <a:cs typeface="Calibri Light"/>
              </a:rPr>
              <a:t>Human Resources &amp; Significance at Hospitality Industry</a:t>
            </a:r>
            <a:r>
              <a:rPr lang="en-GB" sz="3100">
                <a:cs typeface="Calibri Light"/>
              </a:rPr>
              <a:t>.Definitions....</a:t>
            </a:r>
            <a:endParaRPr lang="en-GB" sz="31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077DD-38F5-4B27-9E50-8D18188C5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Human Resources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05DA5F-6C84-4A29-8E21-6DB55AD47B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RECRUITMENT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0BDF34-B57B-428D-BC6A-3A7B201027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Able to adopt the best practices to recruit, select, train and sustain qualified personnel,</a:t>
            </a:r>
          </a:p>
          <a:p>
            <a:r>
              <a:rPr lang="en-GB" dirty="0">
                <a:cs typeface="Calibri"/>
              </a:rPr>
              <a:t>Satisfying guests/service</a:t>
            </a:r>
          </a:p>
          <a:p>
            <a:r>
              <a:rPr lang="en-GB" dirty="0">
                <a:cs typeface="Calibri"/>
              </a:rPr>
              <a:t>Gaining or recovering business competitively advantage</a:t>
            </a:r>
          </a:p>
          <a:p>
            <a:r>
              <a:rPr lang="en-GB" dirty="0">
                <a:cs typeface="Calibri"/>
              </a:rPr>
              <a:t>Hotels organizations are centred around clients...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4078D4-BAD5-4A06-9EC2-E1696839BB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SELECTION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33EF8F-F39A-45A4-A972-3921E1ED7D6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Should be expert in communication</a:t>
            </a:r>
          </a:p>
          <a:p>
            <a:r>
              <a:rPr lang="en-GB" dirty="0">
                <a:cs typeface="Calibri"/>
              </a:rPr>
              <a:t>Best practices don't stop at recruiting, selecting and hiring talents.</a:t>
            </a:r>
          </a:p>
          <a:p>
            <a:r>
              <a:rPr lang="en-GB" dirty="0">
                <a:cs typeface="Calibri"/>
              </a:rPr>
              <a:t>Embrace preparing as a learning procedure.</a:t>
            </a:r>
          </a:p>
          <a:p>
            <a:r>
              <a:rPr lang="en-GB" dirty="0">
                <a:cs typeface="Calibri"/>
              </a:rPr>
              <a:t>Procurement of aptitudes ideas..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68016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3DE66-10DB-4598-84D2-46EF056EE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PESTEL/ Human Resources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091097-BA26-425C-A6B6-384FC123A8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Hospitality company/PESTEL</a:t>
            </a:r>
            <a:endParaRPr lang="en-GB" dirty="0"/>
          </a:p>
        </p:txBody>
      </p:sp>
      <p:pic>
        <p:nvPicPr>
          <p:cNvPr id="7" name="Picture 7" descr="A close up of text on a white background&#10;&#10;Description generated with very high confidence">
            <a:extLst>
              <a:ext uri="{FF2B5EF4-FFF2-40B4-BE49-F238E27FC236}">
                <a16:creationId xmlns:a16="http://schemas.microsoft.com/office/drawing/2014/main" id="{67EBD1E0-02B4-4A15-A31F-82D1FA601A3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9788" y="2580444"/>
            <a:ext cx="5157787" cy="353385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2C2F88-0CA8-4CA4-A342-B34DF2C382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PESTEL ….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BD10E5-FB04-4CAB-83C1-C76C18F3A14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Supports decision making and provides decision makers with much more comprehensive understanding of changes that are taking in the world.</a:t>
            </a:r>
          </a:p>
          <a:p>
            <a:r>
              <a:rPr lang="en-GB" dirty="0">
                <a:cs typeface="Calibri"/>
              </a:rPr>
              <a:t>Politic, economic, social, technol...,ecological, and  legal</a:t>
            </a:r>
          </a:p>
        </p:txBody>
      </p:sp>
    </p:spTree>
    <p:extLst>
      <p:ext uri="{BB962C8B-B14F-4D97-AF65-F5344CB8AC3E}">
        <p14:creationId xmlns:p14="http://schemas.microsoft.com/office/powerpoint/2010/main" val="1307355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E31F9-C646-48E2-A64E-13A84D1D1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>
                <a:cs typeface="Calibri Light"/>
              </a:rPr>
              <a:t>Factors that affect Culture, Equality &amp; Diversity</a:t>
            </a:r>
          </a:p>
        </p:txBody>
      </p:sp>
      <p:pic>
        <p:nvPicPr>
          <p:cNvPr id="4" name="Picture 4" descr="A group of people in a room&#10;&#10;Description generated with very high confidence">
            <a:extLst>
              <a:ext uri="{FF2B5EF4-FFF2-40B4-BE49-F238E27FC236}">
                <a16:creationId xmlns:a16="http://schemas.microsoft.com/office/drawing/2014/main" id="{1D37865D-EF6C-47EA-A026-BCACAADC7E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7444" y="2134935"/>
            <a:ext cx="3601527" cy="2726305"/>
          </a:xfrm>
        </p:spPr>
      </p:pic>
      <p:pic>
        <p:nvPicPr>
          <p:cNvPr id="5" name="Picture 5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5DBD5FC6-43BF-48E9-B362-A256BBE5C0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2260438"/>
            <a:ext cx="2958860" cy="2653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39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3C210E6-A35A-4F68-8D60-801A019C7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couple of people that are standing in a room&#10;&#10;Description generated with very high confidence">
            <a:extLst>
              <a:ext uri="{FF2B5EF4-FFF2-40B4-BE49-F238E27FC236}">
                <a16:creationId xmlns:a16="http://schemas.microsoft.com/office/drawing/2014/main" id="{78F2741A-57F8-4050-9FEB-09954AD5AC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57" b="1"/>
          <a:stretch/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7" name="Picture 7" descr="A person standing in a kitchen preparing food&#10;&#10;Description generated with very high confidence">
            <a:extLst>
              <a:ext uri="{FF2B5EF4-FFF2-40B4-BE49-F238E27FC236}">
                <a16:creationId xmlns:a16="http://schemas.microsoft.com/office/drawing/2014/main" id="{63343034-6345-42EC-9232-36ADDE9F17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606"/>
          <a:stretch/>
        </p:blipFill>
        <p:spPr>
          <a:xfrm>
            <a:off x="7381690" y="3456433"/>
            <a:ext cx="4810310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6" name="Picture 6" descr="A picture containing man&#10;&#10;Description generated with very high confidence">
            <a:extLst>
              <a:ext uri="{FF2B5EF4-FFF2-40B4-BE49-F238E27FC236}">
                <a16:creationId xmlns:a16="http://schemas.microsoft.com/office/drawing/2014/main" id="{723A79BF-B72D-4BAF-89FD-B2489173B82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503" r="2" b="4239"/>
          <a:stretch/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AC0D06B0-F19C-459E-B221-A34B506FB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345B26DA-1C6B-4C66-81C9-9C1877FC2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C614D-58A5-423E-A9A9-1D8C47DB0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2807208" cy="1325563"/>
          </a:xfrm>
        </p:spPr>
        <p:txBody>
          <a:bodyPr>
            <a:normAutofit/>
          </a:bodyPr>
          <a:lstStyle/>
          <a:p>
            <a:r>
              <a:rPr lang="en-GB" sz="2800">
                <a:cs typeface="Calibri Light"/>
              </a:rPr>
              <a:t>Performance Management</a:t>
            </a:r>
            <a:endParaRPr lang="en-GB" sz="28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5840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4CC7AA3-233C-4D8F-99B0-6AB604A19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258568"/>
            <a:ext cx="2807208" cy="39227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dirty="0">
                <a:cs typeface="Calibri"/>
              </a:rPr>
              <a:t>The importance of training in hotel</a:t>
            </a:r>
          </a:p>
          <a:p>
            <a:r>
              <a:rPr lang="en-US" sz="1700" dirty="0">
                <a:cs typeface="Calibri"/>
              </a:rPr>
              <a:t>Communication and productivity with visitors</a:t>
            </a:r>
          </a:p>
          <a:p>
            <a:r>
              <a:rPr lang="en-US" sz="1700" dirty="0">
                <a:cs typeface="Calibri"/>
              </a:rPr>
              <a:t>Good practices are essential</a:t>
            </a:r>
          </a:p>
          <a:p>
            <a:r>
              <a:rPr lang="en-US" sz="1700" dirty="0">
                <a:cs typeface="Calibri"/>
              </a:rPr>
              <a:t>The importance of an effective recruitment and selection process</a:t>
            </a:r>
          </a:p>
          <a:p>
            <a:r>
              <a:rPr lang="en-US" sz="1700" dirty="0">
                <a:cs typeface="Calibri"/>
              </a:rPr>
              <a:t>Understanding Human resources</a:t>
            </a:r>
          </a:p>
        </p:txBody>
      </p:sp>
      <p:pic>
        <p:nvPicPr>
          <p:cNvPr id="4" name="Picture 4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07B0664F-DB8F-4669-991A-5E7ED959AF4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67" r="6394" b="-1"/>
          <a:stretch/>
        </p:blipFill>
        <p:spPr>
          <a:xfrm>
            <a:off x="7404372" y="10"/>
            <a:ext cx="4787628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613044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0FEA5-5A8C-4211-A041-3B6A244E8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cs typeface="Calibri Light"/>
              </a:rPr>
              <a:t>Methods of performance..&amp; competitive advantages is maintained</a:t>
            </a:r>
          </a:p>
        </p:txBody>
      </p:sp>
      <p:pic>
        <p:nvPicPr>
          <p:cNvPr id="4" name="Picture 4" descr="A group of people walking down the street&#10;&#10;Description generated with very high confidence">
            <a:extLst>
              <a:ext uri="{FF2B5EF4-FFF2-40B4-BE49-F238E27FC236}">
                <a16:creationId xmlns:a16="http://schemas.microsoft.com/office/drawing/2014/main" id="{C7A279D7-0AC8-472E-ABB7-FF74C8B710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8931" y="2253186"/>
            <a:ext cx="3833723" cy="2547309"/>
          </a:xfrm>
        </p:spPr>
      </p:pic>
      <p:pic>
        <p:nvPicPr>
          <p:cNvPr id="5" name="Picture 5" descr="A person in a suit and tie&#10;&#10;Description generated with very high confidence">
            <a:extLst>
              <a:ext uri="{FF2B5EF4-FFF2-40B4-BE49-F238E27FC236}">
                <a16:creationId xmlns:a16="http://schemas.microsoft.com/office/drawing/2014/main" id="{CF0D2E6C-7C5E-4653-ABF4-46B1E4E010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6325" y="2253221"/>
            <a:ext cx="3016369" cy="2710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855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7A7B91-67A4-46C8-A337-A0981B53A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 Light"/>
              </a:rPr>
              <a:t>Recommendations on issues raised...</a:t>
            </a:r>
            <a:endParaRPr lang="en-GB">
              <a:solidFill>
                <a:schemeClr val="bg1"/>
              </a:solidFill>
            </a:endParaRPr>
          </a:p>
        </p:txBody>
      </p:sp>
      <p:pic>
        <p:nvPicPr>
          <p:cNvPr id="4" name="Picture 4" descr="A sign above a store&#10;&#10;Description generated with very high confidence">
            <a:extLst>
              <a:ext uri="{FF2B5EF4-FFF2-40B4-BE49-F238E27FC236}">
                <a16:creationId xmlns:a16="http://schemas.microsoft.com/office/drawing/2014/main" id="{6F768E77-C508-4A2F-B138-292A5A1985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42" r="3" b="4254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60598CF-D91F-49F5-89D8-6629ECA88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cs typeface="Calibri"/>
              </a:rPr>
              <a:t>Properly job designing</a:t>
            </a: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r>
              <a:rPr lang="en-US" sz="2000">
                <a:cs typeface="Calibri"/>
              </a:rPr>
              <a:t>Invest accessibility of information.</a:t>
            </a: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r>
              <a:rPr lang="en-US" sz="2000">
                <a:cs typeface="Calibri"/>
              </a:rPr>
              <a:t>.</a:t>
            </a:r>
          </a:p>
          <a:p>
            <a:r>
              <a:rPr lang="en-US" sz="2000">
                <a:cs typeface="Calibri"/>
              </a:rPr>
              <a:t>Empower individuals</a:t>
            </a:r>
          </a:p>
          <a:p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8553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265ED-0463-4847-9E13-839315F96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                                    References</a:t>
            </a:r>
            <a:br>
              <a:rPr lang="en-GB" dirty="0">
                <a:cs typeface="Calibri Light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1BAC2-1D1D-4490-9518-FC3C628FB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Personnel Management Practice –Michael Armstrong</a:t>
            </a:r>
          </a:p>
          <a:p>
            <a:r>
              <a:rPr lang="en-GB" dirty="0">
                <a:cs typeface="Calibri"/>
              </a:rPr>
              <a:t>Environmental Business Management – Andrew Hutchinson and Frances Hutchinson</a:t>
            </a:r>
          </a:p>
          <a:p>
            <a:r>
              <a:rPr lang="en-GB" dirty="0">
                <a:cs typeface="Calibri"/>
              </a:rPr>
              <a:t>Tourism principles and practice – Chris Cooper, Fletcher, Alan Fyall, David Gilbert and Stephen Wan hill /fourth edition</a:t>
            </a:r>
          </a:p>
          <a:p>
            <a:r>
              <a:rPr lang="en-GB" dirty="0">
                <a:cs typeface="Calibri"/>
              </a:rPr>
              <a:t>Wang  Jinn- Zhao &amp; Wang Jing Management science and Engineering Vol.3 No4 2009 53-58 (1.3 Multicultural Issues), (2.4 economic issues)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761020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The significance of Human Assets in hotel Industry</vt:lpstr>
      <vt:lpstr>Introduction</vt:lpstr>
      <vt:lpstr>The Bangkok Marriott Hotel Sukhumvit</vt:lpstr>
      <vt:lpstr>Human Resources &amp; Significance at Hospitality Industry.Definitions....</vt:lpstr>
      <vt:lpstr>Human Resources</vt:lpstr>
      <vt:lpstr>PESTEL/ Human Resources</vt:lpstr>
      <vt:lpstr>Factors that affect Culture, Equality &amp; Diversity</vt:lpstr>
      <vt:lpstr>Performance Management</vt:lpstr>
      <vt:lpstr>Methods of performance..&amp; competitive advantages is maintained</vt:lpstr>
      <vt:lpstr>Recommendations on issues raised...</vt:lpstr>
      <vt:lpstr>                                   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460</cp:revision>
  <dcterms:created xsi:type="dcterms:W3CDTF">2020-06-16T18:37:31Z</dcterms:created>
  <dcterms:modified xsi:type="dcterms:W3CDTF">2020-06-19T14:52:17Z</dcterms:modified>
</cp:coreProperties>
</file>