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0" r:id="rId1"/>
  </p:sldMasterIdLst>
  <p:notesMasterIdLst>
    <p:notesMasterId r:id="rId22"/>
  </p:notesMasterIdLst>
  <p:sldIdLst>
    <p:sldId id="256" r:id="rId2"/>
    <p:sldId id="286" r:id="rId3"/>
    <p:sldId id="288" r:id="rId4"/>
    <p:sldId id="287" r:id="rId5"/>
    <p:sldId id="289" r:id="rId6"/>
    <p:sldId id="290" r:id="rId7"/>
    <p:sldId id="291" r:id="rId8"/>
    <p:sldId id="292" r:id="rId9"/>
    <p:sldId id="293" r:id="rId10"/>
    <p:sldId id="294" r:id="rId11"/>
    <p:sldId id="295" r:id="rId12"/>
    <p:sldId id="296" r:id="rId13"/>
    <p:sldId id="297" r:id="rId14"/>
    <p:sldId id="298" r:id="rId15"/>
    <p:sldId id="299" r:id="rId16"/>
    <p:sldId id="300" r:id="rId17"/>
    <p:sldId id="301" r:id="rId18"/>
    <p:sldId id="302" r:id="rId19"/>
    <p:sldId id="303" r:id="rId20"/>
    <p:sldId id="304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123" d="100"/>
          <a:sy n="123" d="100"/>
        </p:scale>
        <p:origin x="-20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7D0ADA-A7BB-4878-AB71-9489F9B27AAF}" type="datetimeFigureOut">
              <a:rPr lang="en-GB" smtClean="0"/>
              <a:pPr/>
              <a:t>06/10/2016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6D5AF3-9ED9-4EE0-A01B-7819BAB52C9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3417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 flipV="1">
            <a:off x="5410200" y="3810000"/>
            <a:ext cx="3733800" cy="904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Rectangle 4"/>
          <p:cNvSpPr/>
          <p:nvPr/>
        </p:nvSpPr>
        <p:spPr>
          <a:xfrm flipV="1">
            <a:off x="5410200" y="3897313"/>
            <a:ext cx="3733800" cy="19208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Rectangle 5"/>
          <p:cNvSpPr/>
          <p:nvPr/>
        </p:nvSpPr>
        <p:spPr>
          <a:xfrm flipV="1">
            <a:off x="5410200" y="4114800"/>
            <a:ext cx="3733800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Rectangle 6"/>
          <p:cNvSpPr/>
          <p:nvPr/>
        </p:nvSpPr>
        <p:spPr>
          <a:xfrm flipV="1">
            <a:off x="5410200" y="4164013"/>
            <a:ext cx="1965325" cy="19050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Rectangle 9"/>
          <p:cNvSpPr/>
          <p:nvPr/>
        </p:nvSpPr>
        <p:spPr>
          <a:xfrm flipV="1">
            <a:off x="5410200" y="4198938"/>
            <a:ext cx="1965325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11" name="Rounded Rectangle 10"/>
          <p:cNvSpPr/>
          <p:nvPr/>
        </p:nvSpPr>
        <p:spPr bwMode="white">
          <a:xfrm>
            <a:off x="5410200" y="3962400"/>
            <a:ext cx="3063875" cy="26988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12" name="Rounded Rectangle 11"/>
          <p:cNvSpPr/>
          <p:nvPr/>
        </p:nvSpPr>
        <p:spPr bwMode="white">
          <a:xfrm>
            <a:off x="7377113" y="4060825"/>
            <a:ext cx="1600200" cy="36513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3649663"/>
            <a:ext cx="9144000" cy="2444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0" y="3675063"/>
            <a:ext cx="9144000" cy="1412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Rectangle 14"/>
          <p:cNvSpPr/>
          <p:nvPr/>
        </p:nvSpPr>
        <p:spPr>
          <a:xfrm flipV="1">
            <a:off x="6413500" y="3643313"/>
            <a:ext cx="2730500" cy="24765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0" y="0"/>
            <a:ext cx="9144000" cy="37020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7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875"/>
            <a:ext cx="960438" cy="457200"/>
          </a:xfrm>
        </p:spPr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10/6/2016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8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>
            <a:lvl1pPr>
              <a:defRPr/>
            </a:lvl1pPr>
          </a:lstStyle>
          <a:p>
            <a:endParaRPr kumimoji="0" lang="en-US" dirty="0">
              <a:solidFill>
                <a:srgbClr val="FFFFFF"/>
              </a:solidFill>
            </a:endParaRPr>
          </a:p>
        </p:txBody>
      </p:sp>
      <p:sp>
        <p:nvSpPr>
          <p:cNvPr id="1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588"/>
            <a:ext cx="747712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0011993"/>
      </p:ext>
    </p:extLst>
  </p:cSld>
  <p:clrMapOvr>
    <a:masterClrMapping/>
  </p:clrMapOvr>
  <p:extLst>
    <p:ext uri="{DCECCB84-F9BA-43D5-87BE-67443E8EF086}">
      <p15:sldGuideLst xmlns=""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10/6/2016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5261652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10/6/2016</a:t>
            </a:fld>
            <a:endParaRPr lang="en-US">
              <a:solidFill>
                <a:schemeClr val="tx2"/>
              </a:solidFill>
            </a:endParaRPr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 dirty="0">
              <a:solidFill>
                <a:schemeClr val="tx2"/>
              </a:solidFill>
            </a:endParaRPr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0099121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10/6/2016</a:t>
            </a:fld>
            <a:endParaRPr lang="en-US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112162680"/>
      </p:ext>
    </p:extLst>
  </p:cSld>
  <p:clrMapOvr>
    <a:masterClrMapping/>
  </p:clrMapOvr>
  <p:extLst>
    <p:ext uri="{DCECCB84-F9BA-43D5-87BE-67443E8EF086}">
      <p15:sldGuideLst xmlns=""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/>
          <a:lstStyle>
            <a:lvl1pPr>
              <a:defRPr sz="4000" b="0" i="0" cap="none" baseline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10/6/2016</a:t>
            </a:fld>
            <a:endParaRPr lang="en-US"/>
          </a:p>
        </p:txBody>
      </p:sp>
      <p:sp>
        <p:nvSpPr>
          <p:cNvPr id="8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9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488606096"/>
      </p:ext>
    </p:extLst>
  </p:cSld>
  <p:clrMapOvr>
    <a:masterClrMapping/>
  </p:clrMapOvr>
  <p:extLst>
    <p:ext uri="{DCECCB84-F9BA-43D5-87BE-67443E8EF086}">
      <p15:sldGuideLst xmlns=""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583363" y="612775"/>
            <a:ext cx="957262" cy="457200"/>
          </a:xfrm>
        </p:spPr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10/6/2016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6847426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10/6/2016</a:t>
            </a:fld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 dirty="0">
              <a:solidFill>
                <a:schemeClr val="tx2"/>
              </a:solidFill>
            </a:endParaRPr>
          </a:p>
        </p:txBody>
      </p:sp>
      <p:sp>
        <p:nvSpPr>
          <p:cNvPr id="4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090446195"/>
      </p:ext>
    </p:extLst>
  </p:cSld>
  <p:clrMapOvr>
    <a:masterClrMapping/>
  </p:clrMapOvr>
  <p:extLst>
    <p:ext uri="{DCECCB84-F9BA-43D5-87BE-67443E8EF086}">
      <p15:sldGuideLst xmlns=""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10/6/2016</a:t>
            </a:fld>
            <a:endParaRPr lang="en-US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217600306"/>
      </p:ext>
    </p:extLst>
  </p:cSld>
  <p:clrMapOvr>
    <a:masterClrMapping/>
  </p:clrMapOvr>
  <p:extLst>
    <p:ext uri="{DCECCB84-F9BA-43D5-87BE-67443E8EF086}">
      <p15:sldGuideLst xmlns=""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10/6/2016</a:t>
            </a:fld>
            <a:endParaRPr lang="en-US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2805082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10/6/2016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680222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10/6/2016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 dirty="0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1509"/>
      </p:ext>
    </p:extLst>
  </p:cSld>
  <p:clrMapOvr>
    <a:masterClrMapping/>
  </p:clrMapOvr>
  <p:extLst>
    <p:ext uri="{DCECCB84-F9BA-43D5-87BE-67443E8EF086}">
      <p15:sldGuideLst xmlns="" xmlns:p15="http://schemas.microsoft.com/office/powerpoint/2012/main"/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3438" y="17526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3438" y="39624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10/6/2016</a:t>
            </a:fld>
            <a:endParaRPr lang="en-US" sz="1000" dirty="0">
              <a:solidFill>
                <a:schemeClr val="tx2"/>
              </a:solidFill>
            </a:endParaRPr>
          </a:p>
        </p:txBody>
      </p:sp>
      <p:sp>
        <p:nvSpPr>
          <p:cNvPr id="7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endParaRPr kumimoji="0" lang="en-US" sz="1000" dirty="0">
              <a:solidFill>
                <a:schemeClr val="tx2"/>
              </a:solidFill>
            </a:endParaRPr>
          </a:p>
        </p:txBody>
      </p:sp>
      <p:sp>
        <p:nvSpPr>
          <p:cNvPr id="8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fld id="{BC5217A8-0E06-4059-AC45-433E2E67A85D}" type="slidenum">
              <a:rPr kumimoji="0" lang="en-US" smtClean="0"/>
              <a:pPr algn="r" eaLnBrk="1" latinLnBrk="0" hangingPunct="1"/>
              <a:t>‹#›</a:t>
            </a:fld>
            <a:endParaRPr kumimoji="0" lang="en-US" sz="11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39770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10/6/2016</a:t>
            </a:fld>
            <a:endParaRPr lang="en-US" sz="1000" dirty="0">
              <a:solidFill>
                <a:schemeClr val="tx2"/>
              </a:solidFill>
            </a:endParaRPr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endParaRPr kumimoji="0" lang="en-US" sz="1000" dirty="0">
              <a:solidFill>
                <a:schemeClr val="tx2"/>
              </a:solidFill>
            </a:endParaRPr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fld id="{BC5217A8-0E06-4059-AC45-433E2E67A85D}" type="slidenum">
              <a:rPr kumimoji="0" lang="en-US" smtClean="0"/>
              <a:pPr algn="r" eaLnBrk="1" latinLnBrk="0" hangingPunct="1"/>
              <a:t>‹#›</a:t>
            </a:fld>
            <a:endParaRPr kumimoji="0" lang="en-US" sz="11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61331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566738" y="17526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3438" y="17526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566738" y="39624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3438" y="39624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10/6/2016</a:t>
            </a:fld>
            <a:endParaRPr lang="en-US" sz="1000" dirty="0">
              <a:solidFill>
                <a:schemeClr val="tx2"/>
              </a:solidFill>
            </a:endParaRPr>
          </a:p>
        </p:txBody>
      </p:sp>
      <p:sp>
        <p:nvSpPr>
          <p:cNvPr id="8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endParaRPr kumimoji="0" lang="en-US" sz="1000" dirty="0">
              <a:solidFill>
                <a:schemeClr val="tx2"/>
              </a:solidFill>
            </a:endParaRPr>
          </a:p>
        </p:txBody>
      </p:sp>
      <p:sp>
        <p:nvSpPr>
          <p:cNvPr id="9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fld id="{BC5217A8-0E06-4059-AC45-433E2E67A85D}" type="slidenum">
              <a:rPr kumimoji="0" lang="en-US" smtClean="0"/>
              <a:pPr algn="r" eaLnBrk="1" latinLnBrk="0" hangingPunct="1"/>
              <a:t>‹#›</a:t>
            </a:fld>
            <a:endParaRPr kumimoji="0" lang="en-US" sz="11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09823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566738" y="1752600"/>
            <a:ext cx="8001000" cy="4267200"/>
          </a:xfrm>
        </p:spPr>
        <p:txBody>
          <a:bodyPr>
            <a:normAutofit/>
          </a:bodyPr>
          <a:lstStyle/>
          <a:p>
            <a:pPr lvl="0"/>
            <a:r>
              <a:rPr lang="en-US" noProof="0" smtClean="0"/>
              <a:t>Click icon to add table</a:t>
            </a:r>
            <a:endParaRPr lang="en-GB" noProof="0" smtClean="0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8CFA630-13BB-46C4-BD44-B2C5F9B66074}" type="datetimeFigureOut">
              <a:rPr lang="en-US" smtClean="0"/>
              <a:pPr/>
              <a:t>10/6/2016</a:t>
            </a:fld>
            <a:endParaRPr lang="en-US" sz="1000" dirty="0">
              <a:solidFill>
                <a:schemeClr val="tx2"/>
              </a:solidFill>
            </a:endParaRPr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endParaRPr kumimoji="0" lang="en-US" sz="1000" dirty="0">
              <a:solidFill>
                <a:schemeClr val="tx2"/>
              </a:solidFill>
            </a:endParaRPr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fld id="{BC5217A8-0E06-4059-AC45-433E2E67A85D}" type="slidenum">
              <a:rPr kumimoji="0" lang="en-US" smtClean="0"/>
              <a:pPr algn="r" eaLnBrk="1" latinLnBrk="0" hangingPunct="1"/>
              <a:t>‹#›</a:t>
            </a:fld>
            <a:endParaRPr kumimoji="0" lang="en-US" sz="11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96183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0" y="366713"/>
            <a:ext cx="9144000" cy="8413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9" name="Rectangle 28"/>
          <p:cNvSpPr/>
          <p:nvPr/>
        </p:nvSpPr>
        <p:spPr>
          <a:xfrm>
            <a:off x="0" y="0"/>
            <a:ext cx="9144000" cy="3111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0" name="Rectangle 29"/>
          <p:cNvSpPr/>
          <p:nvPr/>
        </p:nvSpPr>
        <p:spPr>
          <a:xfrm>
            <a:off x="0" y="307975"/>
            <a:ext cx="9144000" cy="920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200" y="360363"/>
            <a:ext cx="3733800" cy="904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39738"/>
            <a:ext cx="3733800" cy="1809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025" y="496888"/>
            <a:ext cx="3063875" cy="28575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938" y="588963"/>
            <a:ext cx="1600200" cy="3651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5263" y="-1588"/>
            <a:ext cx="57150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3988" y="-1588"/>
            <a:ext cx="28575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4938" y="-1588"/>
            <a:ext cx="9525" cy="620713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725" y="-1588"/>
            <a:ext cx="26988" cy="620713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400" y="0"/>
            <a:ext cx="55563" cy="585788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4125" y="0"/>
            <a:ext cx="7938" cy="585788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039" name="Title Placeholder 21"/>
          <p:cNvSpPr>
            <a:spLocks noGrp="1"/>
          </p:cNvSpPr>
          <p:nvPr>
            <p:ph type="title"/>
          </p:nvPr>
        </p:nvSpPr>
        <p:spPr bwMode="auto">
          <a:xfrm>
            <a:off x="457200" y="1143000"/>
            <a:ext cx="82296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40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457200" y="2249488"/>
            <a:ext cx="8229600" cy="432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F8CFA630-13BB-46C4-BD44-B2C5F9B66074}" type="datetimeFigureOut">
              <a:rPr lang="en-US" smtClean="0"/>
              <a:pPr/>
              <a:t>10/6/2016</a:t>
            </a:fld>
            <a:endParaRPr lang="en-US" sz="1000" dirty="0">
              <a:solidFill>
                <a:schemeClr val="tx2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pPr algn="r" eaLnBrk="1" latinLnBrk="0" hangingPunct="1"/>
            <a:endParaRPr kumimoji="0" lang="en-US" sz="1000" dirty="0">
              <a:solidFill>
                <a:schemeClr val="tx2"/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>
                <a:solidFill>
                  <a:srgbClr val="FFFFFF"/>
                </a:solidFill>
              </a:defRPr>
            </a:lvl1pPr>
          </a:lstStyle>
          <a:p>
            <a:pPr algn="r" eaLnBrk="1" latinLnBrk="0" hangingPunct="1"/>
            <a:fld id="{BC5217A8-0E06-4059-AC45-433E2E67A85D}" type="slidenum">
              <a:rPr kumimoji="0" lang="en-US" smtClean="0"/>
              <a:pPr algn="r" eaLnBrk="1" latinLnBrk="0" hangingPunct="1"/>
              <a:t>‹#›</a:t>
            </a:fld>
            <a:endParaRPr kumimoji="0" lang="en-US" sz="11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80540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46" r:id="rId6"/>
    <p:sldLayoutId id="2147483747" r:id="rId7"/>
    <p:sldLayoutId id="2147483748" r:id="rId8"/>
    <p:sldLayoutId id="2147483749" r:id="rId9"/>
    <p:sldLayoutId id="2147483750" r:id="rId10"/>
    <p:sldLayoutId id="2147483751" r:id="rId11"/>
    <p:sldLayoutId id="2147483752" r:id="rId12"/>
    <p:sldLayoutId id="2147483753" r:id="rId13"/>
    <p:sldLayoutId id="2147483754" r:id="rId14"/>
    <p:sldLayoutId id="2147483755" r:id="rId15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9pPr>
    </p:titleStyle>
    <p:bodyStyle>
      <a:lvl1pPr marL="365125" indent="-255588" algn="l" rtl="0" eaLnBrk="1" fontAlgn="base" hangingPunct="1">
        <a:spcBef>
          <a:spcPts val="300"/>
        </a:spcBef>
        <a:spcAft>
          <a:spcPct val="0"/>
        </a:spcAft>
        <a:buClr>
          <a:srgbClr val="A04DA3"/>
        </a:buClr>
        <a:buFont typeface="Georgia" panose="02040502050405020303" pitchFamily="18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7225" indent="-246063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Georgia" panose="02040502050405020303" pitchFamily="18" charset="0"/>
        <a:buChar char="▫"/>
        <a:defRPr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2338" indent="-219075" algn="l" rtl="0" eaLnBrk="1" fontAlgn="base" hangingPunct="1">
        <a:spcBef>
          <a:spcPts val="300"/>
        </a:spcBef>
        <a:spcAft>
          <a:spcPct val="0"/>
        </a:spcAft>
        <a:buClr>
          <a:schemeClr val="accent1"/>
        </a:buClr>
        <a:buFont typeface="Wingdings 2" panose="05020102010507070707" pitchFamily="18" charset="2"/>
        <a:buChar char=""/>
        <a:defRPr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13" indent="-200025" algn="l" rtl="0" eaLnBrk="1" fontAlgn="base" hangingPunct="1">
        <a:spcBef>
          <a:spcPts val="300"/>
        </a:spcBef>
        <a:spcAft>
          <a:spcPct val="0"/>
        </a:spcAft>
        <a:buClr>
          <a:schemeClr val="accent1"/>
        </a:buClr>
        <a:buFont typeface="Wingdings 2" panose="05020102010507070707" pitchFamily="18" charset="2"/>
        <a:buChar char=""/>
        <a:defRPr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063" indent="-182563" algn="l" rtl="0" eaLnBrk="1" fontAlgn="base" hangingPunct="1">
        <a:spcBef>
          <a:spcPts val="300"/>
        </a:spcBef>
        <a:spcAft>
          <a:spcPct val="0"/>
        </a:spcAft>
        <a:buClr>
          <a:srgbClr val="A04DA3"/>
        </a:buClr>
        <a:buFont typeface="Georgia" panose="02040502050405020303" pitchFamily="18" charset="0"/>
        <a:buChar char="▫"/>
        <a:defRPr sz="2000" kern="1200">
          <a:solidFill>
            <a:srgbClr val="A04DA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=""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Information Theory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Professor Ian Wells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Coding</a:t>
            </a:r>
            <a:endParaRPr lang="en-GB" dirty="0"/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457200" y="2249488"/>
            <a:ext cx="8229600" cy="4324350"/>
          </a:xfrm>
        </p:spPr>
        <p:txBody>
          <a:bodyPr/>
          <a:lstStyle/>
          <a:p>
            <a:r>
              <a:rPr lang="en-GB" dirty="0" smtClean="0"/>
              <a:t>Consider the received message:</a:t>
            </a:r>
          </a:p>
          <a:p>
            <a:endParaRPr lang="en-GB" dirty="0"/>
          </a:p>
          <a:p>
            <a:pPr marL="109537" indent="0" algn="ctr">
              <a:buNone/>
            </a:pPr>
            <a:r>
              <a:rPr lang="en-GB" dirty="0" smtClean="0"/>
              <a:t>CAN YU DECIPMR TLIS MESRAGE</a:t>
            </a:r>
          </a:p>
          <a:p>
            <a:endParaRPr lang="en-GB" dirty="0"/>
          </a:p>
          <a:p>
            <a:r>
              <a:rPr lang="en-GB" dirty="0" smtClean="0"/>
              <a:t>It has been corrupted with a high average error probability of 4/29</a:t>
            </a:r>
          </a:p>
          <a:p>
            <a:r>
              <a:rPr lang="en-GB" dirty="0" smtClean="0"/>
              <a:t>We can understand because the English language contains a large amount of REDUNDANCY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we add multiple parity bits we are introducing redundancy into a digital signal in order to correct the errors</a:t>
            </a:r>
          </a:p>
          <a:p>
            <a:r>
              <a:rPr lang="en-GB" dirty="0" smtClean="0"/>
              <a:t>The crucial property of a signal is not its original form but its INFORMATION CONTENT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5346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Discrete Memoryless Source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420888"/>
            <a:ext cx="8148664" cy="34463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795874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Discrete Memoryless Source</a:t>
            </a:r>
            <a:endParaRPr lang="en-GB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276872"/>
            <a:ext cx="7847760" cy="36890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717708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348880"/>
            <a:ext cx="8125465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147321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Information Measure</a:t>
            </a:r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348880"/>
            <a:ext cx="7212412" cy="38138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674519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Information Measure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348880"/>
            <a:ext cx="8094086" cy="34303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836719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Information Measure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u="sng" dirty="0" smtClean="0"/>
              <a:t>RECEIPT OF A HIGHLY PROBABLE SYMBOL CONVEYS LITTLE INFORMATION </a:t>
            </a:r>
          </a:p>
          <a:p>
            <a:endParaRPr lang="en-GB" u="sng" dirty="0" smtClean="0"/>
          </a:p>
          <a:p>
            <a:r>
              <a:rPr lang="en-GB" u="sng" dirty="0" smtClean="0"/>
              <a:t>RECEIPT OF A SYMBOL WITH SMALL PROBABILITY CONVEYS MUCH INFORMATION</a:t>
            </a: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519695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276872"/>
            <a:ext cx="7822332" cy="27860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857534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Information Measure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7999" y="2060848"/>
            <a:ext cx="6972199" cy="37444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229371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Information Measure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3364" y="2060848"/>
            <a:ext cx="6566119" cy="27718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1386" y="4725144"/>
            <a:ext cx="6537948" cy="15270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322434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1</a:t>
            </a:r>
            <a:endParaRPr lang="en-GB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116527"/>
            <a:ext cx="7462838" cy="4205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737910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2</a:t>
            </a:r>
            <a:endParaRPr lang="en-GB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132856"/>
            <a:ext cx="6984776" cy="39507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715738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2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348880"/>
            <a:ext cx="8064896" cy="28828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756585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Entropy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average information conveyed by the symbols of a source is called ENTROPY, H(X)</a:t>
            </a:r>
            <a:endParaRPr lang="en-GB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537111"/>
            <a:ext cx="6422554" cy="12540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584543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204864"/>
            <a:ext cx="8004281" cy="37463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326155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204864"/>
            <a:ext cx="8199140" cy="33302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822407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Maximisation of Entropy</a:t>
            </a:r>
            <a:endParaRPr lang="en-GB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060848"/>
            <a:ext cx="8064896" cy="4234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163022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Maximisation of Entropy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348880"/>
            <a:ext cx="7674198" cy="3501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7231470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me1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Theme1" id="{3E4BFEE4-87FC-4146-8AD8-1F4838894354}" vid="{F176F53B-F4A4-4ABC-88A7-0724186EBCF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806</TotalTime>
  <Words>147</Words>
  <Application>Microsoft Office PowerPoint</Application>
  <PresentationFormat>On-screen Show (4:3)</PresentationFormat>
  <Paragraphs>33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Theme1</vt:lpstr>
      <vt:lpstr>Information Theory</vt:lpstr>
      <vt:lpstr>Coding</vt:lpstr>
      <vt:lpstr>Coding</vt:lpstr>
      <vt:lpstr>Discrete Memoryless Source</vt:lpstr>
      <vt:lpstr>Discrete Memoryless Source</vt:lpstr>
      <vt:lpstr>Example</vt:lpstr>
      <vt:lpstr>Information Measure</vt:lpstr>
      <vt:lpstr>Information Measure</vt:lpstr>
      <vt:lpstr>Information Measure</vt:lpstr>
      <vt:lpstr>Example</vt:lpstr>
      <vt:lpstr>Information Measure</vt:lpstr>
      <vt:lpstr>Information Measure</vt:lpstr>
      <vt:lpstr>Example 1</vt:lpstr>
      <vt:lpstr>Example 2</vt:lpstr>
      <vt:lpstr>Example 2</vt:lpstr>
      <vt:lpstr>Entropy</vt:lpstr>
      <vt:lpstr>Example</vt:lpstr>
      <vt:lpstr>Example</vt:lpstr>
      <vt:lpstr>The Maximisation of Entropy</vt:lpstr>
      <vt:lpstr>The Maximisation of Entropy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Communications Principles</dc:title>
  <dc:creator>drianwells</dc:creator>
  <cp:lastModifiedBy>Wells, Ian</cp:lastModifiedBy>
  <cp:revision>95</cp:revision>
  <dcterms:created xsi:type="dcterms:W3CDTF">2010-12-01T11:07:48Z</dcterms:created>
  <dcterms:modified xsi:type="dcterms:W3CDTF">2016-10-06T12:39:06Z</dcterms:modified>
</cp:coreProperties>
</file>