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48C182-3357-EE70-75DC-434483CCDE06}" v="305" dt="2026-07-12T02:07:06.9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2B54313-DA3B-3A70-F7FB-3651CD226BBB}"/>
              </a:ext>
            </a:extLst>
          </p:cNvPr>
          <p:cNvSpPr txBox="1"/>
          <p:nvPr/>
        </p:nvSpPr>
        <p:spPr>
          <a:xfrm>
            <a:off x="2535659" y="793361"/>
            <a:ext cx="6496331" cy="458587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highlight>
                  <a:srgbClr val="FFFFFF"/>
                </a:highlight>
                <a:latin typeface="Bahnschrift"/>
              </a:rPr>
              <a:t>P</a:t>
            </a:r>
            <a:r>
              <a:rPr lang="en-GB" sz="2400" b="1">
                <a:highlight>
                  <a:srgbClr val="FFFFFF"/>
                </a:highlight>
                <a:latin typeface="Bahnschrift"/>
              </a:rPr>
              <a:t>rogramme of Study: Business</a:t>
            </a:r>
            <a:endParaRPr lang="en-GB" sz="2400" b="1">
              <a:highlight>
                <a:srgbClr val="C6C6C6"/>
              </a:highlight>
              <a:latin typeface="Bahnschrift"/>
            </a:endParaRPr>
          </a:p>
          <a:p>
            <a:endParaRPr lang="en-GB" sz="2400" b="1">
              <a:highlight>
                <a:srgbClr val="C6C6C6"/>
              </a:highlight>
              <a:latin typeface="Bahnschrift"/>
            </a:endParaRPr>
          </a:p>
          <a:p>
            <a:r>
              <a:rPr lang="en-GB" sz="2400" b="1">
                <a:highlight>
                  <a:srgbClr val="FFFFFF"/>
                </a:highlight>
                <a:latin typeface="Bahnschrift"/>
              </a:rPr>
              <a:t>Module name: Enterprise and Entrepreneurship (LCLM4006_BIRM)</a:t>
            </a:r>
            <a:endParaRPr lang="en-GB" sz="2400" b="1">
              <a:highlight>
                <a:srgbClr val="C6C6C6"/>
              </a:highlight>
              <a:latin typeface="Bahnschrift"/>
            </a:endParaRPr>
          </a:p>
          <a:p>
            <a:endParaRPr lang="en-GB" sz="2400" b="1">
              <a:highlight>
                <a:srgbClr val="C6C6C6"/>
              </a:highlight>
              <a:latin typeface="Bahnschrift"/>
            </a:endParaRPr>
          </a:p>
          <a:p>
            <a:r>
              <a:rPr lang="en-GB" sz="2400" b="1">
                <a:highlight>
                  <a:srgbClr val="FFFFFF"/>
                </a:highlight>
                <a:latin typeface="Bahnschrift"/>
              </a:rPr>
              <a:t>Assignment Title: Individual Presentation.</a:t>
            </a:r>
            <a:endParaRPr lang="en-GB" sz="2400" b="1">
              <a:highlight>
                <a:srgbClr val="C6C6C6"/>
              </a:highlight>
              <a:latin typeface="Bahnschrift"/>
            </a:endParaRPr>
          </a:p>
          <a:p>
            <a:endParaRPr lang="en-GB" sz="2400" b="1">
              <a:highlight>
                <a:srgbClr val="C6C6C6"/>
              </a:highlight>
              <a:latin typeface="Bahnschrift"/>
            </a:endParaRPr>
          </a:p>
          <a:p>
            <a:r>
              <a:rPr lang="en-GB" sz="2400" b="1">
                <a:highlight>
                  <a:srgbClr val="FFFFFF"/>
                </a:highlight>
                <a:latin typeface="Bahnschrift"/>
              </a:rPr>
              <a:t>Lecturer's Name: </a:t>
            </a:r>
            <a:r>
              <a:rPr lang="en-GB" sz="2400" b="1">
                <a:solidFill>
                  <a:srgbClr val="000000"/>
                </a:solidFill>
                <a:highlight>
                  <a:srgbClr val="FFFFFF"/>
                </a:highlight>
                <a:latin typeface="Bahnschrift"/>
                <a:cs typeface="Segoe UI"/>
              </a:rPr>
              <a:t>Mucahit Ozden</a:t>
            </a:r>
            <a:endParaRPr lang="en-GB" sz="2400" b="1">
              <a:solidFill>
                <a:srgbClr val="000000"/>
              </a:solidFill>
              <a:highlight>
                <a:srgbClr val="C6C6C6"/>
              </a:highlight>
              <a:latin typeface="Bahnschrift"/>
            </a:endParaRPr>
          </a:p>
          <a:p>
            <a:endParaRPr lang="en-GB" sz="2400" b="1">
              <a:highlight>
                <a:srgbClr val="C6C6C6"/>
              </a:highlight>
              <a:latin typeface="Bahnschrift"/>
            </a:endParaRPr>
          </a:p>
          <a:p>
            <a:r>
              <a:rPr lang="en-GB" sz="2400" b="1">
                <a:highlight>
                  <a:srgbClr val="FFFFFF"/>
                </a:highlight>
                <a:latin typeface="Bahnschrift"/>
              </a:rPr>
              <a:t>Student name: Fazia Arshad</a:t>
            </a:r>
            <a:endParaRPr lang="en-GB" sz="2400" b="1">
              <a:highlight>
                <a:srgbClr val="C6C6C6"/>
              </a:highlight>
              <a:latin typeface="Bahnschrift"/>
            </a:endParaRPr>
          </a:p>
          <a:p>
            <a:endParaRPr lang="en-GB" sz="2400" b="1">
              <a:highlight>
                <a:srgbClr val="C6C6C6"/>
              </a:highlight>
              <a:latin typeface="Bahnschrift"/>
            </a:endParaRPr>
          </a:p>
          <a:p>
            <a:r>
              <a:rPr lang="en-GB" sz="2400" b="1">
                <a:highlight>
                  <a:srgbClr val="FFFFFF"/>
                </a:highlight>
                <a:latin typeface="Bahnschrift"/>
              </a:rPr>
              <a:t>Student Id: 2434892</a:t>
            </a:r>
            <a:endParaRPr lang="en-GB" sz="2400" b="1">
              <a:highlight>
                <a:srgbClr val="C6C6C6"/>
              </a:highlight>
              <a:latin typeface="Bahnschrift"/>
            </a:endParaRPr>
          </a:p>
        </p:txBody>
      </p:sp>
      <p:pic>
        <p:nvPicPr>
          <p:cNvPr id="6" name="Picture 5" descr="This contains: Catering Location Tipps Events">
            <a:extLst>
              <a:ext uri="{FF2B5EF4-FFF2-40B4-BE49-F238E27FC236}">
                <a16:creationId xmlns:a16="http://schemas.microsoft.com/office/drawing/2014/main" id="{E49133D6-9F47-B3A6-278D-ADF29A6E50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8343" y="110620"/>
            <a:ext cx="2743200" cy="2746932"/>
          </a:xfrm>
          <a:prstGeom prst="rect">
            <a:avLst/>
          </a:prstGeom>
        </p:spPr>
      </p:pic>
      <p:pic>
        <p:nvPicPr>
          <p:cNvPr id="7" name="Picture 6" descr="Story Pin image">
            <a:extLst>
              <a:ext uri="{FF2B5EF4-FFF2-40B4-BE49-F238E27FC236}">
                <a16:creationId xmlns:a16="http://schemas.microsoft.com/office/drawing/2014/main" id="{70BB4480-7EC7-50B0-47D6-6DE3D7802B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3628571"/>
            <a:ext cx="2032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0035C27-4F98-DB2B-57AB-666C3160B52E}"/>
              </a:ext>
            </a:extLst>
          </p:cNvPr>
          <p:cNvSpPr txBox="1"/>
          <p:nvPr/>
        </p:nvSpPr>
        <p:spPr>
          <a:xfrm>
            <a:off x="493695" y="1629474"/>
            <a:ext cx="6165699" cy="330859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900" b="1" u="sng">
                <a:latin typeface="Bahnschrift"/>
              </a:rPr>
              <a:t>Overview of the business Idea:</a:t>
            </a:r>
            <a:endParaRPr lang="en-US" sz="1900" u="sng">
              <a:latin typeface="Bahnschrift"/>
            </a:endParaRPr>
          </a:p>
          <a:p>
            <a:r>
              <a:rPr lang="en-GB" sz="1900" dirty="0">
                <a:latin typeface="Bahnschrift"/>
                <a:ea typeface="+mn-lt"/>
                <a:cs typeface="+mn-lt"/>
              </a:rPr>
              <a:t>The Catering Company is a Birmingham based catering business providing professional catering services for a range of events where customers can choose from a variety of options. Its USP is providing quality catering </a:t>
            </a:r>
            <a:r>
              <a:rPr lang="en-GB" sz="1900">
                <a:latin typeface="Bahnschrift"/>
                <a:ea typeface="+mn-lt"/>
                <a:cs typeface="+mn-lt"/>
              </a:rPr>
              <a:t>at competitive prices, working closely with </a:t>
            </a:r>
            <a:r>
              <a:rPr lang="en-GB" sz="1900" dirty="0">
                <a:latin typeface="Bahnschrift"/>
                <a:ea typeface="+mn-lt"/>
                <a:cs typeface="+mn-lt"/>
              </a:rPr>
              <a:t>customers. The business will operate as a Private Limited Company (Ltd). A business plan is important because it provides a clear direction by setting out a business's objectives, strategies, and plans for future growth (Barrow, Barrow and Brown, 2012).</a:t>
            </a:r>
            <a:endParaRPr lang="en-GB" dirty="0"/>
          </a:p>
        </p:txBody>
      </p:sp>
      <p:pic>
        <p:nvPicPr>
          <p:cNvPr id="3" name="Picture 2" descr="Story Pin image">
            <a:extLst>
              <a:ext uri="{FF2B5EF4-FFF2-40B4-BE49-F238E27FC236}">
                <a16:creationId xmlns:a16="http://schemas.microsoft.com/office/drawing/2014/main" id="{8A5F9854-47B8-CBEB-D64D-654B52D6AE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5714" y="645886"/>
            <a:ext cx="3526971" cy="5290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6228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48B021-B31A-24EA-5394-B7E95BA256D6}"/>
              </a:ext>
            </a:extLst>
          </p:cNvPr>
          <p:cNvSpPr txBox="1"/>
          <p:nvPr/>
        </p:nvSpPr>
        <p:spPr>
          <a:xfrm>
            <a:off x="294718" y="1144340"/>
            <a:ext cx="7363804" cy="418576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900" b="1" u="sng">
                <a:latin typeface="Bahnschrift"/>
                <a:ea typeface="+mn-lt"/>
                <a:cs typeface="+mn-lt"/>
              </a:rPr>
              <a:t>External Factors from PESTEL</a:t>
            </a:r>
            <a:endParaRPr lang="en-US" u="sng"/>
          </a:p>
          <a:p>
            <a:r>
              <a:rPr lang="en-GB" sz="1900">
                <a:latin typeface="Bahnschrift"/>
                <a:ea typeface="+mn-lt"/>
                <a:cs typeface="+mn-lt"/>
              </a:rPr>
              <a:t>An important external factor from the PESTEL analysis is the </a:t>
            </a:r>
            <a:r>
              <a:rPr lang="en-GB" sz="1900">
                <a:highlight>
                  <a:srgbClr val="FFFF00"/>
                </a:highlight>
                <a:latin typeface="Bahnschrift"/>
                <a:ea typeface="+mn-lt"/>
                <a:cs typeface="+mn-lt"/>
              </a:rPr>
              <a:t>economic </a:t>
            </a:r>
            <a:r>
              <a:rPr lang="en-GB" sz="1900">
                <a:latin typeface="Bahnschrift"/>
                <a:ea typeface="+mn-lt"/>
                <a:cs typeface="+mn-lt"/>
              </a:rPr>
              <a:t>environment. Birmingham's Clean Air Zone charges can affect business costs, so the company will focus on “operating efficiencies. New processes, methods of working or less costly ways of working.” </a:t>
            </a:r>
            <a:endParaRPr lang="en-GB"/>
          </a:p>
          <a:p>
            <a:endParaRPr lang="en-GB" sz="1900">
              <a:latin typeface="Bahnschrift"/>
              <a:ea typeface="+mn-lt"/>
              <a:cs typeface="+mn-lt"/>
            </a:endParaRPr>
          </a:p>
          <a:p>
            <a:r>
              <a:rPr lang="en-GB" sz="1900">
                <a:latin typeface="Bahnschrift"/>
                <a:ea typeface="+mn-lt"/>
                <a:cs typeface="+mn-lt"/>
              </a:rPr>
              <a:t>Another from the PESTEL analysis is the </a:t>
            </a:r>
            <a:r>
              <a:rPr lang="en-GB" sz="1900" dirty="0">
                <a:highlight>
                  <a:srgbClr val="FFFF00"/>
                </a:highlight>
                <a:latin typeface="Bahnschrift"/>
                <a:ea typeface="+mn-lt"/>
                <a:cs typeface="+mn-lt"/>
              </a:rPr>
              <a:t>social </a:t>
            </a:r>
            <a:r>
              <a:rPr lang="en-GB" sz="1900" dirty="0">
                <a:latin typeface="Bahnschrift"/>
                <a:ea typeface="+mn-lt"/>
                <a:cs typeface="+mn-lt"/>
              </a:rPr>
              <a:t>environment. Birmingham is a diverse city, which means customers often want a wide range of food options</a:t>
            </a:r>
          </a:p>
          <a:p>
            <a:endParaRPr lang="en-GB" sz="1900">
              <a:latin typeface="Bahnschrift"/>
              <a:ea typeface="+mn-lt"/>
              <a:cs typeface="+mn-lt"/>
            </a:endParaRPr>
          </a:p>
          <a:p>
            <a:r>
              <a:rPr lang="en-GB" sz="1900">
                <a:latin typeface="Bahnschrift"/>
                <a:ea typeface="+mn-lt"/>
                <a:cs typeface="+mn-lt"/>
              </a:rPr>
              <a:t>Another  from the PESTEL analysis is the </a:t>
            </a:r>
            <a:r>
              <a:rPr lang="en-GB" sz="1900">
                <a:highlight>
                  <a:srgbClr val="FFFF00"/>
                </a:highlight>
                <a:latin typeface="Bahnschrift"/>
                <a:ea typeface="+mn-lt"/>
                <a:cs typeface="+mn-lt"/>
              </a:rPr>
              <a:t>legal </a:t>
            </a:r>
            <a:r>
              <a:rPr lang="en-GB" sz="1900">
                <a:latin typeface="Bahnschrift"/>
                <a:ea typeface="+mn-lt"/>
                <a:cs typeface="+mn-lt"/>
              </a:rPr>
              <a:t>environment. This includes food hygiene laws, health and safety requirements, employment law, and data protection rules.</a:t>
            </a:r>
            <a:endParaRPr lang="en-GB" sz="1900">
              <a:latin typeface="Bahnschrift"/>
            </a:endParaRPr>
          </a:p>
        </p:txBody>
      </p:sp>
      <p:pic>
        <p:nvPicPr>
          <p:cNvPr id="3" name="Picture 2" descr="This may contain: a buffet table filled with lots of food and wine glasses on top of the counter">
            <a:extLst>
              <a:ext uri="{FF2B5EF4-FFF2-40B4-BE49-F238E27FC236}">
                <a16:creationId xmlns:a16="http://schemas.microsoft.com/office/drawing/2014/main" id="{E504D0BF-92E3-6CA3-3205-2FCEF94D16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8516" r="-940" b="4240"/>
          <a:stretch>
            <a:fillRect/>
          </a:stretch>
        </p:blipFill>
        <p:spPr>
          <a:xfrm>
            <a:off x="8530605" y="4238173"/>
            <a:ext cx="3447479" cy="2166787"/>
          </a:xfrm>
          <a:prstGeom prst="rect">
            <a:avLst/>
          </a:prstGeom>
        </p:spPr>
      </p:pic>
      <p:pic>
        <p:nvPicPr>
          <p:cNvPr id="4" name="Picture 3" descr="This may contain: a buffet table filled with lots of different types of food and silver dishes on top of it">
            <a:extLst>
              <a:ext uri="{FF2B5EF4-FFF2-40B4-BE49-F238E27FC236}">
                <a16:creationId xmlns:a16="http://schemas.microsoft.com/office/drawing/2014/main" id="{3BD6DDCC-9016-8CD2-0B7F-56796B73EE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4971" y="203199"/>
            <a:ext cx="2409373" cy="3606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7276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21F695-F8A8-09ED-78D9-D0FC44BFF1E1}"/>
              </a:ext>
            </a:extLst>
          </p:cNvPr>
          <p:cNvSpPr txBox="1"/>
          <p:nvPr/>
        </p:nvSpPr>
        <p:spPr>
          <a:xfrm>
            <a:off x="7950352" y="1039519"/>
            <a:ext cx="3671225" cy="418576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900" b="1" u="sng">
                <a:latin typeface="Bahnschrift"/>
                <a:ea typeface="+mn-lt"/>
                <a:cs typeface="+mn-lt"/>
              </a:rPr>
              <a:t>Marketing Strategies</a:t>
            </a:r>
            <a:endParaRPr lang="en-GB" sz="1900" u="sng">
              <a:latin typeface="Bahnschrift"/>
              <a:ea typeface="+mn-lt"/>
              <a:cs typeface="+mn-lt"/>
            </a:endParaRPr>
          </a:p>
          <a:p>
            <a:r>
              <a:rPr lang="en-GB" sz="1900" dirty="0">
                <a:latin typeface="Bahnschrift"/>
                <a:ea typeface="+mn-lt"/>
                <a:cs typeface="+mn-lt"/>
              </a:rPr>
              <a:t>The second will be referral marketing. Customers will be encouraged to recommend the business through referral discounts or loyalty rewards. This supports the idea that “The key to differentiation is a deep understanding of what customers really want and need, and more importantly, what they are prepared to pay more for,” reflecting the </a:t>
            </a:r>
            <a:r>
              <a:rPr lang="en-GB" sz="1900">
                <a:latin typeface="Bahnschrift"/>
                <a:ea typeface="+mn-lt"/>
                <a:cs typeface="+mn-lt"/>
              </a:rPr>
              <a:t>company's personalisation. </a:t>
            </a: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EDB937-A905-196E-1492-143BD9DBEE4A}"/>
              </a:ext>
            </a:extLst>
          </p:cNvPr>
          <p:cNvSpPr txBox="1"/>
          <p:nvPr/>
        </p:nvSpPr>
        <p:spPr>
          <a:xfrm>
            <a:off x="212040" y="123720"/>
            <a:ext cx="3992057" cy="36009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900" b="1" u="sng">
                <a:latin typeface="Bahnschrift"/>
              </a:rPr>
              <a:t>Marketing Strategies</a:t>
            </a:r>
            <a:endParaRPr lang="en-US" u="sng"/>
          </a:p>
          <a:p>
            <a:r>
              <a:rPr lang="en-GB" sz="1900">
                <a:latin typeface="Bahnschrift"/>
                <a:ea typeface="+mn-lt"/>
                <a:cs typeface="+mn-lt"/>
              </a:rPr>
              <a:t>The first marketing strategy will be digital marketing. Mariotti and Glackin (2017) state, “Entrepreneurs seek opportunities that they envision as generators of incremental income, or wealth.” The company will use a website and social media to promote its services and attract customers across Birmingham and West Midlands. </a:t>
            </a:r>
            <a:endParaRPr lang="en-GB"/>
          </a:p>
        </p:txBody>
      </p:sp>
      <p:pic>
        <p:nvPicPr>
          <p:cNvPr id="4" name="Picture 3" descr="This may contain: a man holding a plate with food on it">
            <a:extLst>
              <a:ext uri="{FF2B5EF4-FFF2-40B4-BE49-F238E27FC236}">
                <a16:creationId xmlns:a16="http://schemas.microsoft.com/office/drawing/2014/main" id="{881B5758-7478-1144-3118-78E10DAE97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8801" y="250992"/>
            <a:ext cx="2198915" cy="2930643"/>
          </a:xfrm>
          <a:prstGeom prst="rect">
            <a:avLst/>
          </a:prstGeom>
        </p:spPr>
      </p:pic>
      <p:pic>
        <p:nvPicPr>
          <p:cNvPr id="5" name="Picture 4" descr="This may contain: overhead view of chefs in white uniforms preparing food at a buffet table with bowls and pans">
            <a:extLst>
              <a:ext uri="{FF2B5EF4-FFF2-40B4-BE49-F238E27FC236}">
                <a16:creationId xmlns:a16="http://schemas.microsoft.com/office/drawing/2014/main" id="{B91D4033-C4FF-1BB4-2639-A02900A270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828" y="4321629"/>
            <a:ext cx="2082800" cy="2082800"/>
          </a:xfrm>
          <a:prstGeom prst="rect">
            <a:avLst/>
          </a:prstGeom>
        </p:spPr>
      </p:pic>
      <p:pic>
        <p:nvPicPr>
          <p:cNvPr id="6" name="Picture 5" descr="Story Pin image">
            <a:extLst>
              <a:ext uri="{FF2B5EF4-FFF2-40B4-BE49-F238E27FC236}">
                <a16:creationId xmlns:a16="http://schemas.microsoft.com/office/drawing/2014/main" id="{505AB84E-C551-AFFA-FF7B-E6192B421E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9714" y="3669106"/>
            <a:ext cx="1872344" cy="2524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1496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7297679-F535-DF32-C3E5-1BE38C496B46}"/>
              </a:ext>
            </a:extLst>
          </p:cNvPr>
          <p:cNvSpPr txBox="1"/>
          <p:nvPr/>
        </p:nvSpPr>
        <p:spPr>
          <a:xfrm>
            <a:off x="5963294" y="1460435"/>
            <a:ext cx="4662070" cy="36009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900" b="1" u="sng">
                <a:latin typeface="Bahnschrift"/>
                <a:ea typeface="+mn-lt"/>
                <a:cs typeface="+mn-lt"/>
              </a:rPr>
              <a:t>Funding Requirements and Allocation</a:t>
            </a:r>
            <a:endParaRPr lang="en-US" u="sng"/>
          </a:p>
          <a:p>
            <a:r>
              <a:rPr lang="en-GB" sz="1900">
                <a:latin typeface="Bahnschrift"/>
                <a:ea typeface="+mn-lt"/>
                <a:cs typeface="+mn-lt"/>
              </a:rPr>
              <a:t>Funding will come from personal savings (£5,000), a bank loan (£7,000), and family investment (£3,000). Startup costs include £4,000 for kitchen equipment, £2,000 for a delivery vehicle, £1,500 for ingredients, and insurance and licences to operate legally. A further £700 will be spent on advertising and branding, £800 on a professional website, £4,000 on staff wages, and £1,000 will be set aside for unexpected costs. </a:t>
            </a:r>
            <a:endParaRPr lang="en-GB"/>
          </a:p>
        </p:txBody>
      </p:sp>
      <p:pic>
        <p:nvPicPr>
          <p:cNvPr id="3" name="Picture 2" descr="Story Pin image">
            <a:extLst>
              <a:ext uri="{FF2B5EF4-FFF2-40B4-BE49-F238E27FC236}">
                <a16:creationId xmlns:a16="http://schemas.microsoft.com/office/drawing/2014/main" id="{1EBFCE43-9F54-C95B-1283-52DF146185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314" y="313921"/>
            <a:ext cx="4114799" cy="6201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8898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B98503E-8DA2-8090-10EE-0768D818EF99}"/>
              </a:ext>
            </a:extLst>
          </p:cNvPr>
          <p:cNvSpPr txBox="1"/>
          <p:nvPr/>
        </p:nvSpPr>
        <p:spPr>
          <a:xfrm>
            <a:off x="589135" y="1711355"/>
            <a:ext cx="8216974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Bahnschrift"/>
              </a:rPr>
              <a:t>Reference List</a:t>
            </a:r>
            <a:r>
              <a:rPr lang="en-US" b="1">
                <a:latin typeface="Bahnschrift"/>
              </a:rPr>
              <a:t>:</a:t>
            </a:r>
          </a:p>
          <a:p>
            <a:r>
              <a:rPr lang="en-GB" dirty="0">
                <a:latin typeface="Bahnschrift"/>
                <a:cs typeface="Arial"/>
              </a:rPr>
              <a:t>Barrow, C., Barrow, P. and Brown, R. (2012) </a:t>
            </a:r>
            <a:r>
              <a:rPr lang="en-GB" i="1" dirty="0">
                <a:latin typeface="Bahnschrift"/>
                <a:cs typeface="Arial"/>
              </a:rPr>
              <a:t>The Business Plan Workbook</a:t>
            </a:r>
            <a:r>
              <a:rPr lang="en-GB" dirty="0">
                <a:latin typeface="Bahnschrift"/>
                <a:cs typeface="Arial"/>
              </a:rPr>
              <a:t>. 7th </a:t>
            </a:r>
            <a:r>
              <a:rPr lang="en-GB" dirty="0" err="1">
                <a:latin typeface="Bahnschrift"/>
                <a:cs typeface="Arial"/>
              </a:rPr>
              <a:t>edn</a:t>
            </a:r>
            <a:r>
              <a:rPr lang="en-GB" dirty="0">
                <a:latin typeface="Bahnschrift"/>
                <a:cs typeface="Arial"/>
              </a:rPr>
              <a:t>. London: Kogan Page. </a:t>
            </a:r>
            <a:endParaRPr lang="en-GB">
              <a:latin typeface="Bahnschrift"/>
            </a:endParaRPr>
          </a:p>
          <a:p>
            <a:r>
              <a:rPr lang="en-GB" dirty="0">
                <a:latin typeface="Bahnschrift"/>
                <a:cs typeface="Arial"/>
              </a:rPr>
              <a:t>Mariotti, S. and Glackin, C. (2017) </a:t>
            </a:r>
            <a:r>
              <a:rPr lang="en-GB" i="1" dirty="0">
                <a:latin typeface="Bahnschrift"/>
                <a:cs typeface="Arial"/>
              </a:rPr>
              <a:t>Entrepreneurship: Starting and Operating a Small Business</a:t>
            </a:r>
            <a:r>
              <a:rPr lang="en-GB" dirty="0">
                <a:latin typeface="Bahnschrift"/>
                <a:cs typeface="Arial"/>
              </a:rPr>
              <a:t>. 4th </a:t>
            </a:r>
            <a:r>
              <a:rPr lang="en-GB" dirty="0" err="1">
                <a:latin typeface="Bahnschrift"/>
                <a:cs typeface="Arial"/>
              </a:rPr>
              <a:t>edn</a:t>
            </a:r>
            <a:r>
              <a:rPr lang="en-GB">
                <a:latin typeface="Bahnschrift"/>
                <a:cs typeface="Arial"/>
              </a:rPr>
              <a:t>. Harlow: Pearson. </a:t>
            </a:r>
            <a:endParaRPr lang="en-GB">
              <a:latin typeface="Bahnschrift"/>
            </a:endParaRPr>
          </a:p>
        </p:txBody>
      </p:sp>
    </p:spTree>
    <p:extLst>
      <p:ext uri="{BB962C8B-B14F-4D97-AF65-F5344CB8AC3E}">
        <p14:creationId xmlns:p14="http://schemas.microsoft.com/office/powerpoint/2010/main" val="20958689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ank You For Listening Handwritten Lettering. Template for Banner ...">
            <a:extLst>
              <a:ext uri="{FF2B5EF4-FFF2-40B4-BE49-F238E27FC236}">
                <a16:creationId xmlns:a16="http://schemas.microsoft.com/office/drawing/2014/main" id="{F0AA252C-DD39-D162-CEE0-E469CCAD08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70" r="76" b="147"/>
          <a:stretch>
            <a:fillRect/>
          </a:stretch>
        </p:blipFill>
        <p:spPr>
          <a:xfrm>
            <a:off x="5443" y="13836"/>
            <a:ext cx="12188553" cy="681582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3DFDAB4-E26F-FFC5-EB9A-B00BEB385818}"/>
              </a:ext>
            </a:extLst>
          </p:cNvPr>
          <p:cNvSpPr txBox="1"/>
          <p:nvPr/>
        </p:nvSpPr>
        <p:spPr>
          <a:xfrm>
            <a:off x="4218148" y="5282382"/>
            <a:ext cx="280018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>
                <a:latin typeface="Bahnschrift"/>
              </a:rPr>
              <a:t>Any Questions?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9568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84</cp:revision>
  <dcterms:created xsi:type="dcterms:W3CDTF">2026-07-06T21:41:34Z</dcterms:created>
  <dcterms:modified xsi:type="dcterms:W3CDTF">2026-07-12T02:09:49Z</dcterms:modified>
</cp:coreProperties>
</file>