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277" r:id="rId2"/>
    <p:sldId id="331" r:id="rId3"/>
    <p:sldId id="476" r:id="rId4"/>
    <p:sldId id="478" r:id="rId5"/>
    <p:sldId id="479" r:id="rId6"/>
    <p:sldId id="480" r:id="rId7"/>
    <p:sldId id="481" r:id="rId8"/>
    <p:sldId id="486" r:id="rId9"/>
    <p:sldId id="487" r:id="rId10"/>
    <p:sldId id="488" r:id="rId11"/>
    <p:sldId id="489" r:id="rId12"/>
    <p:sldId id="490" r:id="rId13"/>
    <p:sldId id="491" r:id="rId14"/>
    <p:sldId id="492" r:id="rId15"/>
    <p:sldId id="493" r:id="rId16"/>
    <p:sldId id="494" r:id="rId17"/>
    <p:sldId id="338" r:id="rId18"/>
    <p:sldId id="339" r:id="rId19"/>
    <p:sldId id="342" r:id="rId20"/>
    <p:sldId id="340" r:id="rId21"/>
    <p:sldId id="341" r:id="rId22"/>
    <p:sldId id="343" r:id="rId23"/>
    <p:sldId id="336" r:id="rId24"/>
    <p:sldId id="335" r:id="rId25"/>
    <p:sldId id="344" r:id="rId26"/>
    <p:sldId id="345" r:id="rId27"/>
    <p:sldId id="346" r:id="rId28"/>
    <p:sldId id="347" r:id="rId29"/>
    <p:sldId id="349" r:id="rId30"/>
    <p:sldId id="495" r:id="rId31"/>
    <p:sldId id="258" r:id="rId32"/>
    <p:sldId id="332" r:id="rId33"/>
    <p:sldId id="333" r:id="rId34"/>
    <p:sldId id="334" r:id="rId35"/>
    <p:sldId id="337" r:id="rId36"/>
    <p:sldId id="348" r:id="rId3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02" d="100"/>
          <a:sy n="102" d="100"/>
        </p:scale>
        <p:origin x="798" y="2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2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Operating Systems </a:t>
            </a:r>
            <a:r>
              <a:rPr lang="en-GB" altLang="en-US">
                <a:solidFill>
                  <a:schemeClr val="tx1"/>
                </a:solidFill>
              </a:rPr>
              <a:t>and Services </a:t>
            </a:r>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Week Number-1(Lesson 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a:t>
            </a:r>
            <a:r>
              <a:rPr lang="en-GB" dirty="0">
                <a:solidFill>
                  <a:srgbClr val="000000"/>
                </a:solidFill>
                <a:latin typeface="Arial"/>
                <a:ea typeface="Arial"/>
                <a:cs typeface="Arial"/>
              </a:rPr>
              <a:t>Internetworking addressing systems </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Networking</a:t>
            </a:r>
          </a:p>
          <a:p>
            <a:pPr eaLnBrk="1" hangingPunct="1">
              <a:defRPr/>
            </a:pPr>
            <a:r>
              <a:rPr lang="en-GB" altLang="en-US" sz="2400" dirty="0"/>
              <a:t>IP addressing</a:t>
            </a:r>
          </a:p>
          <a:p>
            <a:pPr eaLnBrk="1" hangingPunct="1">
              <a:defRPr/>
            </a:pPr>
            <a:r>
              <a:rPr lang="en-GB" altLang="en-US" sz="2400" dirty="0"/>
              <a:t>Subnetting </a:t>
            </a:r>
          </a:p>
          <a:p>
            <a:pPr eaLnBrk="1" hangingPunct="1">
              <a:defRPr/>
            </a:pPr>
            <a:r>
              <a:rPr lang="en-GB" altLang="en-US" sz="2400" dirty="0"/>
              <a:t>OSI and TCP IP Layers</a:t>
            </a:r>
          </a:p>
          <a:p>
            <a:pPr marL="0" indent="0" eaLnBrk="1" hangingPunct="1">
              <a:buNone/>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 - Introduction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b="1" dirty="0">
                <a:solidFill>
                  <a:srgbClr val="000000"/>
                </a:solidFill>
              </a:rPr>
              <a:t>What is a?</a:t>
            </a:r>
          </a:p>
          <a:p>
            <a:pPr lvl="1" algn="just">
              <a:buFont typeface="Wingdings" panose="05000000000000000000" pitchFamily="2" charset="2"/>
              <a:buChar char="Ø"/>
            </a:pPr>
            <a:r>
              <a:rPr lang="en-US" sz="1800" i="1" dirty="0">
                <a:solidFill>
                  <a:srgbClr val="000000"/>
                </a:solidFill>
              </a:rPr>
              <a:t>Computer Network</a:t>
            </a:r>
          </a:p>
          <a:p>
            <a:pPr lvl="1" algn="just">
              <a:buFont typeface="Wingdings" panose="05000000000000000000" pitchFamily="2" charset="2"/>
              <a:buChar char="Ø"/>
            </a:pPr>
            <a:r>
              <a:rPr lang="en-US" sz="1800" i="1" dirty="0">
                <a:solidFill>
                  <a:srgbClr val="000000"/>
                </a:solidFill>
              </a:rPr>
              <a:t>Types of Network</a:t>
            </a:r>
          </a:p>
          <a:p>
            <a:pPr lvl="1" algn="just">
              <a:buFont typeface="Wingdings" panose="05000000000000000000" pitchFamily="2" charset="2"/>
              <a:buChar char="Ø"/>
            </a:pPr>
            <a:r>
              <a:rPr lang="en-US" sz="1800" i="1" dirty="0">
                <a:solidFill>
                  <a:srgbClr val="000000"/>
                </a:solidFill>
              </a:rPr>
              <a:t>Resources in a Network</a:t>
            </a:r>
          </a:p>
          <a:p>
            <a:pPr lvl="1" algn="just">
              <a:buFont typeface="Wingdings" panose="05000000000000000000" pitchFamily="2" charset="2"/>
              <a:buChar char="Ø"/>
            </a:pPr>
            <a:r>
              <a:rPr lang="en-US" sz="1800" i="1" dirty="0">
                <a:solidFill>
                  <a:srgbClr val="000000"/>
                </a:solidFill>
              </a:rPr>
              <a:t>Components  in a Network</a:t>
            </a:r>
          </a:p>
          <a:p>
            <a:pPr lvl="1" algn="just">
              <a:buFont typeface="Wingdings" panose="05000000000000000000" pitchFamily="2" charset="2"/>
              <a:buChar char="Ø"/>
            </a:pPr>
            <a:r>
              <a:rPr lang="en-US" sz="1800" i="1" dirty="0">
                <a:solidFill>
                  <a:srgbClr val="000000"/>
                </a:solidFill>
              </a:rPr>
              <a:t>Hosts and Nodes – Are they same?</a:t>
            </a:r>
          </a:p>
        </p:txBody>
      </p:sp>
    </p:spTree>
    <p:extLst>
      <p:ext uri="{BB962C8B-B14F-4D97-AF65-F5344CB8AC3E}">
        <p14:creationId xmlns:p14="http://schemas.microsoft.com/office/powerpoint/2010/main" val="357841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345" y="483517"/>
            <a:ext cx="8229600" cy="857250"/>
          </a:xfrm>
        </p:spPr>
        <p:txBody>
          <a:bodyPr>
            <a:noAutofit/>
          </a:bodyPr>
          <a:lstStyle/>
          <a:p>
            <a:r>
              <a:rPr lang="en-US" dirty="0">
                <a:solidFill>
                  <a:schemeClr val="accent1">
                    <a:lumMod val="50000"/>
                  </a:schemeClr>
                </a:solidFill>
              </a:rPr>
              <a:t>II – Understanding Networks</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1500" b="1" dirty="0">
                <a:solidFill>
                  <a:srgbClr val="000000"/>
                </a:solidFill>
              </a:rPr>
              <a:t>What is a Computer Network?</a:t>
            </a:r>
          </a:p>
          <a:p>
            <a:pPr lvl="1" algn="just">
              <a:buFont typeface="Wingdings" panose="05000000000000000000" pitchFamily="2" charset="2"/>
              <a:buChar char="Ø"/>
            </a:pPr>
            <a:r>
              <a:rPr lang="en-GB" sz="1200" i="1" dirty="0">
                <a:solidFill>
                  <a:srgbClr val="000000"/>
                </a:solidFill>
              </a:rPr>
              <a:t>A computer network is a group of computers connected to each other in order to share resources. The resources are usually data, network services, and peripheral devices</a:t>
            </a:r>
          </a:p>
          <a:p>
            <a:pPr algn="just">
              <a:buFont typeface="Wingdings" panose="05000000000000000000" pitchFamily="2" charset="2"/>
              <a:buChar char="Ø"/>
            </a:pPr>
            <a:r>
              <a:rPr lang="en-GB" sz="1500" b="1" dirty="0">
                <a:solidFill>
                  <a:srgbClr val="000000"/>
                </a:solidFill>
              </a:rPr>
              <a:t>Types of Computer Network?</a:t>
            </a:r>
          </a:p>
          <a:p>
            <a:pPr lvl="1" algn="just">
              <a:buFont typeface="Wingdings" panose="05000000000000000000" pitchFamily="2" charset="2"/>
              <a:buChar char="Ø"/>
            </a:pPr>
            <a:r>
              <a:rPr lang="en-GB" sz="1200" i="1" dirty="0">
                <a:solidFill>
                  <a:srgbClr val="000000"/>
                </a:solidFill>
              </a:rPr>
              <a:t>PAN / Home area Network (HAN)</a:t>
            </a:r>
          </a:p>
          <a:p>
            <a:pPr lvl="1" algn="just">
              <a:buFont typeface="Wingdings" panose="05000000000000000000" pitchFamily="2" charset="2"/>
              <a:buChar char="Ø"/>
            </a:pPr>
            <a:r>
              <a:rPr lang="en-GB" sz="1200" i="1" dirty="0">
                <a:solidFill>
                  <a:srgbClr val="000000"/>
                </a:solidFill>
              </a:rPr>
              <a:t>LAN </a:t>
            </a:r>
          </a:p>
          <a:p>
            <a:pPr lvl="1" algn="just">
              <a:buFont typeface="Wingdings" panose="05000000000000000000" pitchFamily="2" charset="2"/>
              <a:buChar char="Ø"/>
            </a:pPr>
            <a:r>
              <a:rPr lang="en-GB" sz="1200" i="1" dirty="0">
                <a:solidFill>
                  <a:srgbClr val="000000"/>
                </a:solidFill>
              </a:rPr>
              <a:t>MAN</a:t>
            </a:r>
          </a:p>
          <a:p>
            <a:pPr lvl="1" algn="just">
              <a:buFont typeface="Wingdings" panose="05000000000000000000" pitchFamily="2" charset="2"/>
              <a:buChar char="Ø"/>
            </a:pPr>
            <a:r>
              <a:rPr lang="en-GB" sz="1200" i="1" dirty="0">
                <a:solidFill>
                  <a:srgbClr val="000000"/>
                </a:solidFill>
              </a:rPr>
              <a:t>WAN</a:t>
            </a:r>
          </a:p>
          <a:p>
            <a:pPr lvl="1" algn="just">
              <a:buFont typeface="Wingdings" panose="05000000000000000000" pitchFamily="2" charset="2"/>
              <a:buChar char="Ø"/>
            </a:pPr>
            <a:endParaRPr lang="en-GB" sz="1200" i="1" dirty="0">
              <a:solidFill>
                <a:srgbClr val="000000"/>
              </a:solidFill>
            </a:endParaRPr>
          </a:p>
          <a:p>
            <a:pPr marL="342900" lvl="1" indent="0" algn="just">
              <a:buNone/>
            </a:pPr>
            <a:endParaRPr lang="en-GB" sz="1200" i="1" dirty="0">
              <a:solidFill>
                <a:srgbClr val="000000"/>
              </a:solidFill>
            </a:endParaRPr>
          </a:p>
          <a:p>
            <a:pPr lvl="1" algn="just">
              <a:buFont typeface="Wingdings" panose="05000000000000000000" pitchFamily="2" charset="2"/>
              <a:buChar char="Ø"/>
            </a:pPr>
            <a:endParaRPr lang="en-GB" sz="1200" i="1" dirty="0">
              <a:solidFill>
                <a:srgbClr val="000000"/>
              </a:solidFill>
            </a:endParaRPr>
          </a:p>
        </p:txBody>
      </p:sp>
      <p:pic>
        <p:nvPicPr>
          <p:cNvPr id="4" name="Picture 3"/>
          <p:cNvPicPr>
            <a:picLocks noChangeAspect="1"/>
          </p:cNvPicPr>
          <p:nvPr/>
        </p:nvPicPr>
        <p:blipFill rotWithShape="1">
          <a:blip r:embed="rId2"/>
          <a:srcRect l="34140" t="15452" r="31670" b="53853"/>
          <a:stretch/>
        </p:blipFill>
        <p:spPr>
          <a:xfrm>
            <a:off x="4953469" y="2682200"/>
            <a:ext cx="3864476" cy="2312975"/>
          </a:xfrm>
          <a:prstGeom prst="rect">
            <a:avLst/>
          </a:prstGeom>
        </p:spPr>
      </p:pic>
      <p:pic>
        <p:nvPicPr>
          <p:cNvPr id="5" name="Picture 4"/>
          <p:cNvPicPr>
            <a:picLocks noChangeAspect="1"/>
          </p:cNvPicPr>
          <p:nvPr/>
        </p:nvPicPr>
        <p:blipFill rotWithShape="1">
          <a:blip r:embed="rId3"/>
          <a:srcRect l="41942" t="15838" r="38108" b="62695"/>
          <a:stretch/>
        </p:blipFill>
        <p:spPr>
          <a:xfrm>
            <a:off x="2066380" y="3526288"/>
            <a:ext cx="1998617" cy="1433779"/>
          </a:xfrm>
          <a:prstGeom prst="rect">
            <a:avLst/>
          </a:prstGeom>
        </p:spPr>
      </p:pic>
    </p:spTree>
    <p:extLst>
      <p:ext uri="{BB962C8B-B14F-4D97-AF65-F5344CB8AC3E}">
        <p14:creationId xmlns:p14="http://schemas.microsoft.com/office/powerpoint/2010/main" val="843144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Components </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1500" dirty="0">
                <a:solidFill>
                  <a:srgbClr val="000000"/>
                </a:solidFill>
              </a:rPr>
              <a:t>Like PCs have components, computer networks also have their own </a:t>
            </a:r>
            <a:r>
              <a:rPr lang="en-GB" sz="1500" b="1" dirty="0">
                <a:solidFill>
                  <a:srgbClr val="000000"/>
                </a:solidFill>
              </a:rPr>
              <a:t>components</a:t>
            </a:r>
            <a:r>
              <a:rPr lang="en-GB" sz="1500" dirty="0">
                <a:solidFill>
                  <a:srgbClr val="000000"/>
                </a:solidFill>
              </a:rPr>
              <a:t>. </a:t>
            </a:r>
          </a:p>
          <a:p>
            <a:pPr algn="just">
              <a:buFont typeface="Wingdings" panose="05000000000000000000" pitchFamily="2" charset="2"/>
              <a:buChar char="Ø"/>
            </a:pPr>
            <a:r>
              <a:rPr lang="en-GB" sz="1500" dirty="0">
                <a:solidFill>
                  <a:srgbClr val="000000"/>
                </a:solidFill>
              </a:rPr>
              <a:t>Usually, while PCs and peripheral devices are known to most people, components such as </a:t>
            </a:r>
            <a:r>
              <a:rPr lang="en-GB" sz="1500" b="1" dirty="0">
                <a:solidFill>
                  <a:srgbClr val="000000"/>
                </a:solidFill>
              </a:rPr>
              <a:t>networking devices, networking media, and network operating systems (NOS) </a:t>
            </a:r>
            <a:r>
              <a:rPr lang="en-GB" sz="1500" dirty="0">
                <a:solidFill>
                  <a:srgbClr val="000000"/>
                </a:solidFill>
              </a:rPr>
              <a:t>are mostly known by Technicians/ IT Professionals.</a:t>
            </a:r>
          </a:p>
        </p:txBody>
      </p:sp>
    </p:spTree>
    <p:extLst>
      <p:ext uri="{BB962C8B-B14F-4D97-AF65-F5344CB8AC3E}">
        <p14:creationId xmlns:p14="http://schemas.microsoft.com/office/powerpoint/2010/main" val="3553474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a:t>
            </a:r>
            <a:endParaRPr lang="en-GB" dirty="0">
              <a:solidFill>
                <a:schemeClr val="accent1">
                  <a:lumMod val="50000"/>
                </a:schemeClr>
              </a:solidFill>
            </a:endParaRPr>
          </a:p>
        </p:txBody>
      </p:sp>
      <p:sp>
        <p:nvSpPr>
          <p:cNvPr id="3" name="Content Placeholder 2"/>
          <p:cNvSpPr>
            <a:spLocks noGrp="1"/>
          </p:cNvSpPr>
          <p:nvPr>
            <p:ph idx="1"/>
          </p:nvPr>
        </p:nvSpPr>
        <p:spPr>
          <a:xfrm>
            <a:off x="457200" y="2057401"/>
            <a:ext cx="4772025" cy="2937774"/>
          </a:xfrm>
        </p:spPr>
        <p:txBody>
          <a:bodyPr>
            <a:noAutofit/>
          </a:bodyPr>
          <a:lstStyle/>
          <a:p>
            <a:pPr algn="just">
              <a:buFont typeface="Wingdings" panose="05000000000000000000" pitchFamily="2" charset="2"/>
              <a:buChar char="Ø"/>
            </a:pPr>
            <a:r>
              <a:rPr lang="en-GB" sz="1500" dirty="0">
                <a:solidFill>
                  <a:srgbClr val="000000"/>
                </a:solidFill>
              </a:rPr>
              <a:t>Let's assume that the </a:t>
            </a:r>
            <a:r>
              <a:rPr lang="en-GB" sz="1500" b="1" dirty="0">
                <a:solidFill>
                  <a:srgbClr val="000000"/>
                </a:solidFill>
              </a:rPr>
              <a:t>network resource </a:t>
            </a:r>
            <a:r>
              <a:rPr lang="en-GB" sz="1500" dirty="0">
                <a:solidFill>
                  <a:srgbClr val="000000"/>
                </a:solidFill>
              </a:rPr>
              <a:t>is the point of reference for both clients and servers. </a:t>
            </a:r>
            <a:r>
              <a:rPr lang="en-GB" sz="1500" b="1" dirty="0">
                <a:solidFill>
                  <a:srgbClr val="000000"/>
                </a:solidFill>
              </a:rPr>
              <a:t>Clients request access to resources and servers are responsible for providing resources and managing access to those resources. </a:t>
            </a:r>
          </a:p>
          <a:p>
            <a:pPr algn="just">
              <a:buFont typeface="Wingdings" panose="05000000000000000000" pitchFamily="2" charset="2"/>
              <a:buChar char="Ø"/>
            </a:pPr>
            <a:endParaRPr lang="en-GB" sz="1500" b="1" dirty="0">
              <a:solidFill>
                <a:srgbClr val="000000"/>
              </a:solidFill>
            </a:endParaRPr>
          </a:p>
          <a:p>
            <a:pPr algn="just">
              <a:buFont typeface="Wingdings" panose="05000000000000000000" pitchFamily="2" charset="2"/>
              <a:buChar char="Ø"/>
            </a:pPr>
            <a:r>
              <a:rPr lang="en-GB" sz="1500" dirty="0">
                <a:solidFill>
                  <a:srgbClr val="000000"/>
                </a:solidFill>
              </a:rPr>
              <a:t>Both clients and servers play an active role in the computer network.</a:t>
            </a:r>
          </a:p>
        </p:txBody>
      </p:sp>
      <p:pic>
        <p:nvPicPr>
          <p:cNvPr id="4" name="Picture 3"/>
          <p:cNvPicPr>
            <a:picLocks noChangeAspect="1"/>
          </p:cNvPicPr>
          <p:nvPr/>
        </p:nvPicPr>
        <p:blipFill rotWithShape="1">
          <a:blip r:embed="rId2"/>
          <a:srcRect l="36415" t="15579" r="33270" b="50316"/>
          <a:stretch/>
        </p:blipFill>
        <p:spPr>
          <a:xfrm>
            <a:off x="5298371" y="1920478"/>
            <a:ext cx="3569997" cy="2677499"/>
          </a:xfrm>
          <a:prstGeom prst="rect">
            <a:avLst/>
          </a:prstGeom>
        </p:spPr>
      </p:pic>
      <p:sp>
        <p:nvSpPr>
          <p:cNvPr id="5" name="Cloud Callout 4"/>
          <p:cNvSpPr/>
          <p:nvPr/>
        </p:nvSpPr>
        <p:spPr>
          <a:xfrm rot="20165379">
            <a:off x="302769" y="1963643"/>
            <a:ext cx="5378632" cy="241499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The word </a:t>
            </a:r>
            <a:r>
              <a:rPr lang="en-GB" b="1" i="1" dirty="0">
                <a:solidFill>
                  <a:schemeClr val="tx1"/>
                </a:solidFill>
              </a:rPr>
              <a:t>servers </a:t>
            </a:r>
            <a:r>
              <a:rPr lang="en-GB" i="1" dirty="0">
                <a:solidFill>
                  <a:schemeClr val="tx1"/>
                </a:solidFill>
              </a:rPr>
              <a:t>comes from the word </a:t>
            </a:r>
            <a:r>
              <a:rPr lang="en-GB" b="1" i="1" dirty="0">
                <a:solidFill>
                  <a:schemeClr val="tx1"/>
                </a:solidFill>
              </a:rPr>
              <a:t>serve</a:t>
            </a:r>
            <a:r>
              <a:rPr lang="en-GB" i="1" dirty="0">
                <a:solidFill>
                  <a:schemeClr val="tx1"/>
                </a:solidFill>
              </a:rPr>
              <a:t>. It means to provide services that benefit or help. </a:t>
            </a:r>
          </a:p>
          <a:p>
            <a:pPr algn="ctr"/>
            <a:endParaRPr lang="en-GB" i="1" dirty="0">
              <a:solidFill>
                <a:schemeClr val="tx1"/>
              </a:solidFill>
            </a:endParaRPr>
          </a:p>
          <a:p>
            <a:pPr algn="ctr"/>
            <a:r>
              <a:rPr lang="en-GB" i="1" dirty="0">
                <a:solidFill>
                  <a:schemeClr val="tx1"/>
                </a:solidFill>
              </a:rPr>
              <a:t>From that, we can think of a server in a computer network as the computer that provides services to clients. In conclusion, the server serves the clients.</a:t>
            </a:r>
          </a:p>
        </p:txBody>
      </p:sp>
    </p:spTree>
    <p:extLst>
      <p:ext uri="{BB962C8B-B14F-4D97-AF65-F5344CB8AC3E}">
        <p14:creationId xmlns:p14="http://schemas.microsoft.com/office/powerpoint/2010/main" val="282936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mph" presetSubtype="0" fill="hold" grpId="1" nodeType="clickEffect">
                                  <p:stCondLst>
                                    <p:cond delay="0"/>
                                  </p:stCondLst>
                                  <p:childTnLst>
                                    <p:animEffect transition="out" filter="fade">
                                      <p:cBhvr>
                                        <p:cTn id="24" dur="500" tmFilter="0, 0; .2, .5; .8, .5; 1, 0"/>
                                        <p:tgtEl>
                                          <p:spTgt spid="5">
                                            <p:bg/>
                                          </p:spTgt>
                                        </p:tgtEl>
                                      </p:cBhvr>
                                    </p:animEffect>
                                    <p:animScale>
                                      <p:cBhvr>
                                        <p:cTn id="25" dur="250" autoRev="1" fill="hold"/>
                                        <p:tgtEl>
                                          <p:spTgt spid="5">
                                            <p:bg/>
                                          </p:spTgt>
                                        </p:tgtEl>
                                      </p:cBhvr>
                                      <p:by x="105000" y="105000"/>
                                    </p:animScale>
                                  </p:childTnLst>
                                </p:cTn>
                              </p:par>
                            </p:childTnLst>
                          </p:cTn>
                        </p:par>
                      </p:childTnLst>
                    </p:cTn>
                  </p:par>
                  <p:par>
                    <p:cTn id="26" fill="hold">
                      <p:stCondLst>
                        <p:cond delay="indefinite"/>
                      </p:stCondLst>
                      <p:childTnLst>
                        <p:par>
                          <p:cTn id="27" fill="hold">
                            <p:stCondLst>
                              <p:cond delay="0"/>
                            </p:stCondLst>
                            <p:childTnLst>
                              <p:par>
                                <p:cTn id="28" presetID="26" presetClass="emph" presetSubtype="0" fill="hold" grpId="1" nodeType="clickEffect">
                                  <p:stCondLst>
                                    <p:cond delay="0"/>
                                  </p:stCondLst>
                                  <p:childTnLst>
                                    <p:animEffect transition="out" filter="fade">
                                      <p:cBhvr>
                                        <p:cTn id="29" dur="500" tmFilter="0, 0; .2, .5; .8, .5; 1, 0"/>
                                        <p:tgtEl>
                                          <p:spTgt spid="5">
                                            <p:txEl>
                                              <p:pRg st="0" end="0"/>
                                            </p:txEl>
                                          </p:spTgt>
                                        </p:tgtEl>
                                      </p:cBhvr>
                                    </p:animEffect>
                                    <p:animScale>
                                      <p:cBhvr>
                                        <p:cTn id="30" dur="250" autoRev="1" fill="hold"/>
                                        <p:tgtEl>
                                          <p:spTgt spid="5">
                                            <p:txEl>
                                              <p:pRg st="0" end="0"/>
                                            </p:txEl>
                                          </p:spTgt>
                                        </p:tgtEl>
                                      </p:cBhvr>
                                      <p:by x="105000" y="105000"/>
                                    </p:animScale>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grpId="1" nodeType="clickEffect">
                                  <p:stCondLst>
                                    <p:cond delay="0"/>
                                  </p:stCondLst>
                                  <p:childTnLst>
                                    <p:animEffect transition="out" filter="fade">
                                      <p:cBhvr>
                                        <p:cTn id="34" dur="500" tmFilter="0, 0; .2, .5; .8, .5; 1, 0"/>
                                        <p:tgtEl>
                                          <p:spTgt spid="5">
                                            <p:txEl>
                                              <p:pRg st="2" end="2"/>
                                            </p:txEl>
                                          </p:spTgt>
                                        </p:tgtEl>
                                      </p:cBhvr>
                                    </p:animEffect>
                                    <p:animScale>
                                      <p:cBhvr>
                                        <p:cTn id="35" dur="250" autoRev="1" fill="hold"/>
                                        <p:tgtEl>
                                          <p:spTgt spid="5">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5" grpI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 </a:t>
            </a:r>
            <a:endParaRPr lang="en-GB" dirty="0">
              <a:solidFill>
                <a:schemeClr val="accent1">
                  <a:lumMod val="50000"/>
                </a:schemeClr>
              </a:solidFill>
            </a:endParaRPr>
          </a:p>
        </p:txBody>
      </p:sp>
      <p:sp>
        <p:nvSpPr>
          <p:cNvPr id="3" name="Content Placeholder 2"/>
          <p:cNvSpPr>
            <a:spLocks noGrp="1"/>
          </p:cNvSpPr>
          <p:nvPr>
            <p:ph idx="1"/>
          </p:nvPr>
        </p:nvSpPr>
        <p:spPr>
          <a:xfrm>
            <a:off x="89085" y="2001364"/>
            <a:ext cx="5611586" cy="2937774"/>
          </a:xfrm>
        </p:spPr>
        <p:txBody>
          <a:bodyPr>
            <a:noAutofit/>
          </a:bodyPr>
          <a:lstStyle/>
          <a:p>
            <a:pPr algn="just">
              <a:buFont typeface="Wingdings" panose="05000000000000000000" pitchFamily="2" charset="2"/>
              <a:buChar char="Ø"/>
            </a:pPr>
            <a:r>
              <a:rPr lang="en-GB" sz="1500" dirty="0">
                <a:solidFill>
                  <a:srgbClr val="000000"/>
                </a:solidFill>
              </a:rPr>
              <a:t>Although clients and servers are the most important elements of a computer network, it  depends upon </a:t>
            </a:r>
            <a:r>
              <a:rPr lang="en-GB" sz="1500" b="1" dirty="0">
                <a:solidFill>
                  <a:srgbClr val="000000"/>
                </a:solidFill>
              </a:rPr>
              <a:t>hosts and nodes</a:t>
            </a:r>
            <a:r>
              <a:rPr lang="en-GB" sz="1500" dirty="0">
                <a:solidFill>
                  <a:srgbClr val="000000"/>
                </a:solidFill>
              </a:rPr>
              <a:t>. Are they same thing? </a:t>
            </a:r>
          </a:p>
          <a:p>
            <a:pPr algn="just">
              <a:buFont typeface="Wingdings" panose="05000000000000000000" pitchFamily="2" charset="2"/>
              <a:buChar char="Ø"/>
            </a:pPr>
            <a:r>
              <a:rPr lang="en-GB" sz="1500" dirty="0">
                <a:solidFill>
                  <a:srgbClr val="000000"/>
                </a:solidFill>
              </a:rPr>
              <a:t>No, they are not! </a:t>
            </a:r>
          </a:p>
          <a:p>
            <a:pPr algn="just">
              <a:buFont typeface="Wingdings" panose="05000000000000000000" pitchFamily="2" charset="2"/>
              <a:buChar char="Ø"/>
            </a:pPr>
            <a:r>
              <a:rPr lang="en-GB" sz="1500" dirty="0">
                <a:solidFill>
                  <a:srgbClr val="000000"/>
                </a:solidFill>
              </a:rPr>
              <a:t>While all hosts can be nodes, not every node can act as a host. </a:t>
            </a:r>
          </a:p>
          <a:p>
            <a:pPr algn="just">
              <a:buFont typeface="Wingdings" panose="05000000000000000000" pitchFamily="2" charset="2"/>
              <a:buChar char="Ø"/>
            </a:pPr>
            <a:r>
              <a:rPr lang="en-GB" sz="1500" dirty="0">
                <a:solidFill>
                  <a:srgbClr val="000000"/>
                </a:solidFill>
              </a:rPr>
              <a:t>A </a:t>
            </a:r>
            <a:r>
              <a:rPr lang="en-GB" sz="1500" b="1" dirty="0">
                <a:solidFill>
                  <a:srgbClr val="000000"/>
                </a:solidFill>
              </a:rPr>
              <a:t>host </a:t>
            </a:r>
            <a:r>
              <a:rPr lang="en-GB" sz="1500" dirty="0">
                <a:solidFill>
                  <a:srgbClr val="000000"/>
                </a:solidFill>
              </a:rPr>
              <a:t>is any device with an </a:t>
            </a:r>
            <a:r>
              <a:rPr lang="en-GB" sz="1500" b="1" dirty="0">
                <a:solidFill>
                  <a:srgbClr val="000000"/>
                </a:solidFill>
              </a:rPr>
              <a:t>IP address</a:t>
            </a:r>
            <a:r>
              <a:rPr lang="en-GB" sz="1500" dirty="0">
                <a:solidFill>
                  <a:srgbClr val="000000"/>
                </a:solidFill>
              </a:rPr>
              <a:t> assigned to its network interface that requests or provides networking resources on the network. (</a:t>
            </a:r>
            <a:r>
              <a:rPr lang="en-GB" sz="1500" dirty="0" err="1">
                <a:solidFill>
                  <a:srgbClr val="000000"/>
                </a:solidFill>
              </a:rPr>
              <a:t>Eg</a:t>
            </a:r>
            <a:r>
              <a:rPr lang="en-GB" sz="1500" dirty="0">
                <a:solidFill>
                  <a:srgbClr val="000000"/>
                </a:solidFill>
              </a:rPr>
              <a:t>. clients, servers, and routers).</a:t>
            </a:r>
          </a:p>
          <a:p>
            <a:pPr algn="just">
              <a:buFont typeface="Wingdings" panose="05000000000000000000" pitchFamily="2" charset="2"/>
              <a:buChar char="Ø"/>
            </a:pPr>
            <a:r>
              <a:rPr lang="en-GB" sz="1500" dirty="0">
                <a:solidFill>
                  <a:srgbClr val="000000"/>
                </a:solidFill>
              </a:rPr>
              <a:t>A </a:t>
            </a:r>
            <a:r>
              <a:rPr lang="en-GB" sz="1500" b="1" dirty="0">
                <a:solidFill>
                  <a:srgbClr val="000000"/>
                </a:solidFill>
              </a:rPr>
              <a:t>node</a:t>
            </a:r>
            <a:r>
              <a:rPr lang="en-GB" sz="1500" dirty="0">
                <a:solidFill>
                  <a:srgbClr val="000000"/>
                </a:solidFill>
              </a:rPr>
              <a:t> is any device that can receive and transmit the networking resources on the network but has no interface with an IP address assigned to it. Nodes have a network interface that is used for their management.</a:t>
            </a:r>
          </a:p>
        </p:txBody>
      </p:sp>
      <p:pic>
        <p:nvPicPr>
          <p:cNvPr id="5" name="Picture 4"/>
          <p:cNvPicPr>
            <a:picLocks noChangeAspect="1"/>
          </p:cNvPicPr>
          <p:nvPr/>
        </p:nvPicPr>
        <p:blipFill rotWithShape="1">
          <a:blip r:embed="rId2"/>
          <a:srcRect l="34478" t="28210" r="31586" b="37937"/>
          <a:stretch/>
        </p:blipFill>
        <p:spPr>
          <a:xfrm>
            <a:off x="5700671" y="2261508"/>
            <a:ext cx="3406082" cy="2265088"/>
          </a:xfrm>
          <a:prstGeom prst="rect">
            <a:avLst/>
          </a:prstGeom>
        </p:spPr>
      </p:pic>
    </p:spTree>
    <p:extLst>
      <p:ext uri="{BB962C8B-B14F-4D97-AF65-F5344CB8AC3E}">
        <p14:creationId xmlns:p14="http://schemas.microsoft.com/office/powerpoint/2010/main" val="49748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 Using Number Systems</a:t>
            </a:r>
            <a:endParaRPr lang="en-GB" dirty="0">
              <a:solidFill>
                <a:schemeClr val="accent1">
                  <a:lumMod val="50000"/>
                </a:schemeClr>
              </a:solidFill>
            </a:endParaRPr>
          </a:p>
        </p:txBody>
      </p:sp>
      <p:sp>
        <p:nvSpPr>
          <p:cNvPr id="3" name="Content Placeholder 2"/>
          <p:cNvSpPr>
            <a:spLocks noGrp="1"/>
          </p:cNvSpPr>
          <p:nvPr>
            <p:ph idx="1"/>
          </p:nvPr>
        </p:nvSpPr>
        <p:spPr>
          <a:xfrm>
            <a:off x="457200" y="2057401"/>
            <a:ext cx="8287765" cy="2937774"/>
          </a:xfrm>
        </p:spPr>
        <p:txBody>
          <a:bodyPr>
            <a:noAutofit/>
          </a:bodyPr>
          <a:lstStyle/>
          <a:p>
            <a:pPr marL="135731" indent="-135731" algn="just">
              <a:buFont typeface="Wingdings" panose="05000000000000000000" pitchFamily="2" charset="2"/>
              <a:buChar char="Ø"/>
            </a:pPr>
            <a:r>
              <a:rPr lang="en-GB" sz="1200" dirty="0">
                <a:ea typeface="Arial Unicode MS" pitchFamily="34" charset="-128"/>
              </a:rPr>
              <a:t>An Internet Protocol address, popularly known as an IP address, is a logical element comprised of numbers that is assigned to host's network interface in order to identify it in a computer network.</a:t>
            </a:r>
          </a:p>
          <a:p>
            <a:pPr marL="135731" lvl="1" indent="-135731" algn="just">
              <a:buFont typeface="Wingdings" panose="05000000000000000000" pitchFamily="2" charset="2"/>
              <a:buChar char="Ø"/>
              <a:tabLst>
                <a:tab pos="65485" algn="l"/>
              </a:tabLst>
            </a:pPr>
            <a:endParaRPr lang="en-GB" altLang="en-US" sz="1200" dirty="0">
              <a:ea typeface="Arial Unicode MS" pitchFamily="34" charset="-128"/>
            </a:endParaRPr>
          </a:p>
          <a:p>
            <a:pPr marL="135731" lvl="1" indent="-135731" algn="just">
              <a:buFont typeface="Wingdings" panose="05000000000000000000" pitchFamily="2" charset="2"/>
              <a:buChar char="Ø"/>
              <a:tabLst>
                <a:tab pos="65485" algn="l"/>
              </a:tabLst>
            </a:pPr>
            <a:r>
              <a:rPr lang="en-GB" altLang="en-US" sz="1200" dirty="0">
                <a:ea typeface="Arial Unicode MS" pitchFamily="34" charset="-128"/>
              </a:rPr>
              <a:t>Network address helps the router identify a path within the whole network (e.g. the Internet). This number is assigned by the American Registry for Internet Numbers (ARIN) (or an ISP).</a:t>
            </a:r>
          </a:p>
          <a:p>
            <a:pPr marL="135731" lvl="1" indent="-135731" algn="just">
              <a:buFont typeface="Wingdings" panose="05000000000000000000" pitchFamily="2" charset="2"/>
              <a:buChar char="Ø"/>
              <a:tabLst>
                <a:tab pos="65485" algn="l"/>
              </a:tabLst>
            </a:pPr>
            <a:endParaRPr lang="en-GB" altLang="en-US" sz="1200" dirty="0">
              <a:ea typeface="Arial Unicode MS" pitchFamily="34" charset="-128"/>
            </a:endParaRPr>
          </a:p>
          <a:p>
            <a:pPr marL="135731" lvl="1" indent="-135731" algn="just">
              <a:buFont typeface="Wingdings" panose="05000000000000000000" pitchFamily="2" charset="2"/>
              <a:buChar char="Ø"/>
              <a:tabLst>
                <a:tab pos="65485" algn="l"/>
              </a:tabLst>
            </a:pPr>
            <a:r>
              <a:rPr lang="en-GB" altLang="en-US" sz="1200" dirty="0">
                <a:ea typeface="Arial Unicode MS" pitchFamily="34" charset="-128"/>
              </a:rPr>
              <a:t>Host address is assigned by the network administrator according to some internetworking address plan. Host addresses can be assigned dynamically.</a:t>
            </a:r>
          </a:p>
          <a:p>
            <a:pPr marL="135731" lvl="1" indent="-135731" algn="just">
              <a:buFont typeface="Wingdings" panose="05000000000000000000" pitchFamily="2" charset="2"/>
              <a:buChar char="Ø"/>
              <a:tabLst>
                <a:tab pos="65485" algn="l"/>
              </a:tabLst>
            </a:pPr>
            <a:endParaRPr lang="en-GB" altLang="en-US" sz="1200" dirty="0">
              <a:ea typeface="Arial Unicode MS" pitchFamily="34" charset="-128"/>
            </a:endParaRPr>
          </a:p>
          <a:p>
            <a:pPr marL="135731" lvl="1" indent="-135731" algn="just">
              <a:buFont typeface="Wingdings" panose="05000000000000000000" pitchFamily="2" charset="2"/>
              <a:buChar char="Ø"/>
              <a:tabLst>
                <a:tab pos="65485" algn="l"/>
              </a:tabLst>
            </a:pPr>
            <a:r>
              <a:rPr lang="en-GB" altLang="en-US" sz="1200" dirty="0">
                <a:ea typeface="Arial Unicode MS" pitchFamily="34" charset="-128"/>
              </a:rPr>
              <a:t>All hosts on the same network will have the same network number but each host is uniquely identified by its own host number.</a:t>
            </a:r>
          </a:p>
        </p:txBody>
      </p:sp>
      <p:pic>
        <p:nvPicPr>
          <p:cNvPr id="4" name="Picture 2" descr="C:\Botho\Botho\NH1\Class Room Teaching and Planning\images\number syste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1732" y="4165681"/>
            <a:ext cx="2778068" cy="9212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02C39C3-1B89-41EA-828D-DA77348A5746}"/>
              </a:ext>
            </a:extLst>
          </p:cNvPr>
          <p:cNvPicPr>
            <a:picLocks noChangeAspect="1"/>
          </p:cNvPicPr>
          <p:nvPr/>
        </p:nvPicPr>
        <p:blipFill>
          <a:blip r:embed="rId3"/>
          <a:stretch>
            <a:fillRect/>
          </a:stretch>
        </p:blipFill>
        <p:spPr>
          <a:xfrm>
            <a:off x="297573" y="4292962"/>
            <a:ext cx="1392903" cy="717056"/>
          </a:xfrm>
          <a:prstGeom prst="rect">
            <a:avLst/>
          </a:prstGeom>
        </p:spPr>
      </p:pic>
    </p:spTree>
    <p:extLst>
      <p:ext uri="{BB962C8B-B14F-4D97-AF65-F5344CB8AC3E}">
        <p14:creationId xmlns:p14="http://schemas.microsoft.com/office/powerpoint/2010/main" val="4217482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IPv4</a:t>
            </a:r>
            <a:endParaRPr lang="en-GB" dirty="0">
              <a:solidFill>
                <a:schemeClr val="accent1">
                  <a:lumMod val="50000"/>
                </a:schemeClr>
              </a:solidFill>
            </a:endParaRPr>
          </a:p>
        </p:txBody>
      </p:sp>
      <p:sp>
        <p:nvSpPr>
          <p:cNvPr id="3" name="Content Placeholder 2"/>
          <p:cNvSpPr>
            <a:spLocks noGrp="1"/>
          </p:cNvSpPr>
          <p:nvPr>
            <p:ph idx="1"/>
          </p:nvPr>
        </p:nvSpPr>
        <p:spPr>
          <a:xfrm>
            <a:off x="295578" y="1795312"/>
            <a:ext cx="8287765" cy="2937774"/>
          </a:xfrm>
        </p:spPr>
        <p:txBody>
          <a:bodyPr>
            <a:noAutofit/>
          </a:bodyPr>
          <a:lstStyle/>
          <a:p>
            <a:pPr marL="214313" lvl="1" algn="just">
              <a:buFont typeface="Wingdings" panose="05000000000000000000" pitchFamily="2" charset="2"/>
              <a:buChar char="Ø"/>
              <a:tabLst>
                <a:tab pos="65485" algn="l"/>
              </a:tabLst>
            </a:pPr>
            <a:r>
              <a:rPr lang="en-US" sz="1200" dirty="0"/>
              <a:t>Is a logical network address that identifies a particular host. It is associated with a network interface card and It is unique on the network for communications</a:t>
            </a:r>
          </a:p>
          <a:p>
            <a:pPr marL="214313" lvl="1" algn="just">
              <a:buFont typeface="Wingdings" panose="05000000000000000000" pitchFamily="2" charset="2"/>
              <a:buChar char="Ø"/>
              <a:tabLst>
                <a:tab pos="65485" algn="l"/>
              </a:tabLst>
            </a:pPr>
            <a:endParaRPr lang="en-US" sz="1200" dirty="0"/>
          </a:p>
          <a:p>
            <a:pPr marL="214313" lvl="1" algn="just">
              <a:buFont typeface="Wingdings" panose="05000000000000000000" pitchFamily="2" charset="2"/>
              <a:buChar char="Ø"/>
              <a:tabLst>
                <a:tab pos="65485" algn="l"/>
              </a:tabLst>
            </a:pPr>
            <a:r>
              <a:rPr lang="en-US" sz="1200" dirty="0"/>
              <a:t>32 Bit | Dotted Decimal Notation (DDN) | </a:t>
            </a:r>
          </a:p>
          <a:p>
            <a:pPr marL="214313" lvl="1" algn="just">
              <a:buFont typeface="Wingdings" panose="05000000000000000000" pitchFamily="2" charset="2"/>
              <a:buChar char="Ø"/>
              <a:tabLst>
                <a:tab pos="65485" algn="l"/>
              </a:tabLst>
            </a:pPr>
            <a:r>
              <a:rPr lang="en-US" sz="1200" dirty="0"/>
              <a:t>8 Bit Each (Decimal Octets) | 0 to 255 (4 Octets)</a:t>
            </a:r>
          </a:p>
          <a:p>
            <a:pPr marL="214313" lvl="1" algn="just">
              <a:buFont typeface="Wingdings" panose="05000000000000000000" pitchFamily="2" charset="2"/>
              <a:buChar char="Ø"/>
              <a:tabLst>
                <a:tab pos="65485" algn="l"/>
              </a:tabLst>
            </a:pPr>
            <a:endParaRPr lang="en-US" sz="1200" dirty="0"/>
          </a:p>
          <a:p>
            <a:pPr marL="214313" lvl="1" algn="just">
              <a:buFont typeface="Wingdings" panose="05000000000000000000" pitchFamily="2" charset="2"/>
              <a:buChar char="Ø"/>
              <a:tabLst>
                <a:tab pos="65485" algn="l"/>
              </a:tabLst>
            </a:pPr>
            <a:r>
              <a:rPr lang="en-US" sz="1200" b="1" dirty="0"/>
              <a:t>Public and Private Addresses</a:t>
            </a:r>
          </a:p>
          <a:p>
            <a:pPr marL="514350" lvl="2" algn="just">
              <a:buFont typeface="Courier New" panose="02070309020205020404" pitchFamily="49" charset="0"/>
              <a:buChar char="o"/>
              <a:tabLst>
                <a:tab pos="65485" algn="l"/>
              </a:tabLst>
            </a:pPr>
            <a:r>
              <a:rPr lang="en-US" sz="1200" dirty="0"/>
              <a:t>The Public addresses are used in the Internet</a:t>
            </a:r>
          </a:p>
          <a:p>
            <a:pPr marL="514350" lvl="2" algn="just">
              <a:buFont typeface="Courier New" panose="02070309020205020404" pitchFamily="49" charset="0"/>
              <a:buChar char="o"/>
              <a:tabLst>
                <a:tab pos="65485" algn="l"/>
              </a:tabLst>
            </a:pPr>
            <a:r>
              <a:rPr lang="en-US" sz="1200" dirty="0"/>
              <a:t>The Private Addresses are used only within Lan’s</a:t>
            </a:r>
          </a:p>
          <a:p>
            <a:pPr marL="514350" lvl="2" algn="just">
              <a:buFont typeface="Courier New" panose="02070309020205020404" pitchFamily="49" charset="0"/>
              <a:buChar char="o"/>
              <a:tabLst>
                <a:tab pos="65485" algn="l"/>
              </a:tabLst>
            </a:pPr>
            <a:r>
              <a:rPr lang="en-US" sz="1200" dirty="0"/>
              <a:t>The Private Addresses could not be routed in Internet</a:t>
            </a:r>
          </a:p>
          <a:p>
            <a:pPr marL="214313" lvl="1" algn="just">
              <a:buFont typeface="Wingdings" panose="05000000000000000000" pitchFamily="2" charset="2"/>
              <a:buChar char="Ø"/>
              <a:tabLst>
                <a:tab pos="65485" algn="l"/>
              </a:tabLst>
            </a:pPr>
            <a:endParaRPr lang="en-US" sz="1200" dirty="0"/>
          </a:p>
          <a:p>
            <a:pPr marL="214313" lvl="1" algn="just">
              <a:buFont typeface="Wingdings" panose="05000000000000000000" pitchFamily="2" charset="2"/>
              <a:buChar char="Ø"/>
              <a:tabLst>
                <a:tab pos="65485" algn="l"/>
              </a:tabLst>
            </a:pPr>
            <a:r>
              <a:rPr lang="en-US" sz="1200" b="1" dirty="0"/>
              <a:t>Unicast  	</a:t>
            </a:r>
            <a:r>
              <a:rPr lang="en-US" sz="1200" dirty="0"/>
              <a:t>The Packets are sent to only one device</a:t>
            </a:r>
          </a:p>
          <a:p>
            <a:pPr marL="214313" lvl="1" algn="just">
              <a:buFont typeface="Wingdings" panose="05000000000000000000" pitchFamily="2" charset="2"/>
              <a:buChar char="Ø"/>
              <a:tabLst>
                <a:tab pos="65485" algn="l"/>
              </a:tabLst>
            </a:pPr>
            <a:r>
              <a:rPr lang="en-US" sz="1200" b="1" dirty="0"/>
              <a:t>Multicast 	</a:t>
            </a:r>
            <a:r>
              <a:rPr lang="en-US" sz="1200" dirty="0"/>
              <a:t>The Packets are sent to many devices</a:t>
            </a:r>
            <a:endParaRPr lang="en-US" sz="900" dirty="0"/>
          </a:p>
          <a:p>
            <a:pPr marL="214313" lvl="1" algn="just">
              <a:buFont typeface="Wingdings" panose="05000000000000000000" pitchFamily="2" charset="2"/>
              <a:buChar char="Ø"/>
              <a:tabLst>
                <a:tab pos="65485" algn="l"/>
              </a:tabLst>
            </a:pPr>
            <a:r>
              <a:rPr lang="en-US" sz="1200" b="1" dirty="0"/>
              <a:t>Broadcast	</a:t>
            </a:r>
            <a:r>
              <a:rPr lang="en-US" sz="1200" dirty="0"/>
              <a:t>The Packets are sent to all devices in the Network</a:t>
            </a:r>
            <a:endParaRPr lang="en-US" sz="900" dirty="0"/>
          </a:p>
          <a:p>
            <a:pPr marL="214313" lvl="1" algn="just">
              <a:buFont typeface="Wingdings" panose="05000000000000000000" pitchFamily="2" charset="2"/>
              <a:buChar char="Ø"/>
              <a:tabLst>
                <a:tab pos="65485" algn="l"/>
              </a:tabLst>
            </a:pPr>
            <a:endParaRPr lang="en-US" sz="1200" dirty="0"/>
          </a:p>
          <a:p>
            <a:pPr marL="214313" lvl="1" algn="just">
              <a:buFont typeface="Wingdings" panose="05000000000000000000" pitchFamily="2" charset="2"/>
              <a:buChar char="Ø"/>
              <a:tabLst>
                <a:tab pos="65485" algn="l"/>
              </a:tabLst>
            </a:pPr>
            <a:endParaRPr lang="en-US" sz="1200" dirty="0">
              <a:latin typeface="+mj-lt"/>
            </a:endParaRPr>
          </a:p>
          <a:p>
            <a:pPr marL="214313" lvl="1" algn="just">
              <a:buFont typeface="Wingdings" panose="05000000000000000000" pitchFamily="2" charset="2"/>
              <a:buChar char="Ø"/>
              <a:tabLst>
                <a:tab pos="65485" algn="l"/>
              </a:tabLst>
            </a:pPr>
            <a:endParaRPr lang="en-US" altLang="en-US" sz="1200" dirty="0">
              <a:latin typeface="+mj-lt"/>
              <a:ea typeface="Arial Unicode MS" pitchFamily="34" charset="-128"/>
            </a:endParaRPr>
          </a:p>
          <a:p>
            <a:pPr marL="214313" lvl="1" algn="just">
              <a:buFont typeface="Wingdings" panose="05000000000000000000" pitchFamily="2" charset="2"/>
              <a:buChar char="Ø"/>
              <a:tabLst>
                <a:tab pos="65485" algn="l"/>
              </a:tabLst>
            </a:pPr>
            <a:endParaRPr lang="en-US" sz="1200" dirty="0">
              <a:latin typeface="+mj-lt"/>
              <a:sym typeface="Wingdings" panose="05000000000000000000" pitchFamily="2" charset="2"/>
            </a:endParaRPr>
          </a:p>
          <a:p>
            <a:pPr algn="just">
              <a:buFont typeface="Wingdings" panose="05000000000000000000" pitchFamily="2" charset="2"/>
              <a:buChar char="Ø"/>
              <a:tabLst>
                <a:tab pos="65485" algn="l"/>
              </a:tabLst>
            </a:pPr>
            <a:endParaRPr lang="en-GB" sz="1200" dirty="0">
              <a:solidFill>
                <a:srgbClr val="000000"/>
              </a:solidFill>
              <a:latin typeface="+mj-lt"/>
            </a:endParaRPr>
          </a:p>
        </p:txBody>
      </p:sp>
      <p:pic>
        <p:nvPicPr>
          <p:cNvPr id="7" name="Picture 6"/>
          <p:cNvPicPr>
            <a:picLocks noChangeAspect="1"/>
          </p:cNvPicPr>
          <p:nvPr/>
        </p:nvPicPr>
        <p:blipFill>
          <a:blip r:embed="rId2"/>
          <a:stretch>
            <a:fillRect/>
          </a:stretch>
        </p:blipFill>
        <p:spPr>
          <a:xfrm>
            <a:off x="4175954" y="2195047"/>
            <a:ext cx="4901069" cy="736388"/>
          </a:xfrm>
          <a:prstGeom prst="rect">
            <a:avLst/>
          </a:prstGeom>
        </p:spPr>
      </p:pic>
      <p:pic>
        <p:nvPicPr>
          <p:cNvPr id="8" name="Picture 7"/>
          <p:cNvPicPr>
            <a:picLocks noChangeAspect="1"/>
          </p:cNvPicPr>
          <p:nvPr/>
        </p:nvPicPr>
        <p:blipFill>
          <a:blip r:embed="rId3"/>
          <a:stretch>
            <a:fillRect/>
          </a:stretch>
        </p:blipFill>
        <p:spPr>
          <a:xfrm>
            <a:off x="6781490" y="3028447"/>
            <a:ext cx="2295533" cy="731852"/>
          </a:xfrm>
          <a:prstGeom prst="rect">
            <a:avLst/>
          </a:prstGeom>
        </p:spPr>
      </p:pic>
      <p:pic>
        <p:nvPicPr>
          <p:cNvPr id="9" name="Picture 8"/>
          <p:cNvPicPr>
            <a:picLocks noChangeAspect="1"/>
          </p:cNvPicPr>
          <p:nvPr/>
        </p:nvPicPr>
        <p:blipFill>
          <a:blip r:embed="rId4"/>
          <a:stretch>
            <a:fillRect/>
          </a:stretch>
        </p:blipFill>
        <p:spPr>
          <a:xfrm>
            <a:off x="6781490" y="3813436"/>
            <a:ext cx="2295533" cy="581678"/>
          </a:xfrm>
          <a:prstGeom prst="rect">
            <a:avLst/>
          </a:prstGeom>
        </p:spPr>
      </p:pic>
      <p:pic>
        <p:nvPicPr>
          <p:cNvPr id="10" name="Picture 9"/>
          <p:cNvPicPr>
            <a:picLocks noChangeAspect="1"/>
          </p:cNvPicPr>
          <p:nvPr/>
        </p:nvPicPr>
        <p:blipFill>
          <a:blip r:embed="rId5"/>
          <a:stretch>
            <a:fillRect/>
          </a:stretch>
        </p:blipFill>
        <p:spPr>
          <a:xfrm>
            <a:off x="6781490" y="4460569"/>
            <a:ext cx="2295533" cy="619174"/>
          </a:xfrm>
          <a:prstGeom prst="rect">
            <a:avLst/>
          </a:prstGeom>
        </p:spPr>
      </p:pic>
    </p:spTree>
    <p:extLst>
      <p:ext uri="{BB962C8B-B14F-4D97-AF65-F5344CB8AC3E}">
        <p14:creationId xmlns:p14="http://schemas.microsoft.com/office/powerpoint/2010/main" val="844053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IPv4 Subnet mask</a:t>
            </a: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024281" y="2050043"/>
            <a:ext cx="4345922" cy="2722922"/>
          </a:xfrm>
          <a:prstGeom prst="rect">
            <a:avLst/>
          </a:prstGeom>
        </p:spPr>
      </p:pic>
      <p:pic>
        <p:nvPicPr>
          <p:cNvPr id="6" name="Picture 5"/>
          <p:cNvPicPr>
            <a:picLocks noChangeAspect="1"/>
          </p:cNvPicPr>
          <p:nvPr/>
        </p:nvPicPr>
        <p:blipFill>
          <a:blip r:embed="rId3"/>
          <a:stretch>
            <a:fillRect/>
          </a:stretch>
        </p:blipFill>
        <p:spPr>
          <a:xfrm>
            <a:off x="6011016" y="1747332"/>
            <a:ext cx="2892236" cy="1396819"/>
          </a:xfrm>
          <a:prstGeom prst="rect">
            <a:avLst/>
          </a:prstGeom>
        </p:spPr>
      </p:pic>
      <p:sp>
        <p:nvSpPr>
          <p:cNvPr id="7" name="Rectangle 6"/>
          <p:cNvSpPr/>
          <p:nvPr/>
        </p:nvSpPr>
        <p:spPr>
          <a:xfrm>
            <a:off x="1244397" y="4840571"/>
            <a:ext cx="5940660" cy="646331"/>
          </a:xfrm>
          <a:prstGeom prst="rect">
            <a:avLst/>
          </a:prstGeom>
        </p:spPr>
        <p:txBody>
          <a:bodyPr wrap="square">
            <a:spAutoFit/>
          </a:bodyPr>
          <a:lstStyle/>
          <a:p>
            <a:pPr algn="ctr"/>
            <a:r>
              <a:rPr lang="en-CA" b="1" i="1" dirty="0">
                <a:solidFill>
                  <a:srgbClr val="000000"/>
                </a:solidFill>
                <a:effectLst>
                  <a:outerShdw blurRad="38100" dist="38100" dir="2700000" algn="tl">
                    <a:srgbClr val="000000">
                      <a:alpha val="43137"/>
                    </a:srgbClr>
                  </a:outerShdw>
                </a:effectLst>
              </a:rPr>
              <a:t>A subnet mask is used to determine the network and host portions. </a:t>
            </a:r>
            <a:endParaRPr lang="en-US" b="1" i="1" dirty="0">
              <a:solidFill>
                <a:srgbClr val="000000"/>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82DA54EB-7DE0-40F0-802E-91DE00F2C9A7}"/>
              </a:ext>
            </a:extLst>
          </p:cNvPr>
          <p:cNvPicPr>
            <a:picLocks noChangeAspect="1"/>
          </p:cNvPicPr>
          <p:nvPr/>
        </p:nvPicPr>
        <p:blipFill>
          <a:blip r:embed="rId4"/>
          <a:stretch>
            <a:fillRect/>
          </a:stretch>
        </p:blipFill>
        <p:spPr>
          <a:xfrm>
            <a:off x="6011015" y="3293951"/>
            <a:ext cx="2892236" cy="1396819"/>
          </a:xfrm>
          <a:prstGeom prst="rect">
            <a:avLst/>
          </a:prstGeom>
          <a:ln>
            <a:solidFill>
              <a:srgbClr val="0070C0"/>
            </a:solidFill>
          </a:ln>
        </p:spPr>
      </p:pic>
    </p:spTree>
    <p:extLst>
      <p:ext uri="{BB962C8B-B14F-4D97-AF65-F5344CB8AC3E}">
        <p14:creationId xmlns:p14="http://schemas.microsoft.com/office/powerpoint/2010/main" val="1494464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IPv4 Subnet mask</a:t>
            </a: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496041" y="2132353"/>
            <a:ext cx="4345922" cy="2722922"/>
          </a:xfrm>
          <a:prstGeom prst="rect">
            <a:avLst/>
          </a:prstGeom>
        </p:spPr>
      </p:pic>
      <p:sp>
        <p:nvSpPr>
          <p:cNvPr id="7" name="Rectangle 6"/>
          <p:cNvSpPr/>
          <p:nvPr/>
        </p:nvSpPr>
        <p:spPr>
          <a:xfrm>
            <a:off x="318876" y="1769759"/>
            <a:ext cx="9129439" cy="3139321"/>
          </a:xfrm>
          <a:prstGeom prst="rect">
            <a:avLst/>
          </a:prstGeom>
        </p:spPr>
        <p:txBody>
          <a:bodyPr wrap="square">
            <a:spAutoFit/>
          </a:bodyPr>
          <a:lstStyle/>
          <a:p>
            <a:pPr algn="ctr"/>
            <a:r>
              <a:rPr lang="en-CA" b="1" dirty="0">
                <a:solidFill>
                  <a:srgbClr val="000000"/>
                </a:solidFill>
              </a:rPr>
              <a:t>The actual process used to identify the network and host portions is called </a:t>
            </a:r>
            <a:r>
              <a:rPr lang="en-CA" b="1" dirty="0" err="1">
                <a:solidFill>
                  <a:schemeClr val="accent1"/>
                </a:solidFill>
                <a:effectLst>
                  <a:outerShdw blurRad="38100" dist="38100" dir="2700000" algn="tl">
                    <a:srgbClr val="000000">
                      <a:alpha val="43137"/>
                    </a:srgbClr>
                  </a:outerShdw>
                </a:effectLst>
              </a:rPr>
              <a:t>ANDing</a:t>
            </a:r>
            <a:r>
              <a:rPr lang="en-CA" b="1" dirty="0">
                <a:solidFill>
                  <a:srgbClr val="000000"/>
                </a:solidFill>
              </a:rPr>
              <a:t>.</a:t>
            </a:r>
          </a:p>
          <a:p>
            <a:pPr algn="ctr"/>
            <a:endParaRPr lang="en-CA" i="1" dirty="0">
              <a:solidFill>
                <a:srgbClr val="000000"/>
              </a:solidFill>
            </a:endParaRPr>
          </a:p>
          <a:p>
            <a:pPr marL="54814" lvl="1"/>
            <a:r>
              <a:rPr lang="en-CA" i="1" dirty="0">
                <a:solidFill>
                  <a:srgbClr val="000000"/>
                </a:solidFill>
              </a:rPr>
              <a:t>1 AND 1 = 1, </a:t>
            </a:r>
          </a:p>
          <a:p>
            <a:pPr marL="54814" lvl="1"/>
            <a:r>
              <a:rPr lang="en-CA" i="1" dirty="0">
                <a:solidFill>
                  <a:srgbClr val="000000"/>
                </a:solidFill>
              </a:rPr>
              <a:t>0 AND 1 = 0, </a:t>
            </a:r>
          </a:p>
          <a:p>
            <a:pPr marL="54814" lvl="1"/>
            <a:r>
              <a:rPr lang="en-CA" i="1" dirty="0">
                <a:solidFill>
                  <a:srgbClr val="000000"/>
                </a:solidFill>
              </a:rPr>
              <a:t>1 AND 0 = 0, </a:t>
            </a:r>
          </a:p>
          <a:p>
            <a:pPr marL="54814" lvl="1"/>
            <a:r>
              <a:rPr lang="en-CA" i="1" dirty="0">
                <a:solidFill>
                  <a:srgbClr val="000000"/>
                </a:solidFill>
              </a:rPr>
              <a:t>0 AND 0 = 0</a:t>
            </a:r>
          </a:p>
          <a:p>
            <a:pPr marL="54814" lvl="1"/>
            <a:endParaRPr lang="en-CA" i="1" dirty="0">
              <a:solidFill>
                <a:srgbClr val="000000"/>
              </a:solidFill>
            </a:endParaRPr>
          </a:p>
          <a:p>
            <a:pPr marL="54814" lvl="1"/>
            <a:r>
              <a:rPr lang="en-CA" i="1" dirty="0">
                <a:solidFill>
                  <a:srgbClr val="000000"/>
                </a:solidFill>
              </a:rPr>
              <a:t>1 = True </a:t>
            </a:r>
          </a:p>
          <a:p>
            <a:pPr marL="54814" lvl="1"/>
            <a:r>
              <a:rPr lang="en-CA" i="1" dirty="0">
                <a:solidFill>
                  <a:srgbClr val="000000"/>
                </a:solidFill>
              </a:rPr>
              <a:t>0  = False</a:t>
            </a:r>
            <a:endParaRPr lang="en-CA" sz="1200" i="1" dirty="0">
              <a:solidFill>
                <a:srgbClr val="000000"/>
              </a:solidFill>
            </a:endParaRPr>
          </a:p>
          <a:p>
            <a:pPr algn="ctr"/>
            <a:endParaRPr lang="en-CA" dirty="0">
              <a:solidFill>
                <a:srgbClr val="000000"/>
              </a:solidFill>
            </a:endParaRPr>
          </a:p>
        </p:txBody>
      </p:sp>
      <p:pic>
        <p:nvPicPr>
          <p:cNvPr id="9" name="Picture 8">
            <a:extLst>
              <a:ext uri="{FF2B5EF4-FFF2-40B4-BE49-F238E27FC236}">
                <a16:creationId xmlns:a16="http://schemas.microsoft.com/office/drawing/2014/main" id="{82DA54EB-7DE0-40F0-802E-91DE00F2C9A7}"/>
              </a:ext>
            </a:extLst>
          </p:cNvPr>
          <p:cNvPicPr>
            <a:picLocks noChangeAspect="1"/>
          </p:cNvPicPr>
          <p:nvPr/>
        </p:nvPicPr>
        <p:blipFill>
          <a:blip r:embed="rId3"/>
          <a:stretch>
            <a:fillRect/>
          </a:stretch>
        </p:blipFill>
        <p:spPr>
          <a:xfrm>
            <a:off x="6035643" y="2132352"/>
            <a:ext cx="2651157" cy="1280389"/>
          </a:xfrm>
          <a:prstGeom prst="rect">
            <a:avLst/>
          </a:prstGeom>
          <a:ln>
            <a:solidFill>
              <a:srgbClr val="0070C0"/>
            </a:solidFill>
          </a:ln>
        </p:spPr>
      </p:pic>
      <p:pic>
        <p:nvPicPr>
          <p:cNvPr id="10" name="Picture 9">
            <a:extLst>
              <a:ext uri="{FF2B5EF4-FFF2-40B4-BE49-F238E27FC236}">
                <a16:creationId xmlns:a16="http://schemas.microsoft.com/office/drawing/2014/main" id="{9F2917F7-70A6-4627-8200-4118CE19CA50}"/>
              </a:ext>
            </a:extLst>
          </p:cNvPr>
          <p:cNvPicPr>
            <a:picLocks noChangeAspect="1"/>
          </p:cNvPicPr>
          <p:nvPr/>
        </p:nvPicPr>
        <p:blipFill>
          <a:blip r:embed="rId4"/>
          <a:stretch>
            <a:fillRect/>
          </a:stretch>
        </p:blipFill>
        <p:spPr>
          <a:xfrm>
            <a:off x="6035643" y="3462413"/>
            <a:ext cx="2651157" cy="1162202"/>
          </a:xfrm>
          <a:prstGeom prst="rect">
            <a:avLst/>
          </a:prstGeom>
        </p:spPr>
      </p:pic>
    </p:spTree>
    <p:extLst>
      <p:ext uri="{BB962C8B-B14F-4D97-AF65-F5344CB8AC3E}">
        <p14:creationId xmlns:p14="http://schemas.microsoft.com/office/powerpoint/2010/main" val="1966951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a:t>
            </a:r>
            <a:r>
              <a:rPr lang="en-US">
                <a:solidFill>
                  <a:schemeClr val="accent1">
                    <a:lumMod val="50000"/>
                  </a:schemeClr>
                </a:solidFill>
              </a:rPr>
              <a:t>: IPv4 Structure</a:t>
            </a:r>
            <a:endParaRPr lang="en-GB" dirty="0">
              <a:solidFill>
                <a:schemeClr val="accent1">
                  <a:lumMod val="50000"/>
                </a:schemeClr>
              </a:solidFill>
            </a:endParaRPr>
          </a:p>
        </p:txBody>
      </p:sp>
      <p:sp>
        <p:nvSpPr>
          <p:cNvPr id="13" name="Rectangle 12"/>
          <p:cNvSpPr/>
          <p:nvPr/>
        </p:nvSpPr>
        <p:spPr>
          <a:xfrm>
            <a:off x="212819" y="2309189"/>
            <a:ext cx="4941602" cy="2492990"/>
          </a:xfrm>
          <a:prstGeom prst="rect">
            <a:avLst/>
          </a:prstGeom>
        </p:spPr>
        <p:txBody>
          <a:bodyPr wrap="square">
            <a:spAutoFit/>
          </a:bodyPr>
          <a:lstStyle/>
          <a:p>
            <a:pPr marL="214313" indent="-214313" algn="just">
              <a:buFont typeface="Wingdings" panose="05000000000000000000" pitchFamily="2" charset="2"/>
              <a:buChar char="Ø"/>
            </a:pPr>
            <a:r>
              <a:rPr lang="en-CA" sz="1200" dirty="0">
                <a:solidFill>
                  <a:srgbClr val="000000"/>
                </a:solidFill>
              </a:rPr>
              <a:t>The prefix length is the number of bits set to 1 in the subnet mask. </a:t>
            </a:r>
          </a:p>
          <a:p>
            <a:pPr marL="214313" indent="-214313" algn="just">
              <a:buFont typeface="Wingdings" panose="05000000000000000000" pitchFamily="2" charset="2"/>
              <a:buChar char="Ø"/>
            </a:pPr>
            <a:endParaRPr lang="en-CA" sz="1200" dirty="0">
              <a:solidFill>
                <a:srgbClr val="000000"/>
              </a:solidFill>
            </a:endParaRPr>
          </a:p>
          <a:p>
            <a:pPr marL="214313" indent="-214313" algn="just">
              <a:buFont typeface="Wingdings" panose="05000000000000000000" pitchFamily="2" charset="2"/>
              <a:buChar char="Ø"/>
            </a:pPr>
            <a:r>
              <a:rPr lang="en-CA" sz="1200" dirty="0">
                <a:solidFill>
                  <a:srgbClr val="000000"/>
                </a:solidFill>
              </a:rPr>
              <a:t>It is written in “slash notation” therefore, count the number of bits in the subnet mask and prepend it with a slash.</a:t>
            </a:r>
          </a:p>
          <a:p>
            <a:pPr marL="214313" indent="-214313" algn="just">
              <a:buFont typeface="Wingdings" panose="05000000000000000000" pitchFamily="2" charset="2"/>
              <a:buChar char="Ø"/>
            </a:pPr>
            <a:endParaRPr lang="en-CA" sz="1200" dirty="0">
              <a:solidFill>
                <a:srgbClr val="000000"/>
              </a:solidFill>
            </a:endParaRPr>
          </a:p>
          <a:p>
            <a:pPr marL="214313" indent="-214313" algn="just">
              <a:buFont typeface="Wingdings" panose="05000000000000000000" pitchFamily="2" charset="2"/>
              <a:buChar char="Ø"/>
            </a:pPr>
            <a:r>
              <a:rPr lang="en-CA" sz="1200" dirty="0">
                <a:solidFill>
                  <a:srgbClr val="000000"/>
                </a:solidFill>
              </a:rPr>
              <a:t>A prefix length is a less cumbersome method used to identify a subnet mask address.</a:t>
            </a:r>
          </a:p>
          <a:p>
            <a:pPr marL="214313" indent="-214313" algn="just">
              <a:buFont typeface="Wingdings" panose="05000000000000000000" pitchFamily="2" charset="2"/>
              <a:buChar char="Ø"/>
            </a:pPr>
            <a:endParaRPr lang="en-CA" sz="1200" dirty="0">
              <a:solidFill>
                <a:srgbClr val="000000"/>
              </a:solidFill>
            </a:endParaRPr>
          </a:p>
          <a:p>
            <a:pPr marL="214313" indent="-214313" algn="just">
              <a:buFont typeface="Wingdings" panose="05000000000000000000" pitchFamily="2" charset="2"/>
              <a:buChar char="Ø"/>
            </a:pPr>
            <a:r>
              <a:rPr lang="en-CA" sz="1200" dirty="0">
                <a:solidFill>
                  <a:srgbClr val="000000"/>
                </a:solidFill>
              </a:rPr>
              <a:t>Within each network are three types of IP addresses:</a:t>
            </a:r>
          </a:p>
          <a:p>
            <a:pPr marL="557213" lvl="1" indent="-214313" algn="just">
              <a:buFont typeface="Wingdings" panose="05000000000000000000" pitchFamily="2" charset="2"/>
              <a:buChar char="Ø"/>
            </a:pPr>
            <a:r>
              <a:rPr lang="en-CA" sz="1200" i="1" dirty="0">
                <a:solidFill>
                  <a:schemeClr val="accent1"/>
                </a:solidFill>
                <a:effectLst>
                  <a:outerShdw blurRad="38100" dist="38100" dir="2700000" algn="tl">
                    <a:srgbClr val="000000">
                      <a:alpha val="43137"/>
                    </a:srgbClr>
                  </a:outerShdw>
                </a:effectLst>
              </a:rPr>
              <a:t>Network address</a:t>
            </a:r>
          </a:p>
          <a:p>
            <a:pPr marL="557213" lvl="1" indent="-214313" algn="just">
              <a:buFont typeface="Wingdings" panose="05000000000000000000" pitchFamily="2" charset="2"/>
              <a:buChar char="Ø"/>
            </a:pPr>
            <a:r>
              <a:rPr lang="en-CA" sz="1200" i="1" dirty="0">
                <a:solidFill>
                  <a:schemeClr val="accent1"/>
                </a:solidFill>
                <a:effectLst>
                  <a:outerShdw blurRad="38100" dist="38100" dir="2700000" algn="tl">
                    <a:srgbClr val="000000">
                      <a:alpha val="43137"/>
                    </a:srgbClr>
                  </a:outerShdw>
                </a:effectLst>
              </a:rPr>
              <a:t>Host addresses</a:t>
            </a:r>
          </a:p>
          <a:p>
            <a:pPr marL="557213" lvl="1" indent="-214313" algn="just">
              <a:buFont typeface="Wingdings" panose="05000000000000000000" pitchFamily="2" charset="2"/>
              <a:buChar char="Ø"/>
            </a:pPr>
            <a:r>
              <a:rPr lang="en-CA" sz="1200" i="1" dirty="0">
                <a:solidFill>
                  <a:schemeClr val="accent1"/>
                </a:solidFill>
                <a:effectLst>
                  <a:outerShdw blurRad="38100" dist="38100" dir="2700000" algn="tl">
                    <a:srgbClr val="000000">
                      <a:alpha val="43137"/>
                    </a:srgbClr>
                  </a:outerShdw>
                </a:effectLst>
              </a:rPr>
              <a:t>Broadcast address</a:t>
            </a:r>
            <a:endParaRPr lang="en-US" sz="1200" i="1" dirty="0">
              <a:solidFill>
                <a:schemeClr val="accent1"/>
              </a:solidFill>
              <a:effectLst>
                <a:outerShdw blurRad="38100" dist="38100" dir="2700000" algn="tl">
                  <a:srgbClr val="000000">
                    <a:alpha val="43137"/>
                  </a:srgbClr>
                </a:outerShdw>
              </a:effectLst>
            </a:endParaRPr>
          </a:p>
          <a:p>
            <a:pPr marL="214313" indent="-214313" algn="just">
              <a:buFont typeface="Wingdings" panose="05000000000000000000" pitchFamily="2" charset="2"/>
              <a:buChar char="Ø"/>
            </a:pPr>
            <a:endParaRPr lang="en-US" sz="1200" dirty="0">
              <a:solidFill>
                <a:srgbClr val="000000"/>
              </a:solidFill>
            </a:endParaRPr>
          </a:p>
        </p:txBody>
      </p:sp>
      <p:graphicFrame>
        <p:nvGraphicFramePr>
          <p:cNvPr id="14" name="Table 13">
            <a:extLst>
              <a:ext uri="{FF2B5EF4-FFF2-40B4-BE49-F238E27FC236}">
                <a16:creationId xmlns:a16="http://schemas.microsoft.com/office/drawing/2014/main" id="{F233CEE0-728D-4198-87F2-5E9774E181A6}"/>
              </a:ext>
            </a:extLst>
          </p:cNvPr>
          <p:cNvGraphicFramePr>
            <a:graphicFrameLocks noGrp="1"/>
          </p:cNvGraphicFramePr>
          <p:nvPr/>
        </p:nvGraphicFramePr>
        <p:xfrm>
          <a:off x="5428262" y="2188356"/>
          <a:ext cx="3571875" cy="2589000"/>
        </p:xfrm>
        <a:graphic>
          <a:graphicData uri="http://schemas.openxmlformats.org/drawingml/2006/table">
            <a:tbl>
              <a:tblPr firstRow="1" bandRow="1">
                <a:tableStyleId>{5C22544A-7EE6-4342-B048-85BDC9FD1C3A}</a:tableStyleId>
              </a:tblPr>
              <a:tblGrid>
                <a:gridCol w="862964">
                  <a:extLst>
                    <a:ext uri="{9D8B030D-6E8A-4147-A177-3AD203B41FA5}">
                      <a16:colId xmlns:a16="http://schemas.microsoft.com/office/drawing/2014/main" val="2853717215"/>
                    </a:ext>
                  </a:extLst>
                </a:gridCol>
                <a:gridCol w="1971241">
                  <a:extLst>
                    <a:ext uri="{9D8B030D-6E8A-4147-A177-3AD203B41FA5}">
                      <a16:colId xmlns:a16="http://schemas.microsoft.com/office/drawing/2014/main" val="3859420295"/>
                    </a:ext>
                  </a:extLst>
                </a:gridCol>
                <a:gridCol w="737670">
                  <a:extLst>
                    <a:ext uri="{9D8B030D-6E8A-4147-A177-3AD203B41FA5}">
                      <a16:colId xmlns:a16="http://schemas.microsoft.com/office/drawing/2014/main" val="2152541703"/>
                    </a:ext>
                  </a:extLst>
                </a:gridCol>
              </a:tblGrid>
              <a:tr h="287655">
                <a:tc>
                  <a:txBody>
                    <a:bodyPr/>
                    <a:lstStyle/>
                    <a:p>
                      <a:pPr algn="l" fontAlgn="ctr"/>
                      <a:r>
                        <a:rPr lang="en-CA" sz="800" b="1" dirty="0">
                          <a:effectLst/>
                        </a:rPr>
                        <a:t>Subnet Mask</a:t>
                      </a:r>
                      <a:endParaRPr lang="en-CA" sz="800" dirty="0">
                        <a:effectLst/>
                      </a:endParaRPr>
                    </a:p>
                  </a:txBody>
                  <a:tcPr marL="23813" marR="23813" marT="23813" marB="23813" anchor="ctr"/>
                </a:tc>
                <a:tc>
                  <a:txBody>
                    <a:bodyPr/>
                    <a:lstStyle/>
                    <a:p>
                      <a:pPr algn="l" fontAlgn="ctr"/>
                      <a:r>
                        <a:rPr lang="en-CA" sz="800" b="1" dirty="0">
                          <a:effectLst/>
                        </a:rPr>
                        <a:t>32-bit Address</a:t>
                      </a:r>
                      <a:endParaRPr lang="en-CA" sz="800" dirty="0">
                        <a:effectLst/>
                      </a:endParaRPr>
                    </a:p>
                  </a:txBody>
                  <a:tcPr marL="23813" marR="23813" marT="23813" marB="23813" anchor="ctr"/>
                </a:tc>
                <a:tc>
                  <a:txBody>
                    <a:bodyPr/>
                    <a:lstStyle/>
                    <a:p>
                      <a:pPr algn="l" fontAlgn="ctr"/>
                      <a:r>
                        <a:rPr lang="en-CA" sz="800" b="1" dirty="0">
                          <a:effectLst/>
                        </a:rPr>
                        <a:t>Prefix </a:t>
                      </a:r>
                    </a:p>
                    <a:p>
                      <a:pPr algn="l" fontAlgn="ctr"/>
                      <a:r>
                        <a:rPr lang="en-CA" sz="800" b="1" dirty="0">
                          <a:effectLst/>
                        </a:rPr>
                        <a:t>Length</a:t>
                      </a:r>
                      <a:endParaRPr lang="en-CA" sz="800" dirty="0">
                        <a:effectLst/>
                      </a:endParaRPr>
                    </a:p>
                  </a:txBody>
                  <a:tcPr marL="23813" marR="23813" marT="23813" marB="23813" anchor="ctr"/>
                </a:tc>
                <a:extLst>
                  <a:ext uri="{0D108BD9-81ED-4DB2-BD59-A6C34878D82A}">
                    <a16:rowId xmlns:a16="http://schemas.microsoft.com/office/drawing/2014/main" val="1617726287"/>
                  </a:ext>
                </a:extLst>
              </a:tr>
              <a:tr h="255705">
                <a:tc>
                  <a:txBody>
                    <a:bodyPr/>
                    <a:lstStyle/>
                    <a:p>
                      <a:pPr fontAlgn="ctr"/>
                      <a:r>
                        <a:rPr lang="en-CA" sz="800" b="0" dirty="0">
                          <a:effectLst/>
                        </a:rPr>
                        <a:t>255.0.0.0</a:t>
                      </a:r>
                    </a:p>
                  </a:txBody>
                  <a:tcPr marL="23813" marR="23813" marT="23813" marB="23813" anchor="ctr"/>
                </a:tc>
                <a:tc>
                  <a:txBody>
                    <a:bodyPr/>
                    <a:lstStyle/>
                    <a:p>
                      <a:pPr rtl="0" fontAlgn="ctr"/>
                      <a:r>
                        <a:rPr lang="en-CA" sz="800" b="0" dirty="0">
                          <a:effectLst/>
                        </a:rPr>
                        <a:t>11111111.00000000.00000000.00000000</a:t>
                      </a:r>
                    </a:p>
                  </a:txBody>
                  <a:tcPr marL="23813" marR="23813" marT="23813" marB="23813" anchor="ctr"/>
                </a:tc>
                <a:tc>
                  <a:txBody>
                    <a:bodyPr/>
                    <a:lstStyle/>
                    <a:p>
                      <a:pPr fontAlgn="ctr"/>
                      <a:r>
                        <a:rPr lang="en-CA" sz="800" b="0" dirty="0">
                          <a:effectLst/>
                        </a:rPr>
                        <a:t>/8</a:t>
                      </a:r>
                    </a:p>
                  </a:txBody>
                  <a:tcPr marL="23813" marR="23813" marT="23813" marB="23813" anchor="ctr"/>
                </a:tc>
                <a:extLst>
                  <a:ext uri="{0D108BD9-81ED-4DB2-BD59-A6C34878D82A}">
                    <a16:rowId xmlns:a16="http://schemas.microsoft.com/office/drawing/2014/main" val="3476665342"/>
                  </a:ext>
                </a:extLst>
              </a:tr>
              <a:tr h="255705">
                <a:tc>
                  <a:txBody>
                    <a:bodyPr/>
                    <a:lstStyle/>
                    <a:p>
                      <a:pPr fontAlgn="ctr"/>
                      <a:r>
                        <a:rPr lang="en-CA" sz="800" b="0" dirty="0">
                          <a:effectLst/>
                        </a:rPr>
                        <a:t>255.255.0.0</a:t>
                      </a:r>
                    </a:p>
                  </a:txBody>
                  <a:tcPr marL="23813" marR="23813" marT="23813" marB="23813" anchor="ctr"/>
                </a:tc>
                <a:tc>
                  <a:txBody>
                    <a:bodyPr/>
                    <a:lstStyle/>
                    <a:p>
                      <a:pPr rtl="0" fontAlgn="ctr"/>
                      <a:r>
                        <a:rPr lang="en-CA" sz="800" b="0" dirty="0">
                          <a:effectLst/>
                        </a:rPr>
                        <a:t>11111111.11111111.00000000.00000000</a:t>
                      </a:r>
                    </a:p>
                  </a:txBody>
                  <a:tcPr marL="23813" marR="23813" marT="23813" marB="23813" anchor="ctr"/>
                </a:tc>
                <a:tc>
                  <a:txBody>
                    <a:bodyPr/>
                    <a:lstStyle/>
                    <a:p>
                      <a:pPr fontAlgn="ctr"/>
                      <a:r>
                        <a:rPr lang="en-CA" sz="800" b="0" dirty="0">
                          <a:effectLst/>
                        </a:rPr>
                        <a:t>/16</a:t>
                      </a:r>
                    </a:p>
                  </a:txBody>
                  <a:tcPr marL="23813" marR="23813" marT="23813" marB="23813" anchor="ctr"/>
                </a:tc>
                <a:extLst>
                  <a:ext uri="{0D108BD9-81ED-4DB2-BD59-A6C34878D82A}">
                    <a16:rowId xmlns:a16="http://schemas.microsoft.com/office/drawing/2014/main" val="863355901"/>
                  </a:ext>
                </a:extLst>
              </a:tr>
              <a:tr h="255705">
                <a:tc>
                  <a:txBody>
                    <a:bodyPr/>
                    <a:lstStyle/>
                    <a:p>
                      <a:pPr fontAlgn="ctr"/>
                      <a:r>
                        <a:rPr lang="en-CA" sz="800" b="0" dirty="0">
                          <a:effectLst/>
                        </a:rPr>
                        <a:t>255.255.255.0</a:t>
                      </a:r>
                    </a:p>
                  </a:txBody>
                  <a:tcPr marL="23813" marR="23813" marT="23813" marB="23813" anchor="ctr"/>
                </a:tc>
                <a:tc>
                  <a:txBody>
                    <a:bodyPr/>
                    <a:lstStyle/>
                    <a:p>
                      <a:pPr rtl="0" fontAlgn="ctr"/>
                      <a:r>
                        <a:rPr lang="en-CA" sz="800" b="0" dirty="0">
                          <a:effectLst/>
                        </a:rPr>
                        <a:t>11111111.11111111.11111111.00000000</a:t>
                      </a:r>
                    </a:p>
                  </a:txBody>
                  <a:tcPr marL="23813" marR="23813" marT="23813" marB="23813" anchor="ctr"/>
                </a:tc>
                <a:tc>
                  <a:txBody>
                    <a:bodyPr/>
                    <a:lstStyle/>
                    <a:p>
                      <a:pPr fontAlgn="ctr"/>
                      <a:r>
                        <a:rPr lang="en-CA" sz="800" b="0" dirty="0">
                          <a:effectLst/>
                        </a:rPr>
                        <a:t>/24</a:t>
                      </a:r>
                    </a:p>
                  </a:txBody>
                  <a:tcPr marL="23813" marR="23813" marT="23813" marB="23813" anchor="ctr"/>
                </a:tc>
                <a:extLst>
                  <a:ext uri="{0D108BD9-81ED-4DB2-BD59-A6C34878D82A}">
                    <a16:rowId xmlns:a16="http://schemas.microsoft.com/office/drawing/2014/main" val="2609772987"/>
                  </a:ext>
                </a:extLst>
              </a:tr>
              <a:tr h="255705">
                <a:tc>
                  <a:txBody>
                    <a:bodyPr/>
                    <a:lstStyle/>
                    <a:p>
                      <a:pPr fontAlgn="ctr"/>
                      <a:r>
                        <a:rPr lang="en-CA" sz="800" b="0" dirty="0">
                          <a:effectLst/>
                        </a:rPr>
                        <a:t>255.255.255.128</a:t>
                      </a:r>
                    </a:p>
                  </a:txBody>
                  <a:tcPr marL="23813" marR="23813" marT="23813" marB="23813" anchor="ctr"/>
                </a:tc>
                <a:tc>
                  <a:txBody>
                    <a:bodyPr/>
                    <a:lstStyle/>
                    <a:p>
                      <a:pPr rtl="0" fontAlgn="ctr"/>
                      <a:r>
                        <a:rPr lang="en-CA" sz="800" b="0" dirty="0">
                          <a:effectLst/>
                        </a:rPr>
                        <a:t>11111111.11111111.11111111.10000000</a:t>
                      </a:r>
                    </a:p>
                  </a:txBody>
                  <a:tcPr marL="23813" marR="23813" marT="23813" marB="23813" anchor="ctr"/>
                </a:tc>
                <a:tc>
                  <a:txBody>
                    <a:bodyPr/>
                    <a:lstStyle/>
                    <a:p>
                      <a:pPr fontAlgn="ctr"/>
                      <a:r>
                        <a:rPr lang="en-CA" sz="800" b="0" dirty="0">
                          <a:effectLst/>
                        </a:rPr>
                        <a:t>/25</a:t>
                      </a:r>
                    </a:p>
                  </a:txBody>
                  <a:tcPr marL="23813" marR="23813" marT="23813" marB="23813" anchor="ctr"/>
                </a:tc>
                <a:extLst>
                  <a:ext uri="{0D108BD9-81ED-4DB2-BD59-A6C34878D82A}">
                    <a16:rowId xmlns:a16="http://schemas.microsoft.com/office/drawing/2014/main" val="1362219286"/>
                  </a:ext>
                </a:extLst>
              </a:tr>
              <a:tr h="255705">
                <a:tc>
                  <a:txBody>
                    <a:bodyPr/>
                    <a:lstStyle/>
                    <a:p>
                      <a:pPr fontAlgn="ctr"/>
                      <a:r>
                        <a:rPr lang="en-CA" sz="800" b="0" dirty="0">
                          <a:effectLst/>
                        </a:rPr>
                        <a:t>255.255.255.192</a:t>
                      </a:r>
                    </a:p>
                  </a:txBody>
                  <a:tcPr marL="23813" marR="23813" marT="23813" marB="23813" anchor="ctr"/>
                </a:tc>
                <a:tc>
                  <a:txBody>
                    <a:bodyPr/>
                    <a:lstStyle/>
                    <a:p>
                      <a:pPr rtl="0" fontAlgn="ctr"/>
                      <a:r>
                        <a:rPr lang="en-CA" sz="800" b="0" dirty="0">
                          <a:effectLst/>
                        </a:rPr>
                        <a:t>11111111.11111111.11111111.11000000</a:t>
                      </a:r>
                    </a:p>
                  </a:txBody>
                  <a:tcPr marL="23813" marR="23813" marT="23813" marB="23813" anchor="ctr"/>
                </a:tc>
                <a:tc>
                  <a:txBody>
                    <a:bodyPr/>
                    <a:lstStyle/>
                    <a:p>
                      <a:pPr fontAlgn="ctr"/>
                      <a:r>
                        <a:rPr lang="en-CA" sz="800" b="0" dirty="0">
                          <a:effectLst/>
                        </a:rPr>
                        <a:t>/26</a:t>
                      </a:r>
                    </a:p>
                  </a:txBody>
                  <a:tcPr marL="23813" marR="23813" marT="23813" marB="23813" anchor="ctr"/>
                </a:tc>
                <a:extLst>
                  <a:ext uri="{0D108BD9-81ED-4DB2-BD59-A6C34878D82A}">
                    <a16:rowId xmlns:a16="http://schemas.microsoft.com/office/drawing/2014/main" val="2881816204"/>
                  </a:ext>
                </a:extLst>
              </a:tr>
              <a:tr h="255705">
                <a:tc>
                  <a:txBody>
                    <a:bodyPr/>
                    <a:lstStyle/>
                    <a:p>
                      <a:pPr fontAlgn="ctr"/>
                      <a:r>
                        <a:rPr lang="en-CA" sz="800" b="0" dirty="0">
                          <a:effectLst/>
                        </a:rPr>
                        <a:t>255.255.255.224</a:t>
                      </a:r>
                    </a:p>
                  </a:txBody>
                  <a:tcPr marL="23813" marR="23813" marT="23813" marB="23813" anchor="ctr"/>
                </a:tc>
                <a:tc>
                  <a:txBody>
                    <a:bodyPr/>
                    <a:lstStyle/>
                    <a:p>
                      <a:pPr rtl="0" fontAlgn="ctr"/>
                      <a:r>
                        <a:rPr lang="en-CA" sz="800" b="0" dirty="0">
                          <a:effectLst/>
                        </a:rPr>
                        <a:t>11111111.11111111.11111111.11100000</a:t>
                      </a:r>
                    </a:p>
                  </a:txBody>
                  <a:tcPr marL="23813" marR="23813" marT="23813" marB="23813" anchor="ctr"/>
                </a:tc>
                <a:tc>
                  <a:txBody>
                    <a:bodyPr/>
                    <a:lstStyle/>
                    <a:p>
                      <a:pPr fontAlgn="ctr"/>
                      <a:r>
                        <a:rPr lang="en-CA" sz="800" b="0" dirty="0">
                          <a:effectLst/>
                        </a:rPr>
                        <a:t>/27</a:t>
                      </a:r>
                    </a:p>
                  </a:txBody>
                  <a:tcPr marL="23813" marR="23813" marT="23813" marB="23813" anchor="ctr"/>
                </a:tc>
                <a:extLst>
                  <a:ext uri="{0D108BD9-81ED-4DB2-BD59-A6C34878D82A}">
                    <a16:rowId xmlns:a16="http://schemas.microsoft.com/office/drawing/2014/main" val="1859046036"/>
                  </a:ext>
                </a:extLst>
              </a:tr>
              <a:tr h="255705">
                <a:tc>
                  <a:txBody>
                    <a:bodyPr/>
                    <a:lstStyle/>
                    <a:p>
                      <a:pPr fontAlgn="ctr"/>
                      <a:r>
                        <a:rPr lang="en-CA" sz="800" b="0" dirty="0">
                          <a:effectLst/>
                        </a:rPr>
                        <a:t>255.255.255.240</a:t>
                      </a:r>
                    </a:p>
                  </a:txBody>
                  <a:tcPr marL="23813" marR="23813" marT="23813" marB="23813" anchor="ctr"/>
                </a:tc>
                <a:tc>
                  <a:txBody>
                    <a:bodyPr/>
                    <a:lstStyle/>
                    <a:p>
                      <a:pPr rtl="0" fontAlgn="ctr"/>
                      <a:r>
                        <a:rPr lang="en-CA" sz="800" b="0" dirty="0">
                          <a:effectLst/>
                        </a:rPr>
                        <a:t>11111111.11111111.11111111.11110000</a:t>
                      </a:r>
                    </a:p>
                  </a:txBody>
                  <a:tcPr marL="23813" marR="23813" marT="23813" marB="23813" anchor="ctr"/>
                </a:tc>
                <a:tc>
                  <a:txBody>
                    <a:bodyPr/>
                    <a:lstStyle/>
                    <a:p>
                      <a:pPr fontAlgn="ctr"/>
                      <a:r>
                        <a:rPr lang="en-CA" sz="800" b="0" dirty="0">
                          <a:effectLst/>
                        </a:rPr>
                        <a:t>/28</a:t>
                      </a:r>
                    </a:p>
                  </a:txBody>
                  <a:tcPr marL="23813" marR="23813" marT="23813" marB="23813" anchor="ctr"/>
                </a:tc>
                <a:extLst>
                  <a:ext uri="{0D108BD9-81ED-4DB2-BD59-A6C34878D82A}">
                    <a16:rowId xmlns:a16="http://schemas.microsoft.com/office/drawing/2014/main" val="2913653739"/>
                  </a:ext>
                </a:extLst>
              </a:tr>
              <a:tr h="255705">
                <a:tc>
                  <a:txBody>
                    <a:bodyPr/>
                    <a:lstStyle/>
                    <a:p>
                      <a:pPr fontAlgn="ctr"/>
                      <a:r>
                        <a:rPr lang="en-CA" sz="800" b="0" dirty="0">
                          <a:effectLst/>
                        </a:rPr>
                        <a:t>255.255.255.248</a:t>
                      </a:r>
                    </a:p>
                  </a:txBody>
                  <a:tcPr marL="23813" marR="23813" marT="23813" marB="23813" anchor="ctr"/>
                </a:tc>
                <a:tc>
                  <a:txBody>
                    <a:bodyPr/>
                    <a:lstStyle/>
                    <a:p>
                      <a:pPr rtl="0" fontAlgn="ctr"/>
                      <a:r>
                        <a:rPr lang="en-CA" sz="800" b="0" dirty="0">
                          <a:effectLst/>
                        </a:rPr>
                        <a:t>11111111.11111111.11111111.11111000</a:t>
                      </a:r>
                    </a:p>
                  </a:txBody>
                  <a:tcPr marL="23813" marR="23813" marT="23813" marB="23813" anchor="ctr"/>
                </a:tc>
                <a:tc>
                  <a:txBody>
                    <a:bodyPr/>
                    <a:lstStyle/>
                    <a:p>
                      <a:pPr fontAlgn="ctr"/>
                      <a:r>
                        <a:rPr lang="en-CA" sz="800" b="0" dirty="0">
                          <a:effectLst/>
                        </a:rPr>
                        <a:t>/29</a:t>
                      </a:r>
                    </a:p>
                  </a:txBody>
                  <a:tcPr marL="23813" marR="23813" marT="23813" marB="23813" anchor="ctr"/>
                </a:tc>
                <a:extLst>
                  <a:ext uri="{0D108BD9-81ED-4DB2-BD59-A6C34878D82A}">
                    <a16:rowId xmlns:a16="http://schemas.microsoft.com/office/drawing/2014/main" val="200304742"/>
                  </a:ext>
                </a:extLst>
              </a:tr>
              <a:tr h="255705">
                <a:tc>
                  <a:txBody>
                    <a:bodyPr/>
                    <a:lstStyle/>
                    <a:p>
                      <a:pPr fontAlgn="ctr"/>
                      <a:r>
                        <a:rPr lang="en-CA" sz="800" b="0" dirty="0">
                          <a:effectLst/>
                        </a:rPr>
                        <a:t>255.255.255.252</a:t>
                      </a:r>
                    </a:p>
                  </a:txBody>
                  <a:tcPr marL="23813" marR="23813" marT="23813" marB="23813" anchor="ctr"/>
                </a:tc>
                <a:tc>
                  <a:txBody>
                    <a:bodyPr/>
                    <a:lstStyle/>
                    <a:p>
                      <a:pPr rtl="0" fontAlgn="ctr"/>
                      <a:r>
                        <a:rPr lang="en-CA" sz="800" b="0" dirty="0">
                          <a:effectLst/>
                        </a:rPr>
                        <a:t>11111111.11111111.11111111.11111100</a:t>
                      </a:r>
                    </a:p>
                  </a:txBody>
                  <a:tcPr marL="23813" marR="23813" marT="23813" marB="23813" anchor="ctr"/>
                </a:tc>
                <a:tc>
                  <a:txBody>
                    <a:bodyPr/>
                    <a:lstStyle/>
                    <a:p>
                      <a:pPr fontAlgn="ctr"/>
                      <a:r>
                        <a:rPr lang="en-CA" sz="800" b="0" dirty="0">
                          <a:effectLst/>
                        </a:rPr>
                        <a:t>/30</a:t>
                      </a:r>
                    </a:p>
                  </a:txBody>
                  <a:tcPr marL="23813" marR="23813" marT="23813" marB="23813" anchor="ctr"/>
                </a:tc>
                <a:extLst>
                  <a:ext uri="{0D108BD9-81ED-4DB2-BD59-A6C34878D82A}">
                    <a16:rowId xmlns:a16="http://schemas.microsoft.com/office/drawing/2014/main" val="235243754"/>
                  </a:ext>
                </a:extLst>
              </a:tr>
            </a:tbl>
          </a:graphicData>
        </a:graphic>
      </p:graphicFrame>
    </p:spTree>
    <p:extLst>
      <p:ext uri="{BB962C8B-B14F-4D97-AF65-F5344CB8AC3E}">
        <p14:creationId xmlns:p14="http://schemas.microsoft.com/office/powerpoint/2010/main" val="2991586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IPv4 Classes</a:t>
            </a:r>
            <a:endParaRPr lang="en-GB" dirty="0">
              <a:solidFill>
                <a:schemeClr val="accent1">
                  <a:lumMod val="50000"/>
                </a:schemeClr>
              </a:solidFill>
            </a:endParaRPr>
          </a:p>
        </p:txBody>
      </p:sp>
      <p:grpSp>
        <p:nvGrpSpPr>
          <p:cNvPr id="8" name="Group 7"/>
          <p:cNvGrpSpPr/>
          <p:nvPr/>
        </p:nvGrpSpPr>
        <p:grpSpPr>
          <a:xfrm>
            <a:off x="5263625" y="2419901"/>
            <a:ext cx="3784562" cy="2490995"/>
            <a:chOff x="535230" y="1180430"/>
            <a:chExt cx="4202170" cy="2700337"/>
          </a:xfrm>
        </p:grpSpPr>
        <p:pic>
          <p:nvPicPr>
            <p:cNvPr id="9" name="Picture 8"/>
            <p:cNvPicPr>
              <a:picLocks noChangeAspect="1"/>
            </p:cNvPicPr>
            <p:nvPr/>
          </p:nvPicPr>
          <p:blipFill rotWithShape="1">
            <a:blip r:embed="rId2"/>
            <a:srcRect r="35952"/>
            <a:stretch/>
          </p:blipFill>
          <p:spPr>
            <a:xfrm>
              <a:off x="1775521" y="1180430"/>
              <a:ext cx="2952328" cy="2700337"/>
            </a:xfrm>
            <a:prstGeom prst="rect">
              <a:avLst/>
            </a:prstGeom>
          </p:spPr>
        </p:pic>
        <p:pic>
          <p:nvPicPr>
            <p:cNvPr id="10" name="Picture 9"/>
            <p:cNvPicPr>
              <a:picLocks noChangeAspect="1"/>
            </p:cNvPicPr>
            <p:nvPr/>
          </p:nvPicPr>
          <p:blipFill rotWithShape="1">
            <a:blip r:embed="rId2"/>
            <a:srcRect l="66454" t="6604" b="66730"/>
            <a:stretch/>
          </p:blipFill>
          <p:spPr>
            <a:xfrm>
              <a:off x="3345677" y="3232694"/>
              <a:ext cx="1391723" cy="648072"/>
            </a:xfrm>
            <a:prstGeom prst="rect">
              <a:avLst/>
            </a:prstGeom>
          </p:spPr>
        </p:pic>
        <p:pic>
          <p:nvPicPr>
            <p:cNvPr id="11" name="Picture 10"/>
            <p:cNvPicPr>
              <a:picLocks noChangeAspect="1"/>
            </p:cNvPicPr>
            <p:nvPr/>
          </p:nvPicPr>
          <p:blipFill rotWithShape="1">
            <a:blip r:embed="rId2"/>
            <a:srcRect l="65610" t="34622" b="38712"/>
            <a:stretch/>
          </p:blipFill>
          <p:spPr>
            <a:xfrm>
              <a:off x="1846451" y="3262107"/>
              <a:ext cx="1297221" cy="589245"/>
            </a:xfrm>
            <a:prstGeom prst="rect">
              <a:avLst/>
            </a:prstGeom>
          </p:spPr>
        </p:pic>
        <p:pic>
          <p:nvPicPr>
            <p:cNvPr id="12" name="Picture 11"/>
            <p:cNvPicPr>
              <a:picLocks noChangeAspect="1"/>
            </p:cNvPicPr>
            <p:nvPr/>
          </p:nvPicPr>
          <p:blipFill rotWithShape="1">
            <a:blip r:embed="rId2"/>
            <a:srcRect l="66425" t="63265" b="10069"/>
            <a:stretch/>
          </p:blipFill>
          <p:spPr>
            <a:xfrm>
              <a:off x="535230" y="1810518"/>
              <a:ext cx="1547663" cy="720080"/>
            </a:xfrm>
            <a:prstGeom prst="rect">
              <a:avLst/>
            </a:prstGeom>
          </p:spPr>
        </p:pic>
      </p:grpSp>
      <p:sp>
        <p:nvSpPr>
          <p:cNvPr id="13" name="Rectangle 12"/>
          <p:cNvSpPr/>
          <p:nvPr/>
        </p:nvSpPr>
        <p:spPr>
          <a:xfrm>
            <a:off x="265236" y="1763170"/>
            <a:ext cx="8699956" cy="4247317"/>
          </a:xfrm>
          <a:prstGeom prst="rect">
            <a:avLst/>
          </a:prstGeom>
        </p:spPr>
        <p:txBody>
          <a:bodyPr wrap="square">
            <a:spAutoFit/>
          </a:bodyPr>
          <a:lstStyle/>
          <a:p>
            <a:r>
              <a:rPr lang="en-US" b="1" dirty="0" err="1">
                <a:solidFill>
                  <a:srgbClr val="FF0000"/>
                </a:solidFill>
                <a:effectLst>
                  <a:outerShdw blurRad="38100" dist="38100" dir="2700000" algn="tl">
                    <a:srgbClr val="000000">
                      <a:alpha val="43137"/>
                    </a:srgbClr>
                  </a:outerShdw>
                </a:effectLst>
              </a:rPr>
              <a:t>Classful</a:t>
            </a:r>
            <a:r>
              <a:rPr lang="en-US" b="1" dirty="0">
                <a:solidFill>
                  <a:srgbClr val="FF0000"/>
                </a:solidFill>
                <a:effectLst>
                  <a:outerShdw blurRad="38100" dist="38100" dir="2700000" algn="tl">
                    <a:srgbClr val="000000">
                      <a:alpha val="43137"/>
                    </a:srgbClr>
                  </a:outerShdw>
                </a:effectLst>
              </a:rPr>
              <a:t> Addressing</a:t>
            </a:r>
          </a:p>
          <a:p>
            <a:pPr lvl="1"/>
            <a:endParaRPr lang="en-US" dirty="0"/>
          </a:p>
          <a:p>
            <a:pPr lvl="1"/>
            <a:r>
              <a:rPr lang="en-US" dirty="0"/>
              <a:t>Class A </a:t>
            </a:r>
            <a:r>
              <a:rPr lang="en-US" b="1" i="1" dirty="0">
                <a:solidFill>
                  <a:schemeClr val="accent1"/>
                </a:solidFill>
              </a:rPr>
              <a:t>(0.0.0.0/8 to 127.0.0.0/8) </a:t>
            </a:r>
            <a:r>
              <a:rPr lang="en-US" dirty="0"/>
              <a:t>supports extremely large networks.</a:t>
            </a:r>
          </a:p>
          <a:p>
            <a:pPr lvl="1"/>
            <a:endParaRPr lang="en-US" dirty="0"/>
          </a:p>
          <a:p>
            <a:pPr lvl="1"/>
            <a:r>
              <a:rPr lang="en-US" dirty="0"/>
              <a:t>Class B </a:t>
            </a:r>
            <a:r>
              <a:rPr lang="en-US" b="1" i="1" dirty="0">
                <a:solidFill>
                  <a:schemeClr val="accent1"/>
                </a:solidFill>
              </a:rPr>
              <a:t>(128.0.0.0 /16 – 191.255.0.0 /16) </a:t>
            </a:r>
          </a:p>
          <a:p>
            <a:pPr lvl="1"/>
            <a:r>
              <a:rPr lang="en-US" dirty="0"/>
              <a:t>supports the needs of moderate to large size networks.</a:t>
            </a:r>
          </a:p>
          <a:p>
            <a:pPr lvl="1"/>
            <a:endParaRPr lang="en-US" dirty="0"/>
          </a:p>
          <a:p>
            <a:pPr lvl="1"/>
            <a:r>
              <a:rPr lang="en-US" dirty="0"/>
              <a:t>Class C </a:t>
            </a:r>
            <a:r>
              <a:rPr lang="en-US" b="1" i="1" dirty="0">
                <a:solidFill>
                  <a:schemeClr val="accent1"/>
                </a:solidFill>
              </a:rPr>
              <a:t>(192.0.0.0 /24 – 223.255.255.0 /24) </a:t>
            </a:r>
          </a:p>
          <a:p>
            <a:pPr lvl="1"/>
            <a:r>
              <a:rPr lang="en-US" dirty="0"/>
              <a:t>supports small networks with a maximum of 254 hosts.</a:t>
            </a:r>
          </a:p>
          <a:p>
            <a:pPr lvl="1"/>
            <a:r>
              <a:rPr lang="en-US" dirty="0"/>
              <a:t> </a:t>
            </a:r>
          </a:p>
          <a:p>
            <a:r>
              <a:rPr lang="en-US" b="1" dirty="0">
                <a:solidFill>
                  <a:srgbClr val="FF0000"/>
                </a:solidFill>
                <a:effectLst>
                  <a:outerShdw blurRad="38100" dist="38100" dir="2700000" algn="tl">
                    <a:srgbClr val="000000">
                      <a:alpha val="43137"/>
                    </a:srgbClr>
                  </a:outerShdw>
                </a:effectLst>
              </a:rPr>
              <a:t>Classless Addressing</a:t>
            </a:r>
          </a:p>
          <a:p>
            <a:pPr lvl="1"/>
            <a:endParaRPr lang="en-US" i="1" dirty="0"/>
          </a:p>
          <a:p>
            <a:pPr lvl="1"/>
            <a:r>
              <a:rPr lang="en-US" i="1" dirty="0"/>
              <a:t>IPv4 addresses allocated on any address bit boundary </a:t>
            </a:r>
          </a:p>
          <a:p>
            <a:pPr lvl="1"/>
            <a:r>
              <a:rPr lang="en-US" i="1" dirty="0"/>
              <a:t>Delays the depletion and exhaustion of IPv4 addresses</a:t>
            </a:r>
          </a:p>
          <a:p>
            <a:pPr lvl="1"/>
            <a:r>
              <a:rPr lang="en-US" i="1" dirty="0"/>
              <a:t>Classless Inter-Domain Routing (CIDR)</a:t>
            </a:r>
          </a:p>
        </p:txBody>
      </p:sp>
    </p:spTree>
    <p:extLst>
      <p:ext uri="{BB962C8B-B14F-4D97-AF65-F5344CB8AC3E}">
        <p14:creationId xmlns:p14="http://schemas.microsoft.com/office/powerpoint/2010/main" val="1388393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IPv4 Special Addresses</a:t>
            </a:r>
            <a:endParaRPr lang="en-GB" dirty="0">
              <a:solidFill>
                <a:schemeClr val="accent1">
                  <a:lumMod val="50000"/>
                </a:schemeClr>
              </a:solidFill>
            </a:endParaRPr>
          </a:p>
        </p:txBody>
      </p:sp>
      <p:sp>
        <p:nvSpPr>
          <p:cNvPr id="13" name="Rectangle 12"/>
          <p:cNvSpPr/>
          <p:nvPr/>
        </p:nvSpPr>
        <p:spPr>
          <a:xfrm>
            <a:off x="222022" y="2195617"/>
            <a:ext cx="8699956" cy="2123658"/>
          </a:xfrm>
          <a:prstGeom prst="rect">
            <a:avLst/>
          </a:prstGeom>
        </p:spPr>
        <p:txBody>
          <a:bodyPr wrap="square">
            <a:spAutoFit/>
          </a:bodyPr>
          <a:lstStyle/>
          <a:p>
            <a:r>
              <a:rPr lang="en-CA" sz="1200" b="1" i="1" dirty="0">
                <a:solidFill>
                  <a:schemeClr val="accent1"/>
                </a:solidFill>
                <a:effectLst>
                  <a:outerShdw blurRad="38100" dist="38100" dir="2700000" algn="tl">
                    <a:srgbClr val="000000">
                      <a:alpha val="43137"/>
                    </a:srgbClr>
                  </a:outerShdw>
                </a:effectLst>
              </a:rPr>
              <a:t>Loopback addresses</a:t>
            </a:r>
          </a:p>
          <a:p>
            <a:endParaRPr lang="en-US" sz="1200" b="1" i="1" dirty="0">
              <a:solidFill>
                <a:schemeClr val="accent1"/>
              </a:solidFill>
              <a:effectLst>
                <a:outerShdw blurRad="38100" dist="38100" dir="2700000" algn="tl">
                  <a:srgbClr val="000000">
                    <a:alpha val="43137"/>
                  </a:srgbClr>
                </a:outerShdw>
              </a:effectLst>
            </a:endParaRPr>
          </a:p>
          <a:p>
            <a:pPr marL="214313" indent="-214313">
              <a:buFont typeface="Wingdings" panose="05000000000000000000" pitchFamily="2" charset="2"/>
              <a:buChar char="ü"/>
            </a:pPr>
            <a:r>
              <a:rPr lang="en-CA" sz="1200" dirty="0">
                <a:solidFill>
                  <a:srgbClr val="000000"/>
                </a:solidFill>
              </a:rPr>
              <a:t>127.0.0.0 /8 (127.0.0.1 to 127.255.255.254)</a:t>
            </a:r>
          </a:p>
          <a:p>
            <a:pPr marL="214313" indent="-214313">
              <a:buFont typeface="Wingdings" panose="05000000000000000000" pitchFamily="2" charset="2"/>
              <a:buChar char="ü"/>
            </a:pPr>
            <a:r>
              <a:rPr lang="en-CA" sz="1200" dirty="0">
                <a:solidFill>
                  <a:srgbClr val="000000"/>
                </a:solidFill>
              </a:rPr>
              <a:t>Commonly identified as only 127.0.0.1</a:t>
            </a:r>
          </a:p>
          <a:p>
            <a:pPr marL="214313" indent="-214313">
              <a:buFont typeface="Wingdings" panose="05000000000000000000" pitchFamily="2" charset="2"/>
              <a:buChar char="ü"/>
            </a:pPr>
            <a:r>
              <a:rPr lang="en-CA" sz="1200" dirty="0">
                <a:solidFill>
                  <a:srgbClr val="000000"/>
                </a:solidFill>
              </a:rPr>
              <a:t>Used on a host to test if TCP/IP is operational.</a:t>
            </a:r>
          </a:p>
          <a:p>
            <a:pPr marL="214313" indent="-214313">
              <a:buFont typeface="Wingdings" panose="05000000000000000000" pitchFamily="2" charset="2"/>
              <a:buChar char="ü"/>
            </a:pPr>
            <a:endParaRPr lang="en-CA" sz="1200" dirty="0">
              <a:solidFill>
                <a:srgbClr val="000000"/>
              </a:solidFill>
            </a:endParaRPr>
          </a:p>
          <a:p>
            <a:r>
              <a:rPr lang="en-CA" sz="1200" b="1" i="1" dirty="0">
                <a:solidFill>
                  <a:schemeClr val="accent1"/>
                </a:solidFill>
                <a:effectLst>
                  <a:outerShdw blurRad="38100" dist="38100" dir="2700000" algn="tl">
                    <a:srgbClr val="000000">
                      <a:alpha val="43137"/>
                    </a:srgbClr>
                  </a:outerShdw>
                </a:effectLst>
              </a:rPr>
              <a:t>Link-Local addresses</a:t>
            </a:r>
          </a:p>
          <a:p>
            <a:pPr marL="214313" indent="-214313">
              <a:buFont typeface="Wingdings" panose="05000000000000000000" pitchFamily="2" charset="2"/>
              <a:buChar char="ü"/>
            </a:pPr>
            <a:endParaRPr lang="en-CA" sz="1200" dirty="0">
              <a:solidFill>
                <a:srgbClr val="000000"/>
              </a:solidFill>
            </a:endParaRPr>
          </a:p>
          <a:p>
            <a:pPr marL="214313" indent="-214313">
              <a:buFont typeface="Wingdings" panose="05000000000000000000" pitchFamily="2" charset="2"/>
              <a:buChar char="ü"/>
            </a:pPr>
            <a:r>
              <a:rPr lang="en-CA" sz="1200" dirty="0">
                <a:solidFill>
                  <a:srgbClr val="000000"/>
                </a:solidFill>
              </a:rPr>
              <a:t>169.254.0.0 /16 (169.254.0.1 to 169.254.255.254)</a:t>
            </a:r>
          </a:p>
          <a:p>
            <a:pPr marL="214313" indent="-214313">
              <a:buFont typeface="Wingdings" panose="05000000000000000000" pitchFamily="2" charset="2"/>
              <a:buChar char="ü"/>
            </a:pPr>
            <a:r>
              <a:rPr lang="en-CA" sz="1200" dirty="0">
                <a:solidFill>
                  <a:srgbClr val="000000"/>
                </a:solidFill>
              </a:rPr>
              <a:t>Commonly known as the Automatic Private IP Addressing (APIPA) addresses or self-assigned addresses. </a:t>
            </a:r>
          </a:p>
          <a:p>
            <a:pPr marL="214313" indent="-214313">
              <a:buFont typeface="Wingdings" panose="05000000000000000000" pitchFamily="2" charset="2"/>
              <a:buChar char="ü"/>
            </a:pPr>
            <a:r>
              <a:rPr lang="en-CA" sz="1200" dirty="0">
                <a:solidFill>
                  <a:srgbClr val="000000"/>
                </a:solidFill>
              </a:rPr>
              <a:t>Used by Windows DHCP clients to self-configure when no DHCP servers are available.</a:t>
            </a:r>
          </a:p>
        </p:txBody>
      </p:sp>
    </p:spTree>
    <p:extLst>
      <p:ext uri="{BB962C8B-B14F-4D97-AF65-F5344CB8AC3E}">
        <p14:creationId xmlns:p14="http://schemas.microsoft.com/office/powerpoint/2010/main" val="2938831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IPv4 Assigning Addresses</a:t>
            </a:r>
            <a:endParaRPr lang="en-GB" dirty="0">
              <a:solidFill>
                <a:schemeClr val="accent1">
                  <a:lumMod val="50000"/>
                </a:schemeClr>
              </a:solidFill>
            </a:endParaRPr>
          </a:p>
        </p:txBody>
      </p:sp>
      <p:sp>
        <p:nvSpPr>
          <p:cNvPr id="14" name="Rectangle 13"/>
          <p:cNvSpPr/>
          <p:nvPr/>
        </p:nvSpPr>
        <p:spPr>
          <a:xfrm>
            <a:off x="210400" y="1916396"/>
            <a:ext cx="8714465" cy="2492990"/>
          </a:xfrm>
          <a:prstGeom prst="rect">
            <a:avLst/>
          </a:prstGeom>
        </p:spPr>
        <p:txBody>
          <a:bodyPr wrap="square">
            <a:spAutoFit/>
          </a:bodyPr>
          <a:lstStyle/>
          <a:p>
            <a:r>
              <a:rPr lang="en-US" sz="1200" i="1" dirty="0">
                <a:solidFill>
                  <a:schemeClr val="accent1"/>
                </a:solidFill>
                <a:effectLst>
                  <a:outerShdw blurRad="38100" dist="38100" dir="2700000" algn="tl">
                    <a:srgbClr val="000000">
                      <a:alpha val="43137"/>
                    </a:srgbClr>
                  </a:outerShdw>
                </a:effectLst>
              </a:rPr>
              <a:t>Assigning Addresses</a:t>
            </a:r>
          </a:p>
          <a:p>
            <a:pPr marL="214313" indent="-214313">
              <a:buFont typeface="Courier New" panose="02070309020205020404" pitchFamily="49" charset="0"/>
              <a:buChar char="o"/>
            </a:pPr>
            <a:r>
              <a:rPr lang="en-US" sz="1200" dirty="0"/>
              <a:t>Can be done statically or dynamically</a:t>
            </a:r>
          </a:p>
          <a:p>
            <a:pPr marL="214313" indent="-214313">
              <a:buFont typeface="Courier New" panose="02070309020205020404" pitchFamily="49" charset="0"/>
              <a:buChar char="o"/>
            </a:pPr>
            <a:r>
              <a:rPr lang="en-US" sz="1200" dirty="0"/>
              <a:t>Assign an IPv4 address, subnet mask, default gateway and other necessary info for network communications</a:t>
            </a:r>
          </a:p>
          <a:p>
            <a:endParaRPr lang="en-US" sz="1200" b="1" i="1" dirty="0">
              <a:solidFill>
                <a:schemeClr val="accent1"/>
              </a:solidFill>
              <a:effectLst>
                <a:outerShdw blurRad="38100" dist="38100" dir="2700000" algn="tl">
                  <a:srgbClr val="000000">
                    <a:alpha val="43137"/>
                  </a:srgbClr>
                </a:outerShdw>
              </a:effectLst>
            </a:endParaRPr>
          </a:p>
          <a:p>
            <a:r>
              <a:rPr lang="en-US" sz="1200" i="1" dirty="0">
                <a:solidFill>
                  <a:schemeClr val="accent1"/>
                </a:solidFill>
                <a:effectLst>
                  <a:outerShdw blurRad="38100" dist="38100" dir="2700000" algn="tl">
                    <a:srgbClr val="000000">
                      <a:alpha val="43137"/>
                    </a:srgbClr>
                  </a:outerShdw>
                </a:effectLst>
              </a:rPr>
              <a:t>Static IPv4 addresses</a:t>
            </a:r>
            <a:endParaRPr lang="en-US" sz="1200" b="1" i="1" dirty="0">
              <a:solidFill>
                <a:schemeClr val="accent1"/>
              </a:solidFill>
              <a:effectLst>
                <a:outerShdw blurRad="38100" dist="38100" dir="2700000" algn="tl">
                  <a:srgbClr val="000000">
                    <a:alpha val="43137"/>
                  </a:srgbClr>
                </a:outerShdw>
              </a:effectLst>
            </a:endParaRPr>
          </a:p>
          <a:p>
            <a:pPr marL="214313" indent="-214313">
              <a:buFont typeface="Courier New" panose="02070309020205020404" pitchFamily="49" charset="0"/>
              <a:buChar char="o"/>
            </a:pPr>
            <a:r>
              <a:rPr lang="en-US" sz="1200" dirty="0"/>
              <a:t>Hosts, such as servers and printers, that need particular addresses</a:t>
            </a:r>
          </a:p>
          <a:p>
            <a:pPr marL="214313" indent="-214313">
              <a:buFont typeface="Courier New" panose="02070309020205020404" pitchFamily="49" charset="0"/>
              <a:buChar char="o"/>
            </a:pPr>
            <a:r>
              <a:rPr lang="en-US" sz="1200" dirty="0"/>
              <a:t>Can be time consuming and error prone </a:t>
            </a:r>
          </a:p>
          <a:p>
            <a:pPr marL="214313" indent="-214313">
              <a:buFont typeface="Courier New" panose="02070309020205020404" pitchFamily="49" charset="0"/>
              <a:buChar char="o"/>
            </a:pPr>
            <a:r>
              <a:rPr lang="en-US" sz="1200" dirty="0"/>
              <a:t>Need to maintain an accurate list of which IPv4 addresses</a:t>
            </a:r>
          </a:p>
          <a:p>
            <a:pPr marL="0" lvl="1"/>
            <a:endParaRPr lang="en-US" sz="1200" b="1" i="1" dirty="0">
              <a:solidFill>
                <a:schemeClr val="accent1"/>
              </a:solidFill>
              <a:effectLst>
                <a:outerShdw blurRad="38100" dist="38100" dir="2700000" algn="tl">
                  <a:srgbClr val="000000">
                    <a:alpha val="43137"/>
                  </a:srgbClr>
                </a:outerShdw>
              </a:effectLst>
            </a:endParaRPr>
          </a:p>
          <a:p>
            <a:pPr marL="0" lvl="1"/>
            <a:r>
              <a:rPr lang="en-US" sz="1200" i="1" dirty="0">
                <a:solidFill>
                  <a:schemeClr val="accent1"/>
                </a:solidFill>
                <a:effectLst>
                  <a:outerShdw blurRad="38100" dist="38100" dir="2700000" algn="tl">
                    <a:srgbClr val="000000">
                      <a:alpha val="43137"/>
                    </a:srgbClr>
                  </a:outerShdw>
                </a:effectLst>
              </a:rPr>
              <a:t>Dynamic IPv4 Address Assignment</a:t>
            </a:r>
          </a:p>
          <a:p>
            <a:pPr marL="214313" lvl="1" indent="-214313">
              <a:buFont typeface="Courier New" panose="02070309020205020404" pitchFamily="49" charset="0"/>
              <a:buChar char="o"/>
            </a:pPr>
            <a:r>
              <a:rPr lang="en-US" sz="1200" dirty="0"/>
              <a:t>Dynamic Host Configuration Protocol (DHCP) allows for automatic assignment of addressing information</a:t>
            </a:r>
          </a:p>
          <a:p>
            <a:pPr marL="214313" lvl="1" indent="-214313">
              <a:buFont typeface="Courier New" panose="02070309020205020404" pitchFamily="49" charset="0"/>
              <a:buChar char="o"/>
            </a:pPr>
            <a:r>
              <a:rPr lang="en-US" sz="1200" dirty="0"/>
              <a:t>Preferred method of assignment for a large network</a:t>
            </a:r>
          </a:p>
          <a:p>
            <a:pPr marL="214313" lvl="1" indent="-214313">
              <a:buFont typeface="Courier New" panose="02070309020205020404" pitchFamily="49" charset="0"/>
              <a:buChar char="o"/>
            </a:pPr>
            <a:r>
              <a:rPr lang="en-US" sz="1200" dirty="0"/>
              <a:t>IP addresses can be reallocated when they become available</a:t>
            </a:r>
          </a:p>
        </p:txBody>
      </p:sp>
    </p:spTree>
    <p:extLst>
      <p:ext uri="{BB962C8B-B14F-4D97-AF65-F5344CB8AC3E}">
        <p14:creationId xmlns:p14="http://schemas.microsoft.com/office/powerpoint/2010/main" val="3267317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 – IP Addressing: IPv6 Address</a:t>
            </a:r>
            <a:endParaRPr lang="en-GB" dirty="0">
              <a:solidFill>
                <a:schemeClr val="accent1">
                  <a:lumMod val="50000"/>
                </a:schemeClr>
              </a:solidFill>
            </a:endParaRPr>
          </a:p>
        </p:txBody>
      </p:sp>
      <p:sp>
        <p:nvSpPr>
          <p:cNvPr id="14" name="Rectangle 13"/>
          <p:cNvSpPr/>
          <p:nvPr/>
        </p:nvSpPr>
        <p:spPr>
          <a:xfrm>
            <a:off x="210400" y="1916397"/>
            <a:ext cx="8714465" cy="3277820"/>
          </a:xfrm>
          <a:prstGeom prst="rect">
            <a:avLst/>
          </a:prstGeom>
        </p:spPr>
        <p:txBody>
          <a:bodyPr wrap="square">
            <a:spAutoFit/>
          </a:bodyPr>
          <a:lstStyle/>
          <a:p>
            <a:pPr algn="just"/>
            <a:r>
              <a:rPr lang="en-US" sz="1500" b="1" dirty="0"/>
              <a:t>What is an IPv6 Address?</a:t>
            </a:r>
            <a:r>
              <a:rPr lang="en-US" sz="1500" dirty="0"/>
              <a:t> </a:t>
            </a:r>
          </a:p>
          <a:p>
            <a:pPr algn="just"/>
            <a:endParaRPr lang="en-US" sz="1200" dirty="0"/>
          </a:p>
          <a:p>
            <a:pPr marL="269081" indent="-214313" algn="just">
              <a:buFont typeface="Wingdings" panose="05000000000000000000" pitchFamily="2" charset="2"/>
              <a:buChar char="Ø"/>
            </a:pPr>
            <a:r>
              <a:rPr lang="en-US" sz="1200" dirty="0"/>
              <a:t>Also the same as IPv4 (in the perspective of functioning) but with advantages. Both IPv4 and IPv6 will coexist in the near future and the transition will take several years.</a:t>
            </a:r>
          </a:p>
          <a:p>
            <a:pPr marL="269081" indent="-214313" algn="just">
              <a:buFont typeface="Wingdings" panose="05000000000000000000" pitchFamily="2" charset="2"/>
              <a:buChar char="Ø"/>
            </a:pPr>
            <a:endParaRPr lang="en-US" sz="1200" dirty="0"/>
          </a:p>
          <a:p>
            <a:pPr marL="269081" indent="-214313" algn="just">
              <a:buFont typeface="Wingdings" panose="05000000000000000000" pitchFamily="2" charset="2"/>
              <a:buChar char="Ø"/>
            </a:pPr>
            <a:r>
              <a:rPr lang="en-US" sz="1200" dirty="0"/>
              <a:t>IPv6 addresses are </a:t>
            </a:r>
            <a:r>
              <a:rPr lang="en-US" sz="1200" b="1" dirty="0"/>
              <a:t>128 bits </a:t>
            </a:r>
            <a:r>
              <a:rPr lang="en-US" sz="1200" dirty="0"/>
              <a:t>in length and written in </a:t>
            </a:r>
            <a:r>
              <a:rPr lang="en-US" sz="1200" b="1" dirty="0"/>
              <a:t>hexadecimal</a:t>
            </a:r>
            <a:r>
              <a:rPr lang="en-US" sz="1200" dirty="0"/>
              <a:t>. It is </a:t>
            </a:r>
            <a:r>
              <a:rPr lang="en-US" sz="1200" b="1" dirty="0"/>
              <a:t>not case-sensitive </a:t>
            </a:r>
            <a:r>
              <a:rPr lang="en-US" sz="1200" dirty="0"/>
              <a:t>and can be written in either lowercase or uppercase.</a:t>
            </a:r>
          </a:p>
          <a:p>
            <a:pPr marL="269081" indent="-214313" algn="just">
              <a:buFont typeface="Wingdings" panose="05000000000000000000" pitchFamily="2" charset="2"/>
              <a:buChar char="Ø"/>
            </a:pPr>
            <a:endParaRPr lang="en-US" sz="1200" dirty="0"/>
          </a:p>
          <a:p>
            <a:pPr marL="269081" indent="-214313" algn="just">
              <a:buFont typeface="Wingdings" panose="05000000000000000000" pitchFamily="2" charset="2"/>
              <a:buChar char="Ø"/>
            </a:pPr>
            <a:r>
              <a:rPr lang="en-US" sz="1200" dirty="0"/>
              <a:t>The preferred format for writing an IPv6 address is </a:t>
            </a:r>
            <a:r>
              <a:rPr lang="en-US" sz="1200" b="1" dirty="0"/>
              <a:t>x:x:x:x:x:x:x:x</a:t>
            </a:r>
            <a:r>
              <a:rPr lang="en-US" sz="1200" dirty="0"/>
              <a:t>, with each “x” consisting of four hexadecimal values. In IPv6, a </a:t>
            </a:r>
            <a:r>
              <a:rPr lang="en-US" sz="1200" b="1" dirty="0" err="1"/>
              <a:t>hextet</a:t>
            </a:r>
            <a:r>
              <a:rPr lang="en-US" sz="1200" b="1" dirty="0"/>
              <a:t> </a:t>
            </a:r>
            <a:r>
              <a:rPr lang="en-US" sz="1200" dirty="0"/>
              <a:t>is the unofficial term used to refer to a segment of 16 bits, or four hexadecimal values.</a:t>
            </a:r>
          </a:p>
          <a:p>
            <a:pPr marL="269081" indent="-214313" algn="just">
              <a:buFont typeface="Wingdings" panose="05000000000000000000" pitchFamily="2" charset="2"/>
              <a:buChar char="Ø"/>
            </a:pPr>
            <a:endParaRPr lang="en-US" sz="1200" dirty="0"/>
          </a:p>
          <a:p>
            <a:pPr marL="269081" indent="-214313" algn="just">
              <a:buFont typeface="Wingdings" panose="05000000000000000000" pitchFamily="2" charset="2"/>
              <a:buChar char="Ø"/>
            </a:pPr>
            <a:r>
              <a:rPr lang="en-US" sz="1200" dirty="0"/>
              <a:t>Examples of IPv6 addresses in the preferred format:</a:t>
            </a:r>
          </a:p>
          <a:p>
            <a:pPr marL="269081" lvl="4" algn="just"/>
            <a:r>
              <a:rPr lang="pt-BR" sz="1200" b="1" dirty="0">
                <a:cs typeface="Courier New" panose="02070309020205020404" pitchFamily="49" charset="0"/>
              </a:rPr>
              <a:t>2001:0db8:0000:1111:0000:0000:0000:0200 </a:t>
            </a:r>
          </a:p>
          <a:p>
            <a:pPr marL="269081" lvl="4" algn="just"/>
            <a:r>
              <a:rPr lang="pt-BR" sz="1200" b="1" dirty="0">
                <a:cs typeface="Courier New" panose="02070309020205020404" pitchFamily="49" charset="0"/>
              </a:rPr>
              <a:t>2001:0db8:0000:00a3:abcd:0000:0000:1234 </a:t>
            </a:r>
            <a:endParaRPr lang="en-US" sz="1200" b="1" dirty="0">
              <a:cs typeface="Courier New" panose="02070309020205020404" pitchFamily="49" charset="0"/>
            </a:endParaRPr>
          </a:p>
          <a:p>
            <a:pPr marL="269081" indent="-214313" algn="just">
              <a:buFont typeface="Wingdings" panose="05000000000000000000" pitchFamily="2" charset="2"/>
              <a:buChar char="Ø"/>
            </a:pPr>
            <a:endParaRPr lang="en-US" sz="1200" dirty="0"/>
          </a:p>
          <a:p>
            <a:pPr marL="269081" indent="-214313" algn="just">
              <a:buFont typeface="Wingdings" panose="05000000000000000000" pitchFamily="2" charset="2"/>
              <a:buChar char="Ø"/>
            </a:pPr>
            <a:r>
              <a:rPr lang="en-US" sz="1200" dirty="0"/>
              <a:t>For more details about IPv6 Addressing, refer to video recording (IPv6) and presentation (IPv6_Addressing), both available in Moodle References Tab.</a:t>
            </a:r>
          </a:p>
        </p:txBody>
      </p:sp>
    </p:spTree>
    <p:extLst>
      <p:ext uri="{BB962C8B-B14F-4D97-AF65-F5344CB8AC3E}">
        <p14:creationId xmlns:p14="http://schemas.microsoft.com/office/powerpoint/2010/main" val="2515025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Addressing</a:t>
            </a:r>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IPv6</a:t>
            </a:r>
          </a:p>
          <a:p>
            <a:r>
              <a:rPr lang="en-US" sz="2000" dirty="0"/>
              <a:t>Internet Protocol version 4 (IPv4).Currently used version of Internet Protocol. </a:t>
            </a:r>
          </a:p>
          <a:p>
            <a:r>
              <a:rPr lang="en-US" sz="2000" dirty="0"/>
              <a:t>Internet Protocol version 6 (IPv6) replacement for IPV4.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IPV4</a:t>
            </a:r>
          </a:p>
        </p:txBody>
      </p:sp>
      <p:sp>
        <p:nvSpPr>
          <p:cNvPr id="3" name="Content Placeholder 2"/>
          <p:cNvSpPr>
            <a:spLocks noGrp="1"/>
          </p:cNvSpPr>
          <p:nvPr>
            <p:ph idx="1"/>
          </p:nvPr>
        </p:nvSpPr>
        <p:spPr/>
        <p:txBody>
          <a:bodyPr/>
          <a:lstStyle/>
          <a:p>
            <a:pPr algn="just"/>
            <a:r>
              <a:rPr lang="en-US" sz="2400" dirty="0">
                <a:latin typeface="Times New Roman" panose="02020603050405020304" pitchFamily="18" charset="0"/>
                <a:cs typeface="Times New Roman" panose="02020603050405020304" pitchFamily="18" charset="0"/>
              </a:rPr>
              <a:t>An IPv4 address is a 32-bit address that uniquely and universally defines the connection of a device (for example, a computer or a router) to the Internet.</a:t>
            </a:r>
          </a:p>
          <a:p>
            <a:pPr marL="0" indent="0" algn="just">
              <a:buNone/>
            </a:pPr>
            <a:r>
              <a:rPr lang="en-US" sz="2400" dirty="0">
                <a:latin typeface="Times New Roman" panose="02020603050405020304" pitchFamily="18" charset="0"/>
                <a:cs typeface="Times New Roman" panose="02020603050405020304" pitchFamily="18" charset="0"/>
              </a:rPr>
              <a:t>      • Connectionless protocol</a:t>
            </a:r>
          </a:p>
          <a:p>
            <a:pPr marL="0" indent="0" algn="just">
              <a:buNone/>
            </a:pPr>
            <a:r>
              <a:rPr lang="en-US" sz="2400" dirty="0">
                <a:latin typeface="Times New Roman" panose="02020603050405020304" pitchFamily="18" charset="0"/>
                <a:cs typeface="Times New Roman" panose="02020603050405020304" pitchFamily="18" charset="0"/>
              </a:rPr>
              <a:t>      • Fragments (divides) packets where necessary</a:t>
            </a:r>
          </a:p>
          <a:p>
            <a:pPr marL="0" indent="0" algn="just">
              <a:buNone/>
            </a:pPr>
            <a:r>
              <a:rPr lang="en-US" sz="2400" dirty="0">
                <a:latin typeface="Times New Roman" panose="02020603050405020304" pitchFamily="18" charset="0"/>
                <a:cs typeface="Times New Roman" panose="02020603050405020304" pitchFamily="18" charset="0"/>
              </a:rPr>
              <a:t>      • Addressing via 32 bit Internet addresses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IPV6</a:t>
            </a:r>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Maintains good features of IPv4, discards bad ones.</a:t>
            </a:r>
          </a:p>
          <a:p>
            <a:pPr marL="0" indent="0">
              <a:buNone/>
            </a:pPr>
            <a:r>
              <a:rPr lang="en-US" sz="2000" dirty="0">
                <a:latin typeface="Times New Roman" panose="02020603050405020304" pitchFamily="18" charset="0"/>
                <a:cs typeface="Times New Roman" panose="02020603050405020304" pitchFamily="18" charset="0"/>
              </a:rPr>
              <a:t>• Not compatible with IPv4</a:t>
            </a:r>
          </a:p>
          <a:p>
            <a:pPr marL="0" indent="0">
              <a:buNone/>
            </a:pPr>
            <a:r>
              <a:rPr lang="en-US" sz="2000" dirty="0">
                <a:latin typeface="Times New Roman" panose="02020603050405020304" pitchFamily="18" charset="0"/>
                <a:cs typeface="Times New Roman" panose="02020603050405020304" pitchFamily="18" charset="0"/>
              </a:rPr>
              <a:t>• Compatible with all other Internet protocols including</a:t>
            </a:r>
          </a:p>
          <a:p>
            <a:pPr marL="0" indent="0">
              <a:buNone/>
            </a:pPr>
            <a:r>
              <a:rPr lang="en-US" sz="2000" dirty="0">
                <a:latin typeface="Times New Roman" panose="02020603050405020304" pitchFamily="18" charset="0"/>
                <a:cs typeface="Times New Roman" panose="02020603050405020304" pitchFamily="18" charset="0"/>
              </a:rPr>
              <a:t>TCP, UDP, ICMP, DNS, etc.</a:t>
            </a:r>
          </a:p>
          <a:p>
            <a:pPr marL="0" indent="0">
              <a:buNone/>
            </a:pPr>
            <a:r>
              <a:rPr lang="en-US" sz="2000" dirty="0">
                <a:latin typeface="Times New Roman" panose="02020603050405020304" pitchFamily="18" charset="0"/>
                <a:cs typeface="Times New Roman" panose="02020603050405020304" pitchFamily="18" charset="0"/>
              </a:rPr>
              <a:t>• Main features:</a:t>
            </a:r>
          </a:p>
          <a:p>
            <a:pPr marL="0" indent="0">
              <a:buNone/>
            </a:pPr>
            <a:r>
              <a:rPr lang="en-US" sz="2000" dirty="0">
                <a:latin typeface="Times New Roman" panose="02020603050405020304" pitchFamily="18" charset="0"/>
                <a:cs typeface="Times New Roman" panose="02020603050405020304" pitchFamily="18" charset="0"/>
              </a:rPr>
              <a:t>– Long addresses (128 bits) ⇒ supports billions of hosts.</a:t>
            </a:r>
          </a:p>
          <a:p>
            <a:pPr marL="0" indent="0">
              <a:buNone/>
            </a:pPr>
            <a:r>
              <a:rPr lang="en-US" sz="2000" dirty="0">
                <a:latin typeface="Times New Roman" panose="02020603050405020304" pitchFamily="18" charset="0"/>
                <a:cs typeface="Times New Roman" panose="02020603050405020304" pitchFamily="18" charset="0"/>
              </a:rPr>
              <a:t>– Simplified, fixed size header ⇒ routers can process packets faster.</a:t>
            </a:r>
          </a:p>
          <a:p>
            <a:pPr marL="0" indent="0">
              <a:buNone/>
            </a:pPr>
            <a:r>
              <a:rPr lang="en-US" sz="2000" dirty="0">
                <a:latin typeface="Times New Roman" panose="02020603050405020304" pitchFamily="18" charset="0"/>
                <a:cs typeface="Times New Roman" panose="02020603050405020304" pitchFamily="18" charset="0"/>
              </a:rPr>
              <a:t>– Support for authentication and privacy</a:t>
            </a:r>
          </a:p>
          <a:p>
            <a:pPr marL="0" indent="0">
              <a:buNone/>
            </a:pPr>
            <a:r>
              <a:rPr lang="en-US" sz="2000" dirty="0">
                <a:latin typeface="Times New Roman" panose="02020603050405020304" pitchFamily="18" charset="0"/>
                <a:cs typeface="Times New Roman" panose="02020603050405020304" pitchFamily="18" charset="0"/>
              </a:rPr>
              <a:t>– Better support for type of service.</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Times New Roman" panose="02020603050405020304" pitchFamily="18" charset="0"/>
                <a:cs typeface="Times New Roman" panose="02020603050405020304" pitchFamily="18" charset="0"/>
              </a:rPr>
              <a:t>The IP address can be classify into two classes: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Public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address considered as any valid address assigned to any user, and the organization who is responsible for registering IP ranges called Internet Service Providers (ISPs), and this address will be unique.</a:t>
            </a:r>
          </a:p>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Private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Any number or address assigned to a device on a private TCP/IP Local Area Network that is accessible only within the Local Area Network.</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addresses</a:t>
            </a:r>
            <a:endParaRPr lang="en-US" dirty="0"/>
          </a:p>
        </p:txBody>
      </p:sp>
      <p:sp>
        <p:nvSpPr>
          <p:cNvPr id="3" name="Content Placeholder 2"/>
          <p:cNvSpPr>
            <a:spLocks noGrp="1"/>
          </p:cNvSpPr>
          <p:nvPr>
            <p:ph idx="1"/>
          </p:nvPr>
        </p:nvSpPr>
        <p:spPr/>
        <p:txBody>
          <a:bodyPr/>
          <a:lstStyle/>
          <a:p>
            <a:pPr marL="0" indent="0">
              <a:buNone/>
            </a:pPr>
            <a:r>
              <a:rPr lang="en-US" sz="2400" dirty="0">
                <a:latin typeface="Times New Roman" panose="02020603050405020304" pitchFamily="18" charset="0"/>
                <a:cs typeface="Times New Roman" panose="02020603050405020304" pitchFamily="18" charset="0"/>
              </a:rPr>
              <a:t>Each network interface connected to the Internet has a unique address consisting of two parts:</a:t>
            </a:r>
          </a:p>
          <a:p>
            <a:endParaRPr lang="en-US" sz="24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Network address, </a:t>
            </a:r>
            <a:r>
              <a:rPr lang="en-US" sz="2400" dirty="0">
                <a:latin typeface="Times New Roman" panose="02020603050405020304" pitchFamily="18" charset="0"/>
                <a:cs typeface="Times New Roman" panose="02020603050405020304" pitchFamily="18" charset="0"/>
              </a:rPr>
              <a:t>address of the network within the Internet (used by gateways for routing IP packets between networks).</a:t>
            </a:r>
          </a:p>
          <a:p>
            <a:pPr marL="0" indent="0">
              <a:buNone/>
            </a:pP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Host address</a:t>
            </a:r>
            <a:r>
              <a:rPr lang="en-US" sz="2400" dirty="0">
                <a:solidFill>
                  <a:srgbClr val="0070C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address of the computer within the network (used for delivering packets to a particular network interface within the network).</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3" name="Content Placeholder 2"/>
          <p:cNvSpPr>
            <a:spLocks noGrp="1"/>
          </p:cNvSpPr>
          <p:nvPr>
            <p:ph idx="1"/>
          </p:nvPr>
        </p:nvSpPr>
        <p:spPr>
          <a:xfrm>
            <a:off x="457200" y="836712"/>
            <a:ext cx="8229600" cy="5184576"/>
          </a:xfrm>
        </p:spPr>
        <p:txBody>
          <a:bodyPr/>
          <a:lstStyle/>
          <a:p>
            <a:pPr algn="just"/>
            <a:r>
              <a:rPr lang="en-US" sz="1800" dirty="0">
                <a:latin typeface="Times New Roman" panose="02020603050405020304" pitchFamily="18" charset="0"/>
                <a:cs typeface="Times New Roman" panose="02020603050405020304" pitchFamily="18" charset="0"/>
              </a:rPr>
              <a:t>The 32-bit IP address is separated into four 8-bit octets, allowing each octet to have a value ranging from 0 to 255. </a:t>
            </a:r>
          </a:p>
          <a:p>
            <a:pPr algn="just"/>
            <a:r>
              <a:rPr lang="en-US" sz="1800" dirty="0">
                <a:latin typeface="Times New Roman" panose="02020603050405020304" pitchFamily="18" charset="0"/>
                <a:cs typeface="Times New Roman" panose="02020603050405020304" pitchFamily="18" charset="0"/>
              </a:rPr>
              <a:t>Furthermore, the IP address is logically separated into two distinct components: the network ID and the host ID. The network ID is used to identify the subnet upon which the host resides. The host ID is used to identify the host itself within the given subnet.</a:t>
            </a:r>
          </a:p>
          <a:p>
            <a:pPr marL="0" lvl="0" indent="0">
              <a:buNone/>
            </a:pPr>
            <a:r>
              <a:rPr lang="en-US" sz="1800" b="1" dirty="0">
                <a:latin typeface="Times New Roman" panose="02020603050405020304" pitchFamily="18" charset="0"/>
                <a:cs typeface="Times New Roman" panose="02020603050405020304" pitchFamily="18" charset="0"/>
              </a:rPr>
              <a:t>      IP addresses can be displayed in three typical formats:</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Binary notation Binary notation is the format that systems on the network use to process the address. An example of binary notation is </a:t>
            </a:r>
            <a:r>
              <a:rPr lang="en-US" sz="1800" b="1" dirty="0">
                <a:solidFill>
                  <a:srgbClr val="000000"/>
                </a:solidFill>
                <a:latin typeface="Times New Roman" panose="02020603050405020304" pitchFamily="18" charset="0"/>
                <a:cs typeface="Times New Roman" panose="02020603050405020304" pitchFamily="18" charset="0"/>
              </a:rPr>
              <a:t>11000000.10101000.00000001.01100100.</a:t>
            </a:r>
            <a:endParaRPr lang="en-US" sz="1800" dirty="0">
              <a:solidFill>
                <a:srgbClr val="000000"/>
              </a:solidFill>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Hexadecimal notation Hexadecimal notation is the format typically used when identifying IPv6 addresses. An example of hexadecimal notation of an IPv4 address is </a:t>
            </a:r>
            <a:r>
              <a:rPr lang="en-US" sz="1800" b="1" dirty="0">
                <a:solidFill>
                  <a:srgbClr val="000000"/>
                </a:solidFill>
                <a:latin typeface="Times New Roman" panose="02020603050405020304" pitchFamily="18" charset="0"/>
                <a:cs typeface="Times New Roman" panose="02020603050405020304" pitchFamily="18" charset="0"/>
              </a:rPr>
              <a:t>C0.A8.01.64</a:t>
            </a:r>
          </a:p>
          <a:p>
            <a:r>
              <a:rPr lang="en-US" sz="1800" dirty="0">
                <a:latin typeface="Times New Roman" panose="02020603050405020304" pitchFamily="18" charset="0"/>
                <a:cs typeface="Times New Roman" panose="02020603050405020304" pitchFamily="18" charset="0"/>
              </a:rPr>
              <a:t>Dotted-decimal notation Dotted-decimal notation is the format that is typically used for displaying the IP address in a human-readable format. An example of dotted-decimal notation is </a:t>
            </a:r>
            <a:r>
              <a:rPr lang="en-US" sz="1800" b="1" dirty="0">
                <a:solidFill>
                  <a:srgbClr val="000000"/>
                </a:solidFill>
                <a:latin typeface="Times New Roman" panose="02020603050405020304" pitchFamily="18" charset="0"/>
                <a:cs typeface="Times New Roman" panose="02020603050405020304" pitchFamily="18" charset="0"/>
              </a:rPr>
              <a:t>192.168.1.100</a:t>
            </a:r>
          </a:p>
          <a:p>
            <a:pPr lvl="0"/>
            <a:endParaRPr lang="en-US" sz="1800" b="1" dirty="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pic>
        <p:nvPicPr>
          <p:cNvPr id="6" name="Content Placeholder 5" descr="5"/>
          <p:cNvPicPr>
            <a:picLocks noGrp="1"/>
          </p:cNvPicPr>
          <p:nvPr>
            <p:ph idx="1"/>
          </p:nvPr>
        </p:nvPicPr>
        <p:blipFill>
          <a:blip r:embed="rId2" cstate="print">
            <a:extLst>
              <a:ext uri="{28A0092B-C50C-407E-A947-70E740481C1C}">
                <a14:useLocalDpi xmlns:a14="http://schemas.microsoft.com/office/drawing/2010/main" val="0"/>
              </a:ext>
            </a:extLst>
          </a:blip>
          <a:srcRect l="-9421" r="-9421"/>
          <a:stretch>
            <a:fillRect/>
          </a:stretch>
        </p:blipFill>
        <p:spPr bwMode="auto">
          <a:prstGeom prst="rect">
            <a:avLst/>
          </a:prstGeom>
          <a:noFill/>
          <a:ln w="9525">
            <a:noFill/>
            <a:miter lim="800000"/>
            <a:headEnd/>
            <a:tailEnd/>
          </a:ln>
        </p:spPr>
      </p:pic>
    </p:spTree>
    <p:extLst>
      <p:ext uri="{BB962C8B-B14F-4D97-AF65-F5344CB8AC3E}">
        <p14:creationId xmlns:p14="http://schemas.microsoft.com/office/powerpoint/2010/main" val="692690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Classes</a:t>
            </a:r>
          </a:p>
        </p:txBody>
      </p:sp>
      <p:pic>
        <p:nvPicPr>
          <p:cNvPr id="6" name="Content Placeholder 5" descr="fedafe4b628664f0d5084260d9c268f5.png"/>
          <p:cNvPicPr>
            <a:picLocks noGrp="1" noChangeAspect="1"/>
          </p:cNvPicPr>
          <p:nvPr>
            <p:ph idx="1"/>
          </p:nvPr>
        </p:nvPicPr>
        <p:blipFill>
          <a:blip r:embed="rId2">
            <a:extLst>
              <a:ext uri="{28A0092B-C50C-407E-A947-70E740481C1C}">
                <a14:useLocalDpi xmlns:a14="http://schemas.microsoft.com/office/drawing/2010/main" val="0"/>
              </a:ext>
            </a:extLst>
          </a:blip>
          <a:srcRect l="-15039" r="-15039"/>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30868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lstStyle/>
          <a:p>
            <a:r>
              <a:rPr lang="en-US" sz="2800" dirty="0"/>
              <a:t>IP Class format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pic>
        <p:nvPicPr>
          <p:cNvPr id="6" name="Content Placeholder 5"/>
          <p:cNvPicPr>
            <a:picLocks noGrp="1"/>
          </p:cNvPicPr>
          <p:nvPr>
            <p:ph idx="1"/>
          </p:nvPr>
        </p:nvPicPr>
        <p:blipFill rotWithShape="1">
          <a:blip r:embed="rId2" cstate="print">
            <a:extLst>
              <a:ext uri="{28A0092B-C50C-407E-A947-70E740481C1C}">
                <a14:useLocalDpi xmlns:a14="http://schemas.microsoft.com/office/drawing/2010/main" val="0"/>
              </a:ext>
            </a:extLst>
          </a:blip>
          <a:srcRect l="-1" t="32" r="-195" b="-6902"/>
          <a:stretch/>
        </p:blipFill>
        <p:spPr bwMode="auto">
          <a:xfrm>
            <a:off x="457200" y="692696"/>
            <a:ext cx="8245642" cy="5282988"/>
          </a:xfrm>
          <a:prstGeom prst="rect">
            <a:avLst/>
          </a:prstGeom>
          <a:noFill/>
          <a:ln>
            <a:no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val="3080439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A mask is a 32-bit binary number that is expressed in dotted decimal notation. By default, a mask contains two fields, the network field and the host field. These correspond to the network number and the locally administered part of the network address. When an administrator subnets, they are adjusting the way they view the IP address. Table 1: Default masks for </a:t>
            </a:r>
            <a:r>
              <a:rPr lang="en-US" sz="1800" dirty="0" err="1">
                <a:latin typeface="Times New Roman" panose="02020603050405020304" pitchFamily="18" charset="0"/>
                <a:cs typeface="Times New Roman" panose="02020603050405020304" pitchFamily="18" charset="0"/>
              </a:rPr>
              <a:t>classful</a:t>
            </a:r>
            <a:r>
              <a:rPr lang="en-US" sz="1800" dirty="0">
                <a:latin typeface="Times New Roman" panose="02020603050405020304" pitchFamily="18" charset="0"/>
                <a:cs typeface="Times New Roman" panose="02020603050405020304" pitchFamily="18" charset="0"/>
              </a:rPr>
              <a:t> addressing</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971600" y="3140968"/>
            <a:ext cx="7128792" cy="2376264"/>
          </a:xfrm>
          <a:prstGeom prst="rect">
            <a:avLst/>
          </a:prstGeom>
        </p:spPr>
      </p:pic>
    </p:spTree>
    <p:extLst>
      <p:ext uri="{BB962C8B-B14F-4D97-AF65-F5344CB8AC3E}">
        <p14:creationId xmlns:p14="http://schemas.microsoft.com/office/powerpoint/2010/main" val="2828298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pPr lvl="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Routers and hosts still assume class subnet masks by default: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A	/8	255.0.0.0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B	/16	255.255.0.0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C	/24	255.255.255.0</a:t>
            </a: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1115616" y="3284984"/>
            <a:ext cx="6408712" cy="2186362"/>
          </a:xfrm>
          <a:prstGeom prst="rect">
            <a:avLst/>
          </a:prstGeom>
        </p:spPr>
      </p:pic>
    </p:spTree>
    <p:extLst>
      <p:ext uri="{BB962C8B-B14F-4D97-AF65-F5344CB8AC3E}">
        <p14:creationId xmlns:p14="http://schemas.microsoft.com/office/powerpoint/2010/main" val="3157662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sz="2000" dirty="0" err="1"/>
              <a:t>Subnetting</a:t>
            </a:r>
            <a:endParaRPr lang="en-US" sz="2000" dirty="0"/>
          </a:p>
        </p:txBody>
      </p:sp>
      <p:sp>
        <p:nvSpPr>
          <p:cNvPr id="3" name="Content Placeholder 2"/>
          <p:cNvSpPr>
            <a:spLocks noGrp="1"/>
          </p:cNvSpPr>
          <p:nvPr>
            <p:ph idx="1"/>
          </p:nvPr>
        </p:nvSpPr>
        <p:spPr>
          <a:xfrm>
            <a:off x="457200" y="692696"/>
            <a:ext cx="8229600" cy="4824537"/>
          </a:xfrm>
        </p:spPr>
        <p:txBody>
          <a:bodyPr/>
          <a:lstStyle/>
          <a:p>
            <a:pPr marL="0" indent="0">
              <a:lnSpc>
                <a:spcPct val="150000"/>
              </a:lnSpc>
              <a:buNone/>
            </a:pPr>
            <a:r>
              <a:rPr lang="en-US" sz="1600" dirty="0">
                <a:latin typeface="Times New Roman" panose="02020603050405020304" pitchFamily="18" charset="0"/>
                <a:cs typeface="Times New Roman" panose="02020603050405020304" pitchFamily="18" charset="0"/>
              </a:rPr>
              <a:t>There three important things about </a:t>
            </a:r>
            <a:r>
              <a:rPr lang="en-US" sz="1600" dirty="0" err="1">
                <a:latin typeface="Times New Roman" panose="02020603050405020304" pitchFamily="18" charset="0"/>
                <a:cs typeface="Times New Roman" panose="02020603050405020304" pitchFamily="18" charset="0"/>
              </a:rPr>
              <a:t>subnetting</a:t>
            </a:r>
            <a:r>
              <a:rPr lang="en-US" sz="1600" dirty="0">
                <a:latin typeface="Times New Roman" panose="02020603050405020304" pitchFamily="18" charset="0"/>
                <a:cs typeface="Times New Roman" panose="02020603050405020304" pitchFamily="18" charset="0"/>
              </a:rPr>
              <a:t>:-</a:t>
            </a: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Network address – the first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Broadcast address – the last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Host addresses – everything in between</a:t>
            </a:r>
          </a:p>
          <a:p>
            <a:pPr marL="0" indent="0" algn="just">
              <a:lnSpc>
                <a:spcPct val="150000"/>
              </a:lnSpc>
              <a:buNone/>
            </a:pPr>
            <a:r>
              <a:rPr lang="en-US" sz="1600" dirty="0">
                <a:latin typeface="Times New Roman" panose="02020603050405020304" pitchFamily="18" charset="0"/>
                <a:cs typeface="Times New Roman" panose="02020603050405020304" pitchFamily="18" charset="0"/>
              </a:rPr>
              <a:t>As well as, to find the number of hosts per subnet. We can use formal 2</a:t>
            </a:r>
            <a:r>
              <a:rPr lang="en-US" sz="1600" baseline="30000" dirty="0">
                <a:latin typeface="Times New Roman" panose="02020603050405020304" pitchFamily="18" charset="0"/>
                <a:cs typeface="Times New Roman" panose="02020603050405020304" pitchFamily="18" charset="0"/>
              </a:rPr>
              <a:t>x</a:t>
            </a:r>
            <a:r>
              <a:rPr lang="en-US" sz="1600" dirty="0">
                <a:latin typeface="Times New Roman" panose="02020603050405020304" pitchFamily="18" charset="0"/>
                <a:cs typeface="Times New Roman" panose="02020603050405020304" pitchFamily="18" charset="0"/>
              </a:rPr>
              <a:t> -2, where (x) is the number of  unmasked bits (0’s) .</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mc:AlternateContent xmlns:mc="http://schemas.openxmlformats.org/markup-compatibility/2006" xmlns:a14="http://schemas.microsoft.com/office/drawing/2010/main">
        <mc:Choice Requires="a14">
          <p:sp>
            <p:nvSpPr>
              <p:cNvPr id="6" name="Content Placeholder 4"/>
              <p:cNvSpPr txBox="1">
                <a:spLocks/>
              </p:cNvSpPr>
              <p:nvPr/>
            </p:nvSpPr>
            <p:spPr bwMode="auto">
              <a:xfrm>
                <a:off x="395536" y="3212976"/>
                <a:ext cx="8229600" cy="2520280"/>
              </a:xfrm>
              <a:prstGeom prst="rect">
                <a:avLst/>
              </a:prstGeom>
              <a:noFill/>
              <a:ln>
                <a:noFill/>
              </a:ln>
              <a:extLst>
                <a:ext uri="{909E8E84-426E-40dd-AFC4-6F175D3DCCD1}">
                  <a14:hiddenFill xmlns="">
                    <a:solidFill>
                      <a:srgbClr val="FFFFFF"/>
                    </a:solidFill>
                  </a14:hiddenFill>
                </a:ext>
                <a:ext uri="{91240B29-F687-4f45-9708-019B960494DF}">
                  <a14:hiddenLine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sz="2000" dirty="0">
                    <a:latin typeface="Times New Roman" panose="02020603050405020304" pitchFamily="18" charset="0"/>
                    <a:cs typeface="Times New Roman" panose="02020603050405020304" pitchFamily="18" charset="0"/>
                  </a:rPr>
                  <a:t>For example, in 11000000, the number of zeros gives us </a:t>
                </a:r>
                <a:r>
                  <a:rPr lang="en-US" sz="2000" dirty="0"/>
                  <a:t>2</a:t>
                </a:r>
                <a:r>
                  <a:rPr lang="en-US" sz="2000" baseline="30000" dirty="0"/>
                  <a:t>6</a:t>
                </a:r>
                <a:r>
                  <a:rPr lang="en-US" sz="2000" dirty="0">
                    <a:latin typeface="Times New Roman" panose="02020603050405020304" pitchFamily="18" charset="0"/>
                    <a:cs typeface="Times New Roman" panose="02020603050405020304" pitchFamily="18" charset="0"/>
                  </a:rPr>
                  <a:t> – 2 =62 hosts. In this example, there are 62 hosts per subnet and we make subtract because the first IP address reserve for the network address and the last one for the network broadcast.</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While when we want to find number of networks, we can use this formal 2</a:t>
                </a:r>
                <a:r>
                  <a:rPr lang="en-US" sz="2000" baseline="30000" dirty="0">
                    <a:latin typeface="Times New Roman" panose="02020603050405020304" pitchFamily="18" charset="0"/>
                    <a:cs typeface="Times New Roman" panose="02020603050405020304" pitchFamily="18" charset="0"/>
                  </a:rPr>
                  <a:t>y</a:t>
                </a:r>
                <a:endParaRPr lang="en-US" sz="2000" dirty="0">
                  <a:latin typeface="Times New Roman" panose="02020603050405020304" pitchFamily="18" charset="0"/>
                  <a:cs typeface="Times New Roman" panose="02020603050405020304" pitchFamily="18" charset="0"/>
                </a:endParaRPr>
              </a:p>
              <a:p>
                <a:pPr marL="282575" indent="0" algn="just">
                  <a:lnSpc>
                    <a:spcPct val="150000"/>
                  </a:lnSpc>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Where Y represent the number of masked bits, (1’s). For example, in 11000000, the number of ones gives us  =4</a:t>
                </a: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mc:Choice>
        <mc:Fallback xmlns="">
          <p:sp>
            <p:nvSpPr>
              <p:cNvPr id="6" name="Content Placeholder 4"/>
              <p:cNvSpPr txBox="1">
                <a:spLocks noRot="1" noChangeAspect="1" noMove="1" noResize="1" noEditPoints="1" noAdjustHandles="1" noChangeArrowheads="1" noChangeShapeType="1" noTextEdit="1"/>
              </p:cNvSpPr>
              <p:nvPr/>
            </p:nvSpPr>
            <p:spPr bwMode="auto">
              <a:xfrm>
                <a:off x="395536" y="3212976"/>
                <a:ext cx="8229600" cy="2520280"/>
              </a:xfrm>
              <a:prstGeom prst="rect">
                <a:avLst/>
              </a:prstGeom>
              <a:blipFill rotWithShape="1">
                <a:blip r:embed="rId2"/>
                <a:stretch>
                  <a:fillRect b="-4927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4137850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CIDR</a:t>
            </a:r>
          </a:p>
        </p:txBody>
      </p:sp>
      <p:sp>
        <p:nvSpPr>
          <p:cNvPr id="3" name="Content Placeholder 2"/>
          <p:cNvSpPr>
            <a:spLocks noGrp="1"/>
          </p:cNvSpPr>
          <p:nvPr>
            <p:ph idx="1"/>
          </p:nvPr>
        </p:nvSpPr>
        <p:spPr/>
        <p:txBody>
          <a:bodyPr/>
          <a:lstStyle/>
          <a:p>
            <a:pPr algn="just"/>
            <a:r>
              <a:rPr lang="en-US" sz="2000" dirty="0">
                <a:latin typeface="Times New Roman" panose="02020603050405020304" pitchFamily="18" charset="0"/>
                <a:cs typeface="Times New Roman" panose="02020603050405020304" pitchFamily="18" charset="0"/>
              </a:rPr>
              <a:t>Classless Inter Domain Routing (CIDR) is a method for assigning IP addresses without using the standard IP address classes like Class A, Class B or Class C. In CIDR , an IP address is represented as </a:t>
            </a:r>
            <a:r>
              <a:rPr lang="en-US" sz="2000" b="1" dirty="0">
                <a:solidFill>
                  <a:srgbClr val="FF0000"/>
                </a:solidFill>
                <a:latin typeface="Times New Roman" panose="02020603050405020304" pitchFamily="18" charset="0"/>
                <a:cs typeface="Times New Roman" panose="02020603050405020304" pitchFamily="18" charset="0"/>
              </a:rPr>
              <a:t>A.B.C.D /n</a:t>
            </a:r>
            <a:r>
              <a:rPr lang="en-US" sz="2000" dirty="0">
                <a:latin typeface="Times New Roman" panose="02020603050405020304" pitchFamily="18" charset="0"/>
                <a:cs typeface="Times New Roman" panose="02020603050405020304" pitchFamily="18" charset="0"/>
              </a:rPr>
              <a:t>, where "/n" is called the IP prefix or network prefix. The IP prefix identifies the number of significant bits used to identify a network.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Example, 192.9.205.22 /18 means, the first 18 bits are used to represent the network and the remaining 14 bits are used to identify hosts.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Table 20"/>
          <p:cNvGraphicFramePr>
            <a:graphicFrameLocks noGrp="1"/>
          </p:cNvGraphicFramePr>
          <p:nvPr/>
        </p:nvGraphicFramePr>
        <p:xfrm>
          <a:off x="1474466" y="1857775"/>
          <a:ext cx="6248400" cy="3094577"/>
        </p:xfrm>
        <a:graphic>
          <a:graphicData uri="http://schemas.openxmlformats.org/drawingml/2006/table">
            <a:tbl>
              <a:tblPr firstRow="1" bandRow="1">
                <a:tableStyleId>{5C22544A-7EE6-4342-B048-85BDC9FD1C3A}</a:tableStyleId>
              </a:tblPr>
              <a:tblGrid>
                <a:gridCol w="2771775">
                  <a:extLst>
                    <a:ext uri="{9D8B030D-6E8A-4147-A177-3AD203B41FA5}">
                      <a16:colId xmlns:a16="http://schemas.microsoft.com/office/drawing/2014/main" val="20000"/>
                    </a:ext>
                  </a:extLst>
                </a:gridCol>
                <a:gridCol w="3476625">
                  <a:extLst>
                    <a:ext uri="{9D8B030D-6E8A-4147-A177-3AD203B41FA5}">
                      <a16:colId xmlns:a16="http://schemas.microsoft.com/office/drawing/2014/main" val="20001"/>
                    </a:ext>
                  </a:extLst>
                </a:gridCol>
              </a:tblGrid>
              <a:tr h="286265">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sz="1400" b="1" dirty="0"/>
                        <a:t>Protocol Model</a:t>
                      </a:r>
                      <a:endParaRPr lang="en-US"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dirty="0"/>
                        <a:t>Reference Model</a:t>
                      </a:r>
                      <a:r>
                        <a:rPr lang="en-US" sz="1400" dirty="0"/>
                        <a:t>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36">
                <a:tc>
                  <a:txBody>
                    <a:bodyPr/>
                    <a:lstStyle/>
                    <a:p>
                      <a:pPr algn="ctr"/>
                      <a:r>
                        <a:rPr lang="en-US" sz="1400" dirty="0"/>
                        <a:t>TCP/IP Model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a:t>Open Systems Interconnection (OSI) Model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484276">
                <a:tc>
                  <a:txBody>
                    <a:bodyPr/>
                    <a:lstStyle/>
                    <a:p>
                      <a:endParaRPr lang="en-US"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itle 1"/>
          <p:cNvSpPr>
            <a:spLocks noGrp="1"/>
          </p:cNvSpPr>
          <p:nvPr>
            <p:ph type="title"/>
          </p:nvPr>
        </p:nvSpPr>
        <p:spPr>
          <a:xfrm>
            <a:off x="457200" y="1059146"/>
            <a:ext cx="8229600" cy="857250"/>
          </a:xfrm>
        </p:spPr>
        <p:txBody>
          <a:bodyPr>
            <a:noAutofit/>
          </a:bodyPr>
          <a:lstStyle/>
          <a:p>
            <a:r>
              <a:rPr lang="en-US" dirty="0">
                <a:solidFill>
                  <a:schemeClr val="accent1">
                    <a:lumMod val="50000"/>
                  </a:schemeClr>
                </a:solidFill>
              </a:rPr>
              <a:t>VI – Infrastructure: Standards </a:t>
            </a:r>
            <a:endParaRPr lang="en-GB" dirty="0">
              <a:solidFill>
                <a:schemeClr val="accent1">
                  <a:lumMod val="50000"/>
                </a:schemeClr>
              </a:solidFill>
            </a:endParaRPr>
          </a:p>
        </p:txBody>
      </p:sp>
      <p:sp>
        <p:nvSpPr>
          <p:cNvPr id="14" name="Rectangle 13"/>
          <p:cNvSpPr/>
          <p:nvPr/>
        </p:nvSpPr>
        <p:spPr>
          <a:xfrm>
            <a:off x="3700554" y="4926602"/>
            <a:ext cx="1996517" cy="461665"/>
          </a:xfrm>
          <a:prstGeom prst="rect">
            <a:avLst/>
          </a:prstGeom>
        </p:spPr>
        <p:txBody>
          <a:bodyPr wrap="square">
            <a:spAutoFit/>
          </a:bodyPr>
          <a:lstStyle/>
          <a:p>
            <a:pPr algn="just"/>
            <a:r>
              <a:rPr lang="en-US" sz="1200" b="1" dirty="0"/>
              <a:t>OSI/ TCP-IP Protocol Suite</a:t>
            </a:r>
            <a:endParaRPr lang="en-US" sz="1200" dirty="0"/>
          </a:p>
        </p:txBody>
      </p:sp>
      <p:graphicFrame>
        <p:nvGraphicFramePr>
          <p:cNvPr id="6" name="Table 5"/>
          <p:cNvGraphicFramePr>
            <a:graphicFrameLocks noGrp="1"/>
          </p:cNvGraphicFramePr>
          <p:nvPr/>
        </p:nvGraphicFramePr>
        <p:xfrm>
          <a:off x="1474466" y="1857775"/>
          <a:ext cx="6248400" cy="3094577"/>
        </p:xfrm>
        <a:graphic>
          <a:graphicData uri="http://schemas.openxmlformats.org/drawingml/2006/table">
            <a:tbl>
              <a:tblPr firstRow="1" bandRow="1">
                <a:tableStyleId>{5C22544A-7EE6-4342-B048-85BDC9FD1C3A}</a:tableStyleId>
              </a:tblPr>
              <a:tblGrid>
                <a:gridCol w="2771775">
                  <a:extLst>
                    <a:ext uri="{9D8B030D-6E8A-4147-A177-3AD203B41FA5}">
                      <a16:colId xmlns:a16="http://schemas.microsoft.com/office/drawing/2014/main" val="20000"/>
                    </a:ext>
                  </a:extLst>
                </a:gridCol>
                <a:gridCol w="3476625">
                  <a:extLst>
                    <a:ext uri="{9D8B030D-6E8A-4147-A177-3AD203B41FA5}">
                      <a16:colId xmlns:a16="http://schemas.microsoft.com/office/drawing/2014/main" val="20001"/>
                    </a:ext>
                  </a:extLst>
                </a:gridCol>
              </a:tblGrid>
              <a:tr h="286265">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sz="1400" b="1" dirty="0"/>
                        <a:t>Protocol Model</a:t>
                      </a:r>
                      <a:endParaRPr lang="en-US"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dirty="0"/>
                        <a:t>Reference Model</a:t>
                      </a:r>
                      <a:r>
                        <a:rPr lang="en-US" sz="1400" dirty="0"/>
                        <a:t>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4036">
                <a:tc>
                  <a:txBody>
                    <a:bodyPr/>
                    <a:lstStyle/>
                    <a:p>
                      <a:pPr algn="ctr"/>
                      <a:r>
                        <a:rPr lang="en-US" sz="1400" dirty="0"/>
                        <a:t>TCP/IP Model </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a:t>Open Systems Interconnection (OSI) Model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484276">
                <a:tc>
                  <a:txBody>
                    <a:bodyPr/>
                    <a:lstStyle/>
                    <a:p>
                      <a:endParaRPr lang="en-US"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400"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7" name="Content Placeholder 3"/>
          <p:cNvGraphicFramePr>
            <a:graphicFrameLocks noGrp="1"/>
          </p:cNvGraphicFramePr>
          <p:nvPr>
            <p:ph idx="1"/>
          </p:nvPr>
        </p:nvGraphicFramePr>
        <p:xfrm>
          <a:off x="5038862" y="2559852"/>
          <a:ext cx="2152822" cy="2316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nvGraphicFramePr>
        <p:xfrm>
          <a:off x="1744495" y="2559852"/>
          <a:ext cx="2288018" cy="22928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8"/>
          <p:cNvPicPr>
            <a:picLocks noChangeAspect="1"/>
          </p:cNvPicPr>
          <p:nvPr/>
        </p:nvPicPr>
        <p:blipFill rotWithShape="1">
          <a:blip r:embed="rId12" cstate="print">
            <a:extLst>
              <a:ext uri="{28A0092B-C50C-407E-A947-70E740481C1C}">
                <a14:useLocalDpi xmlns:a14="http://schemas.microsoft.com/office/drawing/2010/main" val="0"/>
              </a:ext>
            </a:extLst>
          </a:blip>
          <a:srcRect l="50312" r="29127" b="84807"/>
          <a:stretch/>
        </p:blipFill>
        <p:spPr>
          <a:xfrm>
            <a:off x="5038862" y="2506672"/>
            <a:ext cx="486054" cy="364541"/>
          </a:xfrm>
          <a:prstGeom prst="rect">
            <a:avLst/>
          </a:prstGeom>
        </p:spPr>
      </p:pic>
      <p:pic>
        <p:nvPicPr>
          <p:cNvPr id="10" name="Picture 9"/>
          <p:cNvPicPr>
            <a:picLocks noChangeAspect="1"/>
          </p:cNvPicPr>
          <p:nvPr/>
        </p:nvPicPr>
        <p:blipFill rotWithShape="1">
          <a:blip r:embed="rId12">
            <a:extLst>
              <a:ext uri="{28A0092B-C50C-407E-A947-70E740481C1C}">
                <a14:useLocalDpi xmlns:a14="http://schemas.microsoft.com/office/drawing/2010/main" val="0"/>
              </a:ext>
            </a:extLst>
          </a:blip>
          <a:srcRect l="25488" t="17451" r="60658" b="75199"/>
          <a:stretch/>
        </p:blipFill>
        <p:spPr>
          <a:xfrm>
            <a:off x="5038862" y="2883888"/>
            <a:ext cx="486054" cy="324036"/>
          </a:xfrm>
          <a:prstGeom prst="rect">
            <a:avLst/>
          </a:prstGeom>
        </p:spPr>
      </p:pic>
      <p:pic>
        <p:nvPicPr>
          <p:cNvPr id="11" name="Picture 10"/>
          <p:cNvPicPr>
            <a:picLocks noChangeAspect="1"/>
          </p:cNvPicPr>
          <p:nvPr/>
        </p:nvPicPr>
        <p:blipFill rotWithShape="1">
          <a:blip r:embed="rId12" cstate="print">
            <a:extLst>
              <a:ext uri="{28A0092B-C50C-407E-A947-70E740481C1C}">
                <a14:useLocalDpi xmlns:a14="http://schemas.microsoft.com/office/drawing/2010/main" val="0"/>
              </a:ext>
            </a:extLst>
          </a:blip>
          <a:srcRect l="51066" t="31100" r="32948" b="59450"/>
          <a:stretch/>
        </p:blipFill>
        <p:spPr>
          <a:xfrm>
            <a:off x="5038862" y="3220600"/>
            <a:ext cx="496071" cy="311360"/>
          </a:xfrm>
          <a:prstGeom prst="rect">
            <a:avLst/>
          </a:prstGeom>
        </p:spPr>
      </p:pic>
      <p:pic>
        <p:nvPicPr>
          <p:cNvPr id="12" name="Picture 11"/>
          <p:cNvPicPr>
            <a:picLocks noChangeAspect="1"/>
          </p:cNvPicPr>
          <p:nvPr/>
        </p:nvPicPr>
        <p:blipFill rotWithShape="1">
          <a:blip r:embed="rId12">
            <a:extLst>
              <a:ext uri="{28A0092B-C50C-407E-A947-70E740481C1C}">
                <a14:useLocalDpi xmlns:a14="http://schemas.microsoft.com/office/drawing/2010/main" val="0"/>
              </a:ext>
            </a:extLst>
          </a:blip>
          <a:srcRect l="52132" t="44750" r="34014" b="47900"/>
          <a:stretch/>
        </p:blipFill>
        <p:spPr>
          <a:xfrm>
            <a:off x="5038862" y="3557311"/>
            <a:ext cx="489149" cy="322833"/>
          </a:xfrm>
          <a:prstGeom prst="rect">
            <a:avLst/>
          </a:prstGeom>
        </p:spPr>
      </p:pic>
      <p:pic>
        <p:nvPicPr>
          <p:cNvPr id="13" name="Picture 12"/>
          <p:cNvPicPr>
            <a:picLocks noChangeAspect="1"/>
          </p:cNvPicPr>
          <p:nvPr/>
        </p:nvPicPr>
        <p:blipFill rotWithShape="1">
          <a:blip r:embed="rId12">
            <a:extLst>
              <a:ext uri="{28A0092B-C50C-407E-A947-70E740481C1C}">
                <a14:useLocalDpi xmlns:a14="http://schemas.microsoft.com/office/drawing/2010/main" val="0"/>
              </a:ext>
            </a:extLst>
          </a:blip>
          <a:srcRect l="57460" t="57350" r="27620" b="35300"/>
          <a:stretch/>
        </p:blipFill>
        <p:spPr>
          <a:xfrm>
            <a:off x="5038861" y="3905496"/>
            <a:ext cx="493417" cy="274537"/>
          </a:xfrm>
          <a:prstGeom prst="rect">
            <a:avLst/>
          </a:prstGeom>
        </p:spPr>
      </p:pic>
      <p:pic>
        <p:nvPicPr>
          <p:cNvPr id="15" name="Picture 14"/>
          <p:cNvPicPr>
            <a:picLocks noChangeAspect="1"/>
          </p:cNvPicPr>
          <p:nvPr/>
        </p:nvPicPr>
        <p:blipFill rotWithShape="1">
          <a:blip r:embed="rId12">
            <a:extLst>
              <a:ext uri="{28A0092B-C50C-407E-A947-70E740481C1C}">
                <a14:useLocalDpi xmlns:a14="http://schemas.microsoft.com/office/drawing/2010/main" val="0"/>
              </a:ext>
            </a:extLst>
          </a:blip>
          <a:srcRect l="45737" t="71000" r="37211" b="21650"/>
          <a:stretch/>
        </p:blipFill>
        <p:spPr>
          <a:xfrm>
            <a:off x="5038861" y="4242207"/>
            <a:ext cx="497144" cy="278371"/>
          </a:xfrm>
          <a:prstGeom prst="rect">
            <a:avLst/>
          </a:prstGeom>
        </p:spPr>
      </p:pic>
      <p:pic>
        <p:nvPicPr>
          <p:cNvPr id="16" name="Picture 15"/>
          <p:cNvPicPr>
            <a:picLocks noChangeAspect="1"/>
          </p:cNvPicPr>
          <p:nvPr/>
        </p:nvPicPr>
        <p:blipFill rotWithShape="1">
          <a:blip r:embed="rId12">
            <a:extLst>
              <a:ext uri="{28A0092B-C50C-407E-A947-70E740481C1C}">
                <a14:useLocalDpi xmlns:a14="http://schemas.microsoft.com/office/drawing/2010/main" val="0"/>
              </a:ext>
            </a:extLst>
          </a:blip>
          <a:srcRect l="47868" t="85700" r="41475" b="9050"/>
          <a:stretch/>
        </p:blipFill>
        <p:spPr>
          <a:xfrm>
            <a:off x="5038860" y="4590391"/>
            <a:ext cx="486055" cy="270030"/>
          </a:xfrm>
          <a:prstGeom prst="rect">
            <a:avLst/>
          </a:prstGeom>
        </p:spPr>
      </p:pic>
      <p:sp>
        <p:nvSpPr>
          <p:cNvPr id="17" name="Cloud 16"/>
          <p:cNvSpPr/>
          <p:nvPr/>
        </p:nvSpPr>
        <p:spPr>
          <a:xfrm rot="19737355">
            <a:off x="1275946" y="2531637"/>
            <a:ext cx="1317820" cy="738784"/>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8" name="Cloud 17"/>
          <p:cNvSpPr/>
          <p:nvPr/>
        </p:nvSpPr>
        <p:spPr>
          <a:xfrm rot="20582653">
            <a:off x="1497387" y="3389172"/>
            <a:ext cx="1007237" cy="393484"/>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19" name="Cloud 18"/>
          <p:cNvSpPr/>
          <p:nvPr/>
        </p:nvSpPr>
        <p:spPr>
          <a:xfrm>
            <a:off x="1613634" y="3887805"/>
            <a:ext cx="642443" cy="355822"/>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sp>
        <p:nvSpPr>
          <p:cNvPr id="20" name="Cloud 19"/>
          <p:cNvSpPr/>
          <p:nvPr/>
        </p:nvSpPr>
        <p:spPr>
          <a:xfrm rot="20487074">
            <a:off x="1295039" y="4373064"/>
            <a:ext cx="1164843" cy="420310"/>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sp>
        <p:nvSpPr>
          <p:cNvPr id="22" name="Cloud 21"/>
          <p:cNvSpPr/>
          <p:nvPr/>
        </p:nvSpPr>
        <p:spPr>
          <a:xfrm rot="19737355">
            <a:off x="1275947" y="2531637"/>
            <a:ext cx="1317820" cy="738784"/>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23" name="Cloud 22"/>
          <p:cNvSpPr/>
          <p:nvPr/>
        </p:nvSpPr>
        <p:spPr>
          <a:xfrm rot="20582653">
            <a:off x="1497388" y="3389172"/>
            <a:ext cx="1007237" cy="393484"/>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Tree>
    <p:extLst>
      <p:ext uri="{BB962C8B-B14F-4D97-AF65-F5344CB8AC3E}">
        <p14:creationId xmlns:p14="http://schemas.microsoft.com/office/powerpoint/2010/main" val="40021896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31</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OSI Model</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The OSI (Open Systems Interconnection) model was created by the ISO to help standardize communication between computer systems. It divides communications into seven different layers, which each include multiple hardware standards, protocols, or other types of services</a:t>
            </a:r>
          </a:p>
        </p:txBody>
      </p:sp>
    </p:spTree>
    <p:extLst>
      <p:ext uri="{BB962C8B-B14F-4D97-AF65-F5344CB8AC3E}">
        <p14:creationId xmlns:p14="http://schemas.microsoft.com/office/powerpoint/2010/main" val="170194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Seven Layers of OSI </a:t>
            </a:r>
          </a:p>
        </p:txBody>
      </p:sp>
      <p:sp>
        <p:nvSpPr>
          <p:cNvPr id="3" name="Content Placeholder 2"/>
          <p:cNvSpPr>
            <a:spLocks noGrp="1"/>
          </p:cNvSpPr>
          <p:nvPr>
            <p:ph idx="1"/>
          </p:nvPr>
        </p:nvSpPr>
        <p:spPr>
          <a:xfrm>
            <a:off x="457200" y="1124744"/>
            <a:ext cx="8229600" cy="4680520"/>
          </a:xfrm>
        </p:spPr>
        <p:txBody>
          <a:bodyPr/>
          <a:lstStyle/>
          <a:p>
            <a:r>
              <a:rPr lang="en-US" dirty="0"/>
              <a:t>Layer 7 - Application.</a:t>
            </a:r>
          </a:p>
          <a:p>
            <a:r>
              <a:rPr lang="en-US" dirty="0"/>
              <a:t>Layer 6 - Presentation.</a:t>
            </a:r>
          </a:p>
          <a:p>
            <a:r>
              <a:rPr lang="en-US" dirty="0"/>
              <a:t>Layer 5 - Session.</a:t>
            </a:r>
          </a:p>
          <a:p>
            <a:r>
              <a:rPr lang="en-US" dirty="0"/>
              <a:t>Layer 4 - Transport.</a:t>
            </a:r>
          </a:p>
          <a:p>
            <a:r>
              <a:rPr lang="en-US" dirty="0"/>
              <a:t>Layer 3 - Network.</a:t>
            </a:r>
          </a:p>
          <a:p>
            <a:r>
              <a:rPr lang="en-US" dirty="0"/>
              <a:t>Layer 2 - Data Link.</a:t>
            </a:r>
          </a:p>
          <a:p>
            <a:r>
              <a:rPr lang="en-US"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34248415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Layers</a:t>
            </a:r>
          </a:p>
        </p:txBody>
      </p:sp>
      <p:sp>
        <p:nvSpPr>
          <p:cNvPr id="3" name="Content Placeholder 2"/>
          <p:cNvSpPr>
            <a:spLocks noGrp="1"/>
          </p:cNvSpPr>
          <p:nvPr>
            <p:ph idx="1"/>
          </p:nvPr>
        </p:nvSpPr>
        <p:spPr>
          <a:xfrm>
            <a:off x="457200" y="1196752"/>
            <a:ext cx="8229600" cy="4320481"/>
          </a:xfrm>
        </p:spPr>
        <p:txBody>
          <a:bodyPr/>
          <a:lstStyle/>
          <a:p>
            <a:pPr marL="0" indent="0">
              <a:buNone/>
            </a:pPr>
            <a:r>
              <a:rPr lang="en-US" sz="2400" b="1" dirty="0"/>
              <a:t>TCP</a:t>
            </a:r>
            <a:r>
              <a:rPr lang="en-US" sz="2400" dirty="0"/>
              <a:t>/</a:t>
            </a:r>
            <a:r>
              <a:rPr lang="en-US" sz="2400" b="1" dirty="0"/>
              <a:t>IP</a:t>
            </a:r>
            <a:r>
              <a:rPr lang="en-US" sz="2400" dirty="0"/>
              <a:t> stands for Transmission Control Protocol/Internet Protocol, which is a set of networking protocols that allows two or more computers to communicate.</a:t>
            </a:r>
          </a:p>
          <a:p>
            <a:pPr marL="0" indent="0">
              <a:buNone/>
            </a:pPr>
            <a:endParaRPr lang="en-US" sz="2400" dirty="0"/>
          </a:p>
          <a:p>
            <a:r>
              <a:rPr lang="en-US" sz="2400" dirty="0"/>
              <a:t>Layer 5 - Application.</a:t>
            </a:r>
          </a:p>
          <a:p>
            <a:r>
              <a:rPr lang="en-US" sz="2400" dirty="0"/>
              <a:t>Layer 4 - Transport.</a:t>
            </a:r>
          </a:p>
          <a:p>
            <a:r>
              <a:rPr lang="en-US" sz="2400" dirty="0"/>
              <a:t>Layer 3 - Network.</a:t>
            </a:r>
          </a:p>
          <a:p>
            <a:r>
              <a:rPr lang="en-US" sz="2400" dirty="0"/>
              <a:t>Layer 2 - Data Link.</a:t>
            </a:r>
          </a:p>
          <a:p>
            <a:r>
              <a:rPr lang="en-US" sz="2400"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37966634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OSI and TCP/IP</a:t>
            </a:r>
          </a:p>
        </p:txBody>
      </p:sp>
      <p:pic>
        <p:nvPicPr>
          <p:cNvPr id="6" name="Content Placeholder 5"/>
          <p:cNvPicPr>
            <a:picLocks noGrp="1" noChangeAspect="1"/>
          </p:cNvPicPr>
          <p:nvPr>
            <p:ph idx="1"/>
          </p:nvPr>
        </p:nvPicPr>
        <p:blipFill>
          <a:blip r:embed="rId2"/>
          <a:srcRect l="-6365" r="-6365"/>
          <a:stretch>
            <a:fillRect/>
          </a:stretch>
        </p:blipFill>
        <p:spPr>
          <a:xfrm>
            <a:off x="457200" y="1600200"/>
            <a:ext cx="8229600" cy="391636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1625615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Protocol Suite</a:t>
            </a:r>
          </a:p>
        </p:txBody>
      </p:sp>
      <p:pic>
        <p:nvPicPr>
          <p:cNvPr id="6" name="Content Placeholder 5" descr="data-communication-1-6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94" r="-24494"/>
          <a:stretch/>
        </p:blipFill>
        <p:spPr>
          <a:xfrm>
            <a:off x="0" y="1340768"/>
            <a:ext cx="9144000" cy="4175795"/>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1605375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10/10/2024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2575</Words>
  <Application>Microsoft Office PowerPoint</Application>
  <PresentationFormat>On-screen Show (4:3)</PresentationFormat>
  <Paragraphs>349</Paragraphs>
  <Slides>36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 Unicode MS</vt:lpstr>
      <vt:lpstr>Myriad Pro</vt:lpstr>
      <vt:lpstr>Arial</vt:lpstr>
      <vt:lpstr>Courier New</vt:lpstr>
      <vt:lpstr>Times New Roman</vt:lpstr>
      <vt:lpstr>Verdana</vt:lpstr>
      <vt:lpstr>Wingdings</vt:lpstr>
      <vt:lpstr>20140311PresentationUWTSDTemplate</vt:lpstr>
      <vt:lpstr>Module Code:ACCC5023  </vt:lpstr>
      <vt:lpstr>Lesson Aims</vt:lpstr>
      <vt:lpstr>I - Introduction</vt:lpstr>
      <vt:lpstr>II – Understanding Networks</vt:lpstr>
      <vt:lpstr>III – Components </vt:lpstr>
      <vt:lpstr>IV - Architecture</vt:lpstr>
      <vt:lpstr>IV – Architecture </vt:lpstr>
      <vt:lpstr>V – IP Addressing – Using Number Systems</vt:lpstr>
      <vt:lpstr>V – IP Addressing: IPv4</vt:lpstr>
      <vt:lpstr>V – IP Addressing: IPv4 Subnet mask</vt:lpstr>
      <vt:lpstr>V – IP Addressing: IPv4 Subnet mask</vt:lpstr>
      <vt:lpstr>V – IP Addressing: IPv4 Structure</vt:lpstr>
      <vt:lpstr>V – IP Addressing: IPv4 Classes</vt:lpstr>
      <vt:lpstr>V – IP Addressing: IPv4 Special Addresses</vt:lpstr>
      <vt:lpstr>V – IP Addressing: IPv4 Assigning Addresses</vt:lpstr>
      <vt:lpstr>V – IP Addressing: IPv6 Address</vt:lpstr>
      <vt:lpstr>IP Addressing</vt:lpstr>
      <vt:lpstr>IPV4</vt:lpstr>
      <vt:lpstr>IPV6</vt:lpstr>
      <vt:lpstr>The IP address can be classify into two classes: </vt:lpstr>
      <vt:lpstr>Internet addresses</vt:lpstr>
      <vt:lpstr>Internet address format</vt:lpstr>
      <vt:lpstr>Internet address format</vt:lpstr>
      <vt:lpstr>IP Classes</vt:lpstr>
      <vt:lpstr>IP Class format</vt:lpstr>
      <vt:lpstr>Subnet Mask</vt:lpstr>
      <vt:lpstr>Subnet Mask</vt:lpstr>
      <vt:lpstr>Subnetting</vt:lpstr>
      <vt:lpstr>CIDR</vt:lpstr>
      <vt:lpstr>VI – Infrastructure: Standards </vt:lpstr>
      <vt:lpstr>OSI Model</vt:lpstr>
      <vt:lpstr>Seven Layers of OSI </vt:lpstr>
      <vt:lpstr>TCP/IP Layers</vt:lpstr>
      <vt:lpstr>OSI and TCP/IP</vt:lpstr>
      <vt:lpstr>TCP/IP Protocol Suite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87</cp:revision>
  <cp:lastPrinted>2018-07-09T15:27:01Z</cp:lastPrinted>
  <dcterms:created xsi:type="dcterms:W3CDTF">2002-10-07T19:43:58Z</dcterms:created>
  <dcterms:modified xsi:type="dcterms:W3CDTF">2024-10-10T12:07:49Z</dcterms:modified>
</cp:coreProperties>
</file>