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26"/>
  </p:notesMasterIdLst>
  <p:sldIdLst>
    <p:sldId id="364" r:id="rId6"/>
    <p:sldId id="404" r:id="rId7"/>
    <p:sldId id="257" r:id="rId8"/>
    <p:sldId id="278" r:id="rId9"/>
    <p:sldId id="279" r:id="rId10"/>
    <p:sldId id="258" r:id="rId11"/>
    <p:sldId id="262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2" r:id="rId20"/>
    <p:sldId id="273" r:id="rId21"/>
    <p:sldId id="274" r:id="rId22"/>
    <p:sldId id="275" r:id="rId23"/>
    <p:sldId id="276" r:id="rId24"/>
    <p:sldId id="27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1B0290-82C3-4C65-986F-51DC7D0A6215}" v="27" dt="2023-10-26T07:47:04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4E6576-A5F4-4D3C-B429-46808555D75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2F0E26-EFED-4989-913A-35E518EA2A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31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1083D3-8E12-492B-9559-8EC7805F004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1977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B7E61-A21F-EEAE-9B9A-077F806FB1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9E49F-8A68-3722-0582-0A93B0962A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444DF-869E-8F9A-561F-DCD003310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0BCE1-F7FD-3453-1989-53AD5385A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DB23E-39A4-130A-3084-31B5F9E38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2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EC4CF-EA05-4835-7760-1691C53FD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3A229-7CED-2B8D-FC16-9AB5D727B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78E66F-C933-4E1A-D9FB-4BACEEE86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A2EA2-8533-B246-C89A-BCDAB6CD7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DD6BF-4856-9B81-BEC8-4681787BA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51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19694-D8D8-D57C-0BE5-A44071DAF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69C843-CA16-A9AB-F6D7-2B5CE1A97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9E344-4861-6235-D227-2474AE9CC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45118-56B2-F65E-6001-A390C941D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F55C9-EC6C-E670-A307-250EAE63B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003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5757D-C8D5-3144-1D58-A9887D763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36C93-7C1C-2253-883A-7A36545A3A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BFA188-CD64-F363-D791-F102EA6B8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1EB062-DF94-FE7C-6762-3B559CBFF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0AF22-1A8E-FE13-2F02-23FCA1964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7E74FA-86F6-F10B-9069-EFC1D090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543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6B2A-72C2-55CB-6DA6-FEED79905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B7745-FADF-F205-695C-7D0EE23DC8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5F6F7-436E-A090-8F2D-3233682BC9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5E7263-8EBF-2096-8A8F-2A0E790FB4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208C3F-C282-ED14-622F-7B02237506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805F75-1D14-AD7B-DB1B-401DE68AF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500898-6637-79D2-422E-8FD47A2D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110717-3AEF-8DEB-436E-1A9A7606B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17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FEC79-2A9D-8274-90AC-662168F8A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3344FC-674F-6AEA-BA55-4BCE30D90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97D27-1BEF-1092-E596-A79571691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0115F8-3681-2EA5-8259-CE03E9756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152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89A50-5D23-1B8B-570D-FABEC6B43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6BE46A-2C6A-4B16-5D8C-6FC2E643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484167-3355-CF66-9934-8359ED17B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450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DA3AE-D3AD-0C73-7129-BE2300B04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79284-7D66-5E24-89DB-7DC88764A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976B3-E699-595E-0B3F-89ECCF6AFD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FEE8B-A043-6417-4546-F54369982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B46F0C-5473-9548-9DD4-C2F296C90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09D09B-9B54-0804-CE3E-16BE4045C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935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C6E6-59F2-F7BA-4F5D-D5DF9602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2BDFA0-06EC-FFB1-A00F-9E991C67A4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C30B5C-B771-4190-061C-7F11DAB2D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61B41-D0CD-FB3D-A494-BD9063936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16C826-4C62-A783-67AA-ADECEA659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DE56F1-45DC-7308-124F-6268FEF3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42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DC21E-A644-FC66-36F9-665C4AF7F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05CAE-1553-87ED-56DD-CBAA8433DC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374AB-B657-45BE-D9B0-5818B91EF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DFEC1-512F-04C9-DFA6-AF186FEB3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3B824-61D2-0A3C-2F28-D9B17048B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803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BCA1A8-99FF-DA94-60AD-ACE740510B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D15356-881E-F348-8B9F-E3FAF427FC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7E2C0-F6A1-8F9D-29F3-59B11CA7C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586CC-D6AB-FF8F-53E8-625420636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7A245-A1AB-3C12-7CB0-C5BF93110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31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3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6B5C059E-5D96-43CA-B997-3B413F720C2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705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68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268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38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7178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4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92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50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639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91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5331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784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7F04C5-A78E-DB73-1A49-2150120A0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3FA98-8F7E-98DE-CEE8-3B43F5D34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3F361-3330-348D-80B5-2BEEF7F2AC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7B617-6E06-4986-B295-7370FA97999B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080DB-F8D1-A0DB-DBE4-947F8B94CF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149E4-DACB-2B6B-6609-0E6D70306C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995F2-C46D-4864-A3B5-ED77E75CE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261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8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835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9963" y="4005116"/>
            <a:ext cx="8071994" cy="79548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				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94F5AA-56FC-37A8-AA45-0C6668BF9890}"/>
              </a:ext>
            </a:extLst>
          </p:cNvPr>
          <p:cNvSpPr txBox="1"/>
          <p:nvPr/>
        </p:nvSpPr>
        <p:spPr>
          <a:xfrm>
            <a:off x="3229721" y="3919430"/>
            <a:ext cx="717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565A55E-05E5-292B-5B00-B41E94416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320287"/>
          </a:xfrm>
        </p:spPr>
        <p:txBody>
          <a:bodyPr/>
          <a:lstStyle/>
          <a:p>
            <a:r>
              <a:rPr lang="en-GB" sz="4000" dirty="0"/>
              <a:t>Working with Risk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How to work in a way which maintains health and safety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962889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664" y="285728"/>
            <a:ext cx="3008313" cy="798496"/>
          </a:xfrm>
        </p:spPr>
        <p:txBody>
          <a:bodyPr/>
          <a:lstStyle/>
          <a:p>
            <a:r>
              <a:rPr lang="en-GB" dirty="0"/>
              <a:t>Working with Risk</a:t>
            </a:r>
          </a:p>
        </p:txBody>
      </p:sp>
      <p:pic>
        <p:nvPicPr>
          <p:cNvPr id="7" name="Content Placeholder 6" descr="Ris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9099" y="285729"/>
            <a:ext cx="3245302" cy="5010206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615407" y="1230383"/>
            <a:ext cx="6155140" cy="513717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/>
              <a:t>The possibility of incurring misfortune or loss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Chance of loss or other event on which a claim may be filed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The type of such an event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A person or thing considered with respect to the characteristics that may cause an insured event to occur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To expose to danger or loss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vulnerable; likely to be lost or damaged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To expose to danger or loss</a:t>
            </a:r>
          </a:p>
          <a:p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dirty="0" err="1"/>
              <a:t>McKeown</a:t>
            </a:r>
            <a:r>
              <a:rPr lang="en-GB" dirty="0"/>
              <a:t>,  C (2008) Collins Concise English Dictionary, Glasgow, Harper Collins.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University Health and Safety Policy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Policy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information, instruction, training and supervision necessary to ensure the health and safety of staff, students and visitors</a:t>
            </a:r>
          </a:p>
          <a:p>
            <a:r>
              <a:rPr lang="en-GB" dirty="0"/>
              <a:t>Establish and maintain a system of consultation sufficient to ensure that staff and students are able to contribute to the maintenance of a safe and healthy environment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Students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Be made aware of their responsibilities to co-operate in safe working procedures, teaching must convey the basic safety requirements in relevant areas</a:t>
            </a:r>
          </a:p>
          <a:p>
            <a:r>
              <a:rPr lang="en-GB" dirty="0"/>
              <a:t>Suitable and sufficient assessments of risks are carried out and reviewed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outside the university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programme has fieldwork guidelines, is subject to fitness to practise guidelines and a code of conduct which provide guidance for behaviour of students taking part in our programme.  </a:t>
            </a:r>
          </a:p>
          <a:p>
            <a:endParaRPr lang="en-GB" dirty="0"/>
          </a:p>
          <a:p>
            <a:r>
              <a:rPr lang="en-GB" dirty="0"/>
              <a:t>You must refer to these and your supervisors if you have any questions about health and safety while on placement.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1" name="Content Placeholder 10" descr="Recording%20Fieldwork%20Data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38876" y="1571613"/>
            <a:ext cx="3874046" cy="290553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acceptable standards?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Make sure your own actions reduce risks to health and safety</a:t>
            </a:r>
          </a:p>
          <a:p>
            <a:r>
              <a:rPr lang="en-GB" i="1" dirty="0"/>
              <a:t>Ensure health and safety requirements are met in your area of responsibility</a:t>
            </a:r>
          </a:p>
          <a:p>
            <a:r>
              <a:rPr lang="en-GB" dirty="0"/>
              <a:t>own organisation's guidelines relating to child protection, health and safety</a:t>
            </a:r>
          </a:p>
          <a:p>
            <a:r>
              <a:rPr lang="en-GB" dirty="0"/>
              <a:t>the principal types of risks affecting young people's physical health and safety, and their emotional welfare within the local community</a:t>
            </a:r>
          </a:p>
          <a:p>
            <a:r>
              <a:rPr lang="en-GB" dirty="0"/>
              <a:t>how to identify and take due account of health and safety issues in the planning, allocation and checking of work.</a:t>
            </a:r>
          </a:p>
          <a:p>
            <a:r>
              <a:rPr lang="en-GB" dirty="0"/>
              <a:t>The organisation’s written health and safety policy statement and associated information and requirements.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78888" y="214290"/>
            <a:ext cx="8229600" cy="1143000"/>
          </a:xfrm>
        </p:spPr>
        <p:txBody>
          <a:bodyPr/>
          <a:lstStyle/>
          <a:p>
            <a:r>
              <a:rPr lang="en-GB" dirty="0"/>
              <a:t>Scoping the terrain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6854" y="1357290"/>
            <a:ext cx="9623946" cy="5143544"/>
          </a:xfrm>
        </p:spPr>
        <p:txBody>
          <a:bodyPr>
            <a:normAutofit/>
          </a:bodyPr>
          <a:lstStyle/>
          <a:p>
            <a:r>
              <a:rPr lang="en-GB" sz="2400" dirty="0"/>
              <a:t>What sort of Youth work offers young people the opportunity to take part in potentially risky or hazardous activities …  according to Nicholls (1997, 98ff), these are some (not all) hazardous activities:</a:t>
            </a:r>
          </a:p>
          <a:p>
            <a:pPr>
              <a:buNone/>
            </a:pPr>
            <a:endParaRPr lang="en-GB" sz="2400" dirty="0"/>
          </a:p>
          <a:p>
            <a:pPr lvl="1"/>
            <a:r>
              <a:rPr lang="en-GB" sz="2400" dirty="0"/>
              <a:t>Camping</a:t>
            </a:r>
          </a:p>
          <a:p>
            <a:pPr lvl="1"/>
            <a:r>
              <a:rPr lang="en-GB" sz="2400" dirty="0"/>
              <a:t>Walking in remote or mountainous areas</a:t>
            </a:r>
          </a:p>
          <a:p>
            <a:pPr lvl="1"/>
            <a:r>
              <a:rPr lang="en-GB" sz="2400" dirty="0"/>
              <a:t>Caving</a:t>
            </a:r>
          </a:p>
          <a:p>
            <a:pPr lvl="1"/>
            <a:r>
              <a:rPr lang="en-GB" sz="2400" dirty="0"/>
              <a:t>Cycling</a:t>
            </a:r>
          </a:p>
          <a:p>
            <a:pPr lvl="1"/>
            <a:r>
              <a:rPr lang="en-GB" sz="2400" dirty="0"/>
              <a:t>Canoeing</a:t>
            </a:r>
          </a:p>
          <a:p>
            <a:pPr lvl="1"/>
            <a:r>
              <a:rPr lang="en-GB" sz="2400" dirty="0" err="1"/>
              <a:t>Nightwalking</a:t>
            </a:r>
            <a:endParaRPr lang="en-GB" sz="24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Sameness and difference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690690"/>
            <a:ext cx="8229600" cy="3413573"/>
          </a:xfrm>
        </p:spPr>
        <p:txBody>
          <a:bodyPr/>
          <a:lstStyle/>
          <a:p>
            <a:r>
              <a:rPr lang="en-GB" dirty="0"/>
              <a:t>Is Risk the same for me as it is for you as it is for a young person?</a:t>
            </a:r>
            <a:br>
              <a:rPr lang="en-GB" dirty="0"/>
            </a:br>
            <a:endParaRPr lang="en-GB" dirty="0"/>
          </a:p>
          <a:p>
            <a:r>
              <a:rPr lang="en-GB" dirty="0"/>
              <a:t>Thinking of different people, what does the level of Risk depend on?</a:t>
            </a:r>
          </a:p>
          <a:p>
            <a:endParaRPr lang="en-GB" dirty="0"/>
          </a:p>
          <a:p>
            <a:r>
              <a:rPr lang="en-GB" dirty="0"/>
              <a:t>How can you make a record of how you have assessed risk in your work?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Anti oppressive practice and Risk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6036" y="1587103"/>
            <a:ext cx="9514764" cy="415861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As practitioners we live with risk every day.  The art is in deciding what is acceptable.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Judgements are made according to our own value position, our experiences and available facts.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Our response is guided by our interpretation of the rights of young people (and others) and how people might be harmed.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Importantly, the assessment of risk is no easy task and needs to be made in </a:t>
            </a:r>
            <a:r>
              <a:rPr lang="en-GB" sz="2400" i="1" dirty="0"/>
              <a:t>partnership</a:t>
            </a:r>
            <a:r>
              <a:rPr lang="en-GB" sz="2400" dirty="0"/>
              <a:t> with all concerned.</a:t>
            </a:r>
          </a:p>
          <a:p>
            <a:pPr algn="r">
              <a:lnSpc>
                <a:spcPct val="90000"/>
              </a:lnSpc>
              <a:buFontTx/>
              <a:buNone/>
            </a:pPr>
            <a:endParaRPr lang="en-GB" sz="1600" dirty="0"/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sz="1600" dirty="0"/>
              <a:t>Dalrymple and Burke, (2001)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risk in some sort of context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There is a notion of the developed world becoming a ‘risk society’ where we’re constantly faced by ‘manufactured uncertainty’ that has been almost created by the growth of human knowledge and its impact (Beck, 1999)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 lvl="1">
              <a:lnSpc>
                <a:spcPct val="90000"/>
              </a:lnSpc>
            </a:pPr>
            <a:r>
              <a:rPr lang="en-GB" sz="2800" dirty="0"/>
              <a:t>Let’s consider whether youth work contributes to furthering this concept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Comparing Risk and Reward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90690"/>
            <a:ext cx="10515600" cy="405501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Do we all regard risk in the same way?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Is risk negative?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always negatives with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What are the potential outcomes of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any positives to risk?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What if risk was avoided altogether?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Young People at 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3970" y="1592239"/>
            <a:ext cx="8229600" cy="490063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How are young people at risk?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How do we know if young people are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What are young people at risk of?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When are young people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Is youth work an effective response for young people at risk?  Does youth work mediate risk?  Should it?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risk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00200"/>
            <a:ext cx="9372600" cy="5068888"/>
          </a:xfrm>
        </p:spPr>
        <p:txBody>
          <a:bodyPr/>
          <a:lstStyle/>
          <a:p>
            <a:pPr algn="just"/>
            <a:r>
              <a:rPr lang="en-GB" dirty="0"/>
              <a:t>The Audit Commission defines risk as ‘the threat that an event or action will adversely affect an organisation’s ability to achieve its objectives and to successfully achieve its strategy’ </a:t>
            </a:r>
          </a:p>
          <a:p>
            <a:pPr>
              <a:buFontTx/>
              <a:buNone/>
            </a:pPr>
            <a:endParaRPr lang="en-GB" dirty="0"/>
          </a:p>
          <a:p>
            <a:pPr algn="r">
              <a:buFontTx/>
              <a:buNone/>
            </a:pPr>
            <a:r>
              <a:rPr lang="en-GB" sz="1800" dirty="0"/>
              <a:t>(Audit Commission 2001, np).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appropriate culture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531961"/>
            <a:ext cx="8229600" cy="4781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Make sure you’re aware of good practice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Thinking on your feet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Follow appropriate systems rigorously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Ensure you report any accidents, incidents or near misses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Encourage innovation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Identifying Risk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means establishing what could go wrong and what might happen as a result.</a:t>
            </a:r>
          </a:p>
          <a:p>
            <a:pPr>
              <a:buFontTx/>
              <a:buNone/>
            </a:pPr>
            <a:endParaRPr lang="en-GB" dirty="0"/>
          </a:p>
          <a:p>
            <a:r>
              <a:rPr lang="en-GB" dirty="0"/>
              <a:t>Your Fieldwork Guidelines suggest the purpose of risk assessment is to identify possible causes of harm and measures needed to avoid these - before an accident occurs.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 Steps to Risk Assessment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/>
              <a:t>Step 1</a:t>
            </a:r>
            <a:r>
              <a:rPr lang="en-GB" sz="2400"/>
              <a:t>. Identify the hazards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2</a:t>
            </a:r>
            <a:r>
              <a:rPr lang="en-GB" sz="2400"/>
              <a:t>. Identify who might be harmed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3</a:t>
            </a:r>
            <a:r>
              <a:rPr lang="en-GB" sz="2400"/>
              <a:t>. Evaluate the risks (likelihood) and risk level (likelihood x severity)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4</a:t>
            </a:r>
            <a:r>
              <a:rPr lang="en-GB" sz="2400"/>
              <a:t>. Record your findings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5</a:t>
            </a:r>
            <a:r>
              <a:rPr lang="en-GB" sz="2400"/>
              <a:t>. Review and revise your assessment where necessary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Spend 5 minutes identifying the potential risks associated with your placement and who might be harmed.</a:t>
            </a:r>
          </a:p>
          <a:p>
            <a:endParaRPr lang="en-GB" sz="3200" dirty="0"/>
          </a:p>
          <a:p>
            <a:r>
              <a:rPr lang="en-GB" sz="3200" dirty="0"/>
              <a:t>Make a list of the risks</a:t>
            </a:r>
          </a:p>
          <a:p>
            <a:r>
              <a:rPr lang="en-GB" sz="3200" dirty="0"/>
              <a:t>Make a list of who might be harmed</a:t>
            </a:r>
          </a:p>
          <a:p>
            <a:r>
              <a:rPr lang="en-GB" sz="3200" dirty="0"/>
              <a:t>Discuss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approach to prioritising Risks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7464425" y="1484314"/>
            <a:ext cx="2736850" cy="49244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Key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A: Immediate action needed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B: Consider action and have a contingency plan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C: Consider Action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D: Keep under review</a:t>
            </a:r>
          </a:p>
        </p:txBody>
      </p:sp>
      <p:graphicFrame>
        <p:nvGraphicFramePr>
          <p:cNvPr id="21508" name="Group 4"/>
          <p:cNvGraphicFramePr>
            <a:graphicFrameLocks noGrp="1"/>
          </p:cNvGraphicFramePr>
          <p:nvPr>
            <p:ph sz="half" idx="1"/>
          </p:nvPr>
        </p:nvGraphicFramePr>
        <p:xfrm>
          <a:off x="3071813" y="1484314"/>
          <a:ext cx="4038600" cy="4392613"/>
        </p:xfrm>
        <a:graphic>
          <a:graphicData uri="http://schemas.openxmlformats.org/drawingml/2006/table">
            <a:tbl>
              <a:tblPr/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6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25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3143250" y="1989139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5232400" y="1989139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3071813" y="4149726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5232400" y="4221164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 bwMode="auto">
          <a:xfrm>
            <a:off x="1524001" y="1484313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Catastrophe</a:t>
            </a:r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1774825" y="5373688"/>
            <a:ext cx="12588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Minor disturbance</a:t>
            </a:r>
          </a:p>
        </p:txBody>
      </p:sp>
      <p:sp>
        <p:nvSpPr>
          <p:cNvPr id="21525" name="Text Box 21"/>
          <p:cNvSpPr txBox="1">
            <a:spLocks noChangeArrowheads="1"/>
          </p:cNvSpPr>
          <p:nvPr/>
        </p:nvSpPr>
        <p:spPr bwMode="auto">
          <a:xfrm>
            <a:off x="3071813" y="5949950"/>
            <a:ext cx="15478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Very unlikely</a:t>
            </a:r>
          </a:p>
        </p:txBody>
      </p: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5591176" y="5949950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Very likely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 working with Risk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341439"/>
            <a:ext cx="8229600" cy="4924425"/>
          </a:xfrm>
        </p:spPr>
        <p:txBody>
          <a:bodyPr/>
          <a:lstStyle/>
          <a:p>
            <a:r>
              <a:rPr lang="en-GB" sz="2800"/>
              <a:t>Know and understand the policies</a:t>
            </a:r>
          </a:p>
          <a:p>
            <a:r>
              <a:rPr lang="en-GB" sz="2800"/>
              <a:t>Use them</a:t>
            </a:r>
          </a:p>
          <a:p>
            <a:r>
              <a:rPr lang="en-GB" sz="2800"/>
              <a:t>Manage the process</a:t>
            </a:r>
          </a:p>
          <a:p>
            <a:r>
              <a:rPr lang="en-GB" sz="2800"/>
              <a:t>Work with young people and others to assess the Risk</a:t>
            </a:r>
          </a:p>
          <a:p>
            <a:r>
              <a:rPr lang="en-GB" sz="2800"/>
              <a:t>Prioritise the Risks</a:t>
            </a:r>
          </a:p>
          <a:p>
            <a:r>
              <a:rPr lang="en-GB" sz="2800"/>
              <a:t>Develop a mature attitude – think on your feet and don’t be afraid to stop activities</a:t>
            </a:r>
          </a:p>
          <a:p>
            <a:r>
              <a:rPr lang="en-GB" sz="2800"/>
              <a:t>Develop a professional approach to risk and young people.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9836" y="1484430"/>
            <a:ext cx="10515600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sz="1800" dirty="0"/>
              <a:t>	</a:t>
            </a:r>
            <a:r>
              <a:rPr lang="en-GB" sz="2000" dirty="0"/>
              <a:t>Audit Commission, (2001) </a:t>
            </a:r>
            <a:r>
              <a:rPr lang="en-GB" sz="2000" i="1" dirty="0"/>
              <a:t>Worth the Risk</a:t>
            </a:r>
            <a:r>
              <a:rPr lang="en-GB" sz="2000" dirty="0"/>
              <a:t>, London: Audit Commission.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Beck, U. (1999) </a:t>
            </a:r>
            <a:r>
              <a:rPr lang="en-GB" sz="2000" i="1" dirty="0"/>
              <a:t>World Risk Society</a:t>
            </a:r>
            <a:r>
              <a:rPr lang="en-GB" sz="2000" dirty="0"/>
              <a:t>. Polity Press, Malden.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</a:t>
            </a:r>
            <a:r>
              <a:rPr lang="en-GB" sz="2000" dirty="0" err="1"/>
              <a:t>Dalrymple</a:t>
            </a:r>
            <a:r>
              <a:rPr lang="en-GB" sz="2000" dirty="0"/>
              <a:t>, J., and Burke, D. (2001) </a:t>
            </a:r>
            <a:r>
              <a:rPr lang="en-GB" sz="2000" i="1" dirty="0"/>
              <a:t>Anti-Oppressive Practice Social Care and the Law</a:t>
            </a:r>
            <a:r>
              <a:rPr lang="en-GB" sz="2000" dirty="0"/>
              <a:t>, Buckingham, OUP.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Ford, K., Merton, B., Hunter., and Waller, D. (2005) </a:t>
            </a:r>
            <a:r>
              <a:rPr lang="en-GB" sz="2000" i="1" dirty="0"/>
              <a:t>Leadership and Management in Youth Services, </a:t>
            </a:r>
            <a:r>
              <a:rPr lang="en-GB" sz="2000" dirty="0"/>
              <a:t>Leicester, NYA.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Nicholls, D. (1997) Health and Safety in Youth and Community Work A pocket guide, Wiltshire, Cromwell.</a:t>
            </a:r>
          </a:p>
          <a:p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7" ma:contentTypeDescription="Create a new document." ma:contentTypeScope="" ma:versionID="ddff9cce5571c27881c83896167a564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7150a572d0065b14476e583bd73c086e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676ab72-9079-411c-83fb-ee6e21d36081" xsi:nil="true"/>
  </documentManagement>
</p:properties>
</file>

<file path=customXml/itemProps1.xml><?xml version="1.0" encoding="utf-8"?>
<ds:datastoreItem xmlns:ds="http://schemas.openxmlformats.org/officeDocument/2006/customXml" ds:itemID="{5E75146D-1327-41E8-BF0F-BFD41C12D9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E6E11B1-8FCC-4E1C-B1B9-85A6D8D4705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F71135-9E86-4E55-BD39-0AAC6A2DB9D9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fb6e3afc-5266-4630-9c28-28963f20a13f"/>
    <ds:schemaRef ds:uri="2676ab72-9079-411c-83fb-ee6e21d3608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1137</Words>
  <Application>Microsoft Office PowerPoint</Application>
  <PresentationFormat>Widescreen</PresentationFormat>
  <Paragraphs>169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1_Office Theme</vt:lpstr>
      <vt:lpstr>PowerPoint Presentation</vt:lpstr>
      <vt:lpstr>Working with Risk   How to work in a way which maintains health and safety in the workplace</vt:lpstr>
      <vt:lpstr>Working with Risk</vt:lpstr>
      <vt:lpstr>University Health and Safety Policy</vt:lpstr>
      <vt:lpstr>Activities outside the university</vt:lpstr>
      <vt:lpstr>What are acceptable standards?</vt:lpstr>
      <vt:lpstr>Scoping the terrain</vt:lpstr>
      <vt:lpstr>Sameness and difference</vt:lpstr>
      <vt:lpstr>Anti oppressive practice and Risk</vt:lpstr>
      <vt:lpstr>Understanding risk in some sort of context</vt:lpstr>
      <vt:lpstr>Comparing Risk and Reward</vt:lpstr>
      <vt:lpstr>Young People at Risk</vt:lpstr>
      <vt:lpstr>Managing risk</vt:lpstr>
      <vt:lpstr>An appropriate culture</vt:lpstr>
      <vt:lpstr>Identifying Risk</vt:lpstr>
      <vt:lpstr>5 Steps to Risk Assessment</vt:lpstr>
      <vt:lpstr>Exercise</vt:lpstr>
      <vt:lpstr>An approach to prioritising Risks</vt:lpstr>
      <vt:lpstr>Conclusion: working with Risk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Darrel Williams</dc:creator>
  <cp:lastModifiedBy>Darrel Williams</cp:lastModifiedBy>
  <cp:revision>2</cp:revision>
  <dcterms:created xsi:type="dcterms:W3CDTF">2023-10-26T07:32:35Z</dcterms:created>
  <dcterms:modified xsi:type="dcterms:W3CDTF">2023-10-26T07:47:45Z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