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2"/>
  </p:handoutMasterIdLst>
  <p:sldIdLst>
    <p:sldId id="256" r:id="rId5"/>
    <p:sldId id="258" r:id="rId6"/>
    <p:sldId id="257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89" r:id="rId17"/>
    <p:sldId id="290" r:id="rId18"/>
    <p:sldId id="291" r:id="rId19"/>
    <p:sldId id="292" r:id="rId20"/>
    <p:sldId id="279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33"/>
  </p:normalViewPr>
  <p:slideViewPr>
    <p:cSldViewPr>
      <p:cViewPr varScale="1">
        <p:scale>
          <a:sx n="90" d="100"/>
          <a:sy n="90" d="100"/>
        </p:scale>
        <p:origin x="174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shingmagazine.com/2008/01/10-principles-of-effective-web-design/" TargetMode="External"/><Relationship Id="rId2" Type="http://schemas.openxmlformats.org/officeDocument/2006/relationships/hyperlink" Target="https://www.feelingpeaky.com/9-principles-of-good-web-design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494116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Presenter : Suneth Fernando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07504" y="3447004"/>
            <a:ext cx="89289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07: </a:t>
            </a:r>
            <a:r>
              <a:rPr lang="en-US" sz="4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Web Design Standards and Principles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8291264" cy="3984885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Principles of Good Website Design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Website purpose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Simplicity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Navigation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F-Shaped Pattern Reading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Content and Grid-based layout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2C1369"/>
                </a:solidFill>
                <a:latin typeface="inherit"/>
              </a:rPr>
              <a:t>Load time, Mobile Friendly &amp; testing 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2C1369"/>
              </a:solidFill>
              <a:latin typeface="inherit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2C1369"/>
              </a:solidFill>
              <a:latin typeface="inherit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2C1369"/>
              </a:solidFill>
              <a:latin typeface="inherit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333333"/>
              </a:solidFill>
              <a:latin typeface="Bree Serif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r>
              <a:rPr lang="en-US" b="1" i="0" dirty="0">
                <a:solidFill>
                  <a:srgbClr val="2C1369"/>
                </a:solidFill>
                <a:effectLst/>
                <a:latin typeface="inherit"/>
              </a:rPr>
              <a:t>PRINCIPLES OF GOOD WEBSITE DESIGN</a:t>
            </a: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12776"/>
            <a:ext cx="866465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An effective website design should fulfill its intended function by conveying its particular message whilst simultaneously engaging the visitor.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Several factors such as consistency, colors, typography, imagery, simplicity and functionality all contribute to good website design.</a:t>
            </a:r>
            <a:endParaRPr lang="en-US" sz="2800" b="0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br>
              <a:rPr lang="en-GB" b="0" i="0" dirty="0">
                <a:solidFill>
                  <a:srgbClr val="ED274B"/>
                </a:solidFill>
                <a:effectLst/>
                <a:latin typeface="inherit"/>
              </a:rPr>
            </a:br>
            <a:r>
              <a:rPr lang="en-GB" b="0" i="0" dirty="0">
                <a:solidFill>
                  <a:srgbClr val="ED274B"/>
                </a:solidFill>
                <a:effectLst/>
                <a:latin typeface="inherit"/>
              </a:rPr>
              <a:t>1. WEBSITE PURPOSE</a:t>
            </a:r>
            <a:br>
              <a:rPr lang="en-GB" b="0" i="0" dirty="0">
                <a:solidFill>
                  <a:srgbClr val="676767"/>
                </a:solidFill>
                <a:effectLst/>
                <a:latin typeface="Muli"/>
              </a:rPr>
            </a:b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12776"/>
            <a:ext cx="866465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An effective website design should fulfill its intended function by conveying its particular message whilst simultaneously engaging the visitor.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Several factors such as consistency, colors, typography, imagery, simplicity and functionality all contribute to good website design.</a:t>
            </a:r>
            <a:endParaRPr lang="en-US" sz="2800" b="0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592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br>
              <a:rPr lang="en-GB" b="0" i="0" dirty="0">
                <a:solidFill>
                  <a:srgbClr val="ED274B"/>
                </a:solidFill>
                <a:effectLst/>
                <a:latin typeface="inherit"/>
              </a:rPr>
            </a:br>
            <a:r>
              <a:rPr lang="en-GB" b="0" i="0" dirty="0">
                <a:solidFill>
                  <a:srgbClr val="ED274B"/>
                </a:solidFill>
                <a:effectLst/>
                <a:latin typeface="inherit"/>
              </a:rPr>
              <a:t>1. WEBSITE PURPOSE</a:t>
            </a:r>
            <a:br>
              <a:rPr lang="en-GB" b="0" i="0" dirty="0">
                <a:solidFill>
                  <a:srgbClr val="676767"/>
                </a:solidFill>
                <a:effectLst/>
                <a:latin typeface="Muli"/>
              </a:rPr>
            </a:b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12776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800" b="0" i="0" dirty="0">
                <a:effectLst/>
                <a:latin typeface="Muli"/>
              </a:rPr>
              <a:t>There are many different purposes that websites may have but there are core purposes common to all websites;</a:t>
            </a:r>
          </a:p>
          <a:p>
            <a:pPr algn="l" fontAlgn="base"/>
            <a:endParaRPr lang="en-US" sz="2800" b="0" i="0" dirty="0">
              <a:effectLst/>
              <a:latin typeface="Muli"/>
            </a:endParaRPr>
          </a:p>
          <a:p>
            <a:pPr algn="l" fontAlgn="base">
              <a:buFont typeface="+mj-lt"/>
              <a:buAutoNum type="arabicPeriod"/>
            </a:pPr>
            <a:r>
              <a:rPr lang="en-US" sz="2800" b="0" i="0" dirty="0">
                <a:effectLst/>
                <a:latin typeface="inherit"/>
              </a:rPr>
              <a:t>Describing Expertise</a:t>
            </a:r>
          </a:p>
          <a:p>
            <a:pPr algn="l" fontAlgn="base">
              <a:buFont typeface="+mj-lt"/>
              <a:buAutoNum type="arabicPeriod"/>
            </a:pPr>
            <a:r>
              <a:rPr lang="en-US" sz="2800" b="0" i="0" dirty="0">
                <a:effectLst/>
                <a:latin typeface="inherit"/>
              </a:rPr>
              <a:t>Building Your Reputation</a:t>
            </a:r>
          </a:p>
          <a:p>
            <a:pPr algn="l" fontAlgn="base">
              <a:buFont typeface="+mj-lt"/>
              <a:buAutoNum type="arabicPeriod"/>
            </a:pPr>
            <a:r>
              <a:rPr lang="en-US" sz="2800" b="0" i="0" dirty="0">
                <a:effectLst/>
                <a:latin typeface="inherit"/>
              </a:rPr>
              <a:t>Generating Leads</a:t>
            </a:r>
          </a:p>
          <a:p>
            <a:pPr algn="l" fontAlgn="base">
              <a:buFont typeface="+mj-lt"/>
              <a:buAutoNum type="arabicPeriod"/>
            </a:pPr>
            <a:r>
              <a:rPr lang="en-US" sz="2800" b="0" i="0" dirty="0">
                <a:effectLst/>
                <a:latin typeface="inherit"/>
              </a:rPr>
              <a:t>Sales and After Care</a:t>
            </a:r>
          </a:p>
        </p:txBody>
      </p:sp>
    </p:spTree>
    <p:extLst>
      <p:ext uri="{BB962C8B-B14F-4D97-AF65-F5344CB8AC3E}">
        <p14:creationId xmlns:p14="http://schemas.microsoft.com/office/powerpoint/2010/main" val="1584482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br>
              <a:rPr lang="en-GB" b="0" i="0" dirty="0">
                <a:solidFill>
                  <a:srgbClr val="ED274B"/>
                </a:solidFill>
                <a:effectLst/>
                <a:latin typeface="inherit"/>
              </a:rPr>
            </a:br>
            <a:r>
              <a:rPr lang="en-GB" b="0" i="0" dirty="0">
                <a:solidFill>
                  <a:srgbClr val="ED274B"/>
                </a:solidFill>
                <a:effectLst/>
                <a:latin typeface="inherit"/>
              </a:rPr>
              <a:t>2. SIMPLICITY</a:t>
            </a:r>
            <a:br>
              <a:rPr lang="en-GB" b="0" i="0" dirty="0">
                <a:solidFill>
                  <a:srgbClr val="676767"/>
                </a:solidFill>
                <a:effectLst/>
                <a:latin typeface="Muli"/>
              </a:rPr>
            </a:b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80728"/>
            <a:ext cx="866465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0" i="0" dirty="0">
                <a:effectLst/>
                <a:latin typeface="Muli"/>
              </a:rPr>
              <a:t>Simplicity is the best way to go when considering the user experience and the usability of your website. Below are ways to achieve simplicity through design.</a:t>
            </a:r>
          </a:p>
          <a:p>
            <a:pPr algn="l" fontAlgn="base"/>
            <a:r>
              <a:rPr lang="en-US" sz="2800" b="1" i="0" dirty="0" err="1">
                <a:solidFill>
                  <a:srgbClr val="ED274B"/>
                </a:solidFill>
                <a:effectLst/>
                <a:latin typeface="inherit"/>
              </a:rPr>
              <a:t>Colour</a:t>
            </a:r>
            <a:endParaRPr lang="en-US" sz="2800" b="1" i="0" dirty="0">
              <a:solidFill>
                <a:srgbClr val="000000"/>
              </a:solidFill>
              <a:effectLst/>
              <a:latin typeface="Nunito"/>
            </a:endParaRP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 err="1">
                <a:effectLst/>
                <a:latin typeface="inherit"/>
              </a:rPr>
              <a:t>Colour</a:t>
            </a:r>
            <a:r>
              <a:rPr lang="en-US" sz="2800" b="0" i="0" dirty="0">
                <a:effectLst/>
                <a:latin typeface="inherit"/>
              </a:rPr>
              <a:t> has the power to communicate messages and evoke emotional responses. 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Finding a color palette that fits your brand will allow you to influence your customer’s behavior towards your brand. Keep the color selection limited to less than 5 colors.</a:t>
            </a:r>
          </a:p>
        </p:txBody>
      </p:sp>
    </p:spTree>
    <p:extLst>
      <p:ext uri="{BB962C8B-B14F-4D97-AF65-F5344CB8AC3E}">
        <p14:creationId xmlns:p14="http://schemas.microsoft.com/office/powerpoint/2010/main" val="5355881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br>
              <a:rPr lang="en-GB" b="0" i="0" dirty="0">
                <a:solidFill>
                  <a:srgbClr val="ED274B"/>
                </a:solidFill>
                <a:effectLst/>
                <a:latin typeface="inherit"/>
              </a:rPr>
            </a:br>
            <a:r>
              <a:rPr lang="en-GB" b="0" i="0" dirty="0">
                <a:solidFill>
                  <a:srgbClr val="ED274B"/>
                </a:solidFill>
                <a:effectLst/>
                <a:latin typeface="inherit"/>
              </a:rPr>
              <a:t>2. SIMPLICITY</a:t>
            </a:r>
            <a:br>
              <a:rPr lang="en-GB" b="0" i="0" dirty="0">
                <a:solidFill>
                  <a:srgbClr val="676767"/>
                </a:solidFill>
                <a:effectLst/>
                <a:latin typeface="Muli"/>
              </a:rPr>
            </a:b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80728"/>
            <a:ext cx="866465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0" i="0" dirty="0">
                <a:effectLst/>
                <a:latin typeface="Muli"/>
              </a:rPr>
              <a:t>Simplicity is the best way to go when considering the user experience and the usability of your website. Below are ways to achieve simplicity through design.</a:t>
            </a:r>
          </a:p>
          <a:p>
            <a:pPr algn="l" fontAlgn="base"/>
            <a:r>
              <a:rPr lang="en-US" sz="2800" b="1" i="0" dirty="0">
                <a:solidFill>
                  <a:srgbClr val="ED274B"/>
                </a:solidFill>
                <a:effectLst/>
                <a:latin typeface="inherit"/>
              </a:rPr>
              <a:t>Type</a:t>
            </a:r>
            <a:endParaRPr lang="en-US" sz="2800" b="1" i="0" dirty="0">
              <a:solidFill>
                <a:srgbClr val="000000"/>
              </a:solidFill>
              <a:effectLst/>
              <a:latin typeface="Nunito"/>
            </a:endParaRP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Typography has an important role to play on your website. 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It commands attention and works as the visual interpretation of the brands voice. 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Typefaces should be legible and only use a maximum of 3 different fonts on the website.</a:t>
            </a:r>
          </a:p>
        </p:txBody>
      </p:sp>
    </p:spTree>
    <p:extLst>
      <p:ext uri="{BB962C8B-B14F-4D97-AF65-F5344CB8AC3E}">
        <p14:creationId xmlns:p14="http://schemas.microsoft.com/office/powerpoint/2010/main" val="2210776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br>
              <a:rPr lang="en-GB" b="0" i="0" dirty="0">
                <a:solidFill>
                  <a:srgbClr val="ED274B"/>
                </a:solidFill>
                <a:effectLst/>
                <a:latin typeface="inherit"/>
              </a:rPr>
            </a:br>
            <a:r>
              <a:rPr lang="en-GB" b="0" i="0" dirty="0">
                <a:solidFill>
                  <a:srgbClr val="ED274B"/>
                </a:solidFill>
                <a:effectLst/>
                <a:latin typeface="inherit"/>
              </a:rPr>
              <a:t>2. SIMPLICITY</a:t>
            </a:r>
            <a:br>
              <a:rPr lang="en-GB" b="0" i="0" dirty="0">
                <a:solidFill>
                  <a:srgbClr val="676767"/>
                </a:solidFill>
                <a:effectLst/>
                <a:latin typeface="Muli"/>
              </a:rPr>
            </a:b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80728"/>
            <a:ext cx="866465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0" i="0" dirty="0">
                <a:effectLst/>
                <a:latin typeface="Muli"/>
              </a:rPr>
              <a:t>Simplicity is the best way to go when considering the user experience and the usability of your website. Below are ways to achieve simplicity through design.</a:t>
            </a:r>
          </a:p>
          <a:p>
            <a:pPr algn="l" fontAlgn="base"/>
            <a:r>
              <a:rPr lang="en-US" sz="2800" b="1" i="0" dirty="0">
                <a:solidFill>
                  <a:srgbClr val="ED274B"/>
                </a:solidFill>
                <a:effectLst/>
                <a:latin typeface="inherit"/>
              </a:rPr>
              <a:t>Imagery</a:t>
            </a:r>
            <a:endParaRPr lang="en-US" sz="2800" b="1" i="0" dirty="0">
              <a:solidFill>
                <a:srgbClr val="000000"/>
              </a:solidFill>
              <a:effectLst/>
              <a:latin typeface="Nunito"/>
            </a:endParaRP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Imagery is every visual aspect used within communications. 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This includes still photography, illustration, video and all forms of graphics. 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All imagery should be expressive and capture the spirit of the company and act as the embodiment of their brand personality. </a:t>
            </a:r>
          </a:p>
        </p:txBody>
      </p:sp>
    </p:spTree>
    <p:extLst>
      <p:ext uri="{BB962C8B-B14F-4D97-AF65-F5344CB8AC3E}">
        <p14:creationId xmlns:p14="http://schemas.microsoft.com/office/powerpoint/2010/main" val="2406724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 fontAlgn="base"/>
            <a:br>
              <a:rPr lang="en-GB" b="0" i="0" dirty="0">
                <a:solidFill>
                  <a:srgbClr val="ED274B"/>
                </a:solidFill>
                <a:effectLst/>
                <a:latin typeface="inherit"/>
              </a:rPr>
            </a:br>
            <a:r>
              <a:rPr lang="en-GB" b="0" i="0" dirty="0">
                <a:solidFill>
                  <a:srgbClr val="ED274B"/>
                </a:solidFill>
                <a:effectLst/>
                <a:latin typeface="inherit"/>
              </a:rPr>
              <a:t>3. NAVIGATION</a:t>
            </a:r>
            <a:br>
              <a:rPr lang="en-GB" b="0" i="0" dirty="0">
                <a:solidFill>
                  <a:srgbClr val="676767"/>
                </a:solidFill>
                <a:effectLst/>
                <a:latin typeface="Muli"/>
              </a:rPr>
            </a:br>
            <a:endParaRPr lang="en-US" b="1" i="0" dirty="0">
              <a:solidFill>
                <a:srgbClr val="000000"/>
              </a:solidFill>
              <a:effectLst/>
              <a:latin typeface="Robot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80728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Navigation is the way finding system used on websites where visitors interact and find what they are looking for.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Website navigation is key to retaining visitors.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If the websites navigation is confusing visitors will give up and find what they need elsewhere.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Muli"/>
              </a:rPr>
              <a:t>Keeping navigation simple, intuitive and consistent on every page is key.</a:t>
            </a:r>
            <a:endParaRPr lang="en-US" sz="2800" b="0" i="0" dirty="0">
              <a:effectLst/>
              <a:latin typeface="inherit"/>
            </a:endParaRPr>
          </a:p>
        </p:txBody>
      </p:sp>
      <p:pic>
        <p:nvPicPr>
          <p:cNvPr id="1026" name="Picture 2" descr="Principles of good web design by Feelingpeaky">
            <a:extLst>
              <a:ext uri="{FF2B5EF4-FFF2-40B4-BE49-F238E27FC236}">
                <a16:creationId xmlns:a16="http://schemas.microsoft.com/office/drawing/2014/main" id="{C111515E-A214-412E-81FE-B46F30FBC2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05064"/>
            <a:ext cx="34563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552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dirty="0">
                <a:solidFill>
                  <a:srgbClr val="ED274B"/>
                </a:solidFill>
                <a:latin typeface="inherit"/>
              </a:rPr>
              <a:t>4. F-SHAPED PATTERN READING</a:t>
            </a: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200" b="0" i="0">
                <a:effectLst/>
              </a:rPr>
              <a:t>The F- based pattern is the most common way visitors scan text on a website.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200" b="0" i="0">
                <a:effectLst/>
              </a:rPr>
              <a:t>Eye tracking studies have found that most of what people see is in the top and left area of the screen.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200" b="0" i="0">
                <a:effectLst/>
              </a:rPr>
              <a:t>The F’ shaped layout mimics our natural pattern of reading in the West (left to right and top to bottom). </a:t>
            </a:r>
          </a:p>
        </p:txBody>
      </p:sp>
      <p:pic>
        <p:nvPicPr>
          <p:cNvPr id="2050" name="Picture 2" descr="F-Shaped layout - digital design by Feelingpeaky Ltf">
            <a:extLst>
              <a:ext uri="{FF2B5EF4-FFF2-40B4-BE49-F238E27FC236}">
                <a16:creationId xmlns:a16="http://schemas.microsoft.com/office/drawing/2014/main" id="{DD703DBC-2E8E-4FB7-9B4D-066EC7A4AA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4088" y="1196752"/>
            <a:ext cx="3042662" cy="439248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7936859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dirty="0">
                <a:solidFill>
                  <a:srgbClr val="ED274B"/>
                </a:solidFill>
                <a:latin typeface="inherit"/>
              </a:rPr>
              <a:t>6. CONTENT</a:t>
            </a:r>
            <a:br>
              <a:rPr lang="en-GB" sz="1600" b="0" i="0" dirty="0">
                <a:solidFill>
                  <a:srgbClr val="000000"/>
                </a:solidFill>
                <a:effectLst/>
                <a:latin typeface="Nunito"/>
              </a:rPr>
            </a:b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395536" y="1124744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An effective web design has both great design and great content.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Using compelling language great content can attract and influence visitors by converting them into customers.</a:t>
            </a:r>
            <a:endParaRPr lang="en-US" sz="2800" b="0" i="0" dirty="0">
              <a:effectLst/>
            </a:endParaRPr>
          </a:p>
        </p:txBody>
      </p:sp>
      <p:pic>
        <p:nvPicPr>
          <p:cNvPr id="3074" name="Picture 2" descr="Principles of good web design by Feelingpeaky">
            <a:extLst>
              <a:ext uri="{FF2B5EF4-FFF2-40B4-BE49-F238E27FC236}">
                <a16:creationId xmlns:a16="http://schemas.microsoft.com/office/drawing/2014/main" id="{83334D12-8CBA-4B56-AB7A-039DAE7940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298" y="980728"/>
            <a:ext cx="4476750" cy="372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2137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188640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dirty="0">
                <a:solidFill>
                  <a:srgbClr val="ED274B"/>
                </a:solidFill>
                <a:latin typeface="inherit"/>
              </a:rPr>
              <a:t>7. GRID BASED LAYOUT</a:t>
            </a:r>
            <a:br>
              <a:rPr lang="en-GB" sz="1600" b="0" i="0" dirty="0">
                <a:solidFill>
                  <a:srgbClr val="000000"/>
                </a:solidFill>
                <a:effectLst/>
                <a:latin typeface="Nunito"/>
              </a:rPr>
            </a:b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908720"/>
            <a:ext cx="5472608" cy="45365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Grids help to structure your design and keep your content organized.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The grid helps to align elements on the page and keep it clean.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The grid based layout arranges content into a clean rigid grid structure with columns, sections that line up and feel balanced and impose order and results in an aesthetically pleasing website.</a:t>
            </a:r>
            <a:endParaRPr lang="en-US" sz="2800" b="0" i="0" dirty="0">
              <a:effectLst/>
            </a:endParaRPr>
          </a:p>
        </p:txBody>
      </p:sp>
      <p:pic>
        <p:nvPicPr>
          <p:cNvPr id="4098" name="Picture 2" descr="Principles of good web design by Feelingpeaky">
            <a:extLst>
              <a:ext uri="{FF2B5EF4-FFF2-40B4-BE49-F238E27FC236}">
                <a16:creationId xmlns:a16="http://schemas.microsoft.com/office/drawing/2014/main" id="{5276A0DF-20C1-4DE9-A709-CE1E01B15D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622" y="1196752"/>
            <a:ext cx="2955842" cy="2880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3453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188640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dirty="0">
                <a:solidFill>
                  <a:srgbClr val="ED274B"/>
                </a:solidFill>
                <a:latin typeface="inherit"/>
              </a:rPr>
              <a:t>8</a:t>
            </a:r>
            <a:r>
              <a:rPr lang="en-GB" sz="1600" b="0" i="0" dirty="0">
                <a:solidFill>
                  <a:srgbClr val="ED274B"/>
                </a:solidFill>
                <a:effectLst/>
                <a:latin typeface="inherit"/>
              </a:rPr>
              <a:t>. </a:t>
            </a:r>
            <a:r>
              <a:rPr lang="en-GB" sz="4000" dirty="0">
                <a:solidFill>
                  <a:srgbClr val="ED274B"/>
                </a:solidFill>
                <a:latin typeface="inherit"/>
              </a:rPr>
              <a:t>LOAD TIME</a:t>
            </a:r>
            <a:br>
              <a:rPr lang="en-GB" sz="1600" b="0" i="0" dirty="0">
                <a:solidFill>
                  <a:srgbClr val="000000"/>
                </a:solidFill>
                <a:effectLst/>
                <a:latin typeface="Nunito"/>
              </a:rPr>
            </a:b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908720"/>
            <a:ext cx="4608512" cy="45365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Waiting for a website to load will lose visitors.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>
                <a:effectLst/>
                <a:latin typeface="Muli"/>
              </a:rPr>
              <a:t>Nearly half of web visitors expect a site to load in 2 seconds or less and they will potentially leave a site that isn’t loaded within 3 seconds. </a:t>
            </a:r>
          </a:p>
          <a:p>
            <a:pPr marL="457200" indent="-457200" fontAlgn="base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Ø"/>
            </a:pPr>
            <a:r>
              <a:rPr lang="en-US" sz="2800" b="0" i="0" dirty="0" err="1">
                <a:effectLst/>
                <a:latin typeface="Muli"/>
              </a:rPr>
              <a:t>Optimising</a:t>
            </a:r>
            <a:r>
              <a:rPr lang="en-US" sz="2800" b="0" i="0" dirty="0">
                <a:effectLst/>
                <a:latin typeface="Muli"/>
              </a:rPr>
              <a:t> image sizes will help load your site faster.</a:t>
            </a:r>
            <a:endParaRPr lang="en-US" sz="2800" b="0" i="0" dirty="0">
              <a:effectLst/>
            </a:endParaRPr>
          </a:p>
        </p:txBody>
      </p:sp>
      <p:pic>
        <p:nvPicPr>
          <p:cNvPr id="5122" name="Picture 2" descr="Importance of load time by Feelingpeaky Ltd">
            <a:extLst>
              <a:ext uri="{FF2B5EF4-FFF2-40B4-BE49-F238E27FC236}">
                <a16:creationId xmlns:a16="http://schemas.microsoft.com/office/drawing/2014/main" id="{4E4E0F39-5646-4ABA-9B91-36E229481C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6445" y="404664"/>
            <a:ext cx="3152019" cy="480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09738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188640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dirty="0">
                <a:solidFill>
                  <a:srgbClr val="ED274B"/>
                </a:solidFill>
                <a:latin typeface="inherit"/>
              </a:rPr>
              <a:t>9. MOBILE FRIENDLY</a:t>
            </a:r>
            <a:br>
              <a:rPr lang="en-GB" sz="1600" b="0" i="0" dirty="0">
                <a:solidFill>
                  <a:srgbClr val="000000"/>
                </a:solidFill>
                <a:effectLst/>
                <a:latin typeface="Nunito"/>
              </a:rPr>
            </a:b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908720"/>
            <a:ext cx="4608512" cy="42974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More people are using their phones or other devices to browse the web.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inherit"/>
              </a:rPr>
              <a:t>It is important to consider building your website with a responsive layout where your website can adjust to different screens.</a:t>
            </a:r>
            <a:br>
              <a:rPr lang="en-US" sz="2800" b="0" i="0" dirty="0">
                <a:solidFill>
                  <a:srgbClr val="676767"/>
                </a:solidFill>
                <a:effectLst/>
                <a:latin typeface="inherit"/>
              </a:rPr>
            </a:br>
            <a:endParaRPr lang="en-US" sz="2800" b="0" i="0" dirty="0">
              <a:effectLst/>
            </a:endParaRPr>
          </a:p>
        </p:txBody>
      </p:sp>
      <p:pic>
        <p:nvPicPr>
          <p:cNvPr id="6146" name="Picture 2" descr="Principles of good web design by Feelingpeaky">
            <a:extLst>
              <a:ext uri="{FF2B5EF4-FFF2-40B4-BE49-F238E27FC236}">
                <a16:creationId xmlns:a16="http://schemas.microsoft.com/office/drawing/2014/main" id="{B7628282-DB58-49B9-BB6C-E2D51E9848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01077"/>
            <a:ext cx="2673338" cy="4072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88711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188640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b="0" i="0" dirty="0">
                <a:solidFill>
                  <a:srgbClr val="ED274B"/>
                </a:solidFill>
                <a:effectLst/>
                <a:latin typeface="inherit"/>
              </a:rPr>
              <a:t>10</a:t>
            </a:r>
            <a:r>
              <a:rPr lang="en-GB" sz="4000" dirty="0">
                <a:solidFill>
                  <a:srgbClr val="ED274B"/>
                </a:solidFill>
                <a:latin typeface="inherit"/>
              </a:rPr>
              <a:t>. TEST EARLY, TEST OFTEN</a:t>
            </a:r>
            <a:br>
              <a:rPr lang="en-GB" sz="1600" b="0" i="0" dirty="0">
                <a:solidFill>
                  <a:srgbClr val="000000"/>
                </a:solidFill>
                <a:effectLst/>
                <a:latin typeface="Nunito"/>
              </a:rPr>
            </a:b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908720"/>
            <a:ext cx="4608512" cy="42974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333333"/>
                </a:solidFill>
                <a:effectLst/>
                <a:latin typeface="Elena"/>
              </a:rPr>
              <a:t>testing is an </a:t>
            </a:r>
            <a:r>
              <a:rPr lang="en-US" sz="2800" b="1" i="0" dirty="0">
                <a:solidFill>
                  <a:srgbClr val="333333"/>
                </a:solidFill>
                <a:effectLst/>
                <a:latin typeface="Elena"/>
              </a:rPr>
              <a:t>iterative process</a:t>
            </a:r>
            <a:r>
              <a:rPr lang="en-US" sz="2800" b="0" i="0" dirty="0">
                <a:solidFill>
                  <a:srgbClr val="333333"/>
                </a:solidFill>
                <a:effectLst/>
                <a:latin typeface="Elena"/>
              </a:rPr>
              <a:t>. That means that you design something, test it, fix it and then test it again. </a:t>
            </a:r>
          </a:p>
          <a:p>
            <a:pPr algn="l" fontAlgn="base"/>
            <a:br>
              <a:rPr lang="en-US" sz="2800" b="0" i="0" dirty="0">
                <a:solidFill>
                  <a:srgbClr val="676767"/>
                </a:solidFill>
                <a:effectLst/>
                <a:latin typeface="inherit"/>
              </a:rPr>
            </a:br>
            <a:endParaRPr lang="en-US" sz="28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166999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188640"/>
            <a:ext cx="8229600" cy="57606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fontAlgn="base">
              <a:lnSpc>
                <a:spcPct val="90000"/>
              </a:lnSpc>
            </a:pPr>
            <a:br>
              <a:rPr lang="en-GB" sz="2400" b="0" i="0" dirty="0">
                <a:effectLst/>
              </a:rPr>
            </a:br>
            <a:r>
              <a:rPr lang="en-GB" sz="4000" b="0" i="0" dirty="0">
                <a:solidFill>
                  <a:srgbClr val="ED274B"/>
                </a:solidFill>
                <a:effectLst/>
                <a:latin typeface="inherit"/>
              </a:rPr>
              <a:t>11</a:t>
            </a:r>
            <a:r>
              <a:rPr lang="en-GB" sz="4000" dirty="0">
                <a:solidFill>
                  <a:srgbClr val="ED274B"/>
                </a:solidFill>
                <a:latin typeface="inherit"/>
              </a:rPr>
              <a:t>. </a:t>
            </a:r>
            <a:r>
              <a:rPr lang="en-GB" dirty="0">
                <a:solidFill>
                  <a:srgbClr val="ED274B"/>
                </a:solidFill>
                <a:latin typeface="inherit"/>
              </a:rPr>
              <a:t>Consistency</a:t>
            </a:r>
            <a:br>
              <a:rPr lang="en-GB" sz="2400" b="0" i="0" dirty="0">
                <a:effectLst/>
              </a:rPr>
            </a:br>
            <a:endParaRPr lang="en-US" sz="2400" b="1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620688"/>
            <a:ext cx="8445624" cy="51845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ProximaNova-Regular"/>
              </a:rPr>
              <a:t>Consistency in website design matter a lot. Give your attention to match design elements throughout each of the pages. </a:t>
            </a:r>
          </a:p>
          <a:p>
            <a:pPr marL="457200" indent="-457200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ProximaNova-Regular"/>
              </a:rPr>
              <a:t>It can be understood that your fonts, sizes, headings, sub-headings, and button styles must be the same throughout the website. </a:t>
            </a:r>
          </a:p>
          <a:p>
            <a:pPr marL="457200" indent="-457200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ProximaNova-Regular"/>
              </a:rPr>
              <a:t>Plan everything in advance. Finalize the fonts and the right colors for your texts, buttons, </a:t>
            </a:r>
            <a:r>
              <a:rPr lang="en-US" sz="2800" b="0" i="0" dirty="0" err="1">
                <a:effectLst/>
                <a:latin typeface="ProximaNova-Regular"/>
              </a:rPr>
              <a:t>etc</a:t>
            </a:r>
            <a:r>
              <a:rPr lang="en-US" sz="2800" b="0" i="0" dirty="0">
                <a:effectLst/>
                <a:latin typeface="ProximaNova-Regular"/>
              </a:rPr>
              <a:t>, and stick to them throughout the development. </a:t>
            </a:r>
          </a:p>
          <a:p>
            <a:pPr marL="457200" indent="-457200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ProximaNova-Regular"/>
              </a:rPr>
              <a:t>CSS (Cascading Style Sheets) would come in handy to keep the complete information about design styles and elements.</a:t>
            </a:r>
            <a:br>
              <a:rPr lang="en-US" sz="2800" b="0" i="0" dirty="0">
                <a:effectLst/>
                <a:latin typeface="inherit"/>
              </a:rPr>
            </a:br>
            <a:endParaRPr lang="en-US" sz="28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389833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18400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83568" y="3068960"/>
            <a:ext cx="792088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2"/>
              </a:rPr>
              <a:t>https://www.feelingpeaky.com/9-principles-of-good-web-design/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3"/>
              </a:rPr>
              <a:t>https://www.smashingmagazine.com/2008/01/10-principles-of-effective-web-design/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908</Words>
  <Application>Microsoft Macintosh PowerPoint</Application>
  <PresentationFormat>On-screen Show (4:3)</PresentationFormat>
  <Paragraphs>88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33" baseType="lpstr">
      <vt:lpstr>Arial</vt:lpstr>
      <vt:lpstr>Bree Serif</vt:lpstr>
      <vt:lpstr>Calibri</vt:lpstr>
      <vt:lpstr>Cormorant Garamond</vt:lpstr>
      <vt:lpstr>Elena</vt:lpstr>
      <vt:lpstr>inherit</vt:lpstr>
      <vt:lpstr>Lato</vt:lpstr>
      <vt:lpstr>Muli</vt:lpstr>
      <vt:lpstr>Myriad Pro</vt:lpstr>
      <vt:lpstr>Nunito</vt:lpstr>
      <vt:lpstr>Open Sans</vt:lpstr>
      <vt:lpstr>Proxima Nova</vt:lpstr>
      <vt:lpstr>ProximaNova-Regular</vt:lpstr>
      <vt:lpstr>Roboto</vt:lpstr>
      <vt:lpstr>Wingdings</vt:lpstr>
      <vt:lpstr>20140311PresentationUWTSDTemplate</vt:lpstr>
      <vt:lpstr>BSc (Hons) Cloud Computing</vt:lpstr>
      <vt:lpstr>Objectives</vt:lpstr>
      <vt:lpstr>PRINCIPLES OF GOOD WEBSITE DESIGN</vt:lpstr>
      <vt:lpstr> 1. WEBSITE PURPOSE </vt:lpstr>
      <vt:lpstr> 1. WEBSITE PURPOSE </vt:lpstr>
      <vt:lpstr> 2. SIMPLICITY </vt:lpstr>
      <vt:lpstr> 2. SIMPLICITY </vt:lpstr>
      <vt:lpstr> 2. SIMPLICITY </vt:lpstr>
      <vt:lpstr> 3. NAVIGATION </vt:lpstr>
      <vt:lpstr> 4. F-SHAPED PATTERN READING </vt:lpstr>
      <vt:lpstr> 6. CONTENT  </vt:lpstr>
      <vt:lpstr> 7. GRID BASED LAYOUT  </vt:lpstr>
      <vt:lpstr> 8. LOAD TIME  </vt:lpstr>
      <vt:lpstr> 9. MOBILE FRIENDLY  </vt:lpstr>
      <vt:lpstr> 10. TEST EARLY, TEST OFTEN  </vt:lpstr>
      <vt:lpstr> 11. Consistency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(Hons) Cloud Computing</dc:title>
  <dc:creator>Suneth Fernando</dc:creator>
  <cp:lastModifiedBy>Koushik Modak</cp:lastModifiedBy>
  <cp:revision>8</cp:revision>
  <dcterms:created xsi:type="dcterms:W3CDTF">2021-02-01T15:24:02Z</dcterms:created>
  <dcterms:modified xsi:type="dcterms:W3CDTF">2021-11-26T08:53:44Z</dcterms:modified>
</cp:coreProperties>
</file>