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9"/>
  </p:notesMasterIdLst>
  <p:sldIdLst>
    <p:sldId id="258" r:id="rId2"/>
    <p:sldId id="259" r:id="rId3"/>
    <p:sldId id="263" r:id="rId4"/>
    <p:sldId id="261" r:id="rId5"/>
    <p:sldId id="262" r:id="rId6"/>
    <p:sldId id="267" r:id="rId7"/>
    <p:sldId id="265" r:id="rId8"/>
    <p:sldId id="264" r:id="rId9"/>
    <p:sldId id="269" r:id="rId10"/>
    <p:sldId id="270" r:id="rId11"/>
    <p:sldId id="266" r:id="rId12"/>
    <p:sldId id="271" r:id="rId13"/>
    <p:sldId id="272" r:id="rId14"/>
    <p:sldId id="273" r:id="rId15"/>
    <p:sldId id="274" r:id="rId16"/>
    <p:sldId id="275" r:id="rId17"/>
    <p:sldId id="276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7" autoAdjust="0"/>
    <p:restoredTop sz="94660"/>
  </p:normalViewPr>
  <p:slideViewPr>
    <p:cSldViewPr snapToGrid="0">
      <p:cViewPr>
        <p:scale>
          <a:sx n="58" d="100"/>
          <a:sy n="58" d="100"/>
        </p:scale>
        <p:origin x="988" y="4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2" Type="http://schemas.microsoft.com/office/2007/relationships/hdphoto" Target="../media/hdphoto1.wdp"/><Relationship Id="rId1" Type="http://schemas.openxmlformats.org/officeDocument/2006/relationships/image" Target="../media/image2.png"/></Relationships>
</file>

<file path=ppt/diagrams/_rels/drawing1.xml.rels><?xml version="1.0" encoding="UTF-8" standalone="yes"?>
<Relationships xmlns="http://schemas.openxmlformats.org/package/2006/relationships"><Relationship Id="rId2" Type="http://schemas.microsoft.com/office/2007/relationships/hdphoto" Target="../media/hdphoto1.wdp"/><Relationship Id="rId1" Type="http://schemas.openxmlformats.org/officeDocument/2006/relationships/image" Target="../media/image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DC33CC-1EF0-442E-B686-3168C96E2C5C}" type="doc">
      <dgm:prSet loTypeId="urn:microsoft.com/office/officeart/2008/layout/CircularPictureCallout" loCatId="picture" qsTypeId="urn:microsoft.com/office/officeart/2005/8/quickstyle/simple1" qsCatId="simple" csTypeId="urn:microsoft.com/office/officeart/2005/8/colors/accent1_2" csCatId="accent1" phldr="1"/>
      <dgm:spPr/>
    </dgm:pt>
    <dgm:pt modelId="{99AA5F43-D30C-419B-8790-41371899D2CC}">
      <dgm:prSet phldrT="[Text]"/>
      <dgm:spPr/>
      <dgm:t>
        <a:bodyPr/>
        <a:lstStyle/>
        <a:p>
          <a:endParaRPr lang="en-GB" dirty="0">
            <a:solidFill>
              <a:schemeClr val="tx1"/>
            </a:solidFill>
          </a:endParaRPr>
        </a:p>
      </dgm:t>
    </dgm:pt>
    <dgm:pt modelId="{27DD2187-9EAA-420C-8269-C1E6A31CCA6A}" type="parTrans" cxnId="{2A0BFBE1-0C48-45EB-B4B1-6163A9E86394}">
      <dgm:prSet/>
      <dgm:spPr/>
      <dgm:t>
        <a:bodyPr/>
        <a:lstStyle/>
        <a:p>
          <a:endParaRPr lang="en-GB"/>
        </a:p>
      </dgm:t>
    </dgm:pt>
    <dgm:pt modelId="{3F925881-6E0D-4F8F-BB41-4264F1171672}" type="sibTrans" cxnId="{2A0BFBE1-0C48-45EB-B4B1-6163A9E86394}">
      <dgm:prSet/>
      <dgm:spPr>
        <a:blipFill>
          <a:blip xmlns:r="http://schemas.openxmlformats.org/officeDocument/2006/relationships"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saturation sat="300000"/>
                    </a14:imgEffect>
                  </a14:imgLayer>
                </a14:imgProps>
              </a:ext>
            </a:extLst>
          </a:blip>
          <a:srcRect/>
          <a:stretch>
            <a:fillRect l="-10000" r="-10000"/>
          </a:stretch>
        </a:blipFill>
      </dgm:spPr>
      <dgm:t>
        <a:bodyPr/>
        <a:lstStyle/>
        <a:p>
          <a:endParaRPr lang="en-GB"/>
        </a:p>
      </dgm:t>
    </dgm:pt>
    <dgm:pt modelId="{3F6A31BA-4718-4E23-99AD-CFCBA413F8B1}" type="pres">
      <dgm:prSet presAssocID="{D5DC33CC-1EF0-442E-B686-3168C96E2C5C}" presName="Name0" presStyleCnt="0">
        <dgm:presLayoutVars>
          <dgm:chMax val="7"/>
          <dgm:chPref val="7"/>
          <dgm:dir/>
        </dgm:presLayoutVars>
      </dgm:prSet>
      <dgm:spPr/>
    </dgm:pt>
    <dgm:pt modelId="{668A5999-2CF6-4506-8619-A3924B356500}" type="pres">
      <dgm:prSet presAssocID="{D5DC33CC-1EF0-442E-B686-3168C96E2C5C}" presName="Name1" presStyleCnt="0"/>
      <dgm:spPr/>
    </dgm:pt>
    <dgm:pt modelId="{AF88AB04-4740-4EAA-9249-D98269923836}" type="pres">
      <dgm:prSet presAssocID="{3F925881-6E0D-4F8F-BB41-4264F1171672}" presName="picture_1" presStyleCnt="0"/>
      <dgm:spPr/>
    </dgm:pt>
    <dgm:pt modelId="{8D507EB4-50BF-4B13-A077-92C31B36A963}" type="pres">
      <dgm:prSet presAssocID="{3F925881-6E0D-4F8F-BB41-4264F1171672}" presName="pictureRepeatNode" presStyleLbl="alignImgPlace1" presStyleIdx="0" presStyleCnt="1" custScaleX="153406" custScaleY="146658" custLinFactNeighborX="24246" custLinFactNeighborY="14579"/>
      <dgm:spPr/>
    </dgm:pt>
    <dgm:pt modelId="{4B6AFA32-B3FF-4793-B38D-495E77029F21}" type="pres">
      <dgm:prSet presAssocID="{99AA5F43-D30C-419B-8790-41371899D2CC}" presName="text_1" presStyleLbl="node1" presStyleIdx="0" presStyleCnt="0" custAng="10800000" custFlipVert="0" custFlipHor="1" custScaleX="4788" custScaleY="3839" custLinFactNeighborX="-8492" custLinFactNeighborY="7251">
        <dgm:presLayoutVars>
          <dgm:bulletEnabled val="1"/>
        </dgm:presLayoutVars>
      </dgm:prSet>
      <dgm:spPr/>
    </dgm:pt>
  </dgm:ptLst>
  <dgm:cxnLst>
    <dgm:cxn modelId="{A2B87A16-073E-488A-84C7-7D853C9861AC}" type="presOf" srcId="{99AA5F43-D30C-419B-8790-41371899D2CC}" destId="{4B6AFA32-B3FF-4793-B38D-495E77029F21}" srcOrd="0" destOrd="0" presId="urn:microsoft.com/office/officeart/2008/layout/CircularPictureCallout"/>
    <dgm:cxn modelId="{AD181919-1937-40E5-901F-8A71C6286585}" type="presOf" srcId="{3F925881-6E0D-4F8F-BB41-4264F1171672}" destId="{8D507EB4-50BF-4B13-A077-92C31B36A963}" srcOrd="0" destOrd="0" presId="urn:microsoft.com/office/officeart/2008/layout/CircularPictureCallout"/>
    <dgm:cxn modelId="{8C15B084-DA93-4391-85A1-F2D8E29ADD8A}" type="presOf" srcId="{D5DC33CC-1EF0-442E-B686-3168C96E2C5C}" destId="{3F6A31BA-4718-4E23-99AD-CFCBA413F8B1}" srcOrd="0" destOrd="0" presId="urn:microsoft.com/office/officeart/2008/layout/CircularPictureCallout"/>
    <dgm:cxn modelId="{2A0BFBE1-0C48-45EB-B4B1-6163A9E86394}" srcId="{D5DC33CC-1EF0-442E-B686-3168C96E2C5C}" destId="{99AA5F43-D30C-419B-8790-41371899D2CC}" srcOrd="0" destOrd="0" parTransId="{27DD2187-9EAA-420C-8269-C1E6A31CCA6A}" sibTransId="{3F925881-6E0D-4F8F-BB41-4264F1171672}"/>
    <dgm:cxn modelId="{7E22F7F2-516D-432A-BC0A-A544CCFDAC64}" type="presParOf" srcId="{3F6A31BA-4718-4E23-99AD-CFCBA413F8B1}" destId="{668A5999-2CF6-4506-8619-A3924B356500}" srcOrd="0" destOrd="0" presId="urn:microsoft.com/office/officeart/2008/layout/CircularPictureCallout"/>
    <dgm:cxn modelId="{DB73A73D-8C38-4EB2-A235-BBD007AB8676}" type="presParOf" srcId="{668A5999-2CF6-4506-8619-A3924B356500}" destId="{AF88AB04-4740-4EAA-9249-D98269923836}" srcOrd="0" destOrd="0" presId="urn:microsoft.com/office/officeart/2008/layout/CircularPictureCallout"/>
    <dgm:cxn modelId="{40F0636A-3A35-4F87-9F26-B2484C374FC6}" type="presParOf" srcId="{AF88AB04-4740-4EAA-9249-D98269923836}" destId="{8D507EB4-50BF-4B13-A077-92C31B36A963}" srcOrd="0" destOrd="0" presId="urn:microsoft.com/office/officeart/2008/layout/CircularPictureCallout"/>
    <dgm:cxn modelId="{C0C471AD-61FF-4D55-98CB-176F3C1B695B}" type="presParOf" srcId="{668A5999-2CF6-4506-8619-A3924B356500}" destId="{4B6AFA32-B3FF-4793-B38D-495E77029F21}" srcOrd="1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507EB4-50BF-4B13-A077-92C31B36A963}">
      <dsp:nvSpPr>
        <dsp:cNvPr id="0" name=""/>
        <dsp:cNvSpPr/>
      </dsp:nvSpPr>
      <dsp:spPr>
        <a:xfrm>
          <a:off x="1617827" y="643090"/>
          <a:ext cx="5326532" cy="5092229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saturation sat="300000"/>
                    </a14:imgEffect>
                  </a14:imgLayer>
                </a14:imgProps>
              </a:ext>
            </a:extLst>
          </a:blip>
          <a:srcRect/>
          <a:stretch>
            <a:fillRect l="-10000" r="-10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6AFA32-B3FF-4793-B38D-495E77029F21}">
      <dsp:nvSpPr>
        <dsp:cNvPr id="0" name=""/>
        <dsp:cNvSpPr/>
      </dsp:nvSpPr>
      <dsp:spPr>
        <a:xfrm rot="10800000" flipH="1">
          <a:off x="3230271" y="3609296"/>
          <a:ext cx="106398" cy="43988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>
            <a:solidFill>
              <a:schemeClr val="tx1"/>
            </a:solidFill>
          </a:endParaRPr>
        </a:p>
      </dsp:txBody>
      <dsp:txXfrm>
        <a:off x="3230271" y="3609296"/>
        <a:ext cx="106398" cy="439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676CE1-A4F3-4930-911A-10520FC6CD05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3DB3B9-A8CA-4C16-8A33-9A6166282E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112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Holtzman (2011) “Is facial structure a valid cue of the dark triad of personality (Machiavellianism, narcissism, and psychopathy)? I obtained self-reports and peer reports of personality as well as expression-neutral photographs</a:t>
            </a:r>
          </a:p>
          <a:p>
            <a:r>
              <a:rPr lang="en-US" dirty="0"/>
              <a:t>of targets, and then I created prototypes of people high and low on each of the three dimensions by </a:t>
            </a:r>
            <a:r>
              <a:rPr lang="en-US" dirty="0" err="1"/>
              <a:t>digitally</a:t>
            </a:r>
            <a:r>
              <a:rPr lang="en-US" dirty="0"/>
              <a:t> combining select photographs of Caucasian targets. The results indicated that unacquainted </a:t>
            </a:r>
            <a:r>
              <a:rPr lang="en-US" dirty="0" err="1"/>
              <a:t>observers</a:t>
            </a:r>
            <a:r>
              <a:rPr lang="en-US" dirty="0"/>
              <a:t> reliably detected the dark triad composite, especially in female prototypes. Thus, not only is the dark</a:t>
            </a:r>
          </a:p>
          <a:p>
            <a:r>
              <a:rPr lang="en-US" dirty="0"/>
              <a:t>triad a set of psycho-social characteristics—it may also be a set of physical–morphological characteristics.”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3DB3B9-A8CA-4C16-8A33-9A6166282ED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6015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Available on pdf: www.hoganassessments.com/sites/default/files/Socioanalytic%20Theory%20(2).pdf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3DB3B9-A8CA-4C16-8A33-9A6166282ED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1834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http://www.midss.org/sites/default/files/d3.pdf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3DB3B9-A8CA-4C16-8A33-9A6166282ED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5843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3DB3B9-A8CA-4C16-8A33-9A6166282ED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345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3DB3B9-A8CA-4C16-8A33-9A6166282ED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1866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3DB3B9-A8CA-4C16-8A33-9A6166282ED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1906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3DB3B9-A8CA-4C16-8A33-9A6166282ED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2463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3DB3B9-A8CA-4C16-8A33-9A6166282ED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4762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39B3361-F2A5-4261-B1F6-3620D7590157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92168-A6E1-447D-B015-1E6BCFBD6D3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5811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B3361-F2A5-4261-B1F6-3620D7590157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92168-A6E1-447D-B015-1E6BCFBD6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720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B3361-F2A5-4261-B1F6-3620D7590157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92168-A6E1-447D-B015-1E6BCFBD6D3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457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B3361-F2A5-4261-B1F6-3620D7590157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92168-A6E1-447D-B015-1E6BCFBD6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115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B3361-F2A5-4261-B1F6-3620D7590157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92168-A6E1-447D-B015-1E6BCFBD6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8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B3361-F2A5-4261-B1F6-3620D7590157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92168-A6E1-447D-B015-1E6BCFBD6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823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B3361-F2A5-4261-B1F6-3620D7590157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92168-A6E1-447D-B015-1E6BCFBD6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157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B3361-F2A5-4261-B1F6-3620D7590157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92168-A6E1-447D-B015-1E6BCFBD6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04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B3361-F2A5-4261-B1F6-3620D7590157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92168-A6E1-447D-B015-1E6BCFBD6D3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3290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B3361-F2A5-4261-B1F6-3620D7590157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92168-A6E1-447D-B015-1E6BCFBD6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769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B3361-F2A5-4261-B1F6-3620D7590157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92168-A6E1-447D-B015-1E6BCFBD6D3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6228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39B3361-F2A5-4261-B1F6-3620D7590157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9B92168-A6E1-447D-B015-1E6BCFBD6D3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896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4A769DC-1A52-4405-B178-CBA62AAF8BA3}"/>
              </a:ext>
            </a:extLst>
          </p:cNvPr>
          <p:cNvSpPr txBox="1"/>
          <p:nvPr/>
        </p:nvSpPr>
        <p:spPr>
          <a:xfrm>
            <a:off x="1165702" y="561340"/>
            <a:ext cx="552369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200" dirty="0">
                <a:solidFill>
                  <a:srgbClr val="00B0F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The Dark Triad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703D4A6-F5D6-49FD-83E4-DE1F4FC4D6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37217609"/>
              </p:ext>
            </p:extLst>
          </p:nvPr>
        </p:nvGraphicFramePr>
        <p:xfrm>
          <a:off x="4914919" y="561340"/>
          <a:ext cx="6944360" cy="5735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95FD29E-D57D-4039-B368-95CAFCFC8D6A}"/>
              </a:ext>
            </a:extLst>
          </p:cNvPr>
          <p:cNvSpPr txBox="1"/>
          <p:nvPr/>
        </p:nvSpPr>
        <p:spPr>
          <a:xfrm>
            <a:off x="1211281" y="2139414"/>
            <a:ext cx="4194418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Machiavellianism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4000" dirty="0">
              <a:solidFill>
                <a:srgbClr val="FFC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Narcissism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4000" dirty="0">
              <a:solidFill>
                <a:srgbClr val="FFC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Psychopathy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088E60-C9F4-4403-9D43-275630755F43}"/>
              </a:ext>
            </a:extLst>
          </p:cNvPr>
          <p:cNvSpPr txBox="1"/>
          <p:nvPr/>
        </p:nvSpPr>
        <p:spPr>
          <a:xfrm>
            <a:off x="132985" y="6296660"/>
            <a:ext cx="3286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Andy Coard     UWTSD Lampeter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9773DD2-B418-464A-9DC2-FF4557C3C0AF}"/>
              </a:ext>
            </a:extLst>
          </p:cNvPr>
          <p:cNvSpPr/>
          <p:nvPr/>
        </p:nvSpPr>
        <p:spPr>
          <a:xfrm>
            <a:off x="8250861" y="5309513"/>
            <a:ext cx="205216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5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http</a:t>
            </a:r>
            <a:r>
              <a:rPr lang="en-GB" sz="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://www.thriveafterabuse.com/dark-triad/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7EE4B6-4DFD-40AD-886E-CE4DFED36A03}"/>
              </a:ext>
            </a:extLst>
          </p:cNvPr>
          <p:cNvSpPr txBox="1"/>
          <p:nvPr/>
        </p:nvSpPr>
        <p:spPr>
          <a:xfrm>
            <a:off x="5353974" y="28023"/>
            <a:ext cx="6838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Crime and Charisma: Psychopathy and Society (HPAN5040, HPAN6040)</a:t>
            </a:r>
          </a:p>
        </p:txBody>
      </p:sp>
    </p:spTree>
    <p:extLst>
      <p:ext uri="{BB962C8B-B14F-4D97-AF65-F5344CB8AC3E}">
        <p14:creationId xmlns:p14="http://schemas.microsoft.com/office/powerpoint/2010/main" val="2571529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8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FF2DC2-C91E-49C2-879A-53621F8A6C0D}"/>
              </a:ext>
            </a:extLst>
          </p:cNvPr>
          <p:cNvSpPr txBox="1"/>
          <p:nvPr/>
        </p:nvSpPr>
        <p:spPr>
          <a:xfrm>
            <a:off x="-335731" y="1060498"/>
            <a:ext cx="12425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___________________________________________________________________________________________________________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4A769DC-1A52-4405-B178-CBA62AAF8BA3}"/>
              </a:ext>
            </a:extLst>
          </p:cNvPr>
          <p:cNvSpPr txBox="1"/>
          <p:nvPr/>
        </p:nvSpPr>
        <p:spPr>
          <a:xfrm>
            <a:off x="454484" y="360431"/>
            <a:ext cx="35213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The Dark Triad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CCD10B-EACF-4E51-A24E-60E9CAEFCA2B}"/>
              </a:ext>
            </a:extLst>
          </p:cNvPr>
          <p:cNvSpPr/>
          <p:nvPr/>
        </p:nvSpPr>
        <p:spPr>
          <a:xfrm>
            <a:off x="5993692" y="283486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1167A9E-7C0A-4ECA-9E4A-263F61A1B461}"/>
              </a:ext>
            </a:extLst>
          </p:cNvPr>
          <p:cNvSpPr/>
          <p:nvPr/>
        </p:nvSpPr>
        <p:spPr>
          <a:xfrm>
            <a:off x="778445" y="1508771"/>
            <a:ext cx="6517021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FFC000"/>
                </a:solidFill>
              </a:rPr>
              <a:t>Machiavellianism:</a:t>
            </a:r>
          </a:p>
          <a:p>
            <a:r>
              <a:rPr lang="en-GB" sz="2800" dirty="0">
                <a:solidFill>
                  <a:schemeClr val="accent1"/>
                </a:solidFill>
              </a:rPr>
              <a:t>Cynical, Unprincipled &amp; Manipulative</a:t>
            </a:r>
          </a:p>
          <a:p>
            <a:r>
              <a:rPr lang="en-GB" sz="2800" dirty="0">
                <a:solidFill>
                  <a:schemeClr val="bg1"/>
                </a:solidFill>
              </a:rPr>
              <a:t>Jones &amp; Paulhus (2009)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rgbClr val="FFC000"/>
                </a:solidFill>
              </a:rPr>
              <a:t>Narcissism:</a:t>
            </a:r>
          </a:p>
          <a:p>
            <a:r>
              <a:rPr lang="en-GB" sz="2800" dirty="0">
                <a:solidFill>
                  <a:schemeClr val="accent1"/>
                </a:solidFill>
              </a:rPr>
              <a:t>Entitlement, Superiority &amp; Dominance</a:t>
            </a:r>
          </a:p>
          <a:p>
            <a:r>
              <a:rPr lang="en-GB" sz="2800" dirty="0">
                <a:solidFill>
                  <a:schemeClr val="bg1"/>
                </a:solidFill>
              </a:rPr>
              <a:t>Corry et al. (2008)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rgbClr val="FFC000"/>
                </a:solidFill>
              </a:rPr>
              <a:t>Psychopathy:</a:t>
            </a:r>
          </a:p>
          <a:p>
            <a:r>
              <a:rPr lang="en-GB" sz="2800" dirty="0">
                <a:solidFill>
                  <a:schemeClr val="accent1"/>
                </a:solidFill>
              </a:rPr>
              <a:t>Impulsivity, Thrill Seeking &amp; Low Empathy</a:t>
            </a:r>
          </a:p>
          <a:p>
            <a:r>
              <a:rPr lang="en-GB" sz="2800" dirty="0">
                <a:solidFill>
                  <a:schemeClr val="bg1"/>
                </a:solidFill>
              </a:rPr>
              <a:t>Lilienfield &amp; Andrews (1996)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(Cited in Chamorro-Premuzic 2015: 90)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7AF339E-C20A-41E7-AEE6-47F832320F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0999" y="1837508"/>
            <a:ext cx="5096644" cy="440540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FEE345D-DF7D-4494-89D6-22905CF16FE8}"/>
              </a:ext>
            </a:extLst>
          </p:cNvPr>
          <p:cNvSpPr/>
          <p:nvPr/>
        </p:nvSpPr>
        <p:spPr>
          <a:xfrm>
            <a:off x="6936923" y="5996696"/>
            <a:ext cx="305724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/>
              <a:t>https://www.wikihow.com/Understand-Machiavellianism</a:t>
            </a:r>
          </a:p>
        </p:txBody>
      </p:sp>
    </p:spTree>
    <p:extLst>
      <p:ext uri="{BB962C8B-B14F-4D97-AF65-F5344CB8AC3E}">
        <p14:creationId xmlns:p14="http://schemas.microsoft.com/office/powerpoint/2010/main" val="2326588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FF2DC2-C91E-49C2-879A-53621F8A6C0D}"/>
              </a:ext>
            </a:extLst>
          </p:cNvPr>
          <p:cNvSpPr txBox="1"/>
          <p:nvPr/>
        </p:nvSpPr>
        <p:spPr>
          <a:xfrm>
            <a:off x="-116712" y="1099566"/>
            <a:ext cx="12425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___________________________________________________________________________________________________________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95F530-D25A-40FE-B843-843C894CD950}"/>
              </a:ext>
            </a:extLst>
          </p:cNvPr>
          <p:cNvSpPr txBox="1"/>
          <p:nvPr/>
        </p:nvSpPr>
        <p:spPr>
          <a:xfrm>
            <a:off x="486803" y="330125"/>
            <a:ext cx="29498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</a:rPr>
              <a:t>Background: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39DEEA-02A7-4C87-A9EF-A650BC6BD939}"/>
              </a:ext>
            </a:extLst>
          </p:cNvPr>
          <p:cNvSpPr txBox="1"/>
          <p:nvPr/>
        </p:nvSpPr>
        <p:spPr>
          <a:xfrm>
            <a:off x="273635" y="1468898"/>
            <a:ext cx="5352639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 Dark Triad as an academic concept of study was established by </a:t>
            </a:r>
            <a:r>
              <a:rPr lang="en-GB" sz="2800" b="1" dirty="0">
                <a:solidFill>
                  <a:srgbClr val="FFC000"/>
                </a:solidFill>
              </a:rPr>
              <a:t>Paulhus &amp; Williams (2002)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Consists of 3 traits demonstrating </a:t>
            </a:r>
            <a:r>
              <a:rPr lang="en-GB" sz="2800" dirty="0">
                <a:solidFill>
                  <a:srgbClr val="00B0F0"/>
                </a:solidFill>
              </a:rPr>
              <a:t>positive correlation </a:t>
            </a:r>
            <a:r>
              <a:rPr lang="en-GB" sz="2800" dirty="0">
                <a:solidFill>
                  <a:schemeClr val="bg1"/>
                </a:solidFill>
              </a:rPr>
              <a:t>under varying conditions, while regression analysis confirms the notion that they coexist exist as 3 distinct traits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(Paulhus &amp; Williams 2002 cited in Chamorro-Premuzic 2015: 91) 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E6BCA87-D759-4655-9EE3-945C96599B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19" r="6180" b="2915"/>
          <a:stretch/>
        </p:blipFill>
        <p:spPr>
          <a:xfrm>
            <a:off x="7154401" y="1820735"/>
            <a:ext cx="4716049" cy="338383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9F72F42-CF66-45C0-8313-1744D3DC2A3B}"/>
              </a:ext>
            </a:extLst>
          </p:cNvPr>
          <p:cNvSpPr/>
          <p:nvPr/>
        </p:nvSpPr>
        <p:spPr>
          <a:xfrm>
            <a:off x="7258635" y="5342935"/>
            <a:ext cx="50500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B0F0"/>
                </a:solidFill>
              </a:rPr>
              <a:t>Facing a psychopath: Detecting the dark triad from  emotionally-neutral faces, using prototypes from the Personality Faceaurus                    Holtzman (2011)</a:t>
            </a:r>
          </a:p>
        </p:txBody>
      </p:sp>
    </p:spTree>
    <p:extLst>
      <p:ext uri="{BB962C8B-B14F-4D97-AF65-F5344CB8AC3E}">
        <p14:creationId xmlns:p14="http://schemas.microsoft.com/office/powerpoint/2010/main" val="3229791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8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FF2DC2-C91E-49C2-879A-53621F8A6C0D}"/>
              </a:ext>
            </a:extLst>
          </p:cNvPr>
          <p:cNvSpPr txBox="1"/>
          <p:nvPr/>
        </p:nvSpPr>
        <p:spPr>
          <a:xfrm>
            <a:off x="-335731" y="1060498"/>
            <a:ext cx="12425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___________________________________________________________________________________________________________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4A769DC-1A52-4405-B178-CBA62AAF8BA3}"/>
              </a:ext>
            </a:extLst>
          </p:cNvPr>
          <p:cNvSpPr txBox="1"/>
          <p:nvPr/>
        </p:nvSpPr>
        <p:spPr>
          <a:xfrm>
            <a:off x="454484" y="360431"/>
            <a:ext cx="35213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The Dark Triad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CCD10B-EACF-4E51-A24E-60E9CAEFCA2B}"/>
              </a:ext>
            </a:extLst>
          </p:cNvPr>
          <p:cNvSpPr/>
          <p:nvPr/>
        </p:nvSpPr>
        <p:spPr>
          <a:xfrm>
            <a:off x="5993692" y="283486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“The measures were moderately inter-correlated, but certainly were not equivalent. Their only common Big Five correlate was disagreeableness.”   (Paulhus &amp; Williams 2002: 556)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6FD021-2627-4B69-ACB9-22DE633CA997}"/>
              </a:ext>
            </a:extLst>
          </p:cNvPr>
          <p:cNvSpPr/>
          <p:nvPr/>
        </p:nvSpPr>
        <p:spPr>
          <a:xfrm>
            <a:off x="4467805" y="6160876"/>
            <a:ext cx="46786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Paulhus &amp; Williams (2002)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5DB172-9A97-4E72-B50D-E0D7F265A0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1103" y="1689360"/>
            <a:ext cx="7382220" cy="4471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5111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8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FF2DC2-C91E-49C2-879A-53621F8A6C0D}"/>
              </a:ext>
            </a:extLst>
          </p:cNvPr>
          <p:cNvSpPr txBox="1"/>
          <p:nvPr/>
        </p:nvSpPr>
        <p:spPr>
          <a:xfrm>
            <a:off x="-335731" y="1060498"/>
            <a:ext cx="12425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___________________________________________________________________________________________________________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4A769DC-1A52-4405-B178-CBA62AAF8BA3}"/>
              </a:ext>
            </a:extLst>
          </p:cNvPr>
          <p:cNvSpPr txBox="1"/>
          <p:nvPr/>
        </p:nvSpPr>
        <p:spPr>
          <a:xfrm>
            <a:off x="454484" y="360431"/>
            <a:ext cx="94949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Examples of Correlations of varying strength: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68F235-443C-4C78-8990-01BD5A9EF6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239" y="2245828"/>
            <a:ext cx="3630713" cy="23663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6B4932D-4C13-4FD6-BC74-2F2C444322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5833" y="2229952"/>
            <a:ext cx="3920736" cy="238221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B25E795-9F93-4E5B-B8EB-AB5E0B1BF3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9754" y="2187901"/>
            <a:ext cx="3834024" cy="244624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AA16761-45D1-4982-BE82-17F15454E257}"/>
              </a:ext>
            </a:extLst>
          </p:cNvPr>
          <p:cNvSpPr/>
          <p:nvPr/>
        </p:nvSpPr>
        <p:spPr>
          <a:xfrm>
            <a:off x="6606991" y="5993760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http://www.psychometric-assessment.com/understanding-correlations/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36C5085-4A93-400B-B835-255BE825BF4E}"/>
              </a:ext>
            </a:extLst>
          </p:cNvPr>
          <p:cNvSpPr txBox="1"/>
          <p:nvPr/>
        </p:nvSpPr>
        <p:spPr>
          <a:xfrm>
            <a:off x="625710" y="4779745"/>
            <a:ext cx="1090651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Weak Correlation             Medium Correlation              Strong Correlation</a:t>
            </a:r>
          </a:p>
          <a:p>
            <a:r>
              <a:rPr lang="en-GB" sz="2800" dirty="0">
                <a:solidFill>
                  <a:schemeClr val="bg1"/>
                </a:solidFill>
              </a:rPr>
              <a:t>    0.1 to 0.29                        0.3  to 0.50                             &gt; 0.6</a:t>
            </a:r>
          </a:p>
        </p:txBody>
      </p:sp>
    </p:spTree>
    <p:extLst>
      <p:ext uri="{BB962C8B-B14F-4D97-AF65-F5344CB8AC3E}">
        <p14:creationId xmlns:p14="http://schemas.microsoft.com/office/powerpoint/2010/main" val="41152398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8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FF2DC2-C91E-49C2-879A-53621F8A6C0D}"/>
              </a:ext>
            </a:extLst>
          </p:cNvPr>
          <p:cNvSpPr txBox="1"/>
          <p:nvPr/>
        </p:nvSpPr>
        <p:spPr>
          <a:xfrm>
            <a:off x="-116712" y="1099566"/>
            <a:ext cx="12425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___________________________________________________________________________________________________________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BE365FB-F768-410B-ADC8-69D0C3DD08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985" t="10839" r="27986" b="6715"/>
          <a:stretch/>
        </p:blipFill>
        <p:spPr>
          <a:xfrm>
            <a:off x="6549484" y="963738"/>
            <a:ext cx="5367989" cy="565414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3EB56E-52D6-4493-8DDB-004429D7070E}"/>
              </a:ext>
            </a:extLst>
          </p:cNvPr>
          <p:cNvSpPr txBox="1"/>
          <p:nvPr/>
        </p:nvSpPr>
        <p:spPr>
          <a:xfrm>
            <a:off x="6450808" y="187938"/>
            <a:ext cx="56925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Paulhus &amp; Williams (2002)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2CD6BA-3629-4759-8783-B541A1F5ED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950" t="17554" r="38975" b="18753"/>
          <a:stretch/>
        </p:blipFill>
        <p:spPr>
          <a:xfrm>
            <a:off x="209315" y="1604726"/>
            <a:ext cx="6241493" cy="46513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0ABB48-18AF-4C31-AC4E-2281E15BDDB8}"/>
              </a:ext>
            </a:extLst>
          </p:cNvPr>
          <p:cNvSpPr txBox="1"/>
          <p:nvPr/>
        </p:nvSpPr>
        <p:spPr>
          <a:xfrm>
            <a:off x="48672" y="472560"/>
            <a:ext cx="61713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Jonason and Webster (2010)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F1CEBB6-FCB1-48E0-A87E-83925DA2855B}"/>
              </a:ext>
            </a:extLst>
          </p:cNvPr>
          <p:cNvSpPr/>
          <p:nvPr/>
        </p:nvSpPr>
        <p:spPr>
          <a:xfrm>
            <a:off x="1884938" y="6387055"/>
            <a:ext cx="2606804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900" dirty="0">
                <a:solidFill>
                  <a:prstClr val="white"/>
                </a:solidFill>
              </a:rPr>
              <a:t>Kajoniusetal. (2016),PeerJ,DOI10.7717/peerj.1748</a:t>
            </a:r>
          </a:p>
        </p:txBody>
      </p:sp>
    </p:spTree>
    <p:extLst>
      <p:ext uri="{BB962C8B-B14F-4D97-AF65-F5344CB8AC3E}">
        <p14:creationId xmlns:p14="http://schemas.microsoft.com/office/powerpoint/2010/main" val="24862855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8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FF2DC2-C91E-49C2-879A-53621F8A6C0D}"/>
              </a:ext>
            </a:extLst>
          </p:cNvPr>
          <p:cNvSpPr txBox="1"/>
          <p:nvPr/>
        </p:nvSpPr>
        <p:spPr>
          <a:xfrm>
            <a:off x="-116712" y="1099566"/>
            <a:ext cx="12425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___________________________________________________________________________________________________________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4849B9-28D3-4D88-9EBC-777A6334A93E}"/>
              </a:ext>
            </a:extLst>
          </p:cNvPr>
          <p:cNvSpPr txBox="1"/>
          <p:nvPr/>
        </p:nvSpPr>
        <p:spPr>
          <a:xfrm>
            <a:off x="347240" y="445625"/>
            <a:ext cx="105900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Paulhus &amp; Williams (2002) Found Evidence for 3 Separate Traits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03AF01-DF04-4DAC-A602-3D5ACD8C950A}"/>
              </a:ext>
            </a:extLst>
          </p:cNvPr>
          <p:cNvSpPr txBox="1"/>
          <p:nvPr/>
        </p:nvSpPr>
        <p:spPr>
          <a:xfrm>
            <a:off x="347240" y="1689902"/>
            <a:ext cx="7239965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Paulhus &amp; Williams (2002) established the 3 separate traits exist independently, leading to differences in behaviour:</a:t>
            </a:r>
          </a:p>
          <a:p>
            <a:endParaRPr lang="en-GB" sz="2800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E.g. </a:t>
            </a:r>
            <a:r>
              <a:rPr lang="en-GB" sz="2800" dirty="0">
                <a:solidFill>
                  <a:srgbClr val="00B0F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Machiavellians</a:t>
            </a: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more likely to plagiarise essays (Nathanson et al. 2006) than </a:t>
            </a:r>
            <a:r>
              <a:rPr lang="en-GB" sz="2800" dirty="0">
                <a:solidFill>
                  <a:srgbClr val="00B0F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</a:t>
            </a: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or </a:t>
            </a:r>
            <a:r>
              <a:rPr lang="en-GB" sz="2800" dirty="0">
                <a:solidFill>
                  <a:srgbClr val="00B0F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P’s </a:t>
            </a: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&amp;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Psychopaths more likely to engage in bullying (Baughman et al. 2012)</a:t>
            </a:r>
          </a:p>
          <a:p>
            <a:endParaRPr lang="en-GB" sz="2400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(cited in Chamorro-Premuzic 2015: 91)  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4BDFE6-3B64-48EE-AC6F-5B0AEF31F6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85" t="7013" r="25254"/>
          <a:stretch/>
        </p:blipFill>
        <p:spPr>
          <a:xfrm>
            <a:off x="7498364" y="1979271"/>
            <a:ext cx="4406197" cy="42652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0486B48-63AA-45DF-AC16-D9B0943CD1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91107" y="6336168"/>
            <a:ext cx="2292295" cy="152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8449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9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9086516-B1A7-46DB-8E7D-38B671F0A9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85000"/>
          </a:blip>
          <a:srcRect r="7206"/>
          <a:stretch/>
        </p:blipFill>
        <p:spPr>
          <a:xfrm>
            <a:off x="8216896" y="1960954"/>
            <a:ext cx="3866933" cy="41672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8FF2DC2-C91E-49C2-879A-53621F8A6C0D}"/>
              </a:ext>
            </a:extLst>
          </p:cNvPr>
          <p:cNvSpPr txBox="1"/>
          <p:nvPr/>
        </p:nvSpPr>
        <p:spPr>
          <a:xfrm>
            <a:off x="-116712" y="1099566"/>
            <a:ext cx="12425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___________________________________________________________________________________________________________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DC4298-A779-4228-A94F-B93C94330C14}"/>
              </a:ext>
            </a:extLst>
          </p:cNvPr>
          <p:cNvSpPr txBox="1"/>
          <p:nvPr/>
        </p:nvSpPr>
        <p:spPr>
          <a:xfrm>
            <a:off x="312516" y="341953"/>
            <a:ext cx="75228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Common Trait Shared by the Triad?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96B7E5-5BB2-4971-BAF7-E8DE05501C21}"/>
              </a:ext>
            </a:extLst>
          </p:cNvPr>
          <p:cNvSpPr txBox="1"/>
          <p:nvPr/>
        </p:nvSpPr>
        <p:spPr>
          <a:xfrm>
            <a:off x="410267" y="1960954"/>
            <a:ext cx="9740096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All 3 traits demonstrated a </a:t>
            </a:r>
            <a:r>
              <a:rPr lang="en-GB" sz="2800" dirty="0">
                <a:solidFill>
                  <a:srgbClr val="00B0F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negative correlation</a:t>
            </a: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with </a:t>
            </a:r>
            <a:r>
              <a:rPr lang="en-GB" sz="28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agreeableness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 dirty="0">
              <a:solidFill>
                <a:srgbClr val="FFC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Evolutionary Theory</a:t>
            </a: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: suggested that dark triad may have evolv</a:t>
            </a: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ed</a:t>
            </a: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due to survival value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Wynn &amp; Coolidge (2013) suggest psychopathy would be more prevalent among Homo sapiens than Neandertals due to group size &amp; evolution pressures           </a:t>
            </a:r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(Wynn &amp; Coolidge 2013: 173)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The traits may have beneficial outcomes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9FA85FD-CF51-41B3-BE0A-38EBDECAD756}"/>
              </a:ext>
            </a:extLst>
          </p:cNvPr>
          <p:cNvSpPr/>
          <p:nvPr/>
        </p:nvSpPr>
        <p:spPr>
          <a:xfrm>
            <a:off x="10150362" y="5836808"/>
            <a:ext cx="147837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" dirty="0">
                <a:solidFill>
                  <a:schemeClr val="bg1"/>
                </a:solidFill>
              </a:rPr>
              <a:t>http://humanorigins.si.edu/evidence/human-fossils/species/homo-sapiens</a:t>
            </a:r>
          </a:p>
        </p:txBody>
      </p:sp>
    </p:spTree>
    <p:extLst>
      <p:ext uri="{BB962C8B-B14F-4D97-AF65-F5344CB8AC3E}">
        <p14:creationId xmlns:p14="http://schemas.microsoft.com/office/powerpoint/2010/main" val="1523870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9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D12ED2E-543F-4922-A628-5C20877B46F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6219248" y="3547431"/>
            <a:ext cx="5419098" cy="30494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8FF2DC2-C91E-49C2-879A-53621F8A6C0D}"/>
              </a:ext>
            </a:extLst>
          </p:cNvPr>
          <p:cNvSpPr txBox="1"/>
          <p:nvPr/>
        </p:nvSpPr>
        <p:spPr>
          <a:xfrm>
            <a:off x="-116712" y="1099566"/>
            <a:ext cx="12425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___________________________________________________________________________________________________________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DC4298-A779-4228-A94F-B93C94330C14}"/>
              </a:ext>
            </a:extLst>
          </p:cNvPr>
          <p:cNvSpPr txBox="1"/>
          <p:nvPr/>
        </p:nvSpPr>
        <p:spPr>
          <a:xfrm>
            <a:off x="318572" y="96955"/>
            <a:ext cx="858241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The traits may have beneficial outcomes:</a:t>
            </a:r>
          </a:p>
          <a:p>
            <a:r>
              <a:rPr lang="en-GB" sz="28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(Cited in Chamorro-</a:t>
            </a:r>
            <a:r>
              <a:rPr lang="en-GB" sz="2800" dirty="0" err="1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Premuzic</a:t>
            </a:r>
            <a:r>
              <a:rPr lang="en-GB" sz="28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2015: 91)</a:t>
            </a:r>
          </a:p>
          <a:p>
            <a:r>
              <a:rPr lang="en-GB" sz="40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96B7E5-5BB2-4971-BAF7-E8DE05501C21}"/>
              </a:ext>
            </a:extLst>
          </p:cNvPr>
          <p:cNvSpPr txBox="1"/>
          <p:nvPr/>
        </p:nvSpPr>
        <p:spPr>
          <a:xfrm>
            <a:off x="723417" y="1849672"/>
            <a:ext cx="10624831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In the Workplace, Leadership </a:t>
            </a:r>
            <a:r>
              <a:rPr lang="en-GB" sz="28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(P &amp; N)    </a:t>
            </a:r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(Chatterjee &amp; Hambrick 2007)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Top Execs. (3.5%) High Scores for </a:t>
            </a:r>
            <a:r>
              <a:rPr lang="en-GB" sz="28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 </a:t>
            </a: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(</a:t>
            </a:r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Babiak &amp; Hare 2006)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800" dirty="0">
                <a:solidFill>
                  <a:srgbClr val="00B0F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Especially with Leadership    (</a:t>
            </a:r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Nevicka et al. 2011)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Political Skills    </a:t>
            </a:r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(Kessler et al. 2010)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0E88704-E557-4E2C-A13B-887A246D1ECD}"/>
              </a:ext>
            </a:extLst>
          </p:cNvPr>
          <p:cNvSpPr/>
          <p:nvPr/>
        </p:nvSpPr>
        <p:spPr>
          <a:xfrm>
            <a:off x="9919220" y="6443018"/>
            <a:ext cx="1801067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" dirty="0">
                <a:solidFill>
                  <a:schemeClr val="bg1"/>
                </a:solidFill>
              </a:rPr>
              <a:t>https://www.procurious.com/blog-content/2016/01/Successful-Leaders.jpg</a:t>
            </a:r>
          </a:p>
        </p:txBody>
      </p:sp>
    </p:spTree>
    <p:extLst>
      <p:ext uri="{BB962C8B-B14F-4D97-AF65-F5344CB8AC3E}">
        <p14:creationId xmlns:p14="http://schemas.microsoft.com/office/powerpoint/2010/main" val="743973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8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FF2DC2-C91E-49C2-879A-53621F8A6C0D}"/>
              </a:ext>
            </a:extLst>
          </p:cNvPr>
          <p:cNvSpPr txBox="1"/>
          <p:nvPr/>
        </p:nvSpPr>
        <p:spPr>
          <a:xfrm>
            <a:off x="-116712" y="1099566"/>
            <a:ext cx="12425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___________________________________________________________________________________________________________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9B2EBDD-69DA-4132-BD27-EDFF5A0AC241}"/>
              </a:ext>
            </a:extLst>
          </p:cNvPr>
          <p:cNvSpPr/>
          <p:nvPr/>
        </p:nvSpPr>
        <p:spPr>
          <a:xfrm>
            <a:off x="734318" y="1911227"/>
            <a:ext cx="10467082" cy="39087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32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“Hogan (2004) argued that the agenda for personality theory is to explain individual differences among people in their ability to get along and get ahead; the agenda for personality assessment, he argued, is to predict individual differences in people's potential for doing so.”             </a:t>
            </a: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(Latham 2012: 137)</a:t>
            </a:r>
          </a:p>
          <a:p>
            <a:endParaRPr lang="en-GB" sz="2400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32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“As Hogan (2007) states, dark traits help people to ‘get ahead’, but not to ‘get along’.”</a:t>
            </a: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</a:t>
            </a:r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				</a:t>
            </a:r>
            <a:r>
              <a:rPr lang="en-GB" sz="2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(Chamorro-Premuzic 2015: 91)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3C9127-D685-4B0D-949C-94C9FB4FF93A}"/>
              </a:ext>
            </a:extLst>
          </p:cNvPr>
          <p:cNvSpPr txBox="1"/>
          <p:nvPr/>
        </p:nvSpPr>
        <p:spPr>
          <a:xfrm>
            <a:off x="734318" y="312408"/>
            <a:ext cx="28233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Last Words:</a:t>
            </a:r>
          </a:p>
        </p:txBody>
      </p:sp>
    </p:spTree>
    <p:extLst>
      <p:ext uri="{BB962C8B-B14F-4D97-AF65-F5344CB8AC3E}">
        <p14:creationId xmlns:p14="http://schemas.microsoft.com/office/powerpoint/2010/main" val="8339902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8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FF2DC2-C91E-49C2-879A-53621F8A6C0D}"/>
              </a:ext>
            </a:extLst>
          </p:cNvPr>
          <p:cNvSpPr txBox="1"/>
          <p:nvPr/>
        </p:nvSpPr>
        <p:spPr>
          <a:xfrm>
            <a:off x="-116712" y="1099566"/>
            <a:ext cx="12425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___________________________________________________________________________________________________________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207552-7514-4A96-81D9-CB284D834428}"/>
              </a:ext>
            </a:extLst>
          </p:cNvPr>
          <p:cNvSpPr txBox="1"/>
          <p:nvPr/>
        </p:nvSpPr>
        <p:spPr>
          <a:xfrm>
            <a:off x="189452" y="145459"/>
            <a:ext cx="11813093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References </a:t>
            </a:r>
            <a:r>
              <a:rPr lang="en-GB" sz="2400" dirty="0">
                <a:solidFill>
                  <a:srgbClr val="FFC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(After which follows a shortened version of the Dark Triad Personality Test, the D3-Short)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981235-372C-4255-BA21-A47C377AEA66}"/>
              </a:ext>
            </a:extLst>
          </p:cNvPr>
          <p:cNvSpPr txBox="1"/>
          <p:nvPr/>
        </p:nvSpPr>
        <p:spPr>
          <a:xfrm>
            <a:off x="765996" y="1468898"/>
            <a:ext cx="1124646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Chamorro-</a:t>
            </a:r>
            <a:r>
              <a:rPr lang="en-GB" sz="2400"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Premuzic</a:t>
            </a:r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, T. 2015. </a:t>
            </a:r>
            <a:r>
              <a:rPr lang="en-GB" sz="2400" i="1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Personality &amp; Individual Differences</a:t>
            </a:r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 United Kingdom: Wiley.</a:t>
            </a:r>
          </a:p>
          <a:p>
            <a:endParaRPr lang="en-GB" sz="1000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Holtzman, N. S. 2011. Facing a psychopath: Detecting the dark triad from emotionally-	neutral faces, using prototypes from the Personality </a:t>
            </a:r>
            <a:r>
              <a:rPr lang="en-GB" sz="2400" dirty="0" err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Faceaurus</a:t>
            </a:r>
            <a:r>
              <a:rPr lang="en-GB" sz="2400" i="1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 Journal of Research in 	Personality</a:t>
            </a:r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45 (2011) 648–654.</a:t>
            </a:r>
          </a:p>
          <a:p>
            <a:endParaRPr lang="en-GB" sz="1000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Latham, G. 2012. </a:t>
            </a:r>
            <a:r>
              <a:rPr lang="en-GB" sz="2400" i="1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Work Motivation: History, Theory, Research, and Practice</a:t>
            </a:r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 California: 	Sage. </a:t>
            </a:r>
          </a:p>
          <a:p>
            <a:endParaRPr lang="en-GB" sz="1000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Paulhus, D. &amp; Williams, K. 2002. The Dark Triad of Personality: Narcissism,           	Machiavellianism and Psychopathy. </a:t>
            </a:r>
            <a:r>
              <a:rPr lang="en-GB" sz="2400" i="1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Journal of Research in Personality</a:t>
            </a:r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36(6): 556-563.</a:t>
            </a:r>
          </a:p>
          <a:p>
            <a:endParaRPr lang="en-GB" sz="1000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Wynn, T. &amp; Coolidge, F. 2013. </a:t>
            </a:r>
            <a:r>
              <a:rPr lang="en-GB" sz="2400" i="1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How To Think Like A Neandertal</a:t>
            </a:r>
            <a:r>
              <a:rPr lang="en-GB" sz="2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 New York: Oxford 	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27769931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BA95B4-550D-4D19-8080-9C05E7B537F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782" t="14703" r="26261" b="31520"/>
          <a:stretch/>
        </p:blipFill>
        <p:spPr>
          <a:xfrm>
            <a:off x="745298" y="156085"/>
            <a:ext cx="11243347" cy="65458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808EE6F-0B65-46D7-99F2-4BA2DCEFB5D6}"/>
              </a:ext>
            </a:extLst>
          </p:cNvPr>
          <p:cNvSpPr txBox="1"/>
          <p:nvPr/>
        </p:nvSpPr>
        <p:spPr>
          <a:xfrm>
            <a:off x="3275556" y="6037545"/>
            <a:ext cx="4684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http://www.midss.org/sites/default/files/d3.pdf</a:t>
            </a:r>
          </a:p>
        </p:txBody>
      </p:sp>
    </p:spTree>
    <p:extLst>
      <p:ext uri="{BB962C8B-B14F-4D97-AF65-F5344CB8AC3E}">
        <p14:creationId xmlns:p14="http://schemas.microsoft.com/office/powerpoint/2010/main" val="37923279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D5E7E2C-92B4-4915-919F-70748B4C48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086" t="25077" r="19761" b="8557"/>
          <a:stretch/>
        </p:blipFill>
        <p:spPr>
          <a:xfrm>
            <a:off x="749424" y="0"/>
            <a:ext cx="10982964" cy="6815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890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EB60769-D32A-45E3-BBAE-9F59E1D274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449" t="18195" r="31097" b="34408"/>
          <a:stretch/>
        </p:blipFill>
        <p:spPr>
          <a:xfrm>
            <a:off x="209579" y="56367"/>
            <a:ext cx="11856697" cy="6804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554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AE42731-63A7-48CB-A319-0BBF7E3503F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625" t="23266" r="28831" b="29535"/>
          <a:stretch/>
        </p:blipFill>
        <p:spPr>
          <a:xfrm>
            <a:off x="443412" y="181627"/>
            <a:ext cx="11583719" cy="6607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5412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FC0D07B-49FA-4D48-95E8-818B40B358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796" t="15434" r="24360" b="22323"/>
          <a:stretch/>
        </p:blipFill>
        <p:spPr>
          <a:xfrm>
            <a:off x="1333321" y="87682"/>
            <a:ext cx="10105117" cy="6695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5164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AC1642-5E6C-42E7-AF61-133E5FC4B9D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729" t="18722" r="21198" b="22018"/>
          <a:stretch/>
        </p:blipFill>
        <p:spPr>
          <a:xfrm>
            <a:off x="413359" y="67853"/>
            <a:ext cx="11625381" cy="67901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C83C5E3-80A8-494D-BC09-7A91FDF03078}"/>
              </a:ext>
            </a:extLst>
          </p:cNvPr>
          <p:cNvSpPr txBox="1"/>
          <p:nvPr/>
        </p:nvSpPr>
        <p:spPr>
          <a:xfrm>
            <a:off x="7254657" y="6420815"/>
            <a:ext cx="4684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http://www.midss.org/sites/default/files/d3.pdf</a:t>
            </a:r>
          </a:p>
        </p:txBody>
      </p:sp>
    </p:spTree>
    <p:extLst>
      <p:ext uri="{BB962C8B-B14F-4D97-AF65-F5344CB8AC3E}">
        <p14:creationId xmlns:p14="http://schemas.microsoft.com/office/powerpoint/2010/main" val="21670298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1032</TotalTime>
  <Words>971</Words>
  <Application>Microsoft Office PowerPoint</Application>
  <PresentationFormat>Widescreen</PresentationFormat>
  <Paragraphs>112</Paragraphs>
  <Slides>17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Calibri Light</vt:lpstr>
      <vt:lpstr>Tw Cen MT</vt:lpstr>
      <vt:lpstr>Tw Cen MT Condensed</vt:lpstr>
      <vt:lpstr>Wingdings 3</vt:lpstr>
      <vt:lpstr>Integral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Ros Coard</dc:creator>
  <cp:lastModifiedBy>Andy Coard</cp:lastModifiedBy>
  <cp:revision>76</cp:revision>
  <dcterms:created xsi:type="dcterms:W3CDTF">2018-04-22T11:30:08Z</dcterms:created>
  <dcterms:modified xsi:type="dcterms:W3CDTF">2021-06-03T09:59:46Z</dcterms:modified>
</cp:coreProperties>
</file>