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ppt/tags/tag22.xml" ContentType="application/vnd.openxmlformats-officedocument.presentationml.tags+xml"/>
  <Override PartName="/ppt/notesSlides/notesSlide22.xml" ContentType="application/vnd.openxmlformats-officedocument.presentationml.notesSlide+xml"/>
  <Override PartName="/ppt/tags/tag23.xml" ContentType="application/vnd.openxmlformats-officedocument.presentationml.tags+xml"/>
  <Override PartName="/ppt/notesSlides/notesSlide23.xml" ContentType="application/vnd.openxmlformats-officedocument.presentationml.notesSlide+xml"/>
  <Override PartName="/ppt/tags/tag24.xml" ContentType="application/vnd.openxmlformats-officedocument.presentationml.tags+xml"/>
  <Override PartName="/ppt/notesSlides/notesSlide24.xml" ContentType="application/vnd.openxmlformats-officedocument.presentationml.notesSlide+xml"/>
  <Override PartName="/ppt/tags/tag25.xml" ContentType="application/vnd.openxmlformats-officedocument.presentationml.tags+xml"/>
  <Override PartName="/ppt/notesSlides/notesSlide25.xml" ContentType="application/vnd.openxmlformats-officedocument.presentationml.notesSlide+xml"/>
  <Override PartName="/ppt/tags/tag26.xml" ContentType="application/vnd.openxmlformats-officedocument.presentationml.tags+xml"/>
  <Override PartName="/ppt/notesSlides/notesSlide26.xml" ContentType="application/vnd.openxmlformats-officedocument.presentationml.notesSlide+xml"/>
  <Override PartName="/ppt/tags/tag27.xml" ContentType="application/vnd.openxmlformats-officedocument.presentationml.tags+xml"/>
  <Override PartName="/ppt/notesSlides/notesSlide27.xml" ContentType="application/vnd.openxmlformats-officedocument.presentationml.notesSlide+xml"/>
  <Override PartName="/ppt/tags/tag28.xml" ContentType="application/vnd.openxmlformats-officedocument.presentationml.tags+xml"/>
  <Override PartName="/ppt/notesSlides/notesSlide28.xml" ContentType="application/vnd.openxmlformats-officedocument.presentationml.notesSlide+xml"/>
  <Override PartName="/ppt/tags/tag29.xml" ContentType="application/vnd.openxmlformats-officedocument.presentationml.tags+xml"/>
  <Override PartName="/ppt/notesSlides/notesSlide29.xml" ContentType="application/vnd.openxmlformats-officedocument.presentationml.notesSlide+xml"/>
  <Override PartName="/ppt/tags/tag30.xml" ContentType="application/vnd.openxmlformats-officedocument.presentationml.tags+xml"/>
  <Override PartName="/ppt/notesSlides/notesSlide30.xml" ContentType="application/vnd.openxmlformats-officedocument.presentationml.notesSlide+xml"/>
  <Override PartName="/ppt/tags/tag31.xml" ContentType="application/vnd.openxmlformats-officedocument.presentationml.tags+xml"/>
  <Override PartName="/ppt/notesSlides/notesSlide31.xml" ContentType="application/vnd.openxmlformats-officedocument.presentationml.notesSlide+xml"/>
  <Override PartName="/ppt/tags/tag32.xml" ContentType="application/vnd.openxmlformats-officedocument.presentationml.tags+xml"/>
  <Override PartName="/ppt/notesSlides/notesSlide32.xml" ContentType="application/vnd.openxmlformats-officedocument.presentationml.notesSlide+xml"/>
  <Override PartName="/ppt/tags/tag33.xml" ContentType="application/vnd.openxmlformats-officedocument.presentationml.tags+xml"/>
  <Override PartName="/ppt/notesSlides/notesSlide33.xml" ContentType="application/vnd.openxmlformats-officedocument.presentationml.notesSlide+xml"/>
  <Override PartName="/ppt/tags/tag34.xml" ContentType="application/vnd.openxmlformats-officedocument.presentationml.tags+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notesSlides/notesSlide37.xml" ContentType="application/vnd.openxmlformats-officedocument.presentationml.notesSlide+xml"/>
  <Override PartName="/ppt/tags/tag38.xml" ContentType="application/vnd.openxmlformats-officedocument.presentationml.tags+xml"/>
  <Override PartName="/ppt/notesSlides/notesSlide38.xml" ContentType="application/vnd.openxmlformats-officedocument.presentationml.notesSlide+xml"/>
  <Override PartName="/ppt/tags/tag39.xml" ContentType="application/vnd.openxmlformats-officedocument.presentationml.tags+xml"/>
  <Override PartName="/ppt/notesSlides/notesSlide39.xml" ContentType="application/vnd.openxmlformats-officedocument.presentationml.notesSlide+xml"/>
  <Override PartName="/ppt/tags/tag40.xml" ContentType="application/vnd.openxmlformats-officedocument.presentationml.tags+xml"/>
  <Override PartName="/ppt/notesSlides/notesSlide40.xml" ContentType="application/vnd.openxmlformats-officedocument.presentationml.notesSlide+xml"/>
  <Override PartName="/ppt/tags/tag41.xml" ContentType="application/vnd.openxmlformats-officedocument.presentationml.tags+xml"/>
  <Override PartName="/ppt/notesSlides/notesSlide41.xml" ContentType="application/vnd.openxmlformats-officedocument.presentationml.notesSlide+xml"/>
  <Override PartName="/ppt/tags/tag42.xml" ContentType="application/vnd.openxmlformats-officedocument.presentationml.tags+xml"/>
  <Override PartName="/ppt/notesSlides/notesSlide42.xml" ContentType="application/vnd.openxmlformats-officedocument.presentationml.notesSlide+xml"/>
  <Override PartName="/ppt/tags/tag43.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53"/>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96" r:id="rId17"/>
    <p:sldId id="297" r:id="rId18"/>
    <p:sldId id="272" r:id="rId19"/>
    <p:sldId id="273" r:id="rId20"/>
    <p:sldId id="274" r:id="rId21"/>
    <p:sldId id="275" r:id="rId22"/>
    <p:sldId id="295" r:id="rId23"/>
    <p:sldId id="299" r:id="rId24"/>
    <p:sldId id="300" r:id="rId25"/>
    <p:sldId id="276" r:id="rId26"/>
    <p:sldId id="301" r:id="rId27"/>
    <p:sldId id="277" r:id="rId28"/>
    <p:sldId id="278" r:id="rId29"/>
    <p:sldId id="279" r:id="rId30"/>
    <p:sldId id="280" r:id="rId31"/>
    <p:sldId id="281" r:id="rId32"/>
    <p:sldId id="282" r:id="rId33"/>
    <p:sldId id="283" r:id="rId34"/>
    <p:sldId id="284" r:id="rId35"/>
    <p:sldId id="302" r:id="rId36"/>
    <p:sldId id="285" r:id="rId37"/>
    <p:sldId id="286" r:id="rId38"/>
    <p:sldId id="287" r:id="rId39"/>
    <p:sldId id="303" r:id="rId40"/>
    <p:sldId id="304" r:id="rId41"/>
    <p:sldId id="305" r:id="rId42"/>
    <p:sldId id="306" r:id="rId43"/>
    <p:sldId id="307" r:id="rId44"/>
    <p:sldId id="308" r:id="rId45"/>
    <p:sldId id="289" r:id="rId46"/>
    <p:sldId id="290" r:id="rId47"/>
    <p:sldId id="291" r:id="rId48"/>
    <p:sldId id="292" r:id="rId49"/>
    <p:sldId id="293" r:id="rId50"/>
    <p:sldId id="294" r:id="rId51"/>
    <p:sldId id="309"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53704" autoAdjust="0"/>
  </p:normalViewPr>
  <p:slideViewPr>
    <p:cSldViewPr snapToGrid="0">
      <p:cViewPr varScale="1">
        <p:scale>
          <a:sx n="62" d="100"/>
          <a:sy n="62" d="100"/>
        </p:scale>
        <p:origin x="300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25CA8B-4F12-4F23-A1B1-24AAA853624D}" type="datetimeFigureOut">
              <a:rPr lang="en-GB" smtClean="0"/>
              <a:t>06/03/2018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3D5EFA-62BC-4C12-9450-84E5F37296BF}" type="slidenum">
              <a:rPr lang="en-GB" smtClean="0"/>
              <a:t>‹#›</a:t>
            </a:fld>
            <a:endParaRPr lang="en-GB"/>
          </a:p>
        </p:txBody>
      </p:sp>
    </p:spTree>
    <p:extLst>
      <p:ext uri="{BB962C8B-B14F-4D97-AF65-F5344CB8AC3E}">
        <p14:creationId xmlns:p14="http://schemas.microsoft.com/office/powerpoint/2010/main" val="20090103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3C9EB3D-A9D7-46E5-980A-7EE30DCCEC45}" type="slidenum">
              <a:rPr lang="en-GB" smtClean="0"/>
              <a:t>1</a:t>
            </a:fld>
            <a:endParaRPr lang="en-GB"/>
          </a:p>
        </p:txBody>
      </p:sp>
    </p:spTree>
    <p:extLst>
      <p:ext uri="{BB962C8B-B14F-4D97-AF65-F5344CB8AC3E}">
        <p14:creationId xmlns:p14="http://schemas.microsoft.com/office/powerpoint/2010/main" val="34411322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3C9EB3D-A9D7-46E5-980A-7EE30DCCEC45}" type="slidenum">
              <a:rPr lang="en-GB" smtClean="0"/>
              <a:t>2</a:t>
            </a:fld>
            <a:endParaRPr lang="en-GB"/>
          </a:p>
        </p:txBody>
      </p:sp>
    </p:spTree>
    <p:extLst>
      <p:ext uri="{BB962C8B-B14F-4D97-AF65-F5344CB8AC3E}">
        <p14:creationId xmlns:p14="http://schemas.microsoft.com/office/powerpoint/2010/main" val="31526546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smtClean="0"/>
              <a:t>Attitudes</a:t>
            </a:r>
            <a:r>
              <a:rPr lang="en-GB" baseline="0" dirty="0" smtClean="0"/>
              <a:t> can be described as a multicomponent model – our thoughts relate to the cognitive component, feelings represent the affective component, and predispositions to act the behavioural component.</a:t>
            </a:r>
          </a:p>
          <a:p>
            <a:r>
              <a:rPr lang="en-GB" baseline="0" dirty="0" smtClean="0"/>
              <a:t>Attitudes are evaluative – that is they reflect a persons tendency to think, feel or behave in a positive or negative manner towards the object of the attitude.</a:t>
            </a:r>
            <a:endParaRPr lang="en-GB" dirty="0"/>
          </a:p>
        </p:txBody>
      </p:sp>
      <p:sp>
        <p:nvSpPr>
          <p:cNvPr id="4" name="Slide Number Placeholder 3"/>
          <p:cNvSpPr>
            <a:spLocks noGrp="1"/>
          </p:cNvSpPr>
          <p:nvPr>
            <p:ph type="sldNum" sz="quarter" idx="10"/>
          </p:nvPr>
        </p:nvSpPr>
        <p:spPr/>
        <p:txBody>
          <a:bodyPr/>
          <a:lstStyle/>
          <a:p>
            <a:fld id="{83C9EB3D-A9D7-46E5-980A-7EE30DCCEC45}" type="slidenum">
              <a:rPr lang="en-GB" smtClean="0"/>
              <a:t>3</a:t>
            </a:fld>
            <a:endParaRPr lang="en-GB"/>
          </a:p>
        </p:txBody>
      </p:sp>
    </p:spTree>
    <p:extLst>
      <p:ext uri="{BB962C8B-B14F-4D97-AF65-F5344CB8AC3E}">
        <p14:creationId xmlns:p14="http://schemas.microsoft.com/office/powerpoint/2010/main" val="32063786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3C9EB3D-A9D7-46E5-980A-7EE30DCCEC45}" type="slidenum">
              <a:rPr lang="en-GB" smtClean="0"/>
              <a:t>4</a:t>
            </a:fld>
            <a:endParaRPr lang="en-GB"/>
          </a:p>
        </p:txBody>
      </p:sp>
    </p:spTree>
    <p:extLst>
      <p:ext uri="{BB962C8B-B14F-4D97-AF65-F5344CB8AC3E}">
        <p14:creationId xmlns:p14="http://schemas.microsoft.com/office/powerpoint/2010/main" val="16424691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smtClean="0"/>
              <a:t>Everyone holds attitudes, not least because it seems that we usually attach an evaluation</a:t>
            </a:r>
            <a:r>
              <a:rPr lang="en-GB" baseline="0" dirty="0" smtClean="0"/>
              <a:t> to our perceptions of people and things around us. However, some people hold some attitudes more strongly than others. This is because the strength of the tendency to evaluate is partly an individual differences variable. Evaluative dimensions of attitudes include good-bad, harmful-beneficial, pleasant-unpleasant, likeable-dislikeable.</a:t>
            </a:r>
            <a:endParaRPr lang="en-GB" dirty="0"/>
          </a:p>
        </p:txBody>
      </p:sp>
      <p:sp>
        <p:nvSpPr>
          <p:cNvPr id="4" name="Slide Number Placeholder 3"/>
          <p:cNvSpPr>
            <a:spLocks noGrp="1"/>
          </p:cNvSpPr>
          <p:nvPr>
            <p:ph type="sldNum" sz="quarter" idx="10"/>
          </p:nvPr>
        </p:nvSpPr>
        <p:spPr/>
        <p:txBody>
          <a:bodyPr/>
          <a:lstStyle/>
          <a:p>
            <a:fld id="{83C9EB3D-A9D7-46E5-980A-7EE30DCCEC45}" type="slidenum">
              <a:rPr lang="en-GB" smtClean="0"/>
              <a:t>5</a:t>
            </a:fld>
            <a:endParaRPr lang="en-GB"/>
          </a:p>
        </p:txBody>
      </p:sp>
    </p:spTree>
    <p:extLst>
      <p:ext uri="{BB962C8B-B14F-4D97-AF65-F5344CB8AC3E}">
        <p14:creationId xmlns:p14="http://schemas.microsoft.com/office/powerpoint/2010/main" val="20545749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smtClean="0"/>
              <a:t>The affective component of an attitude</a:t>
            </a:r>
            <a:r>
              <a:rPr lang="en-GB" baseline="0" dirty="0" smtClean="0"/>
              <a:t> (HOW we feel about something) is reflected in our physiological responses, for example, increased blood pressure when the computer crashes.. And/or in what the person says about how they feel about the object of the attitude. The cognitive component refers to a persons perception of the object of the attitude, and/or what the person says they believe about that object (e.g., computers are unreliable). The behavioural component if reflected by a persons observable behaviour towards the object of the attitude (e.g., furiously clicking the mouse button in frustration). In practice, the term ATTITUDE is usually taken to mean the cognitive and/or affective components – behaviour is most often construed as an outcome of attitudes.</a:t>
            </a:r>
            <a:endParaRPr lang="en-GB" dirty="0"/>
          </a:p>
        </p:txBody>
      </p:sp>
      <p:sp>
        <p:nvSpPr>
          <p:cNvPr id="4" name="Slide Number Placeholder 3"/>
          <p:cNvSpPr>
            <a:spLocks noGrp="1"/>
          </p:cNvSpPr>
          <p:nvPr>
            <p:ph type="sldNum" sz="quarter" idx="10"/>
          </p:nvPr>
        </p:nvSpPr>
        <p:spPr/>
        <p:txBody>
          <a:bodyPr/>
          <a:lstStyle/>
          <a:p>
            <a:fld id="{83C9EB3D-A9D7-46E5-980A-7EE30DCCEC45}" type="slidenum">
              <a:rPr lang="en-GB" smtClean="0"/>
              <a:t>6</a:t>
            </a:fld>
            <a:endParaRPr lang="en-GB"/>
          </a:p>
        </p:txBody>
      </p:sp>
    </p:spTree>
    <p:extLst>
      <p:ext uri="{BB962C8B-B14F-4D97-AF65-F5344CB8AC3E}">
        <p14:creationId xmlns:p14="http://schemas.microsoft.com/office/powerpoint/2010/main" val="24102974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3C9EB3D-A9D7-46E5-980A-7EE30DCCEC45}" type="slidenum">
              <a:rPr lang="en-GB" smtClean="0"/>
              <a:t>7</a:t>
            </a:fld>
            <a:endParaRPr lang="en-GB"/>
          </a:p>
        </p:txBody>
      </p:sp>
    </p:spTree>
    <p:extLst>
      <p:ext uri="{BB962C8B-B14F-4D97-AF65-F5344CB8AC3E}">
        <p14:creationId xmlns:p14="http://schemas.microsoft.com/office/powerpoint/2010/main" val="15989500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smtClean="0"/>
              <a:t>In basic terms, attitude</a:t>
            </a:r>
            <a:r>
              <a:rPr lang="en-GB" baseline="0" dirty="0" smtClean="0"/>
              <a:t> measurement is systematic and quantitative. The result of attitude measurement is normally a measure of how EXTREME a persons attitude is – for example, whether they strongly like, mildly like, are indifferent towards, mildly dislike, or strongly dislike studying psychology. </a:t>
            </a:r>
            <a:endParaRPr lang="en-GB" dirty="0"/>
          </a:p>
        </p:txBody>
      </p:sp>
      <p:sp>
        <p:nvSpPr>
          <p:cNvPr id="4" name="Slide Number Placeholder 3"/>
          <p:cNvSpPr>
            <a:spLocks noGrp="1"/>
          </p:cNvSpPr>
          <p:nvPr>
            <p:ph type="sldNum" sz="quarter" idx="10"/>
          </p:nvPr>
        </p:nvSpPr>
        <p:spPr/>
        <p:txBody>
          <a:bodyPr/>
          <a:lstStyle/>
          <a:p>
            <a:fld id="{83C9EB3D-A9D7-46E5-980A-7EE30DCCEC45}" type="slidenum">
              <a:rPr lang="en-GB" smtClean="0"/>
              <a:t>8</a:t>
            </a:fld>
            <a:endParaRPr lang="en-GB"/>
          </a:p>
        </p:txBody>
      </p:sp>
    </p:spTree>
    <p:extLst>
      <p:ext uri="{BB962C8B-B14F-4D97-AF65-F5344CB8AC3E}">
        <p14:creationId xmlns:p14="http://schemas.microsoft.com/office/powerpoint/2010/main" val="21604627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smtClean="0"/>
              <a:t>Attitudes are almost</a:t>
            </a:r>
            <a:r>
              <a:rPr lang="en-GB" baseline="0" dirty="0" smtClean="0"/>
              <a:t> always assessed using self-report questionnaires. In other words, attitude measurement usually depends upon what people say about their feelings, beliefs and/or behaviour towards the particular object in question. Likert scales are frequently used to measure attitudes because they are easy to use and understand. </a:t>
            </a:r>
          </a:p>
        </p:txBody>
      </p:sp>
      <p:sp>
        <p:nvSpPr>
          <p:cNvPr id="4" name="Slide Number Placeholder 3"/>
          <p:cNvSpPr>
            <a:spLocks noGrp="1"/>
          </p:cNvSpPr>
          <p:nvPr>
            <p:ph type="sldNum" sz="quarter" idx="10"/>
          </p:nvPr>
        </p:nvSpPr>
        <p:spPr/>
        <p:txBody>
          <a:bodyPr/>
          <a:lstStyle/>
          <a:p>
            <a:fld id="{83C9EB3D-A9D7-46E5-980A-7EE30DCCEC45}" type="slidenum">
              <a:rPr lang="en-GB" smtClean="0"/>
              <a:t>9</a:t>
            </a:fld>
            <a:endParaRPr lang="en-GB"/>
          </a:p>
        </p:txBody>
      </p:sp>
    </p:spTree>
    <p:extLst>
      <p:ext uri="{BB962C8B-B14F-4D97-AF65-F5344CB8AC3E}">
        <p14:creationId xmlns:p14="http://schemas.microsoft.com/office/powerpoint/2010/main" val="5024774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The Likert technique can be referred to as a summated scale – the psychologist will select a number of statements that relate to the attitude object and the respondents indicate their agreement or disagreement with each statement. Likert scales are usually five-, seven- or ten-point response scales and are usually anchored with strongly disagree to strongly agree at each extreme with the middle point relating to neither agree nor disagree.</a:t>
            </a:r>
            <a:endParaRPr lang="en-GB" dirty="0" smtClean="0"/>
          </a:p>
          <a:p>
            <a:endParaRPr lang="en-GB" dirty="0"/>
          </a:p>
        </p:txBody>
      </p:sp>
      <p:sp>
        <p:nvSpPr>
          <p:cNvPr id="4" name="Slide Number Placeholder 3"/>
          <p:cNvSpPr>
            <a:spLocks noGrp="1"/>
          </p:cNvSpPr>
          <p:nvPr>
            <p:ph type="sldNum" sz="quarter" idx="10"/>
          </p:nvPr>
        </p:nvSpPr>
        <p:spPr/>
        <p:txBody>
          <a:bodyPr/>
          <a:lstStyle/>
          <a:p>
            <a:fld id="{83C9EB3D-A9D7-46E5-980A-7EE30DCCEC45}" type="slidenum">
              <a:rPr lang="en-GB" smtClean="0"/>
              <a:t>10</a:t>
            </a:fld>
            <a:endParaRPr lang="en-GB"/>
          </a:p>
        </p:txBody>
      </p:sp>
    </p:spTree>
    <p:extLst>
      <p:ext uri="{BB962C8B-B14F-4D97-AF65-F5344CB8AC3E}">
        <p14:creationId xmlns:p14="http://schemas.microsoft.com/office/powerpoint/2010/main" val="32602265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smtClean="0"/>
              <a:t>Example of a </a:t>
            </a:r>
            <a:r>
              <a:rPr lang="en-GB" dirty="0" err="1" smtClean="0"/>
              <a:t>likert</a:t>
            </a:r>
            <a:r>
              <a:rPr lang="en-GB" dirty="0" smtClean="0"/>
              <a:t> scale.</a:t>
            </a:r>
          </a:p>
          <a:p>
            <a:endParaRPr lang="en-GB" dirty="0" smtClean="0"/>
          </a:p>
          <a:p>
            <a:r>
              <a:rPr lang="en-GB" dirty="0" smtClean="0"/>
              <a:t>Some</a:t>
            </a:r>
            <a:r>
              <a:rPr lang="en-GB" baseline="0" dirty="0" smtClean="0"/>
              <a:t> statements in self-report questionnaires using a </a:t>
            </a:r>
            <a:r>
              <a:rPr lang="en-GB" baseline="0" dirty="0" err="1" smtClean="0"/>
              <a:t>likert</a:t>
            </a:r>
            <a:r>
              <a:rPr lang="en-GB" baseline="0" dirty="0" smtClean="0"/>
              <a:t> scale are negatively worded – this is done to check that the respondent is not simply agreeing or disagreeing with everything for the sake of it, or perhaps not reading the items properly. The person’s overall attitude score is either the sum or the mean of their responses to all of the statements on the questionnaire, with negatively worded items reverse scored to match the wording of positive items. A high score, therefore, would indicate a favourable attitude.</a:t>
            </a:r>
            <a:endParaRPr lang="en-GB" dirty="0"/>
          </a:p>
        </p:txBody>
      </p:sp>
      <p:sp>
        <p:nvSpPr>
          <p:cNvPr id="4" name="Slide Number Placeholder 3"/>
          <p:cNvSpPr>
            <a:spLocks noGrp="1"/>
          </p:cNvSpPr>
          <p:nvPr>
            <p:ph type="sldNum" sz="quarter" idx="10"/>
          </p:nvPr>
        </p:nvSpPr>
        <p:spPr/>
        <p:txBody>
          <a:bodyPr/>
          <a:lstStyle/>
          <a:p>
            <a:fld id="{83C9EB3D-A9D7-46E5-980A-7EE30DCCEC45}" type="slidenum">
              <a:rPr lang="en-GB" smtClean="0"/>
              <a:t>11</a:t>
            </a:fld>
            <a:endParaRPr lang="en-GB"/>
          </a:p>
        </p:txBody>
      </p:sp>
    </p:spTree>
    <p:extLst>
      <p:ext uri="{BB962C8B-B14F-4D97-AF65-F5344CB8AC3E}">
        <p14:creationId xmlns:p14="http://schemas.microsoft.com/office/powerpoint/2010/main" val="31926601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smtClean="0"/>
              <a:t>Semantic differential scales are</a:t>
            </a:r>
            <a:r>
              <a:rPr lang="en-GB" baseline="0" dirty="0" smtClean="0"/>
              <a:t> rating scales that can measure attitudes towards ideas, concepts, items, people and events. Semantic differential scales, in comparison to Likert scales, simply ask where the respondents position is on a scale between two bipolar adjectives, such as good-bad, likeable-dislikeable, </a:t>
            </a:r>
            <a:r>
              <a:rPr lang="en-GB" baseline="0" dirty="0" err="1" smtClean="0"/>
              <a:t>etc</a:t>
            </a:r>
            <a:endParaRPr lang="en-GB" dirty="0"/>
          </a:p>
        </p:txBody>
      </p:sp>
      <p:sp>
        <p:nvSpPr>
          <p:cNvPr id="4" name="Slide Number Placeholder 3"/>
          <p:cNvSpPr>
            <a:spLocks noGrp="1"/>
          </p:cNvSpPr>
          <p:nvPr>
            <p:ph type="sldNum" sz="quarter" idx="10"/>
          </p:nvPr>
        </p:nvSpPr>
        <p:spPr/>
        <p:txBody>
          <a:bodyPr/>
          <a:lstStyle/>
          <a:p>
            <a:fld id="{83C9EB3D-A9D7-46E5-980A-7EE30DCCEC45}" type="slidenum">
              <a:rPr lang="en-GB" smtClean="0"/>
              <a:t>12</a:t>
            </a:fld>
            <a:endParaRPr lang="en-GB"/>
          </a:p>
        </p:txBody>
      </p:sp>
    </p:spTree>
    <p:extLst>
      <p:ext uri="{BB962C8B-B14F-4D97-AF65-F5344CB8AC3E}">
        <p14:creationId xmlns:p14="http://schemas.microsoft.com/office/powerpoint/2010/main" val="11210761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smtClean="0"/>
              <a:t>Example of differential</a:t>
            </a:r>
            <a:r>
              <a:rPr lang="en-GB" baseline="0" dirty="0" smtClean="0"/>
              <a:t> scale on attitudes towards a person – the president</a:t>
            </a:r>
            <a:endParaRPr lang="en-GB" dirty="0"/>
          </a:p>
        </p:txBody>
      </p:sp>
      <p:sp>
        <p:nvSpPr>
          <p:cNvPr id="4" name="Slide Number Placeholder 3"/>
          <p:cNvSpPr>
            <a:spLocks noGrp="1"/>
          </p:cNvSpPr>
          <p:nvPr>
            <p:ph type="sldNum" sz="quarter" idx="10"/>
          </p:nvPr>
        </p:nvSpPr>
        <p:spPr/>
        <p:txBody>
          <a:bodyPr/>
          <a:lstStyle/>
          <a:p>
            <a:fld id="{83C9EB3D-A9D7-46E5-980A-7EE30DCCEC45}" type="slidenum">
              <a:rPr lang="en-GB" smtClean="0"/>
              <a:t>13</a:t>
            </a:fld>
            <a:endParaRPr lang="en-GB"/>
          </a:p>
        </p:txBody>
      </p:sp>
    </p:spTree>
    <p:extLst>
      <p:ext uri="{BB962C8B-B14F-4D97-AF65-F5344CB8AC3E}">
        <p14:creationId xmlns:p14="http://schemas.microsoft.com/office/powerpoint/2010/main" val="4480969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smtClean="0"/>
              <a:t>One difficulty with using questionnaire measures of attitudes is that they are subject to the social desirability</a:t>
            </a:r>
            <a:r>
              <a:rPr lang="en-GB" baseline="0" dirty="0" smtClean="0"/>
              <a:t> effect – that is, respondents try to give answers that make them look better. </a:t>
            </a:r>
            <a:endParaRPr lang="en-GB" dirty="0"/>
          </a:p>
        </p:txBody>
      </p:sp>
      <p:sp>
        <p:nvSpPr>
          <p:cNvPr id="4" name="Slide Number Placeholder 3"/>
          <p:cNvSpPr>
            <a:spLocks noGrp="1"/>
          </p:cNvSpPr>
          <p:nvPr>
            <p:ph type="sldNum" sz="quarter" idx="10"/>
          </p:nvPr>
        </p:nvSpPr>
        <p:spPr/>
        <p:txBody>
          <a:bodyPr/>
          <a:lstStyle/>
          <a:p>
            <a:fld id="{83C9EB3D-A9D7-46E5-980A-7EE30DCCEC45}" type="slidenum">
              <a:rPr lang="en-GB" smtClean="0"/>
              <a:t>14</a:t>
            </a:fld>
            <a:endParaRPr lang="en-GB"/>
          </a:p>
        </p:txBody>
      </p:sp>
    </p:spTree>
    <p:extLst>
      <p:ext uri="{BB962C8B-B14F-4D97-AF65-F5344CB8AC3E}">
        <p14:creationId xmlns:p14="http://schemas.microsoft.com/office/powerpoint/2010/main" val="38677693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smtClean="0"/>
              <a:t>So far we have looked at what</a:t>
            </a:r>
            <a:r>
              <a:rPr lang="en-GB" baseline="0" dirty="0" smtClean="0"/>
              <a:t> attitudes are and hinted that they might be important in work settings, but it could be argued that attitudes only matter if they influence actual behaviour. For example, racial prejudice in the workplace is damaging to the extent that it finds expression in discrimination or other negative behaviour towards minority groups.</a:t>
            </a:r>
          </a:p>
          <a:p>
            <a:r>
              <a:rPr lang="en-GB" baseline="0" dirty="0" smtClean="0"/>
              <a:t>To what extent do attitudes predict behaviour??</a:t>
            </a:r>
            <a:endParaRPr lang="en-GB" dirty="0"/>
          </a:p>
        </p:txBody>
      </p:sp>
      <p:sp>
        <p:nvSpPr>
          <p:cNvPr id="4" name="Slide Number Placeholder 3"/>
          <p:cNvSpPr>
            <a:spLocks noGrp="1"/>
          </p:cNvSpPr>
          <p:nvPr>
            <p:ph type="sldNum" sz="quarter" idx="10"/>
          </p:nvPr>
        </p:nvSpPr>
        <p:spPr/>
        <p:txBody>
          <a:bodyPr/>
          <a:lstStyle/>
          <a:p>
            <a:fld id="{83C9EB3D-A9D7-46E5-980A-7EE30DCCEC45}" type="slidenum">
              <a:rPr lang="en-GB" smtClean="0"/>
              <a:t>15</a:t>
            </a:fld>
            <a:endParaRPr lang="en-GB"/>
          </a:p>
        </p:txBody>
      </p:sp>
    </p:spTree>
    <p:extLst>
      <p:ext uri="{BB962C8B-B14F-4D97-AF65-F5344CB8AC3E}">
        <p14:creationId xmlns:p14="http://schemas.microsoft.com/office/powerpoint/2010/main" val="11720897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sz="1000" dirty="0" smtClean="0"/>
              <a:t>Research</a:t>
            </a:r>
            <a:r>
              <a:rPr lang="en-GB" sz="1000" baseline="0" dirty="0" smtClean="0"/>
              <a:t> has shown that attitudes predict behaviour to some extent, but not often very much. </a:t>
            </a:r>
          </a:p>
          <a:p>
            <a:r>
              <a:rPr lang="en-GB" sz="1000" baseline="0" dirty="0" smtClean="0"/>
              <a:t>Peoples avowed feelings and beliefs about someone or something seem only very loosely related to how they behave towards that person or object.</a:t>
            </a:r>
          </a:p>
          <a:p>
            <a:endParaRPr lang="en-GB" sz="1000" baseline="0" dirty="0" smtClean="0"/>
          </a:p>
          <a:p>
            <a:r>
              <a:rPr lang="en-GB" sz="1000" baseline="0" dirty="0" err="1" smtClean="0"/>
              <a:t>Pratkanis</a:t>
            </a:r>
            <a:r>
              <a:rPr lang="en-GB" sz="1000" baseline="0" dirty="0" smtClean="0"/>
              <a:t> and turner identified four factors that they suggest will increase correspondence between attitudes and behaviour. </a:t>
            </a:r>
          </a:p>
          <a:p>
            <a:endParaRPr lang="en-GB" sz="1000" baseline="0" dirty="0" smtClean="0"/>
          </a:p>
          <a:p>
            <a:r>
              <a:rPr lang="en-GB" sz="1000" baseline="0" dirty="0" smtClean="0"/>
              <a:t>Firstly, when the object of the attitude is both well-defined and salient. An example of a poorly defined object would be where a person is not sure who should be classed as a member of management in work. This would make it uncertain whether the person’s attitudes towards management would affect their behaviour towards their immediate supervisor, for example. </a:t>
            </a:r>
          </a:p>
          <a:p>
            <a:endParaRPr lang="en-GB" sz="1000" baseline="0" dirty="0" smtClean="0"/>
          </a:p>
          <a:p>
            <a:r>
              <a:rPr lang="en-GB" sz="1000" baseline="0" dirty="0" smtClean="0"/>
              <a:t>Salience concerns the extent to which the object of the attitude is perceived as relevant to the situation at hand.</a:t>
            </a:r>
          </a:p>
          <a:p>
            <a:endParaRPr lang="en-GB" sz="1000" baseline="0" dirty="0" smtClean="0"/>
          </a:p>
          <a:p>
            <a:r>
              <a:rPr lang="en-GB" sz="1000" baseline="0" dirty="0" smtClean="0"/>
              <a:t>Attitude strength is high when the attitude comes easily to mind – i.e., it is something that is available immediately in our mind and not something we have to think about.</a:t>
            </a:r>
          </a:p>
          <a:p>
            <a:endParaRPr lang="en-GB" sz="1000" baseline="0" dirty="0" smtClean="0"/>
          </a:p>
          <a:p>
            <a:r>
              <a:rPr lang="en-GB" sz="1000" baseline="0" dirty="0" smtClean="0"/>
              <a:t>Thirdly, knowledge supporting the attitude needs to be plentiful and complex. This increases a person’s certainty about what they think, as well as their ability to act effectively towards the object of the attitude.</a:t>
            </a:r>
          </a:p>
          <a:p>
            <a:endParaRPr lang="en-GB" sz="1000" baseline="0" dirty="0" smtClean="0"/>
          </a:p>
          <a:p>
            <a:r>
              <a:rPr lang="en-GB" sz="1000" baseline="0" dirty="0" smtClean="0"/>
              <a:t>Lastly, when the attitude supports important aspects of the self. For example, an accounts may have positive attitudes towards other accountants because they believe that accountants (and there by extension themselves) perform an important role in the national economy.</a:t>
            </a:r>
            <a:endParaRPr lang="en-GB" sz="1000" dirty="0"/>
          </a:p>
        </p:txBody>
      </p:sp>
      <p:sp>
        <p:nvSpPr>
          <p:cNvPr id="4" name="Slide Number Placeholder 3"/>
          <p:cNvSpPr>
            <a:spLocks noGrp="1"/>
          </p:cNvSpPr>
          <p:nvPr>
            <p:ph type="sldNum" sz="quarter" idx="10"/>
          </p:nvPr>
        </p:nvSpPr>
        <p:spPr/>
        <p:txBody>
          <a:bodyPr/>
          <a:lstStyle/>
          <a:p>
            <a:fld id="{83C9EB3D-A9D7-46E5-980A-7EE30DCCEC45}" type="slidenum">
              <a:rPr lang="en-GB" smtClean="0"/>
              <a:t>18</a:t>
            </a:fld>
            <a:endParaRPr lang="en-GB"/>
          </a:p>
        </p:txBody>
      </p:sp>
    </p:spTree>
    <p:extLst>
      <p:ext uri="{BB962C8B-B14F-4D97-AF65-F5344CB8AC3E}">
        <p14:creationId xmlns:p14="http://schemas.microsoft.com/office/powerpoint/2010/main" val="9869199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err="1" smtClean="0"/>
              <a:t>Ajzen</a:t>
            </a:r>
            <a:r>
              <a:rPr lang="en-GB" baseline="0" dirty="0" smtClean="0"/>
              <a:t> and </a:t>
            </a:r>
            <a:r>
              <a:rPr lang="en-GB" baseline="0" dirty="0" err="1" smtClean="0"/>
              <a:t>Fishbein</a:t>
            </a:r>
            <a:r>
              <a:rPr lang="en-GB" baseline="0" dirty="0" smtClean="0"/>
              <a:t> developed a model of the relationship between attitudes and behaviour designed to overcome the difficulties surrounding strong correspondence between attitudes and behaviour. It began with the theory of reasoned action which basically assumed that actions are best predicted by intentions, and that intentions are in turn determined by a person’s attitudes and their perception of social pressure. For example, we might look at how well intention to leave predicted actual turnover. The theory of planned behaviour came about with the addition of the concept of perceived behavioural control – i.e., the extent to which the person believes they can performance the necessary behaviours in any given situation. This can affect both intention and the extent to which intention translates into actual behaviour.</a:t>
            </a:r>
            <a:endParaRPr lang="en-GB" dirty="0"/>
          </a:p>
        </p:txBody>
      </p:sp>
      <p:sp>
        <p:nvSpPr>
          <p:cNvPr id="4" name="Slide Number Placeholder 3"/>
          <p:cNvSpPr>
            <a:spLocks noGrp="1"/>
          </p:cNvSpPr>
          <p:nvPr>
            <p:ph type="sldNum" sz="quarter" idx="10"/>
          </p:nvPr>
        </p:nvSpPr>
        <p:spPr/>
        <p:txBody>
          <a:bodyPr/>
          <a:lstStyle/>
          <a:p>
            <a:fld id="{83C9EB3D-A9D7-46E5-980A-7EE30DCCEC45}" type="slidenum">
              <a:rPr lang="en-GB" smtClean="0"/>
              <a:t>19</a:t>
            </a:fld>
            <a:endParaRPr lang="en-GB"/>
          </a:p>
        </p:txBody>
      </p:sp>
    </p:spTree>
    <p:extLst>
      <p:ext uri="{BB962C8B-B14F-4D97-AF65-F5344CB8AC3E}">
        <p14:creationId xmlns:p14="http://schemas.microsoft.com/office/powerpoint/2010/main" val="29183241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3C9EB3D-A9D7-46E5-980A-7EE30DCCEC45}" type="slidenum">
              <a:rPr lang="en-GB" smtClean="0"/>
              <a:t>20</a:t>
            </a:fld>
            <a:endParaRPr lang="en-GB"/>
          </a:p>
        </p:txBody>
      </p:sp>
    </p:spTree>
    <p:extLst>
      <p:ext uri="{BB962C8B-B14F-4D97-AF65-F5344CB8AC3E}">
        <p14:creationId xmlns:p14="http://schemas.microsoft.com/office/powerpoint/2010/main" val="41671110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en-GB" dirty="0" smtClean="0"/>
              <a:t>In</a:t>
            </a:r>
            <a:r>
              <a:rPr lang="en-GB" baseline="0" dirty="0" smtClean="0"/>
              <a:t> the TPB, attitude is defined in </a:t>
            </a:r>
            <a:r>
              <a:rPr lang="en-GB" baseline="0" dirty="0" err="1" smtClean="0"/>
              <a:t>precide</a:t>
            </a:r>
            <a:r>
              <a:rPr lang="en-GB" baseline="0" dirty="0" smtClean="0"/>
              <a:t> and rather unusual terms – it c</a:t>
            </a:r>
            <a:r>
              <a:rPr lang="en-GB" dirty="0" smtClean="0"/>
              <a:t>oncerns beliefs and personal values about the consequences of a particular behaviour (and not general beliefs or feeling about an object or person. </a:t>
            </a:r>
          </a:p>
          <a:p>
            <a:pPr marL="0" marR="0" lvl="1" indent="0" algn="l" defTabSz="914400" rtl="0" eaLnBrk="1" fontAlgn="auto" latinLnBrk="0" hangingPunct="1">
              <a:lnSpc>
                <a:spcPct val="100000"/>
              </a:lnSpc>
              <a:spcBef>
                <a:spcPts val="0"/>
              </a:spcBef>
              <a:spcAft>
                <a:spcPts val="0"/>
              </a:spcAft>
              <a:buClrTx/>
              <a:buSzTx/>
              <a:buFontTx/>
              <a:buNone/>
              <a:tabLst/>
              <a:defRPr/>
            </a:pPr>
            <a:r>
              <a:rPr lang="en-GB" dirty="0" smtClean="0"/>
              <a:t>Also, subjective norms</a:t>
            </a:r>
            <a:r>
              <a:rPr lang="en-GB" baseline="0" dirty="0" smtClean="0"/>
              <a:t> t</a:t>
            </a:r>
            <a:r>
              <a:rPr lang="en-GB" dirty="0" smtClean="0"/>
              <a:t>akes into account both the opinions of other people and the person’s wish (or lack of) to comply with those opinions.</a:t>
            </a:r>
          </a:p>
          <a:p>
            <a:pPr marL="0" marR="0" lvl="1"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1" indent="0" algn="l" defTabSz="914400" rtl="0" eaLnBrk="1" fontAlgn="auto" latinLnBrk="0" hangingPunct="1">
              <a:lnSpc>
                <a:spcPct val="100000"/>
              </a:lnSpc>
              <a:spcBef>
                <a:spcPts val="0"/>
              </a:spcBef>
              <a:spcAft>
                <a:spcPts val="0"/>
              </a:spcAft>
              <a:buClrTx/>
              <a:buSzTx/>
              <a:buFontTx/>
              <a:buNone/>
              <a:tabLst/>
              <a:defRPr/>
            </a:pPr>
            <a:r>
              <a:rPr lang="en-GB" dirty="0" smtClean="0"/>
              <a:t>The</a:t>
            </a:r>
            <a:r>
              <a:rPr lang="en-GB" baseline="0" dirty="0" smtClean="0"/>
              <a:t> TPB also acknowledges that people vary in the relative importance of attitude and subjective norm in determining their intentions. The theory has proved quite successful in predicting behaviour in a wide range of settings.</a:t>
            </a:r>
            <a:endParaRPr lang="en-GB" dirty="0" smtClean="0"/>
          </a:p>
          <a:p>
            <a:endParaRPr lang="en-GB" dirty="0"/>
          </a:p>
        </p:txBody>
      </p:sp>
      <p:sp>
        <p:nvSpPr>
          <p:cNvPr id="4" name="Slide Number Placeholder 3"/>
          <p:cNvSpPr>
            <a:spLocks noGrp="1"/>
          </p:cNvSpPr>
          <p:nvPr>
            <p:ph type="sldNum" sz="quarter" idx="10"/>
          </p:nvPr>
        </p:nvSpPr>
        <p:spPr/>
        <p:txBody>
          <a:bodyPr/>
          <a:lstStyle/>
          <a:p>
            <a:fld id="{83C9EB3D-A9D7-46E5-980A-7EE30DCCEC45}" type="slidenum">
              <a:rPr lang="en-GB" smtClean="0"/>
              <a:t>21</a:t>
            </a:fld>
            <a:endParaRPr lang="en-GB"/>
          </a:p>
        </p:txBody>
      </p:sp>
    </p:spTree>
    <p:extLst>
      <p:ext uri="{BB962C8B-B14F-4D97-AF65-F5344CB8AC3E}">
        <p14:creationId xmlns:p14="http://schemas.microsoft.com/office/powerpoint/2010/main" val="17042857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en-GB" dirty="0" smtClean="0"/>
              <a:t>In</a:t>
            </a:r>
            <a:r>
              <a:rPr lang="en-GB" baseline="0" dirty="0" smtClean="0"/>
              <a:t> the TPB, attitude is defined in </a:t>
            </a:r>
            <a:r>
              <a:rPr lang="en-GB" baseline="0" dirty="0" err="1" smtClean="0"/>
              <a:t>precide</a:t>
            </a:r>
            <a:r>
              <a:rPr lang="en-GB" baseline="0" dirty="0" smtClean="0"/>
              <a:t> and rather unusual terms – it c</a:t>
            </a:r>
            <a:r>
              <a:rPr lang="en-GB" dirty="0" smtClean="0"/>
              <a:t>oncerns beliefs and personal values about the consequences of a particular behaviour (and not general beliefs or feeling about an object or person. </a:t>
            </a:r>
          </a:p>
          <a:p>
            <a:pPr marL="0" marR="0" lvl="1" indent="0" algn="l" defTabSz="914400" rtl="0" eaLnBrk="1" fontAlgn="auto" latinLnBrk="0" hangingPunct="1">
              <a:lnSpc>
                <a:spcPct val="100000"/>
              </a:lnSpc>
              <a:spcBef>
                <a:spcPts val="0"/>
              </a:spcBef>
              <a:spcAft>
                <a:spcPts val="0"/>
              </a:spcAft>
              <a:buClrTx/>
              <a:buSzTx/>
              <a:buFontTx/>
              <a:buNone/>
              <a:tabLst/>
              <a:defRPr/>
            </a:pPr>
            <a:r>
              <a:rPr lang="en-GB" dirty="0" smtClean="0"/>
              <a:t>Also, subjective norms</a:t>
            </a:r>
            <a:r>
              <a:rPr lang="en-GB" baseline="0" dirty="0" smtClean="0"/>
              <a:t> t</a:t>
            </a:r>
            <a:r>
              <a:rPr lang="en-GB" dirty="0" smtClean="0"/>
              <a:t>akes into account both the opinions of other people and the person’s wish (or lack of) to comply with those opinions.</a:t>
            </a:r>
          </a:p>
          <a:p>
            <a:pPr marL="0" marR="0" lvl="1"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1" indent="0" algn="l" defTabSz="914400" rtl="0" eaLnBrk="1" fontAlgn="auto" latinLnBrk="0" hangingPunct="1">
              <a:lnSpc>
                <a:spcPct val="100000"/>
              </a:lnSpc>
              <a:spcBef>
                <a:spcPts val="0"/>
              </a:spcBef>
              <a:spcAft>
                <a:spcPts val="0"/>
              </a:spcAft>
              <a:buClrTx/>
              <a:buSzTx/>
              <a:buFontTx/>
              <a:buNone/>
              <a:tabLst/>
              <a:defRPr/>
            </a:pPr>
            <a:r>
              <a:rPr lang="en-GB" dirty="0" smtClean="0"/>
              <a:t>The</a:t>
            </a:r>
            <a:r>
              <a:rPr lang="en-GB" baseline="0" dirty="0" smtClean="0"/>
              <a:t> TPB also acknowledges that people vary in the relative importance of attitude and subjective norm in determining their intentions. The theory has proved quite successful in predicting behaviour in a wide range of settings.</a:t>
            </a:r>
            <a:endParaRPr lang="en-GB" dirty="0" smtClean="0"/>
          </a:p>
          <a:p>
            <a:endParaRPr lang="en-GB" dirty="0"/>
          </a:p>
        </p:txBody>
      </p:sp>
      <p:sp>
        <p:nvSpPr>
          <p:cNvPr id="4" name="Slide Number Placeholder 3"/>
          <p:cNvSpPr>
            <a:spLocks noGrp="1"/>
          </p:cNvSpPr>
          <p:nvPr>
            <p:ph type="sldNum" sz="quarter" idx="10"/>
          </p:nvPr>
        </p:nvSpPr>
        <p:spPr/>
        <p:txBody>
          <a:bodyPr/>
          <a:lstStyle/>
          <a:p>
            <a:fld id="{83C9EB3D-A9D7-46E5-980A-7EE30DCCEC45}" type="slidenum">
              <a:rPr lang="en-GB" smtClean="0"/>
              <a:t>22</a:t>
            </a:fld>
            <a:endParaRPr lang="en-GB"/>
          </a:p>
        </p:txBody>
      </p:sp>
    </p:spTree>
    <p:extLst>
      <p:ext uri="{BB962C8B-B14F-4D97-AF65-F5344CB8AC3E}">
        <p14:creationId xmlns:p14="http://schemas.microsoft.com/office/powerpoint/2010/main" val="29385696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en-GB" dirty="0" smtClean="0"/>
              <a:t>In</a:t>
            </a:r>
            <a:r>
              <a:rPr lang="en-GB" baseline="0" dirty="0" smtClean="0"/>
              <a:t> the TPB, attitude is defined in </a:t>
            </a:r>
            <a:r>
              <a:rPr lang="en-GB" baseline="0" dirty="0" err="1" smtClean="0"/>
              <a:t>precide</a:t>
            </a:r>
            <a:r>
              <a:rPr lang="en-GB" baseline="0" dirty="0" smtClean="0"/>
              <a:t> and rather unusual terms – it c</a:t>
            </a:r>
            <a:r>
              <a:rPr lang="en-GB" dirty="0" smtClean="0"/>
              <a:t>oncerns beliefs and personal values about the consequences of a particular behaviour (and not general beliefs or feeling about an object or person. </a:t>
            </a:r>
          </a:p>
          <a:p>
            <a:pPr marL="0" marR="0" lvl="1" indent="0" algn="l" defTabSz="914400" rtl="0" eaLnBrk="1" fontAlgn="auto" latinLnBrk="0" hangingPunct="1">
              <a:lnSpc>
                <a:spcPct val="100000"/>
              </a:lnSpc>
              <a:spcBef>
                <a:spcPts val="0"/>
              </a:spcBef>
              <a:spcAft>
                <a:spcPts val="0"/>
              </a:spcAft>
              <a:buClrTx/>
              <a:buSzTx/>
              <a:buFontTx/>
              <a:buNone/>
              <a:tabLst/>
              <a:defRPr/>
            </a:pPr>
            <a:r>
              <a:rPr lang="en-GB" dirty="0" smtClean="0"/>
              <a:t>Also, subjective norms</a:t>
            </a:r>
            <a:r>
              <a:rPr lang="en-GB" baseline="0" dirty="0" smtClean="0"/>
              <a:t> t</a:t>
            </a:r>
            <a:r>
              <a:rPr lang="en-GB" dirty="0" smtClean="0"/>
              <a:t>akes into account both the opinions of other people and the person’s wish (or lack of) to comply with those opinions.</a:t>
            </a:r>
          </a:p>
          <a:p>
            <a:pPr marL="0" marR="0" lvl="1"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1" indent="0" algn="l" defTabSz="914400" rtl="0" eaLnBrk="1" fontAlgn="auto" latinLnBrk="0" hangingPunct="1">
              <a:lnSpc>
                <a:spcPct val="100000"/>
              </a:lnSpc>
              <a:spcBef>
                <a:spcPts val="0"/>
              </a:spcBef>
              <a:spcAft>
                <a:spcPts val="0"/>
              </a:spcAft>
              <a:buClrTx/>
              <a:buSzTx/>
              <a:buFontTx/>
              <a:buNone/>
              <a:tabLst/>
              <a:defRPr/>
            </a:pPr>
            <a:r>
              <a:rPr lang="en-GB" dirty="0" smtClean="0"/>
              <a:t>The</a:t>
            </a:r>
            <a:r>
              <a:rPr lang="en-GB" baseline="0" dirty="0" smtClean="0"/>
              <a:t> TPB also acknowledges that people vary in the relative importance of attitude and subjective norm in determining their intentions. The theory has proved quite successful in predicting behaviour in a wide range of settings.</a:t>
            </a:r>
            <a:endParaRPr lang="en-GB" dirty="0" smtClean="0"/>
          </a:p>
          <a:p>
            <a:endParaRPr lang="en-GB" dirty="0"/>
          </a:p>
        </p:txBody>
      </p:sp>
      <p:sp>
        <p:nvSpPr>
          <p:cNvPr id="4" name="Slide Number Placeholder 3"/>
          <p:cNvSpPr>
            <a:spLocks noGrp="1"/>
          </p:cNvSpPr>
          <p:nvPr>
            <p:ph type="sldNum" sz="quarter" idx="10"/>
          </p:nvPr>
        </p:nvSpPr>
        <p:spPr/>
        <p:txBody>
          <a:bodyPr/>
          <a:lstStyle/>
          <a:p>
            <a:fld id="{83C9EB3D-A9D7-46E5-980A-7EE30DCCEC45}" type="slidenum">
              <a:rPr lang="en-GB" smtClean="0"/>
              <a:t>23</a:t>
            </a:fld>
            <a:endParaRPr lang="en-GB"/>
          </a:p>
        </p:txBody>
      </p:sp>
    </p:spTree>
    <p:extLst>
      <p:ext uri="{BB962C8B-B14F-4D97-AF65-F5344CB8AC3E}">
        <p14:creationId xmlns:p14="http://schemas.microsoft.com/office/powerpoint/2010/main" val="1241962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en-GB" dirty="0" smtClean="0"/>
              <a:t>In</a:t>
            </a:r>
            <a:r>
              <a:rPr lang="en-GB" baseline="0" dirty="0" smtClean="0"/>
              <a:t> the TPB, attitude is defined in </a:t>
            </a:r>
            <a:r>
              <a:rPr lang="en-GB" baseline="0" dirty="0" err="1" smtClean="0"/>
              <a:t>precide</a:t>
            </a:r>
            <a:r>
              <a:rPr lang="en-GB" baseline="0" dirty="0" smtClean="0"/>
              <a:t> and rather unusual terms – it c</a:t>
            </a:r>
            <a:r>
              <a:rPr lang="en-GB" dirty="0" smtClean="0"/>
              <a:t>oncerns beliefs and personal values about the consequences of a particular behaviour (and not general beliefs or feeling about an object or person. </a:t>
            </a:r>
          </a:p>
          <a:p>
            <a:pPr marL="0" marR="0" lvl="1" indent="0" algn="l" defTabSz="914400" rtl="0" eaLnBrk="1" fontAlgn="auto" latinLnBrk="0" hangingPunct="1">
              <a:lnSpc>
                <a:spcPct val="100000"/>
              </a:lnSpc>
              <a:spcBef>
                <a:spcPts val="0"/>
              </a:spcBef>
              <a:spcAft>
                <a:spcPts val="0"/>
              </a:spcAft>
              <a:buClrTx/>
              <a:buSzTx/>
              <a:buFontTx/>
              <a:buNone/>
              <a:tabLst/>
              <a:defRPr/>
            </a:pPr>
            <a:r>
              <a:rPr lang="en-GB" dirty="0" smtClean="0"/>
              <a:t>Also, subjective norms</a:t>
            </a:r>
            <a:r>
              <a:rPr lang="en-GB" baseline="0" dirty="0" smtClean="0"/>
              <a:t> t</a:t>
            </a:r>
            <a:r>
              <a:rPr lang="en-GB" dirty="0" smtClean="0"/>
              <a:t>akes into account both the opinions of other people and the person’s wish (or lack of) to comply with those opinions.</a:t>
            </a:r>
          </a:p>
          <a:p>
            <a:pPr marL="0" marR="0" lvl="1"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1" indent="0" algn="l" defTabSz="914400" rtl="0" eaLnBrk="1" fontAlgn="auto" latinLnBrk="0" hangingPunct="1">
              <a:lnSpc>
                <a:spcPct val="100000"/>
              </a:lnSpc>
              <a:spcBef>
                <a:spcPts val="0"/>
              </a:spcBef>
              <a:spcAft>
                <a:spcPts val="0"/>
              </a:spcAft>
              <a:buClrTx/>
              <a:buSzTx/>
              <a:buFontTx/>
              <a:buNone/>
              <a:tabLst/>
              <a:defRPr/>
            </a:pPr>
            <a:r>
              <a:rPr lang="en-GB" dirty="0" smtClean="0"/>
              <a:t>The</a:t>
            </a:r>
            <a:r>
              <a:rPr lang="en-GB" baseline="0" dirty="0" smtClean="0"/>
              <a:t> TPB also acknowledges that people vary in the relative importance of attitude and subjective norm in determining their intentions. The theory has proved quite successful in predicting behaviour in a wide range of settings.</a:t>
            </a:r>
            <a:endParaRPr lang="en-GB" dirty="0" smtClean="0"/>
          </a:p>
          <a:p>
            <a:endParaRPr lang="en-GB" dirty="0"/>
          </a:p>
        </p:txBody>
      </p:sp>
      <p:sp>
        <p:nvSpPr>
          <p:cNvPr id="4" name="Slide Number Placeholder 3"/>
          <p:cNvSpPr>
            <a:spLocks noGrp="1"/>
          </p:cNvSpPr>
          <p:nvPr>
            <p:ph type="sldNum" sz="quarter" idx="10"/>
          </p:nvPr>
        </p:nvSpPr>
        <p:spPr/>
        <p:txBody>
          <a:bodyPr/>
          <a:lstStyle/>
          <a:p>
            <a:fld id="{83C9EB3D-A9D7-46E5-980A-7EE30DCCEC45}" type="slidenum">
              <a:rPr lang="en-GB" smtClean="0"/>
              <a:t>24</a:t>
            </a:fld>
            <a:endParaRPr lang="en-GB"/>
          </a:p>
        </p:txBody>
      </p:sp>
    </p:spTree>
    <p:extLst>
      <p:ext uri="{BB962C8B-B14F-4D97-AF65-F5344CB8AC3E}">
        <p14:creationId xmlns:p14="http://schemas.microsoft.com/office/powerpoint/2010/main" val="24123980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3C9EB3D-A9D7-46E5-980A-7EE30DCCEC45}" type="slidenum">
              <a:rPr lang="en-GB" smtClean="0"/>
              <a:t>25</a:t>
            </a:fld>
            <a:endParaRPr lang="en-GB"/>
          </a:p>
        </p:txBody>
      </p:sp>
    </p:spTree>
    <p:extLst>
      <p:ext uri="{BB962C8B-B14F-4D97-AF65-F5344CB8AC3E}">
        <p14:creationId xmlns:p14="http://schemas.microsoft.com/office/powerpoint/2010/main" val="124582114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3C9EB3D-A9D7-46E5-980A-7EE30DCCEC45}" type="slidenum">
              <a:rPr lang="en-GB" smtClean="0"/>
              <a:t>27</a:t>
            </a:fld>
            <a:endParaRPr lang="en-GB"/>
          </a:p>
        </p:txBody>
      </p:sp>
    </p:spTree>
    <p:extLst>
      <p:ext uri="{BB962C8B-B14F-4D97-AF65-F5344CB8AC3E}">
        <p14:creationId xmlns:p14="http://schemas.microsoft.com/office/powerpoint/2010/main" val="338487696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smtClean="0"/>
              <a:t>Job satisfaction has been seen as important for two main reasons. First, it can be one indicator of a persons</a:t>
            </a:r>
            <a:r>
              <a:rPr lang="en-GB" baseline="0" dirty="0" smtClean="0"/>
              <a:t> psychological well-being or mental health. It is unlikely that a person who is unhappy at work will be happy in general, so psychologists and others who are concerned with individuals’ welfare are keen to ensure that high job satisfaction is experienced.</a:t>
            </a:r>
          </a:p>
          <a:p>
            <a:r>
              <a:rPr lang="en-GB" baseline="0" dirty="0" smtClean="0"/>
              <a:t>Second, it is often assumed that job satisfaction will lead to motivation and good work performance. we have already noted that such simple connections between attitudes and behaviour do not necessarily occur. The link between job satisfaction and work performance is a good example of how it is often assumed that attitudes affect behaviour, but it is not easy to demonstrate that this is indeed the case.</a:t>
            </a:r>
            <a:endParaRPr lang="en-GB" dirty="0"/>
          </a:p>
        </p:txBody>
      </p:sp>
      <p:sp>
        <p:nvSpPr>
          <p:cNvPr id="4" name="Slide Number Placeholder 3"/>
          <p:cNvSpPr>
            <a:spLocks noGrp="1"/>
          </p:cNvSpPr>
          <p:nvPr>
            <p:ph type="sldNum" sz="quarter" idx="10"/>
          </p:nvPr>
        </p:nvSpPr>
        <p:spPr/>
        <p:txBody>
          <a:bodyPr/>
          <a:lstStyle/>
          <a:p>
            <a:fld id="{83C9EB3D-A9D7-46E5-980A-7EE30DCCEC45}" type="slidenum">
              <a:rPr lang="en-GB" smtClean="0"/>
              <a:t>28</a:t>
            </a:fld>
            <a:endParaRPr lang="en-GB"/>
          </a:p>
        </p:txBody>
      </p:sp>
    </p:spTree>
    <p:extLst>
      <p:ext uri="{BB962C8B-B14F-4D97-AF65-F5344CB8AC3E}">
        <p14:creationId xmlns:p14="http://schemas.microsoft.com/office/powerpoint/2010/main" val="39203875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smtClean="0"/>
              <a:t>Job</a:t>
            </a:r>
            <a:r>
              <a:rPr lang="en-GB" baseline="0" dirty="0" smtClean="0"/>
              <a:t> satisfaction can be seen in three ways : first as a function of a persons general personality or disposition. This view suggests that job satisfaction comes from work attitudes that are learned through experience or based on a persons genetic inheritance. In this case, job satisfaction could be considered more a personality characteristic than an attitude.</a:t>
            </a:r>
          </a:p>
          <a:p>
            <a:endParaRPr lang="en-GB" baseline="0" dirty="0" smtClean="0"/>
          </a:p>
          <a:p>
            <a:r>
              <a:rPr lang="en-GB" baseline="0" dirty="0" smtClean="0"/>
              <a:t>Second, as the opinions of other people in the persons workplace – the social information processing model suggests that job satisfaction and other workplace attitudes are developed or constructed out of experiences and information provided by other people at work. In other words, job satisfaction is viewed as how other people in the workplace interpret and evaluate what goes on.</a:t>
            </a:r>
          </a:p>
          <a:p>
            <a:endParaRPr lang="en-GB" baseline="0" dirty="0" smtClean="0"/>
          </a:p>
          <a:p>
            <a:r>
              <a:rPr lang="en-GB" baseline="0" dirty="0" smtClean="0"/>
              <a:t>And third the features on a persons job – this is based on the information processing model which is based on the accumulation of cognitive information about the workplace and ones job. In a sense, this is the most obvious approach – it argues that a person’s job satisfaction is influence directly by the characteristics of their job, and the extent to which those characteristics match what that person wants in a job.</a:t>
            </a:r>
            <a:endParaRPr lang="en-GB" dirty="0"/>
          </a:p>
        </p:txBody>
      </p:sp>
      <p:sp>
        <p:nvSpPr>
          <p:cNvPr id="4" name="Slide Number Placeholder 3"/>
          <p:cNvSpPr>
            <a:spLocks noGrp="1"/>
          </p:cNvSpPr>
          <p:nvPr>
            <p:ph type="sldNum" sz="quarter" idx="10"/>
          </p:nvPr>
        </p:nvSpPr>
        <p:spPr/>
        <p:txBody>
          <a:bodyPr/>
          <a:lstStyle/>
          <a:p>
            <a:fld id="{83C9EB3D-A9D7-46E5-980A-7EE30DCCEC45}" type="slidenum">
              <a:rPr lang="en-GB" smtClean="0"/>
              <a:t>29</a:t>
            </a:fld>
            <a:endParaRPr lang="en-GB"/>
          </a:p>
        </p:txBody>
      </p:sp>
    </p:spTree>
    <p:extLst>
      <p:ext uri="{BB962C8B-B14F-4D97-AF65-F5344CB8AC3E}">
        <p14:creationId xmlns:p14="http://schemas.microsoft.com/office/powerpoint/2010/main" val="361920380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smtClean="0"/>
              <a:t>There are many measures</a:t>
            </a:r>
            <a:r>
              <a:rPr lang="en-GB" baseline="0" dirty="0" smtClean="0"/>
              <a:t> of job satisfaction in the workplace. Examples include those on the slide. They all involved questions or statements asking respondents to indicated what they think and/or feel about their job as a whole (so-called global satisfaction) and/or specific aspects of it, such as pay, work activities, working conditions, relationships with superiors etc. Likert scaling is usually employed.</a:t>
            </a:r>
          </a:p>
          <a:p>
            <a:endParaRPr lang="en-GB" baseline="0" dirty="0" smtClean="0"/>
          </a:p>
          <a:p>
            <a:r>
              <a:rPr lang="en-GB" baseline="0" dirty="0" smtClean="0"/>
              <a:t>Taber and alleger investigated the extent to which overall job satisfaction can be thought of as the total of average of people opinions about each task in their job, asked over 500 employees in a Us medical college to describe the tasks of their job and to rate each task according to its importance, complexity,, level of supervision, concentration required, how much they enjoyed it, and the amount of time spent on it each week. They found that the percentage of time spent on enjoyable tasks correlated .40 with satisfaction with the work itself, and .28 with global satisfaction. The importance of the task and concentration required did not have much impact on job satisfaction.</a:t>
            </a:r>
            <a:endParaRPr lang="en-GB" dirty="0"/>
          </a:p>
        </p:txBody>
      </p:sp>
      <p:sp>
        <p:nvSpPr>
          <p:cNvPr id="4" name="Slide Number Placeholder 3"/>
          <p:cNvSpPr>
            <a:spLocks noGrp="1"/>
          </p:cNvSpPr>
          <p:nvPr>
            <p:ph type="sldNum" sz="quarter" idx="10"/>
          </p:nvPr>
        </p:nvSpPr>
        <p:spPr/>
        <p:txBody>
          <a:bodyPr/>
          <a:lstStyle/>
          <a:p>
            <a:fld id="{83C9EB3D-A9D7-46E5-980A-7EE30DCCEC45}" type="slidenum">
              <a:rPr lang="en-GB" smtClean="0"/>
              <a:t>30</a:t>
            </a:fld>
            <a:endParaRPr lang="en-GB"/>
          </a:p>
        </p:txBody>
      </p:sp>
    </p:spTree>
    <p:extLst>
      <p:ext uri="{BB962C8B-B14F-4D97-AF65-F5344CB8AC3E}">
        <p14:creationId xmlns:p14="http://schemas.microsoft.com/office/powerpoint/2010/main" val="123786320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smtClean="0"/>
              <a:t>For most people the major determinants</a:t>
            </a:r>
            <a:r>
              <a:rPr lang="en-GB" baseline="0" dirty="0" smtClean="0"/>
              <a:t> of global satisfaction derive from the intrinsic features of the work itself. These are most commonly based on the Hackman and Oldham core constructs of the following. Skill variety – the extent to which the tasks require different skills of the person. Task identity – the extent to which the worker can complete a whole piece of work as opposed to a small part of it. Task significance – the extent to which the work is perceived as influencing the lives of others. Autonomy – the extent to which the worker has freedom within the job to decide how it should be done. And finally, feedback – the extent to which there is correct and precise information about how effectively the worker is performing.</a:t>
            </a:r>
            <a:endParaRPr lang="en-GB" dirty="0"/>
          </a:p>
        </p:txBody>
      </p:sp>
      <p:sp>
        <p:nvSpPr>
          <p:cNvPr id="4" name="Slide Number Placeholder 3"/>
          <p:cNvSpPr>
            <a:spLocks noGrp="1"/>
          </p:cNvSpPr>
          <p:nvPr>
            <p:ph type="sldNum" sz="quarter" idx="10"/>
          </p:nvPr>
        </p:nvSpPr>
        <p:spPr/>
        <p:txBody>
          <a:bodyPr/>
          <a:lstStyle/>
          <a:p>
            <a:fld id="{83C9EB3D-A9D7-46E5-980A-7EE30DCCEC45}" type="slidenum">
              <a:rPr lang="en-GB" smtClean="0"/>
              <a:t>31</a:t>
            </a:fld>
            <a:endParaRPr lang="en-GB"/>
          </a:p>
        </p:txBody>
      </p:sp>
    </p:spTree>
    <p:extLst>
      <p:ext uri="{BB962C8B-B14F-4D97-AF65-F5344CB8AC3E}">
        <p14:creationId xmlns:p14="http://schemas.microsoft.com/office/powerpoint/2010/main" val="313410882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C9EB3D-A9D7-46E5-980A-7EE30DCCEC45}" type="slidenum">
              <a:rPr lang="en-GB" smtClean="0"/>
              <a:t>32</a:t>
            </a:fld>
            <a:endParaRPr lang="en-GB"/>
          </a:p>
        </p:txBody>
      </p:sp>
    </p:spTree>
    <p:extLst>
      <p:ext uri="{BB962C8B-B14F-4D97-AF65-F5344CB8AC3E}">
        <p14:creationId xmlns:p14="http://schemas.microsoft.com/office/powerpoint/2010/main" val="322502870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smtClean="0"/>
              <a:t>1) Job satisfaction causes job</a:t>
            </a:r>
            <a:r>
              <a:rPr lang="en-GB" baseline="0" dirty="0" smtClean="0"/>
              <a:t> performance, i.e., people tend to work harder and or better because they like their job</a:t>
            </a:r>
            <a:endParaRPr lang="en-GB" dirty="0"/>
          </a:p>
        </p:txBody>
      </p:sp>
      <p:sp>
        <p:nvSpPr>
          <p:cNvPr id="4" name="Slide Number Placeholder 3"/>
          <p:cNvSpPr>
            <a:spLocks noGrp="1"/>
          </p:cNvSpPr>
          <p:nvPr>
            <p:ph type="sldNum" sz="quarter" idx="10"/>
          </p:nvPr>
        </p:nvSpPr>
        <p:spPr/>
        <p:txBody>
          <a:bodyPr/>
          <a:lstStyle/>
          <a:p>
            <a:fld id="{83C9EB3D-A9D7-46E5-980A-7EE30DCCEC45}" type="slidenum">
              <a:rPr lang="en-GB" smtClean="0"/>
              <a:t>33</a:t>
            </a:fld>
            <a:endParaRPr lang="en-GB"/>
          </a:p>
        </p:txBody>
      </p:sp>
    </p:spTree>
    <p:extLst>
      <p:ext uri="{BB962C8B-B14F-4D97-AF65-F5344CB8AC3E}">
        <p14:creationId xmlns:p14="http://schemas.microsoft.com/office/powerpoint/2010/main" val="130312522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smtClean="0"/>
              <a:t>2) Job performance causes job satisfaction, i.e., people tend to like their job because</a:t>
            </a:r>
            <a:r>
              <a:rPr lang="en-GB" baseline="0" dirty="0" smtClean="0"/>
              <a:t> they are successful at it.</a:t>
            </a:r>
          </a:p>
          <a:p>
            <a:endParaRPr lang="en-GB" baseline="0" dirty="0" smtClean="0"/>
          </a:p>
          <a:p>
            <a:r>
              <a:rPr lang="en-GB" baseline="0" dirty="0" smtClean="0"/>
              <a:t>3) Both 1 and 2 apply!</a:t>
            </a:r>
          </a:p>
          <a:p>
            <a:endParaRPr lang="en-GB" dirty="0"/>
          </a:p>
        </p:txBody>
      </p:sp>
      <p:sp>
        <p:nvSpPr>
          <p:cNvPr id="4" name="Slide Number Placeholder 3"/>
          <p:cNvSpPr>
            <a:spLocks noGrp="1"/>
          </p:cNvSpPr>
          <p:nvPr>
            <p:ph type="sldNum" sz="quarter" idx="10"/>
          </p:nvPr>
        </p:nvSpPr>
        <p:spPr/>
        <p:txBody>
          <a:bodyPr/>
          <a:lstStyle/>
          <a:p>
            <a:fld id="{83C9EB3D-A9D7-46E5-980A-7EE30DCCEC45}" type="slidenum">
              <a:rPr lang="en-GB" smtClean="0"/>
              <a:t>34</a:t>
            </a:fld>
            <a:endParaRPr lang="en-GB"/>
          </a:p>
        </p:txBody>
      </p:sp>
    </p:spTree>
    <p:extLst>
      <p:ext uri="{BB962C8B-B14F-4D97-AF65-F5344CB8AC3E}">
        <p14:creationId xmlns:p14="http://schemas.microsoft.com/office/powerpoint/2010/main" val="114314987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smtClean="0"/>
              <a:t>2) Job performance causes job satisfaction, i.e., people tend to like their job because</a:t>
            </a:r>
            <a:r>
              <a:rPr lang="en-GB" baseline="0" dirty="0" smtClean="0"/>
              <a:t> they are successful at it.</a:t>
            </a:r>
          </a:p>
          <a:p>
            <a:endParaRPr lang="en-GB" baseline="0" dirty="0" smtClean="0"/>
          </a:p>
          <a:p>
            <a:r>
              <a:rPr lang="en-GB" baseline="0" dirty="0" smtClean="0"/>
              <a:t>3) Both 1 and 2 apply!</a:t>
            </a:r>
          </a:p>
          <a:p>
            <a:endParaRPr lang="en-GB" dirty="0"/>
          </a:p>
        </p:txBody>
      </p:sp>
      <p:sp>
        <p:nvSpPr>
          <p:cNvPr id="4" name="Slide Number Placeholder 3"/>
          <p:cNvSpPr>
            <a:spLocks noGrp="1"/>
          </p:cNvSpPr>
          <p:nvPr>
            <p:ph type="sldNum" sz="quarter" idx="10"/>
          </p:nvPr>
        </p:nvSpPr>
        <p:spPr/>
        <p:txBody>
          <a:bodyPr/>
          <a:lstStyle/>
          <a:p>
            <a:fld id="{83C9EB3D-A9D7-46E5-980A-7EE30DCCEC45}" type="slidenum">
              <a:rPr lang="en-GB" smtClean="0"/>
              <a:t>35</a:t>
            </a:fld>
            <a:endParaRPr lang="en-GB"/>
          </a:p>
        </p:txBody>
      </p:sp>
    </p:spTree>
    <p:extLst>
      <p:ext uri="{BB962C8B-B14F-4D97-AF65-F5344CB8AC3E}">
        <p14:creationId xmlns:p14="http://schemas.microsoft.com/office/powerpoint/2010/main" val="13364400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smtClean="0"/>
              <a:t>4)</a:t>
            </a:r>
            <a:r>
              <a:rPr lang="en-GB" baseline="0" dirty="0" smtClean="0"/>
              <a:t> Job satisfaction and job performance are correlated, but only because of another variable (X) that affects them both, for example, the clarity of the jobs requirements may help both satisfaction and performance.</a:t>
            </a:r>
            <a:endParaRPr lang="en-GB" dirty="0"/>
          </a:p>
        </p:txBody>
      </p:sp>
      <p:sp>
        <p:nvSpPr>
          <p:cNvPr id="4" name="Slide Number Placeholder 3"/>
          <p:cNvSpPr>
            <a:spLocks noGrp="1"/>
          </p:cNvSpPr>
          <p:nvPr>
            <p:ph type="sldNum" sz="quarter" idx="10"/>
          </p:nvPr>
        </p:nvSpPr>
        <p:spPr/>
        <p:txBody>
          <a:bodyPr/>
          <a:lstStyle/>
          <a:p>
            <a:fld id="{83C9EB3D-A9D7-46E5-980A-7EE30DCCEC45}" type="slidenum">
              <a:rPr lang="en-GB" smtClean="0"/>
              <a:t>36</a:t>
            </a:fld>
            <a:endParaRPr lang="en-GB"/>
          </a:p>
        </p:txBody>
      </p:sp>
    </p:spTree>
    <p:extLst>
      <p:ext uri="{BB962C8B-B14F-4D97-AF65-F5344CB8AC3E}">
        <p14:creationId xmlns:p14="http://schemas.microsoft.com/office/powerpoint/2010/main" val="174938310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smtClean="0"/>
              <a:t>5) Job satisfaction and job performance</a:t>
            </a:r>
            <a:r>
              <a:rPr lang="en-GB" baseline="0" dirty="0" smtClean="0"/>
              <a:t> may be causally linked but the strength of this link depends on some other variable (X) , for example, the extent to which successful performance is rewarded.</a:t>
            </a:r>
            <a:endParaRPr lang="en-GB" dirty="0"/>
          </a:p>
        </p:txBody>
      </p:sp>
      <p:sp>
        <p:nvSpPr>
          <p:cNvPr id="4" name="Slide Number Placeholder 3"/>
          <p:cNvSpPr>
            <a:spLocks noGrp="1"/>
          </p:cNvSpPr>
          <p:nvPr>
            <p:ph type="sldNum" sz="quarter" idx="10"/>
          </p:nvPr>
        </p:nvSpPr>
        <p:spPr/>
        <p:txBody>
          <a:bodyPr/>
          <a:lstStyle/>
          <a:p>
            <a:fld id="{83C9EB3D-A9D7-46E5-980A-7EE30DCCEC45}" type="slidenum">
              <a:rPr lang="en-GB" smtClean="0"/>
              <a:t>37</a:t>
            </a:fld>
            <a:endParaRPr lang="en-GB"/>
          </a:p>
        </p:txBody>
      </p:sp>
    </p:spTree>
    <p:extLst>
      <p:ext uri="{BB962C8B-B14F-4D97-AF65-F5344CB8AC3E}">
        <p14:creationId xmlns:p14="http://schemas.microsoft.com/office/powerpoint/2010/main" val="31131127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smtClean="0"/>
              <a:t>6) Job satisfaction and job performance are specific</a:t>
            </a:r>
            <a:r>
              <a:rPr lang="en-GB" baseline="0" dirty="0" smtClean="0"/>
              <a:t> instances of more general constructs of positive feelings and personal effectiveness, and these have a causal impact on each other.</a:t>
            </a:r>
            <a:endParaRPr lang="en-GB" dirty="0"/>
          </a:p>
        </p:txBody>
      </p:sp>
      <p:sp>
        <p:nvSpPr>
          <p:cNvPr id="4" name="Slide Number Placeholder 3"/>
          <p:cNvSpPr>
            <a:spLocks noGrp="1"/>
          </p:cNvSpPr>
          <p:nvPr>
            <p:ph type="sldNum" sz="quarter" idx="10"/>
          </p:nvPr>
        </p:nvSpPr>
        <p:spPr/>
        <p:txBody>
          <a:bodyPr/>
          <a:lstStyle/>
          <a:p>
            <a:fld id="{83C9EB3D-A9D7-46E5-980A-7EE30DCCEC45}" type="slidenum">
              <a:rPr lang="en-GB" smtClean="0"/>
              <a:t>38</a:t>
            </a:fld>
            <a:endParaRPr lang="en-GB"/>
          </a:p>
        </p:txBody>
      </p:sp>
    </p:spTree>
    <p:extLst>
      <p:ext uri="{BB962C8B-B14F-4D97-AF65-F5344CB8AC3E}">
        <p14:creationId xmlns:p14="http://schemas.microsoft.com/office/powerpoint/2010/main" val="309477216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D3D5EFA-62BC-4C12-9450-84E5F37296BF}" type="slidenum">
              <a:rPr lang="en-GB" smtClean="0"/>
              <a:t>39</a:t>
            </a:fld>
            <a:endParaRPr lang="en-GB"/>
          </a:p>
        </p:txBody>
      </p:sp>
    </p:spTree>
    <p:extLst>
      <p:ext uri="{BB962C8B-B14F-4D97-AF65-F5344CB8AC3E}">
        <p14:creationId xmlns:p14="http://schemas.microsoft.com/office/powerpoint/2010/main" val="66453671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3C9EB3D-A9D7-46E5-980A-7EE30DCCEC45}" type="slidenum">
              <a:rPr lang="en-GB" smtClean="0"/>
              <a:t>45</a:t>
            </a:fld>
            <a:endParaRPr lang="en-GB"/>
          </a:p>
        </p:txBody>
      </p:sp>
    </p:spTree>
    <p:extLst>
      <p:ext uri="{BB962C8B-B14F-4D97-AF65-F5344CB8AC3E}">
        <p14:creationId xmlns:p14="http://schemas.microsoft.com/office/powerpoint/2010/main" val="163720537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smtClean="0"/>
              <a:t>There are a </a:t>
            </a:r>
            <a:r>
              <a:rPr lang="en-GB" sz="1200" dirty="0" smtClean="0"/>
              <a:t>Number of factors that influence a person’s decision to leave an organisation – but what about when this decision is made for them and they do not have an alternative job ready to go do?</a:t>
            </a:r>
            <a:r>
              <a:rPr lang="en-GB" sz="1200" baseline="0" dirty="0" smtClean="0"/>
              <a:t> The consequences of being unemployed have been a major topic of concern for many years. It is a problem faced by many, from the unskilled to the professional worker. </a:t>
            </a:r>
            <a:endParaRPr lang="en-GB" sz="1200" dirty="0" smtClean="0"/>
          </a:p>
          <a:p>
            <a:endParaRPr lang="en-GB" sz="1200" dirty="0" smtClean="0"/>
          </a:p>
          <a:p>
            <a:r>
              <a:rPr lang="en-GB" sz="1200" dirty="0" smtClean="0"/>
              <a:t>Becoming unemployed tends to have a negative impact on a person’s mental health.</a:t>
            </a:r>
          </a:p>
          <a:p>
            <a:endParaRPr lang="en-GB" dirty="0"/>
          </a:p>
        </p:txBody>
      </p:sp>
      <p:sp>
        <p:nvSpPr>
          <p:cNvPr id="4" name="Slide Number Placeholder 3"/>
          <p:cNvSpPr>
            <a:spLocks noGrp="1"/>
          </p:cNvSpPr>
          <p:nvPr>
            <p:ph type="sldNum" sz="quarter" idx="10"/>
          </p:nvPr>
        </p:nvSpPr>
        <p:spPr/>
        <p:txBody>
          <a:bodyPr/>
          <a:lstStyle/>
          <a:p>
            <a:fld id="{83C9EB3D-A9D7-46E5-980A-7EE30DCCEC45}" type="slidenum">
              <a:rPr lang="en-GB" smtClean="0"/>
              <a:t>46</a:t>
            </a:fld>
            <a:endParaRPr lang="en-GB"/>
          </a:p>
        </p:txBody>
      </p:sp>
    </p:spTree>
    <p:extLst>
      <p:ext uri="{BB962C8B-B14F-4D97-AF65-F5344CB8AC3E}">
        <p14:creationId xmlns:p14="http://schemas.microsoft.com/office/powerpoint/2010/main" val="75278807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3C9EB3D-A9D7-46E5-980A-7EE30DCCEC45}" type="slidenum">
              <a:rPr lang="en-GB" smtClean="0"/>
              <a:t>47</a:t>
            </a:fld>
            <a:endParaRPr lang="en-GB"/>
          </a:p>
        </p:txBody>
      </p:sp>
    </p:spTree>
    <p:extLst>
      <p:ext uri="{BB962C8B-B14F-4D97-AF65-F5344CB8AC3E}">
        <p14:creationId xmlns:p14="http://schemas.microsoft.com/office/powerpoint/2010/main" val="218865291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C9EB3D-A9D7-46E5-980A-7EE30DCCEC45}" type="slidenum">
              <a:rPr lang="en-GB" smtClean="0"/>
              <a:t>48</a:t>
            </a:fld>
            <a:endParaRPr lang="en-GB"/>
          </a:p>
        </p:txBody>
      </p:sp>
    </p:spTree>
    <p:extLst>
      <p:ext uri="{BB962C8B-B14F-4D97-AF65-F5344CB8AC3E}">
        <p14:creationId xmlns:p14="http://schemas.microsoft.com/office/powerpoint/2010/main" val="276188662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smtClean="0"/>
              <a:t>Blue-collar</a:t>
            </a:r>
            <a:r>
              <a:rPr lang="en-GB" baseline="0" dirty="0" smtClean="0"/>
              <a:t> jobs = manual labour jobs such as manufacturing, sanitation, oil work, mechanical maintenance, etc.</a:t>
            </a:r>
          </a:p>
          <a:p>
            <a:r>
              <a:rPr lang="en-GB" baseline="0" dirty="0" smtClean="0"/>
              <a:t>On average, poor mental health appeared to peak after about two years of unemployment, before getting still worse again for the very long-term unemployed.</a:t>
            </a:r>
            <a:endParaRPr lang="en-GB" dirty="0"/>
          </a:p>
        </p:txBody>
      </p:sp>
      <p:sp>
        <p:nvSpPr>
          <p:cNvPr id="4" name="Slide Number Placeholder 3"/>
          <p:cNvSpPr>
            <a:spLocks noGrp="1"/>
          </p:cNvSpPr>
          <p:nvPr>
            <p:ph type="sldNum" sz="quarter" idx="10"/>
          </p:nvPr>
        </p:nvSpPr>
        <p:spPr/>
        <p:txBody>
          <a:bodyPr/>
          <a:lstStyle/>
          <a:p>
            <a:fld id="{83C9EB3D-A9D7-46E5-980A-7EE30DCCEC45}" type="slidenum">
              <a:rPr lang="en-GB" smtClean="0"/>
              <a:t>49</a:t>
            </a:fld>
            <a:endParaRPr lang="en-GB"/>
          </a:p>
        </p:txBody>
      </p:sp>
    </p:spTree>
    <p:extLst>
      <p:ext uri="{BB962C8B-B14F-4D97-AF65-F5344CB8AC3E}">
        <p14:creationId xmlns:p14="http://schemas.microsoft.com/office/powerpoint/2010/main" val="193867681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3C9EB3D-A9D7-46E5-980A-7EE30DCCEC45}" type="slidenum">
              <a:rPr lang="en-GB" smtClean="0"/>
              <a:t>50</a:t>
            </a:fld>
            <a:endParaRPr lang="en-GB"/>
          </a:p>
        </p:txBody>
      </p:sp>
    </p:spTree>
    <p:extLst>
      <p:ext uri="{BB962C8B-B14F-4D97-AF65-F5344CB8AC3E}">
        <p14:creationId xmlns:p14="http://schemas.microsoft.com/office/powerpoint/2010/main" val="6030095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A64AF4A6-A69B-4938-B277-E111FAF997E8}" type="datetimeFigureOut">
              <a:rPr lang="en-GB" smtClean="0"/>
              <a:t>06/03/2018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C05288-CD51-4388-92DA-642490BB636C}"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51289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64AF4A6-A69B-4938-B277-E111FAF997E8}" type="datetimeFigureOut">
              <a:rPr lang="en-GB" smtClean="0"/>
              <a:t>06/03/2018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C05288-CD51-4388-92DA-642490BB636C}" type="slidenum">
              <a:rPr lang="en-GB" smtClean="0"/>
              <a:t>‹#›</a:t>
            </a:fld>
            <a:endParaRPr lang="en-GB"/>
          </a:p>
        </p:txBody>
      </p:sp>
    </p:spTree>
    <p:extLst>
      <p:ext uri="{BB962C8B-B14F-4D97-AF65-F5344CB8AC3E}">
        <p14:creationId xmlns:p14="http://schemas.microsoft.com/office/powerpoint/2010/main" val="42122974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64AF4A6-A69B-4938-B277-E111FAF997E8}" type="datetimeFigureOut">
              <a:rPr lang="en-GB" smtClean="0"/>
              <a:t>06/03/2018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C05288-CD51-4388-92DA-642490BB636C}"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21469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64AF4A6-A69B-4938-B277-E111FAF997E8}" type="datetimeFigureOut">
              <a:rPr lang="en-GB" smtClean="0"/>
              <a:t>06/03/2018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C05288-CD51-4388-92DA-642490BB636C}" type="slidenum">
              <a:rPr lang="en-GB" smtClean="0"/>
              <a:t>‹#›</a:t>
            </a:fld>
            <a:endParaRPr lang="en-GB"/>
          </a:p>
        </p:txBody>
      </p:sp>
    </p:spTree>
    <p:extLst>
      <p:ext uri="{BB962C8B-B14F-4D97-AF65-F5344CB8AC3E}">
        <p14:creationId xmlns:p14="http://schemas.microsoft.com/office/powerpoint/2010/main" val="34499886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64AF4A6-A69B-4938-B277-E111FAF997E8}" type="datetimeFigureOut">
              <a:rPr lang="en-GB" smtClean="0"/>
              <a:t>06/03/2018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C05288-CD51-4388-92DA-642490BB636C}" type="slidenum">
              <a:rPr lang="en-GB" smtClean="0"/>
              <a:t>‹#›</a:t>
            </a:fld>
            <a:endParaRPr lang="en-GB"/>
          </a:p>
        </p:txBody>
      </p:sp>
    </p:spTree>
    <p:extLst>
      <p:ext uri="{BB962C8B-B14F-4D97-AF65-F5344CB8AC3E}">
        <p14:creationId xmlns:p14="http://schemas.microsoft.com/office/powerpoint/2010/main" val="11452021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64AF4A6-A69B-4938-B277-E111FAF997E8}" type="datetimeFigureOut">
              <a:rPr lang="en-GB" smtClean="0"/>
              <a:t>06/03/2018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C05288-CD51-4388-92DA-642490BB636C}" type="slidenum">
              <a:rPr lang="en-GB" smtClean="0"/>
              <a:t>‹#›</a:t>
            </a:fld>
            <a:endParaRPr lang="en-GB"/>
          </a:p>
        </p:txBody>
      </p:sp>
    </p:spTree>
    <p:extLst>
      <p:ext uri="{BB962C8B-B14F-4D97-AF65-F5344CB8AC3E}">
        <p14:creationId xmlns:p14="http://schemas.microsoft.com/office/powerpoint/2010/main" val="22664683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4AF4A6-A69B-4938-B277-E111FAF997E8}" type="datetimeFigureOut">
              <a:rPr lang="en-GB" smtClean="0"/>
              <a:t>06/03/2018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8C05288-CD51-4388-92DA-642490BB636C}" type="slidenum">
              <a:rPr lang="en-GB" smtClean="0"/>
              <a:t>‹#›</a:t>
            </a:fld>
            <a:endParaRPr lang="en-GB"/>
          </a:p>
        </p:txBody>
      </p:sp>
    </p:spTree>
    <p:extLst>
      <p:ext uri="{BB962C8B-B14F-4D97-AF65-F5344CB8AC3E}">
        <p14:creationId xmlns:p14="http://schemas.microsoft.com/office/powerpoint/2010/main" val="3176549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smtClean="0"/>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64AF4A6-A69B-4938-B277-E111FAF997E8}" type="datetimeFigureOut">
              <a:rPr lang="en-GB" smtClean="0"/>
              <a:t>06/03/2018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C05288-CD51-4388-92DA-642490BB636C}" type="slidenum">
              <a:rPr lang="en-GB" smtClean="0"/>
              <a:t>‹#›</a:t>
            </a:fld>
            <a:endParaRPr lang="en-GB"/>
          </a:p>
        </p:txBody>
      </p:sp>
    </p:spTree>
    <p:extLst>
      <p:ext uri="{BB962C8B-B14F-4D97-AF65-F5344CB8AC3E}">
        <p14:creationId xmlns:p14="http://schemas.microsoft.com/office/powerpoint/2010/main" val="31202166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64AF4A6-A69B-4938-B277-E111FAF997E8}" type="datetimeFigureOut">
              <a:rPr lang="en-GB" smtClean="0"/>
              <a:t>06/03/2018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C05288-CD51-4388-92DA-642490BB636C}"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97217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64AF4A6-A69B-4938-B277-E111FAF997E8}" type="datetimeFigureOut">
              <a:rPr lang="en-GB" smtClean="0"/>
              <a:t>06/03/2018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C05288-CD51-4388-92DA-642490BB636C}" type="slidenum">
              <a:rPr lang="en-GB" smtClean="0"/>
              <a:t>‹#›</a:t>
            </a:fld>
            <a:endParaRPr lang="en-GB"/>
          </a:p>
        </p:txBody>
      </p:sp>
    </p:spTree>
    <p:extLst>
      <p:ext uri="{BB962C8B-B14F-4D97-AF65-F5344CB8AC3E}">
        <p14:creationId xmlns:p14="http://schemas.microsoft.com/office/powerpoint/2010/main" val="42042590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64AF4A6-A69B-4938-B277-E111FAF997E8}" type="datetimeFigureOut">
              <a:rPr lang="en-GB" smtClean="0"/>
              <a:t>06/03/2018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C05288-CD51-4388-92DA-642490BB636C}" type="slidenum">
              <a:rPr lang="en-GB" smtClean="0"/>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14306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64AF4A6-A69B-4938-B277-E111FAF997E8}" type="datetimeFigureOut">
              <a:rPr lang="en-GB" smtClean="0"/>
              <a:t>06/03/2018</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8C05288-CD51-4388-92DA-642490BB636C}" type="slidenum">
              <a:rPr lang="en-GB" smtClean="0"/>
              <a:t>‹#›</a:t>
            </a:fld>
            <a:endParaRPr lang="en-GB"/>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0199745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3.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6.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xml"/><Relationship Id="rId1" Type="http://schemas.openxmlformats.org/officeDocument/2006/relationships/tags" Target="../tags/tag8.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9.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10.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11.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12.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13.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14.xml"/><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xml"/><Relationship Id="rId1" Type="http://schemas.openxmlformats.org/officeDocument/2006/relationships/tags" Target="../tags/tag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ags" Target="../tags/tag17.xml"/><Relationship Id="rId4" Type="http://schemas.openxmlformats.org/officeDocument/2006/relationships/image" Target="../media/image11.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1.xml"/><Relationship Id="rId1" Type="http://schemas.openxmlformats.org/officeDocument/2006/relationships/tags" Target="../tags/tag24.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tags" Target="../tags/tag25.xml"/><Relationship Id="rId4" Type="http://schemas.openxmlformats.org/officeDocument/2006/relationships/image" Target="../media/image12.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tags" Target="../tags/tag26.xml"/><Relationship Id="rId4" Type="http://schemas.openxmlformats.org/officeDocument/2006/relationships/image" Target="../media/image13.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tags" Target="../tags/tag27.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2.xml"/><Relationship Id="rId1" Type="http://schemas.openxmlformats.org/officeDocument/2006/relationships/tags" Target="../tags/tag28.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2.xml"/><Relationship Id="rId1" Type="http://schemas.openxmlformats.org/officeDocument/2006/relationships/tags" Target="../tags/tag29.xml"/><Relationship Id="rId5" Type="http://schemas.openxmlformats.org/officeDocument/2006/relationships/image" Target="../media/image15.png"/><Relationship Id="rId4" Type="http://schemas.openxmlformats.org/officeDocument/2006/relationships/image" Target="../media/image14.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2.xml"/><Relationship Id="rId1" Type="http://schemas.openxmlformats.org/officeDocument/2006/relationships/tags" Target="../tags/tag30.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2.xml"/><Relationship Id="rId1" Type="http://schemas.openxmlformats.org/officeDocument/2006/relationships/tags" Target="../tags/tag31.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2.xml"/><Relationship Id="rId1" Type="http://schemas.openxmlformats.org/officeDocument/2006/relationships/tags" Target="../tags/tag32.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2.xml"/><Relationship Id="rId1" Type="http://schemas.openxmlformats.org/officeDocument/2006/relationships/tags" Target="../tags/tag33.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2.xml"/><Relationship Id="rId1" Type="http://schemas.openxmlformats.org/officeDocument/2006/relationships/tags" Target="../tags/tag34.xml"/></Relationships>
</file>

<file path=ppt/slides/_rels/slide3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5.xml"/></Relationships>
</file>

<file path=ppt/slides/_rels/slide4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6.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1.xml"/><Relationship Id="rId1" Type="http://schemas.openxmlformats.org/officeDocument/2006/relationships/tags" Target="../tags/tag37.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2.xml"/><Relationship Id="rId1" Type="http://schemas.openxmlformats.org/officeDocument/2006/relationships/tags" Target="../tags/tag38.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2.xml"/><Relationship Id="rId1" Type="http://schemas.openxmlformats.org/officeDocument/2006/relationships/tags" Target="../tags/tag39.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2.xml"/><Relationship Id="rId1" Type="http://schemas.openxmlformats.org/officeDocument/2006/relationships/tags" Target="../tags/tag40.xml"/></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2.xml"/><Relationship Id="rId1" Type="http://schemas.openxmlformats.org/officeDocument/2006/relationships/tags" Target="../tags/tag41.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2.xml"/><Relationship Id="rId1" Type="http://schemas.openxmlformats.org/officeDocument/2006/relationships/tags" Target="../tags/tag42.xml"/></Relationships>
</file>

<file path=ppt/slides/_rels/slide5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2.xml"/><Relationship Id="rId1" Type="http://schemas.openxmlformats.org/officeDocument/2006/relationships/tags" Target="../tags/tag4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Occupational Psychology</a:t>
            </a:r>
            <a:endParaRPr lang="en-GB" dirty="0"/>
          </a:p>
        </p:txBody>
      </p:sp>
      <p:sp>
        <p:nvSpPr>
          <p:cNvPr id="3" name="Subtitle 2"/>
          <p:cNvSpPr>
            <a:spLocks noGrp="1"/>
          </p:cNvSpPr>
          <p:nvPr>
            <p:ph type="subTitle" idx="1"/>
          </p:nvPr>
        </p:nvSpPr>
        <p:spPr/>
        <p:txBody>
          <a:bodyPr>
            <a:normAutofit lnSpcReduction="10000"/>
          </a:bodyPr>
          <a:lstStyle/>
          <a:p>
            <a:pPr algn="ctr"/>
            <a:r>
              <a:rPr lang="en-GB" sz="2800" dirty="0" smtClean="0"/>
              <a:t>Attitudes at Work</a:t>
            </a:r>
          </a:p>
          <a:p>
            <a:endParaRPr lang="en-GB" dirty="0"/>
          </a:p>
          <a:p>
            <a:pPr algn="ctr"/>
            <a:r>
              <a:rPr lang="en-GB" dirty="0" smtClean="0"/>
              <a:t>Stacey Coleman</a:t>
            </a:r>
            <a:endParaRPr lang="en-GB" dirty="0"/>
          </a:p>
        </p:txBody>
      </p:sp>
    </p:spTree>
    <p:custDataLst>
      <p:tags r:id="rId1"/>
    </p:custDataLst>
    <p:extLst>
      <p:ext uri="{BB962C8B-B14F-4D97-AF65-F5344CB8AC3E}">
        <p14:creationId xmlns:p14="http://schemas.microsoft.com/office/powerpoint/2010/main" val="326070907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4"/>
          <a:stretch>
            <a:fillRect/>
          </a:stretch>
        </p:blipFill>
        <p:spPr>
          <a:xfrm>
            <a:off x="0" y="-1"/>
            <a:ext cx="9144000" cy="6827519"/>
          </a:xfrm>
          <a:prstGeom prst="rect">
            <a:avLst/>
          </a:prstGeom>
        </p:spPr>
      </p:pic>
      <p:sp>
        <p:nvSpPr>
          <p:cNvPr id="5" name="Rounded Rectangle 4"/>
          <p:cNvSpPr/>
          <p:nvPr/>
        </p:nvSpPr>
        <p:spPr>
          <a:xfrm>
            <a:off x="783867" y="1325211"/>
            <a:ext cx="3211483" cy="1994638"/>
          </a:xfrm>
          <a:prstGeom prst="roundRect">
            <a:avLst/>
          </a:prstGeom>
          <a:solidFill>
            <a:schemeClr val="bg1"/>
          </a:solidFill>
          <a:ln w="381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r>
              <a:rPr lang="en-GB" sz="1600" dirty="0">
                <a:solidFill>
                  <a:schemeClr val="accent2">
                    <a:lumMod val="50000"/>
                  </a:schemeClr>
                </a:solidFill>
              </a:rPr>
              <a:t>A psychological tendency that is expressed by evaluating a particular entity with some degree of favour or disfavour</a:t>
            </a:r>
          </a:p>
          <a:p>
            <a:pPr algn="ctr"/>
            <a:r>
              <a:rPr lang="en-GB" sz="1600" dirty="0">
                <a:solidFill>
                  <a:schemeClr val="accent2">
                    <a:lumMod val="50000"/>
                  </a:schemeClr>
                </a:solidFill>
              </a:rPr>
              <a:t>(</a:t>
            </a:r>
            <a:r>
              <a:rPr lang="en-GB" sz="1600" dirty="0" err="1">
                <a:solidFill>
                  <a:schemeClr val="accent2">
                    <a:lumMod val="50000"/>
                  </a:schemeClr>
                </a:solidFill>
              </a:rPr>
              <a:t>Eagley</a:t>
            </a:r>
            <a:r>
              <a:rPr lang="en-GB" sz="1600" dirty="0">
                <a:solidFill>
                  <a:schemeClr val="accent2">
                    <a:lumMod val="50000"/>
                  </a:schemeClr>
                </a:solidFill>
              </a:rPr>
              <a:t> &amp; </a:t>
            </a:r>
            <a:r>
              <a:rPr lang="en-GB" sz="1600" dirty="0" err="1">
                <a:solidFill>
                  <a:schemeClr val="accent2">
                    <a:lumMod val="50000"/>
                  </a:schemeClr>
                </a:solidFill>
              </a:rPr>
              <a:t>Chaiken</a:t>
            </a:r>
            <a:r>
              <a:rPr lang="en-GB" sz="1600" dirty="0">
                <a:solidFill>
                  <a:schemeClr val="accent2">
                    <a:lumMod val="50000"/>
                  </a:schemeClr>
                </a:solidFill>
              </a:rPr>
              <a:t>, 1983)</a:t>
            </a:r>
          </a:p>
        </p:txBody>
      </p:sp>
      <p:sp>
        <p:nvSpPr>
          <p:cNvPr id="6" name="Rounded Rectangle 5"/>
          <p:cNvSpPr/>
          <p:nvPr/>
        </p:nvSpPr>
        <p:spPr>
          <a:xfrm>
            <a:off x="5569835" y="2251190"/>
            <a:ext cx="2783332" cy="1550023"/>
          </a:xfrm>
          <a:prstGeom prst="roundRect">
            <a:avLst/>
          </a:prstGeom>
          <a:solidFill>
            <a:schemeClr val="bg1"/>
          </a:solidFill>
          <a:ln w="381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r>
              <a:rPr lang="en-GB" sz="1600" dirty="0">
                <a:solidFill>
                  <a:schemeClr val="accent2">
                    <a:lumMod val="50000"/>
                  </a:schemeClr>
                </a:solidFill>
              </a:rPr>
              <a:t>Reporting an attitude involves the expression of an evaluative judgement about a stimulus object</a:t>
            </a:r>
          </a:p>
        </p:txBody>
      </p:sp>
      <p:sp>
        <p:nvSpPr>
          <p:cNvPr id="7" name="Rounded Rectangle 6"/>
          <p:cNvSpPr/>
          <p:nvPr/>
        </p:nvSpPr>
        <p:spPr>
          <a:xfrm>
            <a:off x="1059551" y="4038150"/>
            <a:ext cx="2367389" cy="1921613"/>
          </a:xfrm>
          <a:prstGeom prst="roundRect">
            <a:avLst/>
          </a:prstGeom>
          <a:solidFill>
            <a:schemeClr val="bg1"/>
          </a:solidFill>
          <a:ln w="381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r>
              <a:rPr lang="en-GB" sz="1600" dirty="0">
                <a:solidFill>
                  <a:schemeClr val="accent2">
                    <a:lumMod val="50000"/>
                  </a:schemeClr>
                </a:solidFill>
              </a:rPr>
              <a:t>Attitudes reflect a positive, negative, or mixed evaluation of a person, object, or idea expressed at some level of intensity</a:t>
            </a:r>
          </a:p>
        </p:txBody>
      </p:sp>
      <p:sp>
        <p:nvSpPr>
          <p:cNvPr id="8" name="Rounded Rectangle 7"/>
          <p:cNvSpPr/>
          <p:nvPr/>
        </p:nvSpPr>
        <p:spPr>
          <a:xfrm>
            <a:off x="4985652" y="4668968"/>
            <a:ext cx="2914434" cy="1723594"/>
          </a:xfrm>
          <a:prstGeom prst="roundRect">
            <a:avLst/>
          </a:prstGeom>
          <a:solidFill>
            <a:schemeClr val="bg1"/>
          </a:solidFill>
          <a:ln w="381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r>
              <a:rPr lang="en-GB" sz="1600" dirty="0">
                <a:solidFill>
                  <a:schemeClr val="accent2">
                    <a:lumMod val="50000"/>
                  </a:schemeClr>
                </a:solidFill>
              </a:rPr>
              <a:t>‘Certain regularities of an individual’s feelings, thoughts and predispositions to act towards some aspect of his environment” (Secord &amp; </a:t>
            </a:r>
            <a:r>
              <a:rPr lang="en-GB" sz="1600" dirty="0" err="1">
                <a:solidFill>
                  <a:schemeClr val="accent2">
                    <a:lumMod val="50000"/>
                  </a:schemeClr>
                </a:solidFill>
              </a:rPr>
              <a:t>Backman</a:t>
            </a:r>
            <a:r>
              <a:rPr lang="en-GB" sz="1600" dirty="0">
                <a:solidFill>
                  <a:schemeClr val="accent2">
                    <a:lumMod val="50000"/>
                  </a:schemeClr>
                </a:solidFill>
              </a:rPr>
              <a:t>, 1969).</a:t>
            </a:r>
          </a:p>
        </p:txBody>
      </p:sp>
      <p:sp>
        <p:nvSpPr>
          <p:cNvPr id="2" name="Title 1"/>
          <p:cNvSpPr>
            <a:spLocks noGrp="1"/>
          </p:cNvSpPr>
          <p:nvPr>
            <p:ph type="title"/>
          </p:nvPr>
        </p:nvSpPr>
        <p:spPr>
          <a:xfrm>
            <a:off x="4854662" y="1325211"/>
            <a:ext cx="3110427" cy="843534"/>
          </a:xfrm>
        </p:spPr>
        <p:txBody>
          <a:bodyPr>
            <a:normAutofit/>
          </a:bodyPr>
          <a:lstStyle/>
          <a:p>
            <a:pPr algn="just"/>
            <a:r>
              <a:rPr lang="en-GB" sz="3038" dirty="0"/>
              <a:t>What is an ATTITUDE?</a:t>
            </a:r>
          </a:p>
        </p:txBody>
      </p:sp>
    </p:spTree>
    <p:custDataLst>
      <p:tags r:id="rId1"/>
    </p:custDataLst>
    <p:extLst>
      <p:ext uri="{BB962C8B-B14F-4D97-AF65-F5344CB8AC3E}">
        <p14:creationId xmlns:p14="http://schemas.microsoft.com/office/powerpoint/2010/main" val="1141813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down)">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down)">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wipe(down)">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Attitudes</a:t>
            </a:r>
            <a:endParaRPr lang="en-GB" dirty="0"/>
          </a:p>
        </p:txBody>
      </p:sp>
      <p:sp>
        <p:nvSpPr>
          <p:cNvPr id="3" name="Content Placeholder 2"/>
          <p:cNvSpPr>
            <a:spLocks noGrp="1"/>
          </p:cNvSpPr>
          <p:nvPr>
            <p:ph idx="1"/>
          </p:nvPr>
        </p:nvSpPr>
        <p:spPr/>
        <p:txBody>
          <a:bodyPr>
            <a:normAutofit/>
          </a:bodyPr>
          <a:lstStyle/>
          <a:p>
            <a:r>
              <a:rPr lang="en-GB" sz="2400" i="1" dirty="0"/>
              <a:t>Multicomponent model of attitudes (</a:t>
            </a:r>
            <a:r>
              <a:rPr lang="en-GB" sz="2400" i="1" dirty="0" err="1"/>
              <a:t>Breckler</a:t>
            </a:r>
            <a:r>
              <a:rPr lang="en-GB" sz="2400" i="1" dirty="0"/>
              <a:t>, </a:t>
            </a:r>
            <a:r>
              <a:rPr lang="en-GB" sz="2400" i="1" dirty="0" smtClean="0"/>
              <a:t/>
            </a:r>
            <a:br>
              <a:rPr lang="en-GB" sz="2400" i="1" dirty="0" smtClean="0"/>
            </a:br>
            <a:r>
              <a:rPr lang="en-GB" sz="2400" i="1" dirty="0" smtClean="0"/>
              <a:t>1984</a:t>
            </a:r>
            <a:r>
              <a:rPr lang="en-GB" sz="2400" i="1" dirty="0"/>
              <a:t>)</a:t>
            </a:r>
          </a:p>
          <a:p>
            <a:endParaRPr lang="en-GB" sz="2400" dirty="0"/>
          </a:p>
          <a:p>
            <a:pPr>
              <a:buFont typeface="Wingdings" panose="05000000000000000000" pitchFamily="2" charset="2"/>
              <a:buChar char="q"/>
            </a:pPr>
            <a:r>
              <a:rPr lang="en-GB" sz="2400" dirty="0"/>
              <a:t>Cognitive component </a:t>
            </a:r>
          </a:p>
          <a:p>
            <a:pPr>
              <a:buFont typeface="Wingdings" panose="05000000000000000000" pitchFamily="2" charset="2"/>
              <a:buChar char="q"/>
            </a:pPr>
            <a:endParaRPr lang="en-GB" sz="2400" dirty="0"/>
          </a:p>
          <a:p>
            <a:pPr>
              <a:buFont typeface="Wingdings" panose="05000000000000000000" pitchFamily="2" charset="2"/>
              <a:buChar char="q"/>
            </a:pPr>
            <a:r>
              <a:rPr lang="en-GB" sz="2400" dirty="0"/>
              <a:t>Affective component</a:t>
            </a:r>
          </a:p>
          <a:p>
            <a:pPr>
              <a:buFont typeface="Wingdings" panose="05000000000000000000" pitchFamily="2" charset="2"/>
              <a:buChar char="q"/>
            </a:pPr>
            <a:endParaRPr lang="en-GB" sz="2400" dirty="0"/>
          </a:p>
          <a:p>
            <a:pPr>
              <a:buFont typeface="Wingdings" panose="05000000000000000000" pitchFamily="2" charset="2"/>
              <a:buChar char="q"/>
            </a:pPr>
            <a:r>
              <a:rPr lang="en-GB" sz="2400" dirty="0"/>
              <a:t>Behavioural component</a:t>
            </a:r>
          </a:p>
        </p:txBody>
      </p:sp>
      <p:pic>
        <p:nvPicPr>
          <p:cNvPr id="4" name="Picture 3"/>
          <p:cNvPicPr>
            <a:picLocks noChangeAspect="1"/>
          </p:cNvPicPr>
          <p:nvPr/>
        </p:nvPicPr>
        <p:blipFill>
          <a:blip r:embed="rId4"/>
          <a:stretch>
            <a:fillRect/>
          </a:stretch>
        </p:blipFill>
        <p:spPr>
          <a:xfrm>
            <a:off x="6206722" y="1967639"/>
            <a:ext cx="1526977" cy="948333"/>
          </a:xfrm>
          <a:prstGeom prst="rect">
            <a:avLst/>
          </a:prstGeom>
        </p:spPr>
      </p:pic>
      <p:sp>
        <p:nvSpPr>
          <p:cNvPr id="5" name="TextBox 4"/>
          <p:cNvSpPr txBox="1"/>
          <p:nvPr/>
        </p:nvSpPr>
        <p:spPr>
          <a:xfrm>
            <a:off x="6535859" y="2885020"/>
            <a:ext cx="1057790" cy="369332"/>
          </a:xfrm>
          <a:prstGeom prst="rect">
            <a:avLst/>
          </a:prstGeom>
          <a:noFill/>
        </p:spPr>
        <p:txBody>
          <a:bodyPr wrap="none" rtlCol="0">
            <a:spAutoFit/>
          </a:bodyPr>
          <a:lstStyle/>
          <a:p>
            <a:r>
              <a:rPr lang="en-GB" dirty="0"/>
              <a:t>Thoughts</a:t>
            </a:r>
          </a:p>
        </p:txBody>
      </p:sp>
      <p:pic>
        <p:nvPicPr>
          <p:cNvPr id="6" name="Picture 5"/>
          <p:cNvPicPr>
            <a:picLocks noChangeAspect="1"/>
          </p:cNvPicPr>
          <p:nvPr/>
        </p:nvPicPr>
        <p:blipFill>
          <a:blip r:embed="rId5"/>
          <a:stretch>
            <a:fillRect/>
          </a:stretch>
        </p:blipFill>
        <p:spPr>
          <a:xfrm>
            <a:off x="4452842" y="3213955"/>
            <a:ext cx="1205508" cy="1205508"/>
          </a:xfrm>
          <a:prstGeom prst="rect">
            <a:avLst/>
          </a:prstGeom>
        </p:spPr>
      </p:pic>
      <p:sp>
        <p:nvSpPr>
          <p:cNvPr id="7" name="TextBox 6"/>
          <p:cNvSpPr txBox="1"/>
          <p:nvPr/>
        </p:nvSpPr>
        <p:spPr>
          <a:xfrm>
            <a:off x="4610974" y="4368152"/>
            <a:ext cx="944297" cy="369332"/>
          </a:xfrm>
          <a:prstGeom prst="rect">
            <a:avLst/>
          </a:prstGeom>
          <a:noFill/>
        </p:spPr>
        <p:txBody>
          <a:bodyPr wrap="none" rtlCol="0">
            <a:spAutoFit/>
          </a:bodyPr>
          <a:lstStyle/>
          <a:p>
            <a:r>
              <a:rPr lang="en-GB" dirty="0"/>
              <a:t>Feelings</a:t>
            </a:r>
          </a:p>
        </p:txBody>
      </p:sp>
      <p:pic>
        <p:nvPicPr>
          <p:cNvPr id="8" name="Picture 7"/>
          <p:cNvPicPr>
            <a:picLocks noChangeAspect="1"/>
          </p:cNvPicPr>
          <p:nvPr/>
        </p:nvPicPr>
        <p:blipFill>
          <a:blip r:embed="rId6"/>
          <a:stretch>
            <a:fillRect/>
          </a:stretch>
        </p:blipFill>
        <p:spPr>
          <a:xfrm>
            <a:off x="6620293" y="3490722"/>
            <a:ext cx="867966" cy="1671638"/>
          </a:xfrm>
          <a:prstGeom prst="rect">
            <a:avLst/>
          </a:prstGeom>
        </p:spPr>
      </p:pic>
      <p:sp>
        <p:nvSpPr>
          <p:cNvPr id="9" name="TextBox 8"/>
          <p:cNvSpPr txBox="1"/>
          <p:nvPr/>
        </p:nvSpPr>
        <p:spPr>
          <a:xfrm>
            <a:off x="6348824" y="4909638"/>
            <a:ext cx="1609928" cy="369332"/>
          </a:xfrm>
          <a:prstGeom prst="rect">
            <a:avLst/>
          </a:prstGeom>
          <a:noFill/>
        </p:spPr>
        <p:txBody>
          <a:bodyPr wrap="none" rtlCol="0">
            <a:spAutoFit/>
          </a:bodyPr>
          <a:lstStyle/>
          <a:p>
            <a:r>
              <a:rPr lang="en-GB" dirty="0"/>
              <a:t>Predispositions</a:t>
            </a:r>
          </a:p>
        </p:txBody>
      </p:sp>
    </p:spTree>
    <p:custDataLst>
      <p:tags r:id="rId1"/>
    </p:custDataLst>
    <p:extLst>
      <p:ext uri="{BB962C8B-B14F-4D97-AF65-F5344CB8AC3E}">
        <p14:creationId xmlns:p14="http://schemas.microsoft.com/office/powerpoint/2010/main" val="2880848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7"/>
                                        </p:tgtEl>
                                        <p:attrNameLst>
                                          <p:attrName>style.visibility</p:attrName>
                                        </p:attrNameLst>
                                      </p:cBhvr>
                                      <p:to>
                                        <p:strVal val="visible"/>
                                      </p:to>
                                    </p:set>
                                    <p:animEffect transition="in" filter="fade">
                                      <p:cBhvr>
                                        <p:cTn id="24" dur="1000"/>
                                        <p:tgtEl>
                                          <p:spTgt spid="7"/>
                                        </p:tgtEl>
                                      </p:cBhvr>
                                    </p:animEffect>
                                    <p:anim calcmode="lin" valueType="num">
                                      <p:cBhvr>
                                        <p:cTn id="25" dur="1000" fill="hold"/>
                                        <p:tgtEl>
                                          <p:spTgt spid="7"/>
                                        </p:tgtEl>
                                        <p:attrNameLst>
                                          <p:attrName>ppt_x</p:attrName>
                                        </p:attrNameLst>
                                      </p:cBhvr>
                                      <p:tavLst>
                                        <p:tav tm="0">
                                          <p:val>
                                            <p:strVal val="#ppt_x"/>
                                          </p:val>
                                        </p:tav>
                                        <p:tav tm="100000">
                                          <p:val>
                                            <p:strVal val="#ppt_x"/>
                                          </p:val>
                                        </p:tav>
                                      </p:tavLst>
                                    </p:anim>
                                    <p:anim calcmode="lin" valueType="num">
                                      <p:cBhvr>
                                        <p:cTn id="2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fade">
                                      <p:cBhvr>
                                        <p:cTn id="31" dur="1000"/>
                                        <p:tgtEl>
                                          <p:spTgt spid="8"/>
                                        </p:tgtEl>
                                      </p:cBhvr>
                                    </p:animEffect>
                                    <p:anim calcmode="lin" valueType="num">
                                      <p:cBhvr>
                                        <p:cTn id="32" dur="1000" fill="hold"/>
                                        <p:tgtEl>
                                          <p:spTgt spid="8"/>
                                        </p:tgtEl>
                                        <p:attrNameLst>
                                          <p:attrName>ppt_x</p:attrName>
                                        </p:attrNameLst>
                                      </p:cBhvr>
                                      <p:tavLst>
                                        <p:tav tm="0">
                                          <p:val>
                                            <p:strVal val="#ppt_x"/>
                                          </p:val>
                                        </p:tav>
                                        <p:tav tm="100000">
                                          <p:val>
                                            <p:strVal val="#ppt_x"/>
                                          </p:val>
                                        </p:tav>
                                      </p:tavLst>
                                    </p:anim>
                                    <p:anim calcmode="lin" valueType="num">
                                      <p:cBhvr>
                                        <p:cTn id="33" dur="1000" fill="hold"/>
                                        <p:tgtEl>
                                          <p:spTgt spid="8"/>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1000"/>
                                        <p:tgtEl>
                                          <p:spTgt spid="9"/>
                                        </p:tgtEl>
                                      </p:cBhvr>
                                    </p:animEffect>
                                    <p:anim calcmode="lin" valueType="num">
                                      <p:cBhvr>
                                        <p:cTn id="37" dur="1000" fill="hold"/>
                                        <p:tgtEl>
                                          <p:spTgt spid="9"/>
                                        </p:tgtEl>
                                        <p:attrNameLst>
                                          <p:attrName>ppt_x</p:attrName>
                                        </p:attrNameLst>
                                      </p:cBhvr>
                                      <p:tavLst>
                                        <p:tav tm="0">
                                          <p:val>
                                            <p:strVal val="#ppt_x"/>
                                          </p:val>
                                        </p:tav>
                                        <p:tav tm="100000">
                                          <p:val>
                                            <p:strVal val="#ppt_x"/>
                                          </p:val>
                                        </p:tav>
                                      </p:tavLst>
                                    </p:anim>
                                    <p:anim calcmode="lin" valueType="num">
                                      <p:cBhvr>
                                        <p:cTn id="38"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attitudes</a:t>
            </a:r>
            <a:endParaRPr lang="en-GB" dirty="0"/>
          </a:p>
        </p:txBody>
      </p:sp>
      <p:sp>
        <p:nvSpPr>
          <p:cNvPr id="3" name="Content Placeholder 2"/>
          <p:cNvSpPr>
            <a:spLocks noGrp="1"/>
          </p:cNvSpPr>
          <p:nvPr>
            <p:ph idx="1"/>
          </p:nvPr>
        </p:nvSpPr>
        <p:spPr/>
        <p:txBody>
          <a:bodyPr>
            <a:normAutofit/>
          </a:bodyPr>
          <a:lstStyle/>
          <a:p>
            <a:r>
              <a:rPr lang="en-GB" i="1" dirty="0"/>
              <a:t>Multicomponent model of attitudes (</a:t>
            </a:r>
            <a:r>
              <a:rPr lang="en-GB" i="1" dirty="0" err="1"/>
              <a:t>Breckler</a:t>
            </a:r>
            <a:r>
              <a:rPr lang="en-GB" i="1" dirty="0"/>
              <a:t>, 1984)</a:t>
            </a:r>
          </a:p>
          <a:p>
            <a:endParaRPr lang="en-GB" dirty="0"/>
          </a:p>
          <a:p>
            <a:pPr>
              <a:buFont typeface="Wingdings" panose="05000000000000000000" pitchFamily="2" charset="2"/>
              <a:buChar char="q"/>
            </a:pPr>
            <a:r>
              <a:rPr lang="en-GB" dirty="0"/>
              <a:t>Cognitive component </a:t>
            </a:r>
          </a:p>
          <a:p>
            <a:pPr>
              <a:buFont typeface="Wingdings" panose="05000000000000000000" pitchFamily="2" charset="2"/>
              <a:buChar char="q"/>
            </a:pPr>
            <a:endParaRPr lang="en-GB" dirty="0"/>
          </a:p>
          <a:p>
            <a:pPr>
              <a:buFont typeface="Wingdings" panose="05000000000000000000" pitchFamily="2" charset="2"/>
              <a:buChar char="q"/>
            </a:pPr>
            <a:r>
              <a:rPr lang="en-GB" dirty="0"/>
              <a:t>Affective component</a:t>
            </a:r>
          </a:p>
          <a:p>
            <a:pPr>
              <a:buFont typeface="Wingdings" panose="05000000000000000000" pitchFamily="2" charset="2"/>
              <a:buChar char="q"/>
            </a:pPr>
            <a:endParaRPr lang="en-GB" dirty="0"/>
          </a:p>
          <a:p>
            <a:pPr>
              <a:buFont typeface="Wingdings" panose="05000000000000000000" pitchFamily="2" charset="2"/>
              <a:buChar char="q"/>
            </a:pPr>
            <a:r>
              <a:rPr lang="en-GB" dirty="0"/>
              <a:t>Behavioural component</a:t>
            </a:r>
          </a:p>
          <a:p>
            <a:endParaRPr lang="en-GB" sz="1800" dirty="0"/>
          </a:p>
        </p:txBody>
      </p:sp>
      <p:sp>
        <p:nvSpPr>
          <p:cNvPr id="4" name="Right Arrow 3"/>
          <p:cNvSpPr/>
          <p:nvPr/>
        </p:nvSpPr>
        <p:spPr>
          <a:xfrm>
            <a:off x="3859129" y="3333718"/>
            <a:ext cx="841664" cy="24548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endParaRPr lang="en-GB" sz="1013"/>
          </a:p>
        </p:txBody>
      </p:sp>
      <p:sp>
        <p:nvSpPr>
          <p:cNvPr id="5" name="Right Arrow 4"/>
          <p:cNvSpPr/>
          <p:nvPr/>
        </p:nvSpPr>
        <p:spPr>
          <a:xfrm>
            <a:off x="3859129" y="4136245"/>
            <a:ext cx="841664" cy="24548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endParaRPr lang="en-GB" sz="1013"/>
          </a:p>
        </p:txBody>
      </p:sp>
      <p:sp>
        <p:nvSpPr>
          <p:cNvPr id="6" name="Right Arrow 5"/>
          <p:cNvSpPr/>
          <p:nvPr/>
        </p:nvSpPr>
        <p:spPr>
          <a:xfrm>
            <a:off x="3859129" y="5037625"/>
            <a:ext cx="841664" cy="24548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endParaRPr lang="en-GB" sz="1013"/>
          </a:p>
        </p:txBody>
      </p:sp>
      <p:sp>
        <p:nvSpPr>
          <p:cNvPr id="7" name="TextBox 6"/>
          <p:cNvSpPr txBox="1"/>
          <p:nvPr/>
        </p:nvSpPr>
        <p:spPr>
          <a:xfrm>
            <a:off x="4887830" y="3320545"/>
            <a:ext cx="2094035" cy="369332"/>
          </a:xfrm>
          <a:prstGeom prst="rect">
            <a:avLst/>
          </a:prstGeom>
          <a:noFill/>
        </p:spPr>
        <p:txBody>
          <a:bodyPr wrap="none" rtlCol="0">
            <a:spAutoFit/>
          </a:bodyPr>
          <a:lstStyle/>
          <a:p>
            <a:r>
              <a:rPr lang="en-GB" dirty="0">
                <a:solidFill>
                  <a:schemeClr val="accent1">
                    <a:lumMod val="50000"/>
                  </a:schemeClr>
                </a:solidFill>
              </a:rPr>
              <a:t>E.g., Office too small</a:t>
            </a:r>
          </a:p>
        </p:txBody>
      </p:sp>
      <p:sp>
        <p:nvSpPr>
          <p:cNvPr id="8" name="TextBox 7"/>
          <p:cNvSpPr txBox="1"/>
          <p:nvPr/>
        </p:nvSpPr>
        <p:spPr>
          <a:xfrm>
            <a:off x="4887829" y="3935673"/>
            <a:ext cx="2312941" cy="646331"/>
          </a:xfrm>
          <a:prstGeom prst="rect">
            <a:avLst/>
          </a:prstGeom>
          <a:noFill/>
        </p:spPr>
        <p:txBody>
          <a:bodyPr wrap="none" rtlCol="0">
            <a:spAutoFit/>
          </a:bodyPr>
          <a:lstStyle/>
          <a:p>
            <a:r>
              <a:rPr lang="en-GB" dirty="0">
                <a:solidFill>
                  <a:schemeClr val="accent1">
                    <a:lumMod val="50000"/>
                  </a:schemeClr>
                </a:solidFill>
              </a:rPr>
              <a:t>E.g., frustration, anger, </a:t>
            </a:r>
            <a:br>
              <a:rPr lang="en-GB" dirty="0">
                <a:solidFill>
                  <a:schemeClr val="accent1">
                    <a:lumMod val="50000"/>
                  </a:schemeClr>
                </a:solidFill>
              </a:rPr>
            </a:br>
            <a:r>
              <a:rPr lang="en-GB" dirty="0">
                <a:solidFill>
                  <a:schemeClr val="accent1">
                    <a:lumMod val="50000"/>
                  </a:schemeClr>
                </a:solidFill>
              </a:rPr>
              <a:t>disappointment</a:t>
            </a:r>
          </a:p>
        </p:txBody>
      </p:sp>
      <p:sp>
        <p:nvSpPr>
          <p:cNvPr id="9" name="TextBox 8"/>
          <p:cNvSpPr txBox="1"/>
          <p:nvPr/>
        </p:nvSpPr>
        <p:spPr>
          <a:xfrm>
            <a:off x="4887830" y="4983795"/>
            <a:ext cx="3212931" cy="369332"/>
          </a:xfrm>
          <a:prstGeom prst="rect">
            <a:avLst/>
          </a:prstGeom>
          <a:noFill/>
        </p:spPr>
        <p:txBody>
          <a:bodyPr wrap="none" rtlCol="0">
            <a:spAutoFit/>
          </a:bodyPr>
          <a:lstStyle/>
          <a:p>
            <a:r>
              <a:rPr lang="en-GB" dirty="0">
                <a:solidFill>
                  <a:schemeClr val="accent1">
                    <a:lumMod val="50000"/>
                  </a:schemeClr>
                </a:solidFill>
              </a:rPr>
              <a:t>E.g., request different workspace</a:t>
            </a:r>
          </a:p>
        </p:txBody>
      </p:sp>
      <p:pic>
        <p:nvPicPr>
          <p:cNvPr id="10" name="Picture 9"/>
          <p:cNvPicPr>
            <a:picLocks noChangeAspect="1"/>
          </p:cNvPicPr>
          <p:nvPr/>
        </p:nvPicPr>
        <p:blipFill>
          <a:blip r:embed="rId4"/>
          <a:stretch>
            <a:fillRect/>
          </a:stretch>
        </p:blipFill>
        <p:spPr>
          <a:xfrm>
            <a:off x="6268453" y="1604186"/>
            <a:ext cx="1605897" cy="1645479"/>
          </a:xfrm>
          <a:prstGeom prst="rect">
            <a:avLst/>
          </a:prstGeom>
        </p:spPr>
      </p:pic>
    </p:spTree>
    <p:custDataLst>
      <p:tags r:id="rId1"/>
    </p:custDataLst>
    <p:extLst>
      <p:ext uri="{BB962C8B-B14F-4D97-AF65-F5344CB8AC3E}">
        <p14:creationId xmlns:p14="http://schemas.microsoft.com/office/powerpoint/2010/main" val="288589742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attitudes</a:t>
            </a:r>
            <a:endParaRPr lang="en-GB" dirty="0"/>
          </a:p>
        </p:txBody>
      </p:sp>
      <p:sp>
        <p:nvSpPr>
          <p:cNvPr id="3" name="Content Placeholder 2"/>
          <p:cNvSpPr>
            <a:spLocks noGrp="1"/>
          </p:cNvSpPr>
          <p:nvPr>
            <p:ph idx="1"/>
          </p:nvPr>
        </p:nvSpPr>
        <p:spPr/>
        <p:txBody>
          <a:bodyPr>
            <a:normAutofit/>
          </a:bodyPr>
          <a:lstStyle/>
          <a:p>
            <a:r>
              <a:rPr lang="en-GB" sz="2800" dirty="0" err="1"/>
              <a:t>Ajzen</a:t>
            </a:r>
            <a:r>
              <a:rPr lang="en-GB" sz="2800" dirty="0"/>
              <a:t> (2001) - Evaluative dimensions of attitudes include:</a:t>
            </a:r>
          </a:p>
          <a:p>
            <a:endParaRPr lang="en-GB" sz="2400" dirty="0"/>
          </a:p>
          <a:p>
            <a:pPr lvl="1"/>
            <a:r>
              <a:rPr lang="en-GB" sz="2000" dirty="0"/>
              <a:t>Good – Bad</a:t>
            </a:r>
          </a:p>
          <a:p>
            <a:pPr lvl="1"/>
            <a:r>
              <a:rPr lang="en-GB" sz="2000" dirty="0"/>
              <a:t>Harmful – Beneficial</a:t>
            </a:r>
          </a:p>
          <a:p>
            <a:pPr lvl="1"/>
            <a:r>
              <a:rPr lang="en-GB" sz="2000" dirty="0"/>
              <a:t>Pleasant – Unpleasant</a:t>
            </a:r>
          </a:p>
          <a:p>
            <a:pPr lvl="1"/>
            <a:r>
              <a:rPr lang="en-GB" sz="2000" dirty="0"/>
              <a:t>Likeable – Dislikeable </a:t>
            </a:r>
          </a:p>
        </p:txBody>
      </p:sp>
      <p:sp>
        <p:nvSpPr>
          <p:cNvPr id="4" name="Oval 3"/>
          <p:cNvSpPr/>
          <p:nvPr/>
        </p:nvSpPr>
        <p:spPr>
          <a:xfrm>
            <a:off x="4860758" y="3149719"/>
            <a:ext cx="2907523" cy="262500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r>
              <a:rPr lang="en-GB" sz="1600" dirty="0">
                <a:solidFill>
                  <a:schemeClr val="bg1"/>
                </a:solidFill>
              </a:rPr>
              <a:t>Some people hold some attitudes more strongly than others – our tendency to evaluate is partly an </a:t>
            </a:r>
            <a:r>
              <a:rPr lang="en-GB" sz="1600" i="1" dirty="0">
                <a:solidFill>
                  <a:schemeClr val="bg1"/>
                </a:solidFill>
              </a:rPr>
              <a:t>individual differences </a:t>
            </a:r>
            <a:r>
              <a:rPr lang="en-GB" sz="1600" dirty="0">
                <a:solidFill>
                  <a:schemeClr val="bg1"/>
                </a:solidFill>
              </a:rPr>
              <a:t>variable</a:t>
            </a:r>
          </a:p>
        </p:txBody>
      </p:sp>
    </p:spTree>
    <p:custDataLst>
      <p:tags r:id="rId1"/>
    </p:custDataLst>
    <p:extLst>
      <p:ext uri="{BB962C8B-B14F-4D97-AF65-F5344CB8AC3E}">
        <p14:creationId xmlns:p14="http://schemas.microsoft.com/office/powerpoint/2010/main" val="170025433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Attitudes reflected in…</a:t>
            </a:r>
            <a:endParaRPr lang="en-GB" dirty="0"/>
          </a:p>
        </p:txBody>
      </p:sp>
      <p:sp>
        <p:nvSpPr>
          <p:cNvPr id="4" name="Oval 3"/>
          <p:cNvSpPr/>
          <p:nvPr/>
        </p:nvSpPr>
        <p:spPr>
          <a:xfrm>
            <a:off x="1323473" y="2968186"/>
            <a:ext cx="1994235" cy="5417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r>
              <a:rPr lang="en-GB" sz="1350" dirty="0"/>
              <a:t>Affective</a:t>
            </a:r>
          </a:p>
        </p:txBody>
      </p:sp>
      <p:sp>
        <p:nvSpPr>
          <p:cNvPr id="5" name="Oval 4"/>
          <p:cNvSpPr/>
          <p:nvPr/>
        </p:nvSpPr>
        <p:spPr>
          <a:xfrm>
            <a:off x="3611541" y="3004280"/>
            <a:ext cx="1994235" cy="5417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r>
              <a:rPr lang="en-GB" sz="1350" dirty="0"/>
              <a:t>Cognitive</a:t>
            </a:r>
          </a:p>
        </p:txBody>
      </p:sp>
      <p:sp>
        <p:nvSpPr>
          <p:cNvPr id="6" name="Oval 5"/>
          <p:cNvSpPr/>
          <p:nvPr/>
        </p:nvSpPr>
        <p:spPr>
          <a:xfrm>
            <a:off x="5899608" y="2968186"/>
            <a:ext cx="1994235" cy="5417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r>
              <a:rPr lang="en-GB" sz="1350" dirty="0"/>
              <a:t>Behavioural</a:t>
            </a:r>
          </a:p>
        </p:txBody>
      </p:sp>
      <p:sp>
        <p:nvSpPr>
          <p:cNvPr id="7" name="TextBox 6"/>
          <p:cNvSpPr txBox="1"/>
          <p:nvPr/>
        </p:nvSpPr>
        <p:spPr>
          <a:xfrm>
            <a:off x="1323475" y="3890772"/>
            <a:ext cx="2057401" cy="1569660"/>
          </a:xfrm>
          <a:prstGeom prst="rect">
            <a:avLst/>
          </a:prstGeom>
          <a:noFill/>
        </p:spPr>
        <p:txBody>
          <a:bodyPr wrap="square" rtlCol="0">
            <a:spAutoFit/>
          </a:bodyPr>
          <a:lstStyle/>
          <a:p>
            <a:r>
              <a:rPr lang="en-GB" sz="1600" i="1" dirty="0">
                <a:solidFill>
                  <a:schemeClr val="accent1">
                    <a:lumMod val="50000"/>
                  </a:schemeClr>
                </a:solidFill>
              </a:rPr>
              <a:t>Physiological responses</a:t>
            </a:r>
          </a:p>
          <a:p>
            <a:endParaRPr lang="en-GB" sz="1600" dirty="0"/>
          </a:p>
          <a:p>
            <a:r>
              <a:rPr lang="en-GB" sz="1600" dirty="0"/>
              <a:t>e.g., </a:t>
            </a:r>
          </a:p>
          <a:p>
            <a:pPr marL="160735" indent="-160735">
              <a:buFont typeface="Arial" panose="020B0604020202020204" pitchFamily="34" charset="0"/>
              <a:buChar char="•"/>
            </a:pPr>
            <a:r>
              <a:rPr lang="en-GB" sz="1600" dirty="0"/>
              <a:t>Increased blood pressure when computer crashes</a:t>
            </a:r>
          </a:p>
        </p:txBody>
      </p:sp>
      <p:sp>
        <p:nvSpPr>
          <p:cNvPr id="8" name="TextBox 7"/>
          <p:cNvSpPr txBox="1"/>
          <p:nvPr/>
        </p:nvSpPr>
        <p:spPr>
          <a:xfrm>
            <a:off x="3611542" y="3890772"/>
            <a:ext cx="2057401" cy="1323439"/>
          </a:xfrm>
          <a:prstGeom prst="rect">
            <a:avLst/>
          </a:prstGeom>
          <a:noFill/>
        </p:spPr>
        <p:txBody>
          <a:bodyPr wrap="square" rtlCol="0">
            <a:spAutoFit/>
          </a:bodyPr>
          <a:lstStyle/>
          <a:p>
            <a:r>
              <a:rPr lang="en-GB" sz="1600" i="1" dirty="0">
                <a:solidFill>
                  <a:schemeClr val="accent1">
                    <a:lumMod val="50000"/>
                  </a:schemeClr>
                </a:solidFill>
              </a:rPr>
              <a:t>Perception of the object</a:t>
            </a:r>
          </a:p>
          <a:p>
            <a:endParaRPr lang="en-GB" sz="1600" dirty="0"/>
          </a:p>
          <a:p>
            <a:r>
              <a:rPr lang="en-GB" sz="1600" dirty="0"/>
              <a:t>e.g., </a:t>
            </a:r>
          </a:p>
          <a:p>
            <a:pPr marL="160735" indent="-160735">
              <a:buFont typeface="Arial" panose="020B0604020202020204" pitchFamily="34" charset="0"/>
              <a:buChar char="•"/>
            </a:pPr>
            <a:r>
              <a:rPr lang="en-GB" sz="1600" dirty="0"/>
              <a:t>Computers are unreliable</a:t>
            </a:r>
          </a:p>
        </p:txBody>
      </p:sp>
      <p:sp>
        <p:nvSpPr>
          <p:cNvPr id="9" name="TextBox 8"/>
          <p:cNvSpPr txBox="1"/>
          <p:nvPr/>
        </p:nvSpPr>
        <p:spPr>
          <a:xfrm>
            <a:off x="5899609" y="3890771"/>
            <a:ext cx="2057401" cy="1323439"/>
          </a:xfrm>
          <a:prstGeom prst="rect">
            <a:avLst/>
          </a:prstGeom>
          <a:noFill/>
        </p:spPr>
        <p:txBody>
          <a:bodyPr wrap="square" rtlCol="0">
            <a:spAutoFit/>
          </a:bodyPr>
          <a:lstStyle/>
          <a:p>
            <a:r>
              <a:rPr lang="en-GB" sz="1600" i="1" dirty="0">
                <a:solidFill>
                  <a:schemeClr val="accent1">
                    <a:lumMod val="50000"/>
                  </a:schemeClr>
                </a:solidFill>
              </a:rPr>
              <a:t>Observable behaviour</a:t>
            </a:r>
          </a:p>
          <a:p>
            <a:endParaRPr lang="en-GB" sz="1600" dirty="0"/>
          </a:p>
          <a:p>
            <a:r>
              <a:rPr lang="en-GB" sz="1600" dirty="0"/>
              <a:t>e.g., </a:t>
            </a:r>
          </a:p>
          <a:p>
            <a:pPr marL="160735" indent="-160735">
              <a:buFont typeface="Arial" panose="020B0604020202020204" pitchFamily="34" charset="0"/>
              <a:buChar char="•"/>
            </a:pPr>
            <a:r>
              <a:rPr lang="en-GB" sz="1600" dirty="0"/>
              <a:t>Furiously clicking mouse</a:t>
            </a:r>
          </a:p>
        </p:txBody>
      </p:sp>
      <p:pic>
        <p:nvPicPr>
          <p:cNvPr id="10" name="Picture 9"/>
          <p:cNvPicPr>
            <a:picLocks noChangeAspect="1"/>
          </p:cNvPicPr>
          <p:nvPr/>
        </p:nvPicPr>
        <p:blipFill>
          <a:blip r:embed="rId4"/>
          <a:stretch>
            <a:fillRect/>
          </a:stretch>
        </p:blipFill>
        <p:spPr>
          <a:xfrm>
            <a:off x="5424163" y="1317166"/>
            <a:ext cx="1189435" cy="1216223"/>
          </a:xfrm>
          <a:prstGeom prst="rect">
            <a:avLst/>
          </a:prstGeom>
        </p:spPr>
      </p:pic>
      <p:sp>
        <p:nvSpPr>
          <p:cNvPr id="15" name="Down Arrow 14"/>
          <p:cNvSpPr/>
          <p:nvPr/>
        </p:nvSpPr>
        <p:spPr>
          <a:xfrm>
            <a:off x="2221332" y="3509968"/>
            <a:ext cx="198521" cy="3447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endParaRPr lang="en-GB" sz="1013"/>
          </a:p>
        </p:txBody>
      </p:sp>
      <p:sp>
        <p:nvSpPr>
          <p:cNvPr id="16" name="Down Arrow 15"/>
          <p:cNvSpPr/>
          <p:nvPr/>
        </p:nvSpPr>
        <p:spPr>
          <a:xfrm>
            <a:off x="6797466" y="3509969"/>
            <a:ext cx="198521" cy="3447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endParaRPr lang="en-GB" sz="1013"/>
          </a:p>
        </p:txBody>
      </p:sp>
      <p:sp>
        <p:nvSpPr>
          <p:cNvPr id="17" name="Down Arrow 16"/>
          <p:cNvSpPr/>
          <p:nvPr/>
        </p:nvSpPr>
        <p:spPr>
          <a:xfrm>
            <a:off x="4509399" y="3541060"/>
            <a:ext cx="198521" cy="3447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endParaRPr lang="en-GB" sz="1013"/>
          </a:p>
        </p:txBody>
      </p:sp>
      <p:sp>
        <p:nvSpPr>
          <p:cNvPr id="18" name="Oval 17"/>
          <p:cNvSpPr/>
          <p:nvPr/>
        </p:nvSpPr>
        <p:spPr>
          <a:xfrm>
            <a:off x="1251285" y="2672907"/>
            <a:ext cx="4513252" cy="118177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endParaRPr lang="en-GB" sz="1013"/>
          </a:p>
        </p:txBody>
      </p:sp>
      <p:sp>
        <p:nvSpPr>
          <p:cNvPr id="19" name="Oval 18"/>
          <p:cNvSpPr/>
          <p:nvPr/>
        </p:nvSpPr>
        <p:spPr>
          <a:xfrm>
            <a:off x="5899609" y="2743159"/>
            <a:ext cx="1980699" cy="991838"/>
          </a:xfrm>
          <a:prstGeom prst="ellipse">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endParaRPr lang="en-GB" sz="1013"/>
          </a:p>
        </p:txBody>
      </p:sp>
      <p:sp>
        <p:nvSpPr>
          <p:cNvPr id="20" name="Oval Callout 19"/>
          <p:cNvSpPr/>
          <p:nvPr/>
        </p:nvSpPr>
        <p:spPr>
          <a:xfrm>
            <a:off x="6621212" y="1604344"/>
            <a:ext cx="1379789" cy="975821"/>
          </a:xfrm>
          <a:prstGeom prst="wedgeEllipseCallout">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1435" tIns="25718" rIns="51435" bIns="25718" numCol="1" spcCol="0" rtlCol="0" fromWordArt="0" anchor="ctr" anchorCtr="0" forceAA="0" compatLnSpc="1">
            <a:prstTxWarp prst="textNoShape">
              <a:avLst/>
            </a:prstTxWarp>
            <a:noAutofit/>
          </a:bodyPr>
          <a:lstStyle/>
          <a:p>
            <a:pPr algn="ctr"/>
            <a:r>
              <a:rPr lang="en-GB" sz="1013" dirty="0">
                <a:solidFill>
                  <a:schemeClr val="accent1">
                    <a:lumMod val="50000"/>
                  </a:schemeClr>
                </a:solidFill>
              </a:rPr>
              <a:t>Most often construed as an </a:t>
            </a:r>
            <a:r>
              <a:rPr lang="en-GB" sz="1013" i="1" dirty="0">
                <a:solidFill>
                  <a:schemeClr val="accent1">
                    <a:lumMod val="50000"/>
                  </a:schemeClr>
                </a:solidFill>
              </a:rPr>
              <a:t>outcome</a:t>
            </a:r>
            <a:r>
              <a:rPr lang="en-GB" sz="1013" dirty="0">
                <a:solidFill>
                  <a:schemeClr val="accent1">
                    <a:lumMod val="50000"/>
                  </a:schemeClr>
                </a:solidFill>
              </a:rPr>
              <a:t> of attitudes</a:t>
            </a:r>
          </a:p>
        </p:txBody>
      </p:sp>
    </p:spTree>
    <p:custDataLst>
      <p:tags r:id="rId1"/>
    </p:custDataLst>
    <p:extLst>
      <p:ext uri="{BB962C8B-B14F-4D97-AF65-F5344CB8AC3E}">
        <p14:creationId xmlns:p14="http://schemas.microsoft.com/office/powerpoint/2010/main" val="769572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ppt_x"/>
                                          </p:val>
                                        </p:tav>
                                        <p:tav tm="100000">
                                          <p:val>
                                            <p:strVal val="#ppt_x"/>
                                          </p:val>
                                        </p:tav>
                                      </p:tavLst>
                                    </p:anim>
                                    <p:anim calcmode="lin" valueType="num">
                                      <p:cBhvr additive="base">
                                        <p:cTn id="8" dur="500" fill="hold"/>
                                        <p:tgtEl>
                                          <p:spTgt spid="18"/>
                                        </p:tgtEl>
                                        <p:attrNameLst>
                                          <p:attrName>ppt_y</p:attrName>
                                        </p:attrNameLst>
                                      </p:cBhvr>
                                      <p:tavLst>
                                        <p:tav tm="0">
                                          <p:val>
                                            <p:strVal val="1+#ppt_h/2"/>
                                          </p:val>
                                        </p:tav>
                                        <p:tav tm="100000">
                                          <p:val>
                                            <p:strVal val="#ppt_y"/>
                                          </p:val>
                                        </p:tav>
                                      </p:tavLst>
                                    </p:anim>
                                  </p:childTnLst>
                                </p:cTn>
                              </p:par>
                              <p:par>
                                <p:cTn id="9" presetID="2" presetClass="exit" presetSubtype="4" fill="hold" grpId="0" nodeType="withEffect">
                                  <p:stCondLst>
                                    <p:cond delay="0"/>
                                  </p:stCondLst>
                                  <p:childTnLst>
                                    <p:anim calcmode="lin" valueType="num">
                                      <p:cBhvr additive="base">
                                        <p:cTn id="10" dur="500"/>
                                        <p:tgtEl>
                                          <p:spTgt spid="9"/>
                                        </p:tgtEl>
                                        <p:attrNameLst>
                                          <p:attrName>ppt_x</p:attrName>
                                        </p:attrNameLst>
                                      </p:cBhvr>
                                      <p:tavLst>
                                        <p:tav tm="0">
                                          <p:val>
                                            <p:strVal val="ppt_x"/>
                                          </p:val>
                                        </p:tav>
                                        <p:tav tm="100000">
                                          <p:val>
                                            <p:strVal val="ppt_x"/>
                                          </p:val>
                                        </p:tav>
                                      </p:tavLst>
                                    </p:anim>
                                    <p:anim calcmode="lin" valueType="num">
                                      <p:cBhvr additive="base">
                                        <p:cTn id="11" dur="500"/>
                                        <p:tgtEl>
                                          <p:spTgt spid="9"/>
                                        </p:tgtEl>
                                        <p:attrNameLst>
                                          <p:attrName>ppt_y</p:attrName>
                                        </p:attrNameLst>
                                      </p:cBhvr>
                                      <p:tavLst>
                                        <p:tav tm="0">
                                          <p:val>
                                            <p:strVal val="ppt_y"/>
                                          </p:val>
                                        </p:tav>
                                        <p:tav tm="100000">
                                          <p:val>
                                            <p:strVal val="1+ppt_h/2"/>
                                          </p:val>
                                        </p:tav>
                                      </p:tavLst>
                                    </p:anim>
                                    <p:set>
                                      <p:cBhvr>
                                        <p:cTn id="12" dur="1" fill="hold">
                                          <p:stCondLst>
                                            <p:cond delay="499"/>
                                          </p:stCondLst>
                                        </p:cTn>
                                        <p:tgtEl>
                                          <p:spTgt spid="9"/>
                                        </p:tgtEl>
                                        <p:attrNameLst>
                                          <p:attrName>style.visibility</p:attrName>
                                        </p:attrNameLst>
                                      </p:cBhvr>
                                      <p:to>
                                        <p:strVal val="hidden"/>
                                      </p:to>
                                    </p:set>
                                  </p:childTnLst>
                                </p:cTn>
                              </p:par>
                              <p:par>
                                <p:cTn id="13" presetID="2" presetClass="exit" presetSubtype="4" fill="hold" grpId="0" nodeType="withEffect">
                                  <p:stCondLst>
                                    <p:cond delay="0"/>
                                  </p:stCondLst>
                                  <p:childTnLst>
                                    <p:anim calcmode="lin" valueType="num">
                                      <p:cBhvr additive="base">
                                        <p:cTn id="14" dur="500"/>
                                        <p:tgtEl>
                                          <p:spTgt spid="8"/>
                                        </p:tgtEl>
                                        <p:attrNameLst>
                                          <p:attrName>ppt_x</p:attrName>
                                        </p:attrNameLst>
                                      </p:cBhvr>
                                      <p:tavLst>
                                        <p:tav tm="0">
                                          <p:val>
                                            <p:strVal val="ppt_x"/>
                                          </p:val>
                                        </p:tav>
                                        <p:tav tm="100000">
                                          <p:val>
                                            <p:strVal val="ppt_x"/>
                                          </p:val>
                                        </p:tav>
                                      </p:tavLst>
                                    </p:anim>
                                    <p:anim calcmode="lin" valueType="num">
                                      <p:cBhvr additive="base">
                                        <p:cTn id="15" dur="500"/>
                                        <p:tgtEl>
                                          <p:spTgt spid="8"/>
                                        </p:tgtEl>
                                        <p:attrNameLst>
                                          <p:attrName>ppt_y</p:attrName>
                                        </p:attrNameLst>
                                      </p:cBhvr>
                                      <p:tavLst>
                                        <p:tav tm="0">
                                          <p:val>
                                            <p:strVal val="ppt_y"/>
                                          </p:val>
                                        </p:tav>
                                        <p:tav tm="100000">
                                          <p:val>
                                            <p:strVal val="1+ppt_h/2"/>
                                          </p:val>
                                        </p:tav>
                                      </p:tavLst>
                                    </p:anim>
                                    <p:set>
                                      <p:cBhvr>
                                        <p:cTn id="16" dur="1" fill="hold">
                                          <p:stCondLst>
                                            <p:cond delay="499"/>
                                          </p:stCondLst>
                                        </p:cTn>
                                        <p:tgtEl>
                                          <p:spTgt spid="8"/>
                                        </p:tgtEl>
                                        <p:attrNameLst>
                                          <p:attrName>style.visibility</p:attrName>
                                        </p:attrNameLst>
                                      </p:cBhvr>
                                      <p:to>
                                        <p:strVal val="hidden"/>
                                      </p:to>
                                    </p:set>
                                  </p:childTnLst>
                                </p:cTn>
                              </p:par>
                              <p:par>
                                <p:cTn id="17" presetID="2" presetClass="exit" presetSubtype="4" fill="hold" grpId="0" nodeType="withEffect">
                                  <p:stCondLst>
                                    <p:cond delay="0"/>
                                  </p:stCondLst>
                                  <p:childTnLst>
                                    <p:anim calcmode="lin" valueType="num">
                                      <p:cBhvr additive="base">
                                        <p:cTn id="18" dur="500"/>
                                        <p:tgtEl>
                                          <p:spTgt spid="7"/>
                                        </p:tgtEl>
                                        <p:attrNameLst>
                                          <p:attrName>ppt_x</p:attrName>
                                        </p:attrNameLst>
                                      </p:cBhvr>
                                      <p:tavLst>
                                        <p:tav tm="0">
                                          <p:val>
                                            <p:strVal val="ppt_x"/>
                                          </p:val>
                                        </p:tav>
                                        <p:tav tm="100000">
                                          <p:val>
                                            <p:strVal val="ppt_x"/>
                                          </p:val>
                                        </p:tav>
                                      </p:tavLst>
                                    </p:anim>
                                    <p:anim calcmode="lin" valueType="num">
                                      <p:cBhvr additive="base">
                                        <p:cTn id="19" dur="500"/>
                                        <p:tgtEl>
                                          <p:spTgt spid="7"/>
                                        </p:tgtEl>
                                        <p:attrNameLst>
                                          <p:attrName>ppt_y</p:attrName>
                                        </p:attrNameLst>
                                      </p:cBhvr>
                                      <p:tavLst>
                                        <p:tav tm="0">
                                          <p:val>
                                            <p:strVal val="ppt_y"/>
                                          </p:val>
                                        </p:tav>
                                        <p:tav tm="100000">
                                          <p:val>
                                            <p:strVal val="1+ppt_h/2"/>
                                          </p:val>
                                        </p:tav>
                                      </p:tavLst>
                                    </p:anim>
                                    <p:set>
                                      <p:cBhvr>
                                        <p:cTn id="20" dur="1" fill="hold">
                                          <p:stCondLst>
                                            <p:cond delay="499"/>
                                          </p:stCondLst>
                                        </p:cTn>
                                        <p:tgtEl>
                                          <p:spTgt spid="7"/>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grpId="1" nodeType="clickEffect">
                                  <p:stCondLst>
                                    <p:cond delay="0"/>
                                  </p:stCondLst>
                                  <p:childTnLst>
                                    <p:anim calcmode="lin" valueType="num">
                                      <p:cBhvr additive="base">
                                        <p:cTn id="24" dur="500"/>
                                        <p:tgtEl>
                                          <p:spTgt spid="18"/>
                                        </p:tgtEl>
                                        <p:attrNameLst>
                                          <p:attrName>ppt_x</p:attrName>
                                        </p:attrNameLst>
                                      </p:cBhvr>
                                      <p:tavLst>
                                        <p:tav tm="0">
                                          <p:val>
                                            <p:strVal val="ppt_x"/>
                                          </p:val>
                                        </p:tav>
                                        <p:tav tm="100000">
                                          <p:val>
                                            <p:strVal val="ppt_x"/>
                                          </p:val>
                                        </p:tav>
                                      </p:tavLst>
                                    </p:anim>
                                    <p:anim calcmode="lin" valueType="num">
                                      <p:cBhvr additive="base">
                                        <p:cTn id="25" dur="500"/>
                                        <p:tgtEl>
                                          <p:spTgt spid="18"/>
                                        </p:tgtEl>
                                        <p:attrNameLst>
                                          <p:attrName>ppt_y</p:attrName>
                                        </p:attrNameLst>
                                      </p:cBhvr>
                                      <p:tavLst>
                                        <p:tav tm="0">
                                          <p:val>
                                            <p:strVal val="ppt_y"/>
                                          </p:val>
                                        </p:tav>
                                        <p:tav tm="100000">
                                          <p:val>
                                            <p:strVal val="1+ppt_h/2"/>
                                          </p:val>
                                        </p:tav>
                                      </p:tavLst>
                                    </p:anim>
                                    <p:set>
                                      <p:cBhvr>
                                        <p:cTn id="26" dur="1" fill="hold">
                                          <p:stCondLst>
                                            <p:cond delay="499"/>
                                          </p:stCondLst>
                                        </p:cTn>
                                        <p:tgtEl>
                                          <p:spTgt spid="18"/>
                                        </p:tgtEl>
                                        <p:attrNameLst>
                                          <p:attrName>style.visibility</p:attrName>
                                        </p:attrNameLst>
                                      </p:cBhvr>
                                      <p:to>
                                        <p:strVal val="hidden"/>
                                      </p:to>
                                    </p:set>
                                  </p:childTnLst>
                                </p:cTn>
                              </p:par>
                              <p:par>
                                <p:cTn id="27" presetID="2" presetClass="entr" presetSubtype="4" fill="hold" grpId="0" nodeType="withEffect">
                                  <p:stCondLst>
                                    <p:cond delay="0"/>
                                  </p:stCondLst>
                                  <p:childTnLst>
                                    <p:set>
                                      <p:cBhvr>
                                        <p:cTn id="28" dur="1" fill="hold">
                                          <p:stCondLst>
                                            <p:cond delay="0"/>
                                          </p:stCondLst>
                                        </p:cTn>
                                        <p:tgtEl>
                                          <p:spTgt spid="19"/>
                                        </p:tgtEl>
                                        <p:attrNameLst>
                                          <p:attrName>style.visibility</p:attrName>
                                        </p:attrNameLst>
                                      </p:cBhvr>
                                      <p:to>
                                        <p:strVal val="visible"/>
                                      </p:to>
                                    </p:set>
                                    <p:anim calcmode="lin" valueType="num">
                                      <p:cBhvr additive="base">
                                        <p:cTn id="29" dur="500" fill="hold"/>
                                        <p:tgtEl>
                                          <p:spTgt spid="19"/>
                                        </p:tgtEl>
                                        <p:attrNameLst>
                                          <p:attrName>ppt_x</p:attrName>
                                        </p:attrNameLst>
                                      </p:cBhvr>
                                      <p:tavLst>
                                        <p:tav tm="0">
                                          <p:val>
                                            <p:strVal val="#ppt_x"/>
                                          </p:val>
                                        </p:tav>
                                        <p:tav tm="100000">
                                          <p:val>
                                            <p:strVal val="#ppt_x"/>
                                          </p:val>
                                        </p:tav>
                                      </p:tavLst>
                                    </p:anim>
                                    <p:anim calcmode="lin" valueType="num">
                                      <p:cBhvr additive="base">
                                        <p:cTn id="30" dur="500" fill="hold"/>
                                        <p:tgtEl>
                                          <p:spTgt spid="19"/>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20"/>
                                        </p:tgtEl>
                                        <p:attrNameLst>
                                          <p:attrName>style.visibility</p:attrName>
                                        </p:attrNameLst>
                                      </p:cBhvr>
                                      <p:to>
                                        <p:strVal val="visible"/>
                                      </p:to>
                                    </p:set>
                                    <p:anim calcmode="lin" valueType="num">
                                      <p:cBhvr additive="base">
                                        <p:cTn id="33" dur="500" fill="hold"/>
                                        <p:tgtEl>
                                          <p:spTgt spid="20"/>
                                        </p:tgtEl>
                                        <p:attrNameLst>
                                          <p:attrName>ppt_x</p:attrName>
                                        </p:attrNameLst>
                                      </p:cBhvr>
                                      <p:tavLst>
                                        <p:tav tm="0">
                                          <p:val>
                                            <p:strVal val="#ppt_x"/>
                                          </p:val>
                                        </p:tav>
                                        <p:tav tm="100000">
                                          <p:val>
                                            <p:strVal val="#ppt_x"/>
                                          </p:val>
                                        </p:tav>
                                      </p:tavLst>
                                    </p:anim>
                                    <p:anim calcmode="lin" valueType="num">
                                      <p:cBhvr additive="base">
                                        <p:cTn id="34"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8" grpId="0" animBg="1"/>
      <p:bldP spid="18" grpId="1" animBg="1"/>
      <p:bldP spid="19" grpId="0" animBg="1"/>
      <p:bldP spid="2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83614" y="1332382"/>
            <a:ext cx="6774138" cy="4755380"/>
          </a:xfrm>
        </p:spPr>
        <p:txBody>
          <a:bodyPr>
            <a:noAutofit/>
          </a:bodyPr>
          <a:lstStyle/>
          <a:p>
            <a:pPr>
              <a:buFont typeface="Wingdings" panose="05000000000000000000" pitchFamily="2" charset="2"/>
              <a:buChar char="§"/>
            </a:pPr>
            <a:r>
              <a:rPr lang="en-GB" sz="2400" dirty="0"/>
              <a:t>Attitudes are a person’s predisposition to think (cognitive component), feel (affective component) or behave (behavioural component) in certain ways towards certain defined targets.</a:t>
            </a:r>
          </a:p>
          <a:p>
            <a:pPr>
              <a:buFont typeface="Wingdings" panose="05000000000000000000" pitchFamily="2" charset="2"/>
              <a:buChar char="§"/>
            </a:pPr>
            <a:endParaRPr lang="en-GB" sz="2400" dirty="0"/>
          </a:p>
          <a:p>
            <a:pPr>
              <a:buFont typeface="Wingdings" panose="05000000000000000000" pitchFamily="2" charset="2"/>
              <a:buChar char="§"/>
            </a:pPr>
            <a:r>
              <a:rPr lang="en-GB" sz="2400" dirty="0"/>
              <a:t>Attitudes are different to personality because they focus on a particular object/target</a:t>
            </a:r>
          </a:p>
          <a:p>
            <a:pPr lvl="3">
              <a:buFont typeface="Wingdings" panose="05000000000000000000" pitchFamily="2" charset="2"/>
              <a:buChar char="q"/>
            </a:pPr>
            <a:r>
              <a:rPr lang="en-GB" sz="2000" dirty="0"/>
              <a:t>Attitudes are related to, but distinguishable from, values, moods and personality.</a:t>
            </a:r>
          </a:p>
        </p:txBody>
      </p:sp>
    </p:spTree>
    <p:custDataLst>
      <p:tags r:id="rId1"/>
    </p:custDataLst>
    <p:extLst>
      <p:ext uri="{BB962C8B-B14F-4D97-AF65-F5344CB8AC3E}">
        <p14:creationId xmlns:p14="http://schemas.microsoft.com/office/powerpoint/2010/main" val="132078243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Measuring attitudes</a:t>
            </a:r>
            <a:endParaRPr lang="en-GB" dirty="0"/>
          </a:p>
        </p:txBody>
      </p:sp>
      <p:sp>
        <p:nvSpPr>
          <p:cNvPr id="3" name="Subtitle 2"/>
          <p:cNvSpPr>
            <a:spLocks noGrp="1"/>
          </p:cNvSpPr>
          <p:nvPr>
            <p:ph type="subTitle" idx="1"/>
          </p:nvPr>
        </p:nvSpPr>
        <p:spPr/>
        <p:txBody>
          <a:bodyPr/>
          <a:lstStyle/>
          <a:p>
            <a:endParaRPr lang="en-GB"/>
          </a:p>
        </p:txBody>
      </p:sp>
    </p:spTree>
    <p:custDataLst>
      <p:tags r:id="rId1"/>
    </p:custDataLst>
    <p:extLst>
      <p:ext uri="{BB962C8B-B14F-4D97-AF65-F5344CB8AC3E}">
        <p14:creationId xmlns:p14="http://schemas.microsoft.com/office/powerpoint/2010/main" val="19135187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6596774" y="980476"/>
            <a:ext cx="1840832" cy="1933294"/>
          </a:xfrm>
          <a:prstGeom prst="rect">
            <a:avLst/>
          </a:prstGeom>
        </p:spPr>
      </p:pic>
      <p:sp>
        <p:nvSpPr>
          <p:cNvPr id="2" name="Title 1"/>
          <p:cNvSpPr>
            <a:spLocks noGrp="1"/>
          </p:cNvSpPr>
          <p:nvPr>
            <p:ph type="title"/>
          </p:nvPr>
        </p:nvSpPr>
        <p:spPr>
          <a:xfrm>
            <a:off x="944617" y="764712"/>
            <a:ext cx="5294647" cy="843534"/>
          </a:xfrm>
        </p:spPr>
        <p:txBody>
          <a:bodyPr>
            <a:normAutofit fontScale="90000"/>
          </a:bodyPr>
          <a:lstStyle/>
          <a:p>
            <a:r>
              <a:rPr lang="en-GB" dirty="0" smtClean="0"/>
              <a:t>How do we measure attitudes?</a:t>
            </a:r>
            <a:endParaRPr lang="en-GB" dirty="0"/>
          </a:p>
        </p:txBody>
      </p:sp>
      <p:sp>
        <p:nvSpPr>
          <p:cNvPr id="5" name="Content Placeholder 4"/>
          <p:cNvSpPr>
            <a:spLocks noGrp="1"/>
          </p:cNvSpPr>
          <p:nvPr>
            <p:ph idx="1"/>
          </p:nvPr>
        </p:nvSpPr>
        <p:spPr/>
        <p:txBody>
          <a:bodyPr>
            <a:noAutofit/>
          </a:bodyPr>
          <a:lstStyle/>
          <a:p>
            <a:r>
              <a:rPr lang="en-GB" dirty="0"/>
              <a:t>Explicit measurement:</a:t>
            </a:r>
          </a:p>
          <a:p>
            <a:pPr>
              <a:buFont typeface="Wingdings" panose="05000000000000000000" pitchFamily="2" charset="2"/>
              <a:buChar char="v"/>
            </a:pPr>
            <a:r>
              <a:rPr lang="en-GB" sz="2800" b="1" dirty="0">
                <a:solidFill>
                  <a:schemeClr val="accent1">
                    <a:lumMod val="50000"/>
                  </a:schemeClr>
                </a:solidFill>
              </a:rPr>
              <a:t>Self-report questionnaires</a:t>
            </a:r>
          </a:p>
          <a:p>
            <a:pPr>
              <a:buFont typeface="Wingdings" panose="05000000000000000000" pitchFamily="2" charset="2"/>
              <a:buChar char="v"/>
            </a:pPr>
            <a:r>
              <a:rPr lang="en-GB" dirty="0"/>
              <a:t>Likert scales</a:t>
            </a:r>
          </a:p>
          <a:p>
            <a:pPr>
              <a:buFont typeface="Wingdings" panose="05000000000000000000" pitchFamily="2" charset="2"/>
              <a:buChar char="v"/>
            </a:pPr>
            <a:r>
              <a:rPr lang="en-GB" dirty="0"/>
              <a:t>Semantic differential scales</a:t>
            </a:r>
          </a:p>
          <a:p>
            <a:pPr>
              <a:buFont typeface="Wingdings" panose="05000000000000000000" pitchFamily="2" charset="2"/>
              <a:buChar char="v"/>
            </a:pPr>
            <a:endParaRPr lang="en-GB" dirty="0"/>
          </a:p>
          <a:p>
            <a:pPr>
              <a:buFont typeface="Wingdings" panose="05000000000000000000" pitchFamily="2" charset="2"/>
              <a:buChar char="v"/>
            </a:pPr>
            <a:endParaRPr lang="en-GB" dirty="0"/>
          </a:p>
          <a:p>
            <a:pPr marL="0" indent="0">
              <a:buNone/>
            </a:pPr>
            <a:r>
              <a:rPr lang="en-GB" dirty="0"/>
              <a:t>Widely used, but people are motivated to give socially desirable answers</a:t>
            </a:r>
          </a:p>
        </p:txBody>
      </p:sp>
    </p:spTree>
    <p:custDataLst>
      <p:tags r:id="rId1"/>
    </p:custDataLst>
    <p:extLst>
      <p:ext uri="{BB962C8B-B14F-4D97-AF65-F5344CB8AC3E}">
        <p14:creationId xmlns:p14="http://schemas.microsoft.com/office/powerpoint/2010/main" val="360163247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6160169" y="1553766"/>
            <a:ext cx="1840832" cy="1933294"/>
          </a:xfrm>
          <a:prstGeom prst="rect">
            <a:avLst/>
          </a:prstGeom>
        </p:spPr>
      </p:pic>
      <p:sp>
        <p:nvSpPr>
          <p:cNvPr id="2" name="Title 1"/>
          <p:cNvSpPr>
            <a:spLocks noGrp="1"/>
          </p:cNvSpPr>
          <p:nvPr>
            <p:ph type="title"/>
          </p:nvPr>
        </p:nvSpPr>
        <p:spPr>
          <a:xfrm>
            <a:off x="768096" y="876872"/>
            <a:ext cx="5294647" cy="843534"/>
          </a:xfrm>
        </p:spPr>
        <p:txBody>
          <a:bodyPr>
            <a:normAutofit fontScale="90000"/>
          </a:bodyPr>
          <a:lstStyle/>
          <a:p>
            <a:r>
              <a:rPr lang="en-GB" dirty="0" smtClean="0"/>
              <a:t>How do we measure attitudes?</a:t>
            </a:r>
            <a:endParaRPr lang="en-GB" dirty="0"/>
          </a:p>
        </p:txBody>
      </p:sp>
      <p:sp>
        <p:nvSpPr>
          <p:cNvPr id="5" name="Content Placeholder 4"/>
          <p:cNvSpPr>
            <a:spLocks noGrp="1"/>
          </p:cNvSpPr>
          <p:nvPr>
            <p:ph idx="1"/>
          </p:nvPr>
        </p:nvSpPr>
        <p:spPr/>
        <p:txBody>
          <a:bodyPr>
            <a:noAutofit/>
          </a:bodyPr>
          <a:lstStyle/>
          <a:p>
            <a:r>
              <a:rPr lang="en-GB" dirty="0"/>
              <a:t>Explicit measurement:</a:t>
            </a:r>
          </a:p>
          <a:p>
            <a:pPr>
              <a:buFont typeface="Wingdings" panose="05000000000000000000" pitchFamily="2" charset="2"/>
              <a:buChar char="v"/>
            </a:pPr>
            <a:r>
              <a:rPr lang="en-GB" dirty="0"/>
              <a:t>Self-report questionnaires</a:t>
            </a:r>
          </a:p>
          <a:p>
            <a:pPr>
              <a:buFont typeface="Wingdings" panose="05000000000000000000" pitchFamily="2" charset="2"/>
              <a:buChar char="v"/>
            </a:pPr>
            <a:r>
              <a:rPr lang="en-GB" sz="2800" b="1" dirty="0">
                <a:solidFill>
                  <a:schemeClr val="accent1">
                    <a:lumMod val="50000"/>
                  </a:schemeClr>
                </a:solidFill>
              </a:rPr>
              <a:t>Likert scales</a:t>
            </a:r>
          </a:p>
          <a:p>
            <a:pPr>
              <a:buFont typeface="Wingdings" panose="05000000000000000000" pitchFamily="2" charset="2"/>
              <a:buChar char="v"/>
            </a:pPr>
            <a:r>
              <a:rPr lang="en-GB" dirty="0"/>
              <a:t>Semantic differential scales</a:t>
            </a:r>
          </a:p>
          <a:p>
            <a:pPr>
              <a:buFont typeface="Wingdings" panose="05000000000000000000" pitchFamily="2" charset="2"/>
              <a:buChar char="v"/>
            </a:pPr>
            <a:endParaRPr lang="en-GB" dirty="0"/>
          </a:p>
          <a:p>
            <a:pPr>
              <a:buFont typeface="Wingdings" panose="05000000000000000000" pitchFamily="2" charset="2"/>
              <a:buChar char="v"/>
            </a:pPr>
            <a:endParaRPr lang="en-GB" dirty="0"/>
          </a:p>
          <a:p>
            <a:pPr marL="0" indent="0">
              <a:buNone/>
            </a:pPr>
            <a:r>
              <a:rPr lang="en-GB" dirty="0"/>
              <a:t>Widely used, but people are motivated to give socially desirable answers</a:t>
            </a:r>
          </a:p>
        </p:txBody>
      </p:sp>
    </p:spTree>
    <p:custDataLst>
      <p:tags r:id="rId1"/>
    </p:custDataLst>
    <p:extLst>
      <p:ext uri="{BB962C8B-B14F-4D97-AF65-F5344CB8AC3E}">
        <p14:creationId xmlns:p14="http://schemas.microsoft.com/office/powerpoint/2010/main" val="16158807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Likert scales</a:t>
            </a:r>
            <a:endParaRPr lang="en-GB" dirty="0"/>
          </a:p>
        </p:txBody>
      </p:sp>
      <p:pic>
        <p:nvPicPr>
          <p:cNvPr id="4" name="Content Placeholder 3"/>
          <p:cNvPicPr>
            <a:picLocks noGrp="1" noChangeAspect="1"/>
          </p:cNvPicPr>
          <p:nvPr>
            <p:ph idx="1"/>
          </p:nvPr>
        </p:nvPicPr>
        <p:blipFill>
          <a:blip r:embed="rId4"/>
          <a:stretch>
            <a:fillRect/>
          </a:stretch>
        </p:blipFill>
        <p:spPr>
          <a:xfrm>
            <a:off x="1532238" y="2303775"/>
            <a:ext cx="6261951" cy="3375316"/>
          </a:xfrm>
          <a:prstGeom prst="rect">
            <a:avLst/>
          </a:prstGeom>
        </p:spPr>
      </p:pic>
    </p:spTree>
    <p:custDataLst>
      <p:tags r:id="rId1"/>
    </p:custDataLst>
    <p:extLst>
      <p:ext uri="{BB962C8B-B14F-4D97-AF65-F5344CB8AC3E}">
        <p14:creationId xmlns:p14="http://schemas.microsoft.com/office/powerpoint/2010/main" val="282026257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6555585" y="853724"/>
            <a:ext cx="1840832" cy="1933294"/>
          </a:xfrm>
          <a:prstGeom prst="rect">
            <a:avLst/>
          </a:prstGeom>
        </p:spPr>
      </p:pic>
      <p:sp>
        <p:nvSpPr>
          <p:cNvPr id="2" name="Title 1"/>
          <p:cNvSpPr>
            <a:spLocks noGrp="1"/>
          </p:cNvSpPr>
          <p:nvPr>
            <p:ph type="title"/>
          </p:nvPr>
        </p:nvSpPr>
        <p:spPr>
          <a:xfrm>
            <a:off x="697481" y="853724"/>
            <a:ext cx="5294647" cy="843534"/>
          </a:xfrm>
        </p:spPr>
        <p:txBody>
          <a:bodyPr>
            <a:normAutofit fontScale="90000"/>
          </a:bodyPr>
          <a:lstStyle/>
          <a:p>
            <a:r>
              <a:rPr lang="en-GB" dirty="0" smtClean="0"/>
              <a:t>How do we measure attitudes?</a:t>
            </a:r>
            <a:endParaRPr lang="en-GB" dirty="0"/>
          </a:p>
        </p:txBody>
      </p:sp>
      <p:sp>
        <p:nvSpPr>
          <p:cNvPr id="5" name="Content Placeholder 4"/>
          <p:cNvSpPr>
            <a:spLocks noGrp="1"/>
          </p:cNvSpPr>
          <p:nvPr>
            <p:ph idx="1"/>
          </p:nvPr>
        </p:nvSpPr>
        <p:spPr/>
        <p:txBody>
          <a:bodyPr>
            <a:noAutofit/>
          </a:bodyPr>
          <a:lstStyle/>
          <a:p>
            <a:r>
              <a:rPr lang="en-GB" sz="1800" dirty="0"/>
              <a:t>Explicit measurement:</a:t>
            </a:r>
          </a:p>
          <a:p>
            <a:pPr>
              <a:buFont typeface="Wingdings" panose="05000000000000000000" pitchFamily="2" charset="2"/>
              <a:buChar char="v"/>
            </a:pPr>
            <a:r>
              <a:rPr lang="en-GB" sz="1800" dirty="0"/>
              <a:t>Self-report questionnaires</a:t>
            </a:r>
          </a:p>
          <a:p>
            <a:pPr>
              <a:buFont typeface="Wingdings" panose="05000000000000000000" pitchFamily="2" charset="2"/>
              <a:buChar char="v"/>
            </a:pPr>
            <a:r>
              <a:rPr lang="en-GB" sz="1800" dirty="0"/>
              <a:t>Likert scales</a:t>
            </a:r>
          </a:p>
          <a:p>
            <a:pPr>
              <a:buFont typeface="Wingdings" panose="05000000000000000000" pitchFamily="2" charset="2"/>
              <a:buChar char="v"/>
            </a:pPr>
            <a:r>
              <a:rPr lang="en-GB" sz="2400" b="1" dirty="0">
                <a:solidFill>
                  <a:schemeClr val="accent1">
                    <a:lumMod val="50000"/>
                  </a:schemeClr>
                </a:solidFill>
              </a:rPr>
              <a:t>Semantic differential scales</a:t>
            </a:r>
          </a:p>
          <a:p>
            <a:pPr>
              <a:buFont typeface="Wingdings" panose="05000000000000000000" pitchFamily="2" charset="2"/>
              <a:buChar char="v"/>
            </a:pPr>
            <a:endParaRPr lang="en-GB" sz="1800" dirty="0"/>
          </a:p>
          <a:p>
            <a:pPr>
              <a:buFont typeface="Wingdings" panose="05000000000000000000" pitchFamily="2" charset="2"/>
              <a:buChar char="v"/>
            </a:pPr>
            <a:endParaRPr lang="en-GB" sz="1800" dirty="0"/>
          </a:p>
          <a:p>
            <a:pPr marL="0" indent="0">
              <a:buNone/>
            </a:pPr>
            <a:r>
              <a:rPr lang="en-GB" sz="1800" dirty="0"/>
              <a:t>Widely used, but people are motivated to give socially desirable answers</a:t>
            </a:r>
          </a:p>
        </p:txBody>
      </p:sp>
    </p:spTree>
    <p:custDataLst>
      <p:tags r:id="rId1"/>
    </p:custDataLst>
    <p:extLst>
      <p:ext uri="{BB962C8B-B14F-4D97-AF65-F5344CB8AC3E}">
        <p14:creationId xmlns:p14="http://schemas.microsoft.com/office/powerpoint/2010/main" val="292268446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Semantic differential scale</a:t>
            </a:r>
            <a:endParaRPr lang="en-GB" dirty="0"/>
          </a:p>
        </p:txBody>
      </p:sp>
      <p:pic>
        <p:nvPicPr>
          <p:cNvPr id="6" name="Content Placeholder 5"/>
          <p:cNvPicPr>
            <a:picLocks noGrp="1" noChangeAspect="1"/>
          </p:cNvPicPr>
          <p:nvPr>
            <p:ph idx="1"/>
          </p:nvPr>
        </p:nvPicPr>
        <p:blipFill>
          <a:blip r:embed="rId4"/>
          <a:stretch>
            <a:fillRect/>
          </a:stretch>
        </p:blipFill>
        <p:spPr>
          <a:xfrm>
            <a:off x="1902940" y="2231878"/>
            <a:ext cx="5188565" cy="3410732"/>
          </a:xfrm>
          <a:prstGeom prst="rect">
            <a:avLst/>
          </a:prstGeom>
        </p:spPr>
      </p:pic>
    </p:spTree>
    <p:custDataLst>
      <p:tags r:id="rId1"/>
    </p:custDataLst>
    <p:extLst>
      <p:ext uri="{BB962C8B-B14F-4D97-AF65-F5344CB8AC3E}">
        <p14:creationId xmlns:p14="http://schemas.microsoft.com/office/powerpoint/2010/main" val="91992605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6160169" y="1553766"/>
            <a:ext cx="1840832" cy="1933294"/>
          </a:xfrm>
          <a:prstGeom prst="rect">
            <a:avLst/>
          </a:prstGeom>
        </p:spPr>
      </p:pic>
      <p:sp>
        <p:nvSpPr>
          <p:cNvPr id="2" name="Title 1"/>
          <p:cNvSpPr>
            <a:spLocks noGrp="1"/>
          </p:cNvSpPr>
          <p:nvPr>
            <p:ph type="title"/>
          </p:nvPr>
        </p:nvSpPr>
        <p:spPr>
          <a:xfrm>
            <a:off x="697481" y="842735"/>
            <a:ext cx="5294647" cy="843534"/>
          </a:xfrm>
        </p:spPr>
        <p:txBody>
          <a:bodyPr>
            <a:normAutofit fontScale="90000"/>
          </a:bodyPr>
          <a:lstStyle/>
          <a:p>
            <a:r>
              <a:rPr lang="en-GB" dirty="0" smtClean="0"/>
              <a:t>How do we measure attitudes?</a:t>
            </a:r>
            <a:endParaRPr lang="en-GB" dirty="0"/>
          </a:p>
        </p:txBody>
      </p:sp>
      <p:sp>
        <p:nvSpPr>
          <p:cNvPr id="5" name="Content Placeholder 4"/>
          <p:cNvSpPr>
            <a:spLocks noGrp="1"/>
          </p:cNvSpPr>
          <p:nvPr>
            <p:ph idx="1"/>
          </p:nvPr>
        </p:nvSpPr>
        <p:spPr/>
        <p:txBody>
          <a:bodyPr>
            <a:noAutofit/>
          </a:bodyPr>
          <a:lstStyle/>
          <a:p>
            <a:r>
              <a:rPr lang="en-GB" sz="1575" dirty="0"/>
              <a:t>Explicit measurement:</a:t>
            </a:r>
          </a:p>
          <a:p>
            <a:pPr>
              <a:buFont typeface="Wingdings" panose="05000000000000000000" pitchFamily="2" charset="2"/>
              <a:buChar char="v"/>
            </a:pPr>
            <a:r>
              <a:rPr lang="en-GB" sz="1575" dirty="0"/>
              <a:t>Self-report questionnaires</a:t>
            </a:r>
          </a:p>
          <a:p>
            <a:pPr>
              <a:buFont typeface="Wingdings" panose="05000000000000000000" pitchFamily="2" charset="2"/>
              <a:buChar char="v"/>
            </a:pPr>
            <a:r>
              <a:rPr lang="en-GB" sz="1575" dirty="0"/>
              <a:t>Likert scales</a:t>
            </a:r>
          </a:p>
          <a:p>
            <a:pPr>
              <a:buFont typeface="Wingdings" panose="05000000000000000000" pitchFamily="2" charset="2"/>
              <a:buChar char="v"/>
            </a:pPr>
            <a:r>
              <a:rPr lang="en-GB" sz="1575" dirty="0"/>
              <a:t>Semantic differential scales</a:t>
            </a:r>
          </a:p>
          <a:p>
            <a:pPr>
              <a:buFont typeface="Wingdings" panose="05000000000000000000" pitchFamily="2" charset="2"/>
              <a:buChar char="v"/>
            </a:pPr>
            <a:endParaRPr lang="en-GB" sz="1575" dirty="0"/>
          </a:p>
          <a:p>
            <a:pPr>
              <a:buFont typeface="Wingdings" panose="05000000000000000000" pitchFamily="2" charset="2"/>
              <a:buChar char="v"/>
            </a:pPr>
            <a:endParaRPr lang="en-GB" sz="1575" dirty="0"/>
          </a:p>
          <a:p>
            <a:pPr marL="0" indent="0">
              <a:buNone/>
            </a:pPr>
            <a:r>
              <a:rPr lang="en-GB" sz="2025" b="1" dirty="0">
                <a:solidFill>
                  <a:schemeClr val="accent1">
                    <a:lumMod val="50000"/>
                  </a:schemeClr>
                </a:solidFill>
              </a:rPr>
              <a:t>Widely used, but people are motivated to give socially desirable answers</a:t>
            </a:r>
          </a:p>
        </p:txBody>
      </p:sp>
    </p:spTree>
    <p:custDataLst>
      <p:tags r:id="rId1"/>
    </p:custDataLst>
    <p:extLst>
      <p:ext uri="{BB962C8B-B14F-4D97-AF65-F5344CB8AC3E}">
        <p14:creationId xmlns:p14="http://schemas.microsoft.com/office/powerpoint/2010/main" val="24334612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59881" y="5241394"/>
            <a:ext cx="4371975" cy="987145"/>
          </a:xfrm>
        </p:spPr>
        <p:txBody>
          <a:bodyPr>
            <a:normAutofit fontScale="90000"/>
          </a:bodyPr>
          <a:lstStyle/>
          <a:p>
            <a:r>
              <a:rPr lang="en-GB" dirty="0" smtClean="0"/>
              <a:t>Can attitudes predict behaviour?</a:t>
            </a:r>
            <a:endParaRPr lang="en-GB" dirty="0"/>
          </a:p>
        </p:txBody>
      </p:sp>
    </p:spTree>
    <p:custDataLst>
      <p:tags r:id="rId1"/>
    </p:custDataLst>
    <p:extLst>
      <p:ext uri="{BB962C8B-B14F-4D97-AF65-F5344CB8AC3E}">
        <p14:creationId xmlns:p14="http://schemas.microsoft.com/office/powerpoint/2010/main" val="44306099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 attitudes predict behaviour?</a:t>
            </a:r>
            <a:endParaRPr lang="en-GB" dirty="0"/>
          </a:p>
        </p:txBody>
      </p:sp>
      <p:sp>
        <p:nvSpPr>
          <p:cNvPr id="3" name="Content Placeholder 2"/>
          <p:cNvSpPr>
            <a:spLocks noGrp="1"/>
          </p:cNvSpPr>
          <p:nvPr>
            <p:ph idx="1"/>
          </p:nvPr>
        </p:nvSpPr>
        <p:spPr/>
        <p:txBody>
          <a:bodyPr/>
          <a:lstStyle/>
          <a:p>
            <a:r>
              <a:rPr lang="en-GB" sz="2400" dirty="0" smtClean="0"/>
              <a:t>It could be argued that attitudes only matter if they influence </a:t>
            </a:r>
            <a:r>
              <a:rPr lang="en-GB" sz="2400" b="1" dirty="0" smtClean="0">
                <a:solidFill>
                  <a:srgbClr val="00B0F0"/>
                </a:solidFill>
              </a:rPr>
              <a:t>actual behaviour.</a:t>
            </a:r>
          </a:p>
          <a:p>
            <a:endParaRPr lang="en-GB" b="1" dirty="0">
              <a:solidFill>
                <a:srgbClr val="00B0F0"/>
              </a:solidFill>
            </a:endParaRPr>
          </a:p>
          <a:p>
            <a:r>
              <a:rPr lang="en-GB" sz="2400" dirty="0" smtClean="0"/>
              <a:t>To what extent to attitudes predict behaviour?</a:t>
            </a:r>
          </a:p>
          <a:p>
            <a:pPr lvl="1"/>
            <a:r>
              <a:rPr lang="en-GB" sz="2000" dirty="0" smtClean="0"/>
              <a:t>According to Wicker (1969) – ‘not very much’.</a:t>
            </a:r>
          </a:p>
          <a:p>
            <a:pPr lvl="1"/>
            <a:endParaRPr lang="en-GB" sz="2000" dirty="0"/>
          </a:p>
          <a:p>
            <a:r>
              <a:rPr lang="en-GB" sz="2400" dirty="0" smtClean="0"/>
              <a:t>Peoples feelings/beliefs seemed only very loosely related to how they behaved towards the attitude object.</a:t>
            </a:r>
            <a:endParaRPr lang="en-GB" sz="2400" dirty="0"/>
          </a:p>
        </p:txBody>
      </p:sp>
    </p:spTree>
    <p:extLst>
      <p:ext uri="{BB962C8B-B14F-4D97-AF65-F5344CB8AC3E}">
        <p14:creationId xmlns:p14="http://schemas.microsoft.com/office/powerpoint/2010/main" val="41553048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 attitudes predict behaviour?</a:t>
            </a:r>
            <a:endParaRPr lang="en-GB" dirty="0"/>
          </a:p>
        </p:txBody>
      </p:sp>
      <p:sp>
        <p:nvSpPr>
          <p:cNvPr id="3" name="Content Placeholder 2"/>
          <p:cNvSpPr>
            <a:spLocks noGrp="1"/>
          </p:cNvSpPr>
          <p:nvPr>
            <p:ph idx="1"/>
          </p:nvPr>
        </p:nvSpPr>
        <p:spPr/>
        <p:txBody>
          <a:bodyPr/>
          <a:lstStyle/>
          <a:p>
            <a:r>
              <a:rPr lang="en-GB" sz="2400" dirty="0" smtClean="0"/>
              <a:t>If the previous were true, it would mean that:</a:t>
            </a:r>
          </a:p>
          <a:p>
            <a:endParaRPr lang="en-GB" sz="2400" dirty="0"/>
          </a:p>
          <a:p>
            <a:pPr lvl="1"/>
            <a:r>
              <a:rPr lang="en-GB" sz="2000" dirty="0" smtClean="0"/>
              <a:t>People who say they like their job do not necessarily work harder or better, work longer hours, or relate better to customers than people who say they do not like their job</a:t>
            </a:r>
          </a:p>
          <a:p>
            <a:pPr lvl="1"/>
            <a:endParaRPr lang="en-GB" sz="2000" dirty="0" smtClean="0"/>
          </a:p>
          <a:p>
            <a:pPr lvl="1"/>
            <a:r>
              <a:rPr lang="en-GB" sz="2000" dirty="0" smtClean="0"/>
              <a:t>Many attitude surveys conducted in workplaces are a waste of time</a:t>
            </a:r>
          </a:p>
          <a:p>
            <a:pPr lvl="1"/>
            <a:endParaRPr lang="en-GB" sz="2000" dirty="0"/>
          </a:p>
          <a:p>
            <a:pPr algn="ctr"/>
            <a:r>
              <a:rPr lang="en-GB" sz="2400" i="1" u="sng" dirty="0" smtClean="0"/>
              <a:t>Reasons?</a:t>
            </a:r>
          </a:p>
          <a:p>
            <a:pPr lvl="1"/>
            <a:r>
              <a:rPr lang="en-GB" sz="2000" dirty="0" smtClean="0"/>
              <a:t>Social pressures: laws, societal norms, views of people – can all prevent a person behaving consistently with her/his attitudes.</a:t>
            </a:r>
            <a:endParaRPr lang="en-GB" sz="2000" dirty="0"/>
          </a:p>
        </p:txBody>
      </p:sp>
    </p:spTree>
    <p:extLst>
      <p:ext uri="{BB962C8B-B14F-4D97-AF65-F5344CB8AC3E}">
        <p14:creationId xmlns:p14="http://schemas.microsoft.com/office/powerpoint/2010/main" val="319633612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 attitudes predict behaviour?</a:t>
            </a:r>
            <a:endParaRPr lang="en-GB" dirty="0"/>
          </a:p>
        </p:txBody>
      </p:sp>
      <p:sp>
        <p:nvSpPr>
          <p:cNvPr id="3" name="Content Placeholder 2"/>
          <p:cNvSpPr>
            <a:spLocks noGrp="1"/>
          </p:cNvSpPr>
          <p:nvPr>
            <p:ph idx="1"/>
          </p:nvPr>
        </p:nvSpPr>
        <p:spPr/>
        <p:txBody>
          <a:bodyPr>
            <a:normAutofit/>
          </a:bodyPr>
          <a:lstStyle/>
          <a:p>
            <a:r>
              <a:rPr lang="en-GB" sz="2400" dirty="0" err="1"/>
              <a:t>Pratkanis</a:t>
            </a:r>
            <a:r>
              <a:rPr lang="en-GB" sz="2400" dirty="0"/>
              <a:t> and Turner (1994): Four factors that will increase correspondence between attitudes and behaviour:</a:t>
            </a:r>
          </a:p>
          <a:p>
            <a:endParaRPr lang="en-GB" sz="3600" dirty="0"/>
          </a:p>
          <a:p>
            <a:pPr lvl="1">
              <a:buFont typeface="Wingdings" panose="05000000000000000000" pitchFamily="2" charset="2"/>
              <a:buChar char="§"/>
            </a:pPr>
            <a:r>
              <a:rPr lang="en-GB" sz="2000" dirty="0"/>
              <a:t>Object of the attitude is both well-defined and </a:t>
            </a:r>
            <a:r>
              <a:rPr lang="en-GB" sz="2000" dirty="0" smtClean="0"/>
              <a:t>salient</a:t>
            </a:r>
            <a:endParaRPr lang="en-GB" dirty="0"/>
          </a:p>
          <a:p>
            <a:pPr lvl="1">
              <a:buFont typeface="Wingdings" panose="05000000000000000000" pitchFamily="2" charset="2"/>
              <a:buChar char="§"/>
            </a:pPr>
            <a:r>
              <a:rPr lang="en-GB" sz="2000" dirty="0"/>
              <a:t>Attitude strength is high</a:t>
            </a:r>
          </a:p>
          <a:p>
            <a:pPr lvl="1">
              <a:buFont typeface="Wingdings" panose="05000000000000000000" pitchFamily="2" charset="2"/>
              <a:buChar char="§"/>
            </a:pPr>
            <a:r>
              <a:rPr lang="en-GB" sz="2000" dirty="0"/>
              <a:t>When knowledge supporting the attitude is plentiful and complex</a:t>
            </a:r>
          </a:p>
          <a:p>
            <a:pPr lvl="1">
              <a:buFont typeface="Wingdings" panose="05000000000000000000" pitchFamily="2" charset="2"/>
              <a:buChar char="§"/>
            </a:pPr>
            <a:r>
              <a:rPr lang="en-GB" sz="2000" dirty="0"/>
              <a:t>When the attitude supports important aspects of the self</a:t>
            </a:r>
          </a:p>
        </p:txBody>
      </p:sp>
    </p:spTree>
    <p:custDataLst>
      <p:tags r:id="rId1"/>
    </p:custDataLst>
    <p:extLst>
      <p:ext uri="{BB962C8B-B14F-4D97-AF65-F5344CB8AC3E}">
        <p14:creationId xmlns:p14="http://schemas.microsoft.com/office/powerpoint/2010/main" val="298842395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 attitudes predict behaviour?</a:t>
            </a:r>
            <a:endParaRPr lang="en-GB" dirty="0"/>
          </a:p>
        </p:txBody>
      </p:sp>
      <p:sp>
        <p:nvSpPr>
          <p:cNvPr id="3" name="Content Placeholder 2"/>
          <p:cNvSpPr>
            <a:spLocks noGrp="1"/>
          </p:cNvSpPr>
          <p:nvPr>
            <p:ph idx="1"/>
          </p:nvPr>
        </p:nvSpPr>
        <p:spPr>
          <a:xfrm>
            <a:off x="690154" y="3199798"/>
            <a:ext cx="1345973" cy="1398328"/>
          </a:xfrm>
        </p:spPr>
        <p:txBody>
          <a:bodyPr>
            <a:noAutofit/>
          </a:bodyPr>
          <a:lstStyle/>
          <a:p>
            <a:r>
              <a:rPr lang="en-GB" sz="1800" b="1" u="sng" dirty="0">
                <a:solidFill>
                  <a:schemeClr val="accent1">
                    <a:lumMod val="50000"/>
                  </a:schemeClr>
                </a:solidFill>
              </a:rPr>
              <a:t>The Theory of Planned Behaviour (</a:t>
            </a:r>
            <a:r>
              <a:rPr lang="en-GB" sz="1800" b="1" u="sng" dirty="0" err="1">
                <a:solidFill>
                  <a:schemeClr val="accent1">
                    <a:lumMod val="50000"/>
                  </a:schemeClr>
                </a:solidFill>
              </a:rPr>
              <a:t>Ajzen</a:t>
            </a:r>
            <a:r>
              <a:rPr lang="en-GB" sz="1800" b="1" u="sng" dirty="0">
                <a:solidFill>
                  <a:schemeClr val="accent1">
                    <a:lumMod val="50000"/>
                  </a:schemeClr>
                </a:solidFill>
              </a:rPr>
              <a:t>, 1988; 1991)</a:t>
            </a:r>
          </a:p>
        </p:txBody>
      </p:sp>
      <p:pic>
        <p:nvPicPr>
          <p:cNvPr id="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36127" y="2369927"/>
            <a:ext cx="6907424" cy="34125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ustDataLst>
      <p:tags r:id="rId1"/>
    </p:custDataLst>
    <p:extLst>
      <p:ext uri="{BB962C8B-B14F-4D97-AF65-F5344CB8AC3E}">
        <p14:creationId xmlns:p14="http://schemas.microsoft.com/office/powerpoint/2010/main" val="226344338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38" b="1" u="sng" dirty="0">
                <a:solidFill>
                  <a:schemeClr val="accent1">
                    <a:lumMod val="50000"/>
                  </a:schemeClr>
                </a:solidFill>
              </a:rPr>
              <a:t>The Theory of Planned Behaviour (</a:t>
            </a:r>
            <a:r>
              <a:rPr lang="en-GB" sz="3038" b="1" u="sng" dirty="0" err="1">
                <a:solidFill>
                  <a:schemeClr val="accent1">
                    <a:lumMod val="50000"/>
                  </a:schemeClr>
                </a:solidFill>
              </a:rPr>
              <a:t>Ajzen</a:t>
            </a:r>
            <a:r>
              <a:rPr lang="en-GB" sz="3038" b="1" u="sng" dirty="0">
                <a:solidFill>
                  <a:schemeClr val="accent1">
                    <a:lumMod val="50000"/>
                  </a:schemeClr>
                </a:solidFill>
              </a:rPr>
              <a:t>, 1988; 1991)</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sz="2400" dirty="0"/>
              <a:t>Takes ideas from cognitive theories of motivation in proposing that </a:t>
            </a:r>
            <a:r>
              <a:rPr lang="en-GB" sz="2400" dirty="0" smtClean="0"/>
              <a:t>actions/behaviours </a:t>
            </a:r>
            <a:r>
              <a:rPr lang="en-GB" sz="2400" dirty="0"/>
              <a:t>are the product of attitudes, social </a:t>
            </a:r>
            <a:r>
              <a:rPr lang="en-GB" sz="2400" dirty="0" smtClean="0"/>
              <a:t>pressures/norms, perceived control </a:t>
            </a:r>
            <a:r>
              <a:rPr lang="en-GB" sz="2400" dirty="0"/>
              <a:t>and </a:t>
            </a:r>
            <a:r>
              <a:rPr lang="en-GB" sz="2400" dirty="0" smtClean="0"/>
              <a:t>intentions</a:t>
            </a:r>
          </a:p>
          <a:p>
            <a:pPr>
              <a:buFont typeface="Wingdings" panose="05000000000000000000" pitchFamily="2" charset="2"/>
              <a:buChar char="§"/>
            </a:pPr>
            <a:endParaRPr lang="en-GB" sz="2400" dirty="0"/>
          </a:p>
          <a:p>
            <a:pPr>
              <a:buFont typeface="Wingdings" panose="05000000000000000000" pitchFamily="2" charset="2"/>
              <a:buChar char="§"/>
            </a:pPr>
            <a:r>
              <a:rPr lang="en-GB" sz="2400" dirty="0"/>
              <a:t>It is effective in explaining both intentions and actual </a:t>
            </a:r>
            <a:r>
              <a:rPr lang="en-GB" sz="2400" dirty="0" smtClean="0"/>
              <a:t>behaviour</a:t>
            </a:r>
          </a:p>
          <a:p>
            <a:pPr>
              <a:buFont typeface="Wingdings" panose="05000000000000000000" pitchFamily="2" charset="2"/>
              <a:buChar char="§"/>
            </a:pPr>
            <a:endParaRPr lang="en-GB" sz="2400" dirty="0"/>
          </a:p>
          <a:p>
            <a:pPr lvl="2">
              <a:buFont typeface="Wingdings" panose="05000000000000000000" pitchFamily="2" charset="2"/>
              <a:buChar char="§"/>
            </a:pPr>
            <a:r>
              <a:rPr lang="en-GB" sz="3600" i="1" dirty="0" smtClean="0"/>
              <a:t>Or is it??</a:t>
            </a:r>
            <a:endParaRPr lang="en-GB" sz="3600" i="1" dirty="0"/>
          </a:p>
        </p:txBody>
      </p:sp>
    </p:spTree>
    <p:custDataLst>
      <p:tags r:id="rId1"/>
    </p:custDataLst>
    <p:extLst>
      <p:ext uri="{BB962C8B-B14F-4D97-AF65-F5344CB8AC3E}">
        <p14:creationId xmlns:p14="http://schemas.microsoft.com/office/powerpoint/2010/main" val="1985819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wheel(1)">
                                      <p:cBhvr>
                                        <p:cTn id="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700" b="1" u="sng" dirty="0">
                <a:solidFill>
                  <a:schemeClr val="accent1">
                    <a:lumMod val="50000"/>
                  </a:schemeClr>
                </a:solidFill>
              </a:rPr>
              <a:t>The Theory of Planned Behaviour (</a:t>
            </a:r>
            <a:r>
              <a:rPr lang="en-GB" sz="2700" b="1" u="sng" dirty="0" err="1">
                <a:solidFill>
                  <a:schemeClr val="accent1">
                    <a:lumMod val="50000"/>
                  </a:schemeClr>
                </a:solidFill>
              </a:rPr>
              <a:t>Ajzen</a:t>
            </a:r>
            <a:r>
              <a:rPr lang="en-GB" sz="2700" b="1" u="sng" dirty="0">
                <a:solidFill>
                  <a:schemeClr val="accent1">
                    <a:lumMod val="50000"/>
                  </a:schemeClr>
                </a:solidFill>
              </a:rPr>
              <a:t>, 1988; 1991)</a:t>
            </a:r>
            <a:endParaRPr lang="en-GB" dirty="0"/>
          </a:p>
        </p:txBody>
      </p:sp>
      <p:sp>
        <p:nvSpPr>
          <p:cNvPr id="3" name="Content Placeholder 2"/>
          <p:cNvSpPr>
            <a:spLocks noGrp="1"/>
          </p:cNvSpPr>
          <p:nvPr>
            <p:ph idx="1"/>
          </p:nvPr>
        </p:nvSpPr>
        <p:spPr/>
        <p:txBody>
          <a:bodyPr>
            <a:normAutofit/>
          </a:bodyPr>
          <a:lstStyle/>
          <a:p>
            <a:r>
              <a:rPr lang="en-GB" sz="2400" b="1" dirty="0"/>
              <a:t>ATTITUDE</a:t>
            </a:r>
          </a:p>
          <a:p>
            <a:pPr lvl="1"/>
            <a:r>
              <a:rPr lang="en-GB" sz="2000" dirty="0"/>
              <a:t>Concerns beliefs and personal values about the consequences of a particular behaviour (and not general beliefs or feeling about an object or </a:t>
            </a:r>
            <a:r>
              <a:rPr lang="en-GB" sz="2000" dirty="0" smtClean="0"/>
              <a:t>person)</a:t>
            </a:r>
            <a:endParaRPr lang="en-GB" sz="2000" dirty="0"/>
          </a:p>
          <a:p>
            <a:r>
              <a:rPr lang="en-GB" sz="2400" b="1" dirty="0"/>
              <a:t>SUBJECTIVE NORM</a:t>
            </a:r>
          </a:p>
          <a:p>
            <a:pPr lvl="1"/>
            <a:r>
              <a:rPr lang="en-GB" sz="2000" dirty="0"/>
              <a:t>Takes into account both the opinions of other people and the person’s wish (or lack of) to comply with those opinions</a:t>
            </a:r>
          </a:p>
          <a:p>
            <a:pPr lvl="1"/>
            <a:endParaRPr lang="en-GB" sz="1800" dirty="0"/>
          </a:p>
          <a:p>
            <a:r>
              <a:rPr lang="en-GB" sz="2400" dirty="0"/>
              <a:t>TPB acknowledges that people vary in the relative importance of attitude and subjective norm in determining their intentions</a:t>
            </a:r>
          </a:p>
        </p:txBody>
      </p:sp>
    </p:spTree>
    <p:custDataLst>
      <p:tags r:id="rId1"/>
    </p:custDataLst>
    <p:extLst>
      <p:ext uri="{BB962C8B-B14F-4D97-AF65-F5344CB8AC3E}">
        <p14:creationId xmlns:p14="http://schemas.microsoft.com/office/powerpoint/2010/main" val="219389130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700" b="1" u="sng" dirty="0">
                <a:solidFill>
                  <a:schemeClr val="accent1">
                    <a:lumMod val="50000"/>
                  </a:schemeClr>
                </a:solidFill>
              </a:rPr>
              <a:t>The Theory of Planned Behaviour (</a:t>
            </a:r>
            <a:r>
              <a:rPr lang="en-GB" sz="2700" b="1" u="sng" dirty="0" err="1">
                <a:solidFill>
                  <a:schemeClr val="accent1">
                    <a:lumMod val="50000"/>
                  </a:schemeClr>
                </a:solidFill>
              </a:rPr>
              <a:t>Ajzen</a:t>
            </a:r>
            <a:r>
              <a:rPr lang="en-GB" sz="2700" b="1" u="sng" dirty="0">
                <a:solidFill>
                  <a:schemeClr val="accent1">
                    <a:lumMod val="50000"/>
                  </a:schemeClr>
                </a:solidFill>
              </a:rPr>
              <a:t>, 1988; 1991)</a:t>
            </a:r>
            <a:endParaRPr lang="en-GB" dirty="0"/>
          </a:p>
        </p:txBody>
      </p:sp>
      <p:sp>
        <p:nvSpPr>
          <p:cNvPr id="3" name="Content Placeholder 2"/>
          <p:cNvSpPr>
            <a:spLocks noGrp="1"/>
          </p:cNvSpPr>
          <p:nvPr>
            <p:ph idx="1"/>
          </p:nvPr>
        </p:nvSpPr>
        <p:spPr/>
        <p:txBody>
          <a:bodyPr>
            <a:normAutofit/>
          </a:bodyPr>
          <a:lstStyle/>
          <a:p>
            <a:r>
              <a:rPr lang="en-GB" sz="2400" b="1" dirty="0" smtClean="0"/>
              <a:t>PERCEIVED BEHAVIOURAL CONTROL</a:t>
            </a:r>
          </a:p>
          <a:p>
            <a:pPr lvl="1">
              <a:buFont typeface="Arial" panose="020B0604020202020204" pitchFamily="34" charset="0"/>
              <a:buChar char="•"/>
            </a:pPr>
            <a:r>
              <a:rPr lang="en-GB" sz="2000" dirty="0" smtClean="0"/>
              <a:t>Belief that we have control over our own behaviour in certain situations, even when facing particular barriers</a:t>
            </a:r>
            <a:endParaRPr lang="en-GB" sz="2000" dirty="0"/>
          </a:p>
          <a:p>
            <a:endParaRPr lang="en-GB" sz="1800" dirty="0"/>
          </a:p>
          <a:p>
            <a:pPr lvl="1"/>
            <a:endParaRPr lang="en-GB" sz="1800" dirty="0"/>
          </a:p>
          <a:p>
            <a:r>
              <a:rPr lang="en-GB" sz="2400" dirty="0" smtClean="0"/>
              <a:t>PBC beliefs are influenced by past behaviour, as well as successes or failures in relation to the behaviour in question </a:t>
            </a:r>
            <a:endParaRPr lang="en-GB" sz="2400" dirty="0"/>
          </a:p>
        </p:txBody>
      </p:sp>
    </p:spTree>
    <p:custDataLst>
      <p:tags r:id="rId1"/>
    </p:custDataLst>
    <p:extLst>
      <p:ext uri="{BB962C8B-B14F-4D97-AF65-F5344CB8AC3E}">
        <p14:creationId xmlns:p14="http://schemas.microsoft.com/office/powerpoint/2010/main" val="31706265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700" b="1" u="sng" dirty="0">
                <a:solidFill>
                  <a:schemeClr val="accent1">
                    <a:lumMod val="50000"/>
                  </a:schemeClr>
                </a:solidFill>
              </a:rPr>
              <a:t>The Theory of Planned Behaviour (</a:t>
            </a:r>
            <a:r>
              <a:rPr lang="en-GB" sz="2700" b="1" u="sng" dirty="0" err="1">
                <a:solidFill>
                  <a:schemeClr val="accent1">
                    <a:lumMod val="50000"/>
                  </a:schemeClr>
                </a:solidFill>
              </a:rPr>
              <a:t>Ajzen</a:t>
            </a:r>
            <a:r>
              <a:rPr lang="en-GB" sz="2700" b="1" u="sng" dirty="0">
                <a:solidFill>
                  <a:schemeClr val="accent1">
                    <a:lumMod val="50000"/>
                  </a:schemeClr>
                </a:solidFill>
              </a:rPr>
              <a:t>, 1988; 1991)</a:t>
            </a:r>
            <a:endParaRPr lang="en-GB" dirty="0"/>
          </a:p>
        </p:txBody>
      </p:sp>
      <p:sp>
        <p:nvSpPr>
          <p:cNvPr id="3" name="Content Placeholder 2"/>
          <p:cNvSpPr>
            <a:spLocks noGrp="1"/>
          </p:cNvSpPr>
          <p:nvPr>
            <p:ph idx="1"/>
          </p:nvPr>
        </p:nvSpPr>
        <p:spPr/>
        <p:txBody>
          <a:bodyPr>
            <a:normAutofit fontScale="92500" lnSpcReduction="10000"/>
          </a:bodyPr>
          <a:lstStyle/>
          <a:p>
            <a:r>
              <a:rPr lang="en-GB" sz="2400" dirty="0" err="1" smtClean="0"/>
              <a:t>Ajzen</a:t>
            </a:r>
            <a:r>
              <a:rPr lang="en-GB" sz="2400" dirty="0" smtClean="0"/>
              <a:t> (1991) pointed out that:</a:t>
            </a:r>
          </a:p>
          <a:p>
            <a:pPr marL="457200" indent="-457200">
              <a:buFont typeface="+mj-lt"/>
              <a:buAutoNum type="arabicPeriod"/>
            </a:pPr>
            <a:endParaRPr lang="en-GB" sz="3200" dirty="0"/>
          </a:p>
          <a:p>
            <a:pPr marL="470916" lvl="1" indent="-342900">
              <a:buFont typeface="+mj-lt"/>
              <a:buAutoNum type="arabicPeriod"/>
            </a:pPr>
            <a:r>
              <a:rPr lang="en-GB" sz="2000" dirty="0"/>
              <a:t>Intention is considered to be the proximal determinant of behaviour, and it reflects both the individual’s motivation to behave in a certain manner and how hard they are prepared to try to carry out that behaviour </a:t>
            </a:r>
            <a:endParaRPr lang="en-GB" sz="2000" dirty="0" smtClean="0"/>
          </a:p>
          <a:p>
            <a:pPr marL="470916" lvl="1" indent="-342900">
              <a:buFont typeface="+mj-lt"/>
              <a:buAutoNum type="arabicPeriod"/>
            </a:pPr>
            <a:endParaRPr lang="en-GB" sz="2000" dirty="0"/>
          </a:p>
          <a:p>
            <a:pPr marL="470916" lvl="1" indent="-342900">
              <a:buFont typeface="+mj-lt"/>
              <a:buAutoNum type="arabicPeriod"/>
            </a:pPr>
            <a:r>
              <a:rPr lang="en-GB" sz="2000" dirty="0" smtClean="0"/>
              <a:t>Intentions to perform particular behaviours are often accurately predicted by attitudes towards the behaviour, subjective norms and PBC.</a:t>
            </a:r>
          </a:p>
          <a:p>
            <a:pPr marL="470916" lvl="1" indent="-342900">
              <a:buFont typeface="+mj-lt"/>
              <a:buAutoNum type="arabicPeriod"/>
            </a:pPr>
            <a:endParaRPr lang="en-GB" sz="2000" dirty="0" smtClean="0"/>
          </a:p>
          <a:p>
            <a:pPr marL="470916" lvl="1" indent="-342900">
              <a:buFont typeface="+mj-lt"/>
              <a:buAutoNum type="arabicPeriod"/>
            </a:pPr>
            <a:r>
              <a:rPr lang="en-GB" sz="2000" dirty="0" smtClean="0"/>
              <a:t>Intentions together with PBC alone are quite good at predicting a person’s actual behaviour.</a:t>
            </a:r>
          </a:p>
          <a:p>
            <a:pPr marL="470916" lvl="1" indent="-342900">
              <a:buFont typeface="+mj-lt"/>
              <a:buAutoNum type="arabicPeriod"/>
            </a:pPr>
            <a:endParaRPr lang="en-GB" sz="2000" dirty="0"/>
          </a:p>
          <a:p>
            <a:pPr marL="470916" lvl="1" indent="-342900">
              <a:buFont typeface="+mj-lt"/>
              <a:buAutoNum type="arabicPeriod"/>
            </a:pPr>
            <a:endParaRPr lang="en-GB" sz="2000" dirty="0" smtClean="0"/>
          </a:p>
        </p:txBody>
      </p:sp>
    </p:spTree>
    <p:custDataLst>
      <p:tags r:id="rId1"/>
    </p:custDataLst>
    <p:extLst>
      <p:ext uri="{BB962C8B-B14F-4D97-AF65-F5344CB8AC3E}">
        <p14:creationId xmlns:p14="http://schemas.microsoft.com/office/powerpoint/2010/main" val="393305623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700" b="1" u="sng" dirty="0" smtClean="0">
                <a:solidFill>
                  <a:schemeClr val="accent1">
                    <a:lumMod val="50000"/>
                  </a:schemeClr>
                </a:solidFill>
              </a:rPr>
              <a:t>Evaluation of the TPB</a:t>
            </a:r>
            <a:endParaRPr lang="en-GB" dirty="0"/>
          </a:p>
        </p:txBody>
      </p:sp>
      <p:sp>
        <p:nvSpPr>
          <p:cNvPr id="3" name="Content Placeholder 2"/>
          <p:cNvSpPr>
            <a:spLocks noGrp="1"/>
          </p:cNvSpPr>
          <p:nvPr>
            <p:ph idx="1"/>
          </p:nvPr>
        </p:nvSpPr>
        <p:spPr/>
        <p:txBody>
          <a:bodyPr>
            <a:normAutofit/>
          </a:bodyPr>
          <a:lstStyle/>
          <a:p>
            <a:r>
              <a:rPr lang="en-GB" sz="2400" dirty="0" smtClean="0"/>
              <a:t>Sutton (2004): the variables of the TPB account for between 35 and 50% of variance in intentions.</a:t>
            </a:r>
          </a:p>
          <a:p>
            <a:endParaRPr lang="en-GB" sz="2400" dirty="0"/>
          </a:p>
          <a:p>
            <a:r>
              <a:rPr lang="en-GB" sz="2400" dirty="0" smtClean="0"/>
              <a:t>Armitage and Conner (2001) – meta-analysis (almost 1 million people across many research studies):</a:t>
            </a:r>
          </a:p>
          <a:p>
            <a:endParaRPr lang="en-GB" sz="2400" dirty="0"/>
          </a:p>
          <a:p>
            <a:pPr lvl="1"/>
            <a:r>
              <a:rPr lang="en-GB" sz="2000" dirty="0" smtClean="0"/>
              <a:t>Combination of attitudes, SN and PBC correlated .63 with behavioural intentions</a:t>
            </a:r>
          </a:p>
          <a:p>
            <a:pPr lvl="1"/>
            <a:r>
              <a:rPr lang="en-GB" sz="2000" dirty="0" smtClean="0"/>
              <a:t>Intention plus PBC correlated .52 with actual behaviour</a:t>
            </a:r>
          </a:p>
          <a:p>
            <a:pPr lvl="1"/>
            <a:r>
              <a:rPr lang="en-GB" sz="2000" dirty="0" smtClean="0"/>
              <a:t>SN = relatively weak – why? Cultural factors, perhaps?</a:t>
            </a:r>
          </a:p>
          <a:p>
            <a:pPr marL="470916" lvl="1" indent="-342900">
              <a:buFont typeface="+mj-lt"/>
              <a:buAutoNum type="arabicPeriod"/>
            </a:pPr>
            <a:endParaRPr lang="en-GB" sz="2000" dirty="0"/>
          </a:p>
          <a:p>
            <a:pPr marL="470916" lvl="1" indent="-342900">
              <a:buFont typeface="+mj-lt"/>
              <a:buAutoNum type="arabicPeriod"/>
            </a:pPr>
            <a:endParaRPr lang="en-GB" sz="2000" dirty="0" smtClean="0"/>
          </a:p>
        </p:txBody>
      </p:sp>
    </p:spTree>
    <p:custDataLst>
      <p:tags r:id="rId1"/>
    </p:custDataLst>
    <p:extLst>
      <p:ext uri="{BB962C8B-B14F-4D97-AF65-F5344CB8AC3E}">
        <p14:creationId xmlns:p14="http://schemas.microsoft.com/office/powerpoint/2010/main" val="86426281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Predicting behaviour</a:t>
            </a:r>
            <a:endParaRPr lang="en-GB" dirty="0"/>
          </a:p>
        </p:txBody>
      </p:sp>
      <p:sp>
        <p:nvSpPr>
          <p:cNvPr id="3" name="Content Placeholder 2"/>
          <p:cNvSpPr>
            <a:spLocks noGrp="1"/>
          </p:cNvSpPr>
          <p:nvPr>
            <p:ph idx="1"/>
          </p:nvPr>
        </p:nvSpPr>
        <p:spPr/>
        <p:txBody>
          <a:bodyPr>
            <a:normAutofit/>
          </a:bodyPr>
          <a:lstStyle/>
          <a:p>
            <a:r>
              <a:rPr lang="en-GB" sz="2800" dirty="0"/>
              <a:t>Use the theory of planned </a:t>
            </a:r>
            <a:r>
              <a:rPr lang="en-GB" sz="2800" dirty="0" smtClean="0"/>
              <a:t>behaviour, decide </a:t>
            </a:r>
            <a:r>
              <a:rPr lang="en-GB" sz="2800" dirty="0"/>
              <a:t>whether Jerry is likely to drink a glass of beer during his lunch break on most working days.</a:t>
            </a:r>
          </a:p>
        </p:txBody>
      </p:sp>
    </p:spTree>
    <p:custDataLst>
      <p:tags r:id="rId1"/>
    </p:custDataLst>
    <p:extLst>
      <p:ext uri="{BB962C8B-B14F-4D97-AF65-F5344CB8AC3E}">
        <p14:creationId xmlns:p14="http://schemas.microsoft.com/office/powerpoint/2010/main" val="162672880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Predicting behaviour</a:t>
            </a:r>
            <a:endParaRPr lang="en-GB" dirty="0"/>
          </a:p>
        </p:txBody>
      </p:sp>
      <p:sp>
        <p:nvSpPr>
          <p:cNvPr id="3" name="Content Placeholder 2"/>
          <p:cNvSpPr>
            <a:spLocks noGrp="1"/>
          </p:cNvSpPr>
          <p:nvPr>
            <p:ph idx="1"/>
          </p:nvPr>
        </p:nvSpPr>
        <p:spPr/>
        <p:txBody>
          <a:bodyPr/>
          <a:lstStyle/>
          <a:p>
            <a:r>
              <a:rPr lang="en-GB" dirty="0" smtClean="0"/>
              <a:t>Jerry Lander felt that there was nothing wrong with drinking a glass or two of beer during his lunchbreak. He could afford it easily enough. He claimed that he had never seen any evidence that a lunchtime drink harmed his work performance during the afternoon. He found that is helped him feel more relaxed and happy at work. Nevertheless, he could do without a drink without much difficulty if he had to. Jerry liked the friendship and approval of other people, and at lunchtime the nearby bar was full of acquaintances he could chat to. Work was an important part of Jerry’s life and he was keen to gain promotion. Unfortunately his boss did not approve of alcoholic drinking at lunchtime – or indeed at any other time. Nor did most of his colleagues, with whom he worked closely. They seemed to view it as a sign of personal inadequacy.</a:t>
            </a:r>
            <a:endParaRPr lang="en-GB" dirty="0"/>
          </a:p>
        </p:txBody>
      </p:sp>
    </p:spTree>
    <p:extLst>
      <p:ext uri="{BB962C8B-B14F-4D97-AF65-F5344CB8AC3E}">
        <p14:creationId xmlns:p14="http://schemas.microsoft.com/office/powerpoint/2010/main" val="212455363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Job satisfaction</a:t>
            </a:r>
            <a:endParaRPr lang="en-GB" dirty="0"/>
          </a:p>
        </p:txBody>
      </p:sp>
      <p:sp>
        <p:nvSpPr>
          <p:cNvPr id="3" name="Subtitle 2"/>
          <p:cNvSpPr>
            <a:spLocks noGrp="1"/>
          </p:cNvSpPr>
          <p:nvPr>
            <p:ph type="subTitle" idx="1"/>
          </p:nvPr>
        </p:nvSpPr>
        <p:spPr/>
        <p:txBody>
          <a:bodyPr/>
          <a:lstStyle/>
          <a:p>
            <a:endParaRPr lang="en-GB"/>
          </a:p>
        </p:txBody>
      </p:sp>
    </p:spTree>
    <p:custDataLst>
      <p:tags r:id="rId1"/>
    </p:custDataLst>
    <p:extLst>
      <p:ext uri="{BB962C8B-B14F-4D97-AF65-F5344CB8AC3E}">
        <p14:creationId xmlns:p14="http://schemas.microsoft.com/office/powerpoint/2010/main" val="65186536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Job satisfaction</a:t>
            </a:r>
            <a:endParaRPr lang="en-GB" dirty="0"/>
          </a:p>
        </p:txBody>
      </p:sp>
      <p:sp>
        <p:nvSpPr>
          <p:cNvPr id="3" name="Content Placeholder 2"/>
          <p:cNvSpPr>
            <a:spLocks noGrp="1"/>
          </p:cNvSpPr>
          <p:nvPr>
            <p:ph idx="1"/>
          </p:nvPr>
        </p:nvSpPr>
        <p:spPr/>
        <p:txBody>
          <a:bodyPr>
            <a:normAutofit/>
          </a:bodyPr>
          <a:lstStyle/>
          <a:p>
            <a:r>
              <a:rPr lang="en-GB" sz="3200" dirty="0"/>
              <a:t>Important for two main reasons:</a:t>
            </a:r>
          </a:p>
          <a:p>
            <a:endParaRPr lang="en-GB" sz="3200" dirty="0"/>
          </a:p>
          <a:p>
            <a:pPr marL="585216" lvl="1" indent="-457200">
              <a:buFont typeface="+mj-lt"/>
              <a:buAutoNum type="arabicPeriod"/>
            </a:pPr>
            <a:r>
              <a:rPr lang="en-GB" sz="2400" dirty="0" smtClean="0"/>
              <a:t>One </a:t>
            </a:r>
            <a:r>
              <a:rPr lang="en-GB" sz="2400" dirty="0"/>
              <a:t>indicator of a person’s psychological well-being or mental </a:t>
            </a:r>
            <a:r>
              <a:rPr lang="en-GB" sz="2400" dirty="0" smtClean="0"/>
              <a:t>health</a:t>
            </a:r>
          </a:p>
          <a:p>
            <a:pPr marL="585216" lvl="1" indent="-457200">
              <a:buFont typeface="+mj-lt"/>
              <a:buAutoNum type="arabicPeriod"/>
            </a:pPr>
            <a:endParaRPr lang="en-GB" sz="2400" dirty="0"/>
          </a:p>
          <a:p>
            <a:pPr marL="585216" lvl="1" indent="-457200">
              <a:buFont typeface="+mj-lt"/>
              <a:buAutoNum type="arabicPeriod"/>
            </a:pPr>
            <a:r>
              <a:rPr lang="en-GB" sz="2400" dirty="0" smtClean="0"/>
              <a:t>Often </a:t>
            </a:r>
            <a:r>
              <a:rPr lang="en-GB" sz="2400" dirty="0"/>
              <a:t>assumed that job satisfaction will lead to motivation and good work performance</a:t>
            </a:r>
          </a:p>
        </p:txBody>
      </p:sp>
      <p:pic>
        <p:nvPicPr>
          <p:cNvPr id="4" name="Picture 3"/>
          <p:cNvPicPr>
            <a:picLocks noChangeAspect="1"/>
          </p:cNvPicPr>
          <p:nvPr/>
        </p:nvPicPr>
        <p:blipFill>
          <a:blip r:embed="rId4"/>
          <a:stretch>
            <a:fillRect/>
          </a:stretch>
        </p:blipFill>
        <p:spPr>
          <a:xfrm>
            <a:off x="5916531" y="1576183"/>
            <a:ext cx="1945873" cy="1294890"/>
          </a:xfrm>
          <a:prstGeom prst="rect">
            <a:avLst/>
          </a:prstGeom>
        </p:spPr>
      </p:pic>
    </p:spTree>
    <p:custDataLst>
      <p:tags r:id="rId1"/>
    </p:custDataLst>
    <p:extLst>
      <p:ext uri="{BB962C8B-B14F-4D97-AF65-F5344CB8AC3E}">
        <p14:creationId xmlns:p14="http://schemas.microsoft.com/office/powerpoint/2010/main" val="27167095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5888510" y="3419092"/>
            <a:ext cx="2685927" cy="2820836"/>
          </a:xfrm>
          <a:prstGeom prst="rect">
            <a:avLst/>
          </a:prstGeom>
        </p:spPr>
      </p:pic>
      <p:sp>
        <p:nvSpPr>
          <p:cNvPr id="2" name="Title 1"/>
          <p:cNvSpPr>
            <a:spLocks noGrp="1"/>
          </p:cNvSpPr>
          <p:nvPr>
            <p:ph type="title"/>
          </p:nvPr>
        </p:nvSpPr>
        <p:spPr/>
        <p:txBody>
          <a:bodyPr/>
          <a:lstStyle/>
          <a:p>
            <a:r>
              <a:rPr lang="en-GB" dirty="0" smtClean="0"/>
              <a:t>What is ‘job satisfaction’?</a:t>
            </a:r>
            <a:endParaRPr lang="en-GB" dirty="0"/>
          </a:p>
        </p:txBody>
      </p:sp>
      <p:sp>
        <p:nvSpPr>
          <p:cNvPr id="3" name="Content Placeholder 2"/>
          <p:cNvSpPr>
            <a:spLocks noGrp="1"/>
          </p:cNvSpPr>
          <p:nvPr>
            <p:ph idx="1"/>
          </p:nvPr>
        </p:nvSpPr>
        <p:spPr/>
        <p:txBody>
          <a:bodyPr>
            <a:normAutofit/>
          </a:bodyPr>
          <a:lstStyle/>
          <a:p>
            <a:r>
              <a:rPr lang="en-GB" sz="2400" dirty="0"/>
              <a:t>Locke (1976)</a:t>
            </a:r>
          </a:p>
          <a:p>
            <a:pPr lvl="1"/>
            <a:r>
              <a:rPr lang="en-GB" sz="1800" dirty="0"/>
              <a:t>‘a pleasurable or positive emotional state resulting from the appraisal of one’s job or job experiences’</a:t>
            </a:r>
          </a:p>
          <a:p>
            <a:pPr lvl="1"/>
            <a:endParaRPr lang="en-GB" sz="2000" dirty="0"/>
          </a:p>
          <a:p>
            <a:r>
              <a:rPr lang="en-GB" sz="2400" u="sng" dirty="0"/>
              <a:t>Three views:</a:t>
            </a:r>
          </a:p>
          <a:p>
            <a:r>
              <a:rPr lang="en-GB" sz="2400" dirty="0"/>
              <a:t>1) Function of person or personality</a:t>
            </a:r>
          </a:p>
          <a:p>
            <a:r>
              <a:rPr lang="en-GB" sz="2400" dirty="0"/>
              <a:t>2) Views of others in the workplace</a:t>
            </a:r>
          </a:p>
          <a:p>
            <a:r>
              <a:rPr lang="en-GB" sz="2400" dirty="0"/>
              <a:t>3) Features of the job</a:t>
            </a:r>
          </a:p>
        </p:txBody>
      </p:sp>
    </p:spTree>
    <p:custDataLst>
      <p:tags r:id="rId1"/>
    </p:custDataLst>
    <p:extLst>
      <p:ext uri="{BB962C8B-B14F-4D97-AF65-F5344CB8AC3E}">
        <p14:creationId xmlns:p14="http://schemas.microsoft.com/office/powerpoint/2010/main" val="3433287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p:cTn id="12"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4" dur="500"/>
                                        <p:tgtEl>
                                          <p:spTgt spid="3">
                                            <p:txEl>
                                              <p:pRg st="1" end="1"/>
                                            </p:txEl>
                                          </p:spTgt>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p:cTn id="17"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19" dur="500"/>
                                        <p:tgtEl>
                                          <p:spTgt spid="3">
                                            <p:txEl>
                                              <p:pRg st="3" end="3"/>
                                            </p:txEl>
                                          </p:spTgt>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 calcmode="lin" valueType="num">
                                      <p:cBhvr>
                                        <p:cTn id="22"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3"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4" dur="500"/>
                                        <p:tgtEl>
                                          <p:spTgt spid="3">
                                            <p:txEl>
                                              <p:pRg st="4" end="4"/>
                                            </p:txEl>
                                          </p:spTgt>
                                        </p:tgtEl>
                                      </p:cBhvr>
                                    </p:animEffect>
                                  </p:childTnLst>
                                </p:cTn>
                              </p:par>
                              <p:par>
                                <p:cTn id="25" presetID="53" presetClass="entr" presetSubtype="16"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p:cTn id="27"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29" dur="500"/>
                                        <p:tgtEl>
                                          <p:spTgt spid="3">
                                            <p:txEl>
                                              <p:pRg st="5" end="5"/>
                                            </p:txEl>
                                          </p:spTgt>
                                        </p:tgtEl>
                                      </p:cBhvr>
                                    </p:animEffect>
                                  </p:childTnLst>
                                </p:cTn>
                              </p:par>
                              <p:par>
                                <p:cTn id="30" presetID="53" presetClass="entr" presetSubtype="16" fill="hold" grpId="0" nodeType="with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 calcmode="lin" valueType="num">
                                      <p:cBhvr>
                                        <p:cTn id="32"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3"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4"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Measuring job satisfaction</a:t>
            </a:r>
            <a:endParaRPr lang="en-GB" dirty="0"/>
          </a:p>
        </p:txBody>
      </p:sp>
      <p:sp>
        <p:nvSpPr>
          <p:cNvPr id="3" name="Content Placeholder 2"/>
          <p:cNvSpPr>
            <a:spLocks noGrp="1"/>
          </p:cNvSpPr>
          <p:nvPr>
            <p:ph idx="1"/>
          </p:nvPr>
        </p:nvSpPr>
        <p:spPr/>
        <p:txBody>
          <a:bodyPr>
            <a:normAutofit/>
          </a:bodyPr>
          <a:lstStyle/>
          <a:p>
            <a:r>
              <a:rPr lang="en-GB" sz="2800" dirty="0"/>
              <a:t>Measures:</a:t>
            </a:r>
          </a:p>
          <a:p>
            <a:pPr lvl="1"/>
            <a:r>
              <a:rPr lang="en-GB" sz="2000" dirty="0"/>
              <a:t>Job Description Index (JDI; Smith et al., 1969)</a:t>
            </a:r>
          </a:p>
          <a:p>
            <a:pPr lvl="1"/>
            <a:r>
              <a:rPr lang="en-GB" sz="2000" dirty="0"/>
              <a:t>Job Satisfaction Scales (</a:t>
            </a:r>
            <a:r>
              <a:rPr lang="en-GB" sz="2000" dirty="0" err="1"/>
              <a:t>Warr</a:t>
            </a:r>
            <a:r>
              <a:rPr lang="en-GB" sz="2000" dirty="0"/>
              <a:t> et al., 1979)</a:t>
            </a:r>
          </a:p>
          <a:p>
            <a:pPr lvl="1"/>
            <a:r>
              <a:rPr lang="en-GB" sz="2000" dirty="0"/>
              <a:t>Overall Job Satisfaction Scale (</a:t>
            </a:r>
            <a:r>
              <a:rPr lang="en-GB" sz="2000" dirty="0" err="1"/>
              <a:t>Brayfield</a:t>
            </a:r>
            <a:r>
              <a:rPr lang="en-GB" sz="2000" dirty="0"/>
              <a:t> &amp; </a:t>
            </a:r>
            <a:r>
              <a:rPr lang="en-GB" sz="2000" dirty="0" err="1"/>
              <a:t>Rothe</a:t>
            </a:r>
            <a:r>
              <a:rPr lang="en-GB" sz="2000" dirty="0"/>
              <a:t>, 1951)</a:t>
            </a:r>
          </a:p>
          <a:p>
            <a:pPr lvl="1"/>
            <a:endParaRPr lang="en-GB" sz="2000" dirty="0"/>
          </a:p>
          <a:p>
            <a:r>
              <a:rPr lang="en-GB" sz="2800" dirty="0"/>
              <a:t>Taber and </a:t>
            </a:r>
            <a:r>
              <a:rPr lang="en-GB" sz="2800" dirty="0" err="1"/>
              <a:t>Alliger</a:t>
            </a:r>
            <a:r>
              <a:rPr lang="en-GB" sz="2800" dirty="0"/>
              <a:t> (1995):</a:t>
            </a:r>
          </a:p>
          <a:p>
            <a:pPr lvl="1"/>
            <a:r>
              <a:rPr lang="en-GB" sz="2000" dirty="0"/>
              <a:t>% of time spent in enjoyable tasks correlated .40 with satisfaction with work itself, and .28 with global satisfaction</a:t>
            </a:r>
          </a:p>
        </p:txBody>
      </p:sp>
    </p:spTree>
    <p:custDataLst>
      <p:tags r:id="rId1"/>
    </p:custDataLst>
    <p:extLst>
      <p:ext uri="{BB962C8B-B14F-4D97-AF65-F5344CB8AC3E}">
        <p14:creationId xmlns:p14="http://schemas.microsoft.com/office/powerpoint/2010/main" val="131125672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Causes and consequences of job satisfaction</a:t>
            </a:r>
            <a:endParaRPr lang="en-GB" dirty="0"/>
          </a:p>
        </p:txBody>
      </p:sp>
      <p:sp>
        <p:nvSpPr>
          <p:cNvPr id="3" name="Content Placeholder 2"/>
          <p:cNvSpPr>
            <a:spLocks noGrp="1"/>
          </p:cNvSpPr>
          <p:nvPr>
            <p:ph idx="1"/>
          </p:nvPr>
        </p:nvSpPr>
        <p:spPr/>
        <p:txBody>
          <a:bodyPr>
            <a:noAutofit/>
          </a:bodyPr>
          <a:lstStyle/>
          <a:p>
            <a:r>
              <a:rPr lang="en-GB" sz="3200" dirty="0"/>
              <a:t>Hackman and Oldham (1976):</a:t>
            </a:r>
          </a:p>
          <a:p>
            <a:r>
              <a:rPr lang="en-GB" sz="3200" dirty="0"/>
              <a:t>Causes:</a:t>
            </a:r>
          </a:p>
          <a:p>
            <a:pPr lvl="1"/>
            <a:r>
              <a:rPr lang="en-GB" sz="2000" dirty="0"/>
              <a:t>Skill variety</a:t>
            </a:r>
          </a:p>
          <a:p>
            <a:pPr lvl="1"/>
            <a:r>
              <a:rPr lang="en-GB" sz="2000" dirty="0"/>
              <a:t>Task identity</a:t>
            </a:r>
          </a:p>
          <a:p>
            <a:pPr lvl="1"/>
            <a:r>
              <a:rPr lang="en-GB" sz="2000" dirty="0"/>
              <a:t>Task significance</a:t>
            </a:r>
          </a:p>
          <a:p>
            <a:pPr lvl="1"/>
            <a:r>
              <a:rPr lang="en-GB" sz="2000" dirty="0"/>
              <a:t>Autonomy</a:t>
            </a:r>
          </a:p>
          <a:p>
            <a:pPr lvl="1"/>
            <a:r>
              <a:rPr lang="en-GB" sz="2000" dirty="0"/>
              <a:t>Correct and precise feedback</a:t>
            </a:r>
          </a:p>
          <a:p>
            <a:pPr lvl="1"/>
            <a:endParaRPr lang="en-GB" sz="2000" dirty="0"/>
          </a:p>
          <a:p>
            <a:r>
              <a:rPr lang="en-GB" sz="2800" dirty="0"/>
              <a:t>Griffin and Bateman (1986) – leader behaviours is also important in satisfaction in work</a:t>
            </a:r>
          </a:p>
          <a:p>
            <a:endParaRPr lang="en-GB" sz="2800" dirty="0"/>
          </a:p>
        </p:txBody>
      </p:sp>
    </p:spTree>
    <p:custDataLst>
      <p:tags r:id="rId1"/>
    </p:custDataLst>
    <p:extLst>
      <p:ext uri="{BB962C8B-B14F-4D97-AF65-F5344CB8AC3E}">
        <p14:creationId xmlns:p14="http://schemas.microsoft.com/office/powerpoint/2010/main" val="349855412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Causes and consequences of job satisfaction</a:t>
            </a:r>
          </a:p>
        </p:txBody>
      </p:sp>
      <p:sp>
        <p:nvSpPr>
          <p:cNvPr id="5" name="Content Placeholder 4"/>
          <p:cNvSpPr>
            <a:spLocks noGrp="1"/>
          </p:cNvSpPr>
          <p:nvPr>
            <p:ph idx="1"/>
          </p:nvPr>
        </p:nvSpPr>
        <p:spPr/>
        <p:txBody>
          <a:bodyPr>
            <a:normAutofit/>
          </a:bodyPr>
          <a:lstStyle/>
          <a:p>
            <a:r>
              <a:rPr lang="en-GB" sz="2400" dirty="0"/>
              <a:t>Judge et al. (2001) identified six possible reasons how job satisfaction and job performance might be related</a:t>
            </a:r>
          </a:p>
          <a:p>
            <a:endParaRPr lang="en-GB" sz="2400" dirty="0"/>
          </a:p>
          <a:p>
            <a:endParaRPr lang="en-GB" sz="2400" dirty="0"/>
          </a:p>
        </p:txBody>
      </p:sp>
      <p:pic>
        <p:nvPicPr>
          <p:cNvPr id="9" name="Content Placeholder 3"/>
          <p:cNvPicPr>
            <a:picLocks noChangeAspect="1"/>
          </p:cNvPicPr>
          <p:nvPr/>
        </p:nvPicPr>
        <p:blipFill>
          <a:blip r:embed="rId4"/>
          <a:stretch>
            <a:fillRect/>
          </a:stretch>
        </p:blipFill>
        <p:spPr>
          <a:xfrm>
            <a:off x="1846825" y="4080511"/>
            <a:ext cx="1964531" cy="1307306"/>
          </a:xfrm>
          <a:prstGeom prst="rect">
            <a:avLst/>
          </a:prstGeom>
        </p:spPr>
      </p:pic>
      <p:pic>
        <p:nvPicPr>
          <p:cNvPr id="10" name="Picture 9"/>
          <p:cNvPicPr>
            <a:picLocks noChangeAspect="1"/>
          </p:cNvPicPr>
          <p:nvPr/>
        </p:nvPicPr>
        <p:blipFill>
          <a:blip r:embed="rId5"/>
          <a:stretch>
            <a:fillRect/>
          </a:stretch>
        </p:blipFill>
        <p:spPr>
          <a:xfrm>
            <a:off x="5390084" y="3981927"/>
            <a:ext cx="1607344" cy="1607344"/>
          </a:xfrm>
          <a:prstGeom prst="rect">
            <a:avLst/>
          </a:prstGeom>
        </p:spPr>
      </p:pic>
    </p:spTree>
    <p:custDataLst>
      <p:tags r:id="rId1"/>
    </p:custDataLst>
    <p:extLst>
      <p:ext uri="{BB962C8B-B14F-4D97-AF65-F5344CB8AC3E}">
        <p14:creationId xmlns:p14="http://schemas.microsoft.com/office/powerpoint/2010/main" val="315192580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Causes and consequences of job satisfaction</a:t>
            </a:r>
          </a:p>
        </p:txBody>
      </p:sp>
      <p:sp>
        <p:nvSpPr>
          <p:cNvPr id="5" name="Content Placeholder 4"/>
          <p:cNvSpPr>
            <a:spLocks noGrp="1"/>
          </p:cNvSpPr>
          <p:nvPr>
            <p:ph idx="1"/>
          </p:nvPr>
        </p:nvSpPr>
        <p:spPr/>
        <p:txBody>
          <a:bodyPr>
            <a:normAutofit/>
          </a:bodyPr>
          <a:lstStyle/>
          <a:p>
            <a:endParaRPr lang="en-GB" sz="2800" dirty="0"/>
          </a:p>
          <a:p>
            <a:r>
              <a:rPr lang="en-GB" sz="2800" dirty="0"/>
              <a:t>1) Job satisfaction causes job performance</a:t>
            </a:r>
          </a:p>
          <a:p>
            <a:endParaRPr lang="en-GB" sz="2800" dirty="0"/>
          </a:p>
        </p:txBody>
      </p:sp>
      <p:sp>
        <p:nvSpPr>
          <p:cNvPr id="6" name="Rounded Rectangle 5"/>
          <p:cNvSpPr/>
          <p:nvPr/>
        </p:nvSpPr>
        <p:spPr>
          <a:xfrm>
            <a:off x="1903088" y="3763700"/>
            <a:ext cx="827432" cy="633620"/>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JS</a:t>
            </a:r>
          </a:p>
        </p:txBody>
      </p:sp>
      <p:sp>
        <p:nvSpPr>
          <p:cNvPr id="7" name="Rounded Rectangle 6"/>
          <p:cNvSpPr/>
          <p:nvPr/>
        </p:nvSpPr>
        <p:spPr>
          <a:xfrm>
            <a:off x="6194817" y="3763700"/>
            <a:ext cx="827432" cy="633620"/>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JP</a:t>
            </a:r>
          </a:p>
        </p:txBody>
      </p:sp>
      <p:sp>
        <p:nvSpPr>
          <p:cNvPr id="8" name="Right Arrow 7"/>
          <p:cNvSpPr/>
          <p:nvPr/>
        </p:nvSpPr>
        <p:spPr>
          <a:xfrm>
            <a:off x="2914534" y="3922106"/>
            <a:ext cx="3115917" cy="316810"/>
          </a:xfrm>
          <a:prstGeom prst="rightArrow">
            <a:avLst/>
          </a:prstGeom>
          <a:noFill/>
          <a:ln w="444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3" name="TextBox 2"/>
          <p:cNvSpPr txBox="1"/>
          <p:nvPr/>
        </p:nvSpPr>
        <p:spPr>
          <a:xfrm>
            <a:off x="1564958" y="5074083"/>
            <a:ext cx="5815068" cy="400110"/>
          </a:xfrm>
          <a:prstGeom prst="rect">
            <a:avLst/>
          </a:prstGeom>
          <a:noFill/>
        </p:spPr>
        <p:txBody>
          <a:bodyPr wrap="square" rtlCol="0">
            <a:spAutoFit/>
          </a:bodyPr>
          <a:lstStyle/>
          <a:p>
            <a:r>
              <a:rPr lang="en-GB" sz="2000" i="1" dirty="0" smtClean="0"/>
              <a:t>People work harder or better because they like their job</a:t>
            </a:r>
            <a:endParaRPr lang="en-GB" sz="2000" i="1" dirty="0"/>
          </a:p>
        </p:txBody>
      </p:sp>
    </p:spTree>
    <p:custDataLst>
      <p:tags r:id="rId1"/>
    </p:custDataLst>
    <p:extLst>
      <p:ext uri="{BB962C8B-B14F-4D97-AF65-F5344CB8AC3E}">
        <p14:creationId xmlns:p14="http://schemas.microsoft.com/office/powerpoint/2010/main" val="965635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Causes and consequences of job satisfaction</a:t>
            </a:r>
          </a:p>
        </p:txBody>
      </p:sp>
      <p:sp>
        <p:nvSpPr>
          <p:cNvPr id="5" name="Content Placeholder 4"/>
          <p:cNvSpPr>
            <a:spLocks noGrp="1"/>
          </p:cNvSpPr>
          <p:nvPr>
            <p:ph idx="1"/>
          </p:nvPr>
        </p:nvSpPr>
        <p:spPr>
          <a:xfrm>
            <a:off x="1719073" y="2571751"/>
            <a:ext cx="5467541" cy="573985"/>
          </a:xfrm>
        </p:spPr>
        <p:txBody>
          <a:bodyPr>
            <a:noAutofit/>
          </a:bodyPr>
          <a:lstStyle/>
          <a:p>
            <a:r>
              <a:rPr lang="en-GB" sz="2400" dirty="0"/>
              <a:t>2) Job performance causes job satisfaction</a:t>
            </a:r>
          </a:p>
          <a:p>
            <a:endParaRPr lang="en-GB" sz="2400" dirty="0"/>
          </a:p>
        </p:txBody>
      </p:sp>
      <p:sp>
        <p:nvSpPr>
          <p:cNvPr id="6" name="Rounded Rectangle 5"/>
          <p:cNvSpPr/>
          <p:nvPr/>
        </p:nvSpPr>
        <p:spPr>
          <a:xfrm>
            <a:off x="1888436" y="3285217"/>
            <a:ext cx="827432" cy="633620"/>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JS</a:t>
            </a:r>
          </a:p>
        </p:txBody>
      </p:sp>
      <p:sp>
        <p:nvSpPr>
          <p:cNvPr id="7" name="Rounded Rectangle 6"/>
          <p:cNvSpPr/>
          <p:nvPr/>
        </p:nvSpPr>
        <p:spPr>
          <a:xfrm>
            <a:off x="6214810" y="3316213"/>
            <a:ext cx="827432" cy="633620"/>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JP</a:t>
            </a:r>
          </a:p>
        </p:txBody>
      </p:sp>
      <p:sp>
        <p:nvSpPr>
          <p:cNvPr id="8" name="Right Arrow 7"/>
          <p:cNvSpPr/>
          <p:nvPr/>
        </p:nvSpPr>
        <p:spPr>
          <a:xfrm>
            <a:off x="2835250" y="3474618"/>
            <a:ext cx="3235187" cy="316810"/>
          </a:xfrm>
          <a:prstGeom prst="rightArrow">
            <a:avLst/>
          </a:prstGeom>
          <a:noFill/>
          <a:ln w="44450">
            <a:solidFill>
              <a:schemeClr val="accent1">
                <a:lumMod val="75000"/>
              </a:schemeClr>
            </a:solidFill>
          </a:ln>
          <a:scene3d>
            <a:camera prst="orthographicFront">
              <a:rot lat="0" lon="0" rev="10799999"/>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4" name="TextBox 13"/>
          <p:cNvSpPr txBox="1"/>
          <p:nvPr/>
        </p:nvSpPr>
        <p:spPr>
          <a:xfrm>
            <a:off x="1285989" y="4888103"/>
            <a:ext cx="6881618" cy="400110"/>
          </a:xfrm>
          <a:prstGeom prst="rect">
            <a:avLst/>
          </a:prstGeom>
          <a:noFill/>
        </p:spPr>
        <p:txBody>
          <a:bodyPr wrap="square" rtlCol="0">
            <a:spAutoFit/>
          </a:bodyPr>
          <a:lstStyle/>
          <a:p>
            <a:r>
              <a:rPr lang="en-GB" sz="2000" i="1" dirty="0" smtClean="0"/>
              <a:t>People tend to like their job because they are good/successful at it</a:t>
            </a:r>
            <a:endParaRPr lang="en-GB" sz="2000" i="1" dirty="0"/>
          </a:p>
        </p:txBody>
      </p:sp>
    </p:spTree>
    <p:custDataLst>
      <p:tags r:id="rId1"/>
    </p:custDataLst>
    <p:extLst>
      <p:ext uri="{BB962C8B-B14F-4D97-AF65-F5344CB8AC3E}">
        <p14:creationId xmlns:p14="http://schemas.microsoft.com/office/powerpoint/2010/main" val="3172537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Causes and consequences of job satisfaction</a:t>
            </a:r>
          </a:p>
        </p:txBody>
      </p:sp>
      <p:sp>
        <p:nvSpPr>
          <p:cNvPr id="9" name="Content Placeholder 4"/>
          <p:cNvSpPr txBox="1">
            <a:spLocks/>
          </p:cNvSpPr>
          <p:nvPr/>
        </p:nvSpPr>
        <p:spPr>
          <a:xfrm>
            <a:off x="1719071" y="3026515"/>
            <a:ext cx="5983587" cy="573985"/>
          </a:xfrm>
          <a:prstGeom prst="rect">
            <a:avLst/>
          </a:prstGeom>
        </p:spPr>
        <p:txBody>
          <a:bodyPr vert="horz" lIns="34290" tIns="34290" rIns="34290" bIns="3429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a:lstStyle>
          <a:p>
            <a:pPr algn="ctr"/>
            <a:r>
              <a:rPr lang="en-GB" sz="2400" dirty="0"/>
              <a:t>3) Job satisfaction and job performance cause each other</a:t>
            </a:r>
          </a:p>
          <a:p>
            <a:pPr algn="ctr"/>
            <a:endParaRPr lang="en-GB" sz="1800" dirty="0"/>
          </a:p>
        </p:txBody>
      </p:sp>
      <p:sp>
        <p:nvSpPr>
          <p:cNvPr id="10" name="Rounded Rectangle 9"/>
          <p:cNvSpPr/>
          <p:nvPr/>
        </p:nvSpPr>
        <p:spPr>
          <a:xfrm>
            <a:off x="1810950" y="4152692"/>
            <a:ext cx="827432" cy="633620"/>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JS</a:t>
            </a:r>
          </a:p>
        </p:txBody>
      </p:sp>
      <p:sp>
        <p:nvSpPr>
          <p:cNvPr id="11" name="Rounded Rectangle 10"/>
          <p:cNvSpPr/>
          <p:nvPr/>
        </p:nvSpPr>
        <p:spPr>
          <a:xfrm>
            <a:off x="6359180" y="4152692"/>
            <a:ext cx="827432" cy="633620"/>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JP</a:t>
            </a:r>
          </a:p>
        </p:txBody>
      </p:sp>
      <p:sp>
        <p:nvSpPr>
          <p:cNvPr id="12" name="Right Arrow 11"/>
          <p:cNvSpPr/>
          <p:nvPr/>
        </p:nvSpPr>
        <p:spPr>
          <a:xfrm>
            <a:off x="2894883" y="4627907"/>
            <a:ext cx="3235187" cy="316810"/>
          </a:xfrm>
          <a:prstGeom prst="rightArrow">
            <a:avLst/>
          </a:prstGeom>
          <a:noFill/>
          <a:ln w="44450">
            <a:solidFill>
              <a:schemeClr val="accent1">
                <a:lumMod val="75000"/>
              </a:schemeClr>
            </a:solidFill>
          </a:ln>
          <a:scene3d>
            <a:camera prst="orthographicFront">
              <a:rot lat="0" lon="0" rev="10799999"/>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3" name="Right Arrow 12"/>
          <p:cNvSpPr/>
          <p:nvPr/>
        </p:nvSpPr>
        <p:spPr>
          <a:xfrm>
            <a:off x="2954519" y="4102885"/>
            <a:ext cx="3115917" cy="316810"/>
          </a:xfrm>
          <a:prstGeom prst="rightArrow">
            <a:avLst/>
          </a:prstGeom>
          <a:noFill/>
          <a:ln w="444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custDataLst>
      <p:tags r:id="rId1"/>
    </p:custDataLst>
    <p:extLst>
      <p:ext uri="{BB962C8B-B14F-4D97-AF65-F5344CB8AC3E}">
        <p14:creationId xmlns:p14="http://schemas.microsoft.com/office/powerpoint/2010/main" val="2990956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barn(inVertical)">
                                      <p:cBhvr>
                                        <p:cTn id="10" dur="500"/>
                                        <p:tgtEl>
                                          <p:spTgt spid="10"/>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barn(inVertical)">
                                      <p:cBhvr>
                                        <p:cTn id="13" dur="500"/>
                                        <p:tgtEl>
                                          <p:spTgt spid="13"/>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barn(inVertical)">
                                      <p:cBhvr>
                                        <p:cTn id="16" dur="500"/>
                                        <p:tgtEl>
                                          <p:spTgt spid="12"/>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barn(inVertical)">
                                      <p:cBhvr>
                                        <p:cTn id="19"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animBg="1"/>
      <p:bldP spid="11" grpId="0" animBg="1"/>
      <p:bldP spid="12" grpId="0" animBg="1"/>
      <p:bldP spid="13"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Causes and consequences of job satisfaction</a:t>
            </a:r>
          </a:p>
        </p:txBody>
      </p:sp>
      <p:sp>
        <p:nvSpPr>
          <p:cNvPr id="5" name="Content Placeholder 4"/>
          <p:cNvSpPr>
            <a:spLocks noGrp="1"/>
          </p:cNvSpPr>
          <p:nvPr>
            <p:ph idx="1"/>
          </p:nvPr>
        </p:nvSpPr>
        <p:spPr>
          <a:xfrm>
            <a:off x="1057409" y="2450694"/>
            <a:ext cx="7176954" cy="609467"/>
          </a:xfrm>
        </p:spPr>
        <p:txBody>
          <a:bodyPr>
            <a:noAutofit/>
          </a:bodyPr>
          <a:lstStyle/>
          <a:p>
            <a:r>
              <a:rPr lang="en-GB" sz="2400" dirty="0"/>
              <a:t>4) Job satisfaction and job performance are correlated</a:t>
            </a:r>
          </a:p>
          <a:p>
            <a:endParaRPr lang="en-GB" sz="1600" dirty="0"/>
          </a:p>
        </p:txBody>
      </p:sp>
      <p:sp>
        <p:nvSpPr>
          <p:cNvPr id="6" name="Rounded Rectangle 5"/>
          <p:cNvSpPr/>
          <p:nvPr/>
        </p:nvSpPr>
        <p:spPr>
          <a:xfrm>
            <a:off x="1806439" y="4032802"/>
            <a:ext cx="827432" cy="633620"/>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JS</a:t>
            </a:r>
          </a:p>
        </p:txBody>
      </p:sp>
      <p:sp>
        <p:nvSpPr>
          <p:cNvPr id="7" name="Rounded Rectangle 6"/>
          <p:cNvSpPr/>
          <p:nvPr/>
        </p:nvSpPr>
        <p:spPr>
          <a:xfrm>
            <a:off x="6483166" y="4032802"/>
            <a:ext cx="827432" cy="633620"/>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JP</a:t>
            </a:r>
          </a:p>
        </p:txBody>
      </p:sp>
      <p:sp>
        <p:nvSpPr>
          <p:cNvPr id="14" name="Rounded Rectangle 13"/>
          <p:cNvSpPr/>
          <p:nvPr/>
        </p:nvSpPr>
        <p:spPr>
          <a:xfrm>
            <a:off x="4039127" y="5183257"/>
            <a:ext cx="827432" cy="633620"/>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i="1" dirty="0"/>
              <a:t>X</a:t>
            </a:r>
          </a:p>
        </p:txBody>
      </p:sp>
      <p:cxnSp>
        <p:nvCxnSpPr>
          <p:cNvPr id="4" name="Straight Arrow Connector 3"/>
          <p:cNvCxnSpPr/>
          <p:nvPr/>
        </p:nvCxnSpPr>
        <p:spPr>
          <a:xfrm flipH="1" flipV="1">
            <a:off x="2633871" y="4584424"/>
            <a:ext cx="1405256" cy="598833"/>
          </a:xfrm>
          <a:prstGeom prst="straightConnector1">
            <a:avLst/>
          </a:prstGeom>
          <a:ln w="28575">
            <a:solidFill>
              <a:schemeClr val="accent1">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V="1">
            <a:off x="4866559" y="4666423"/>
            <a:ext cx="1616606" cy="516835"/>
          </a:xfrm>
          <a:prstGeom prst="straightConnector1">
            <a:avLst/>
          </a:prstGeom>
          <a:ln w="28575">
            <a:solidFill>
              <a:schemeClr val="accent1">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7" name="Curved Down Arrow 16"/>
          <p:cNvSpPr/>
          <p:nvPr/>
        </p:nvSpPr>
        <p:spPr>
          <a:xfrm>
            <a:off x="2528194" y="3181219"/>
            <a:ext cx="4235384" cy="851585"/>
          </a:xfrm>
          <a:prstGeom prst="curvedDownArrow">
            <a:avLst/>
          </a:prstGeom>
          <a:noFill/>
          <a:ln w="28575">
            <a:solidFill>
              <a:schemeClr val="accent1">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solidFill>
                <a:schemeClr val="tx1"/>
              </a:solidFill>
            </a:endParaRPr>
          </a:p>
        </p:txBody>
      </p:sp>
      <p:sp>
        <p:nvSpPr>
          <p:cNvPr id="3" name="TextBox 2"/>
          <p:cNvSpPr txBox="1"/>
          <p:nvPr/>
        </p:nvSpPr>
        <p:spPr>
          <a:xfrm>
            <a:off x="5380394" y="5518005"/>
            <a:ext cx="3314155" cy="1015663"/>
          </a:xfrm>
          <a:prstGeom prst="rect">
            <a:avLst/>
          </a:prstGeom>
          <a:noFill/>
        </p:spPr>
        <p:txBody>
          <a:bodyPr wrap="square" rtlCol="0">
            <a:spAutoFit/>
          </a:bodyPr>
          <a:lstStyle/>
          <a:p>
            <a:r>
              <a:rPr lang="en-GB" sz="2000" i="1" dirty="0" smtClean="0"/>
              <a:t>e.g., the clarity of job requirements could help both satisfaction and performance</a:t>
            </a:r>
            <a:endParaRPr lang="en-GB" sz="2000" i="1" dirty="0"/>
          </a:p>
        </p:txBody>
      </p:sp>
    </p:spTree>
    <p:custDataLst>
      <p:tags r:id="rId1"/>
    </p:custDataLst>
    <p:extLst>
      <p:ext uri="{BB962C8B-B14F-4D97-AF65-F5344CB8AC3E}">
        <p14:creationId xmlns:p14="http://schemas.microsoft.com/office/powerpoint/2010/main" val="3863140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ight Arrow 10"/>
          <p:cNvSpPr/>
          <p:nvPr/>
        </p:nvSpPr>
        <p:spPr>
          <a:xfrm>
            <a:off x="2704771" y="3958260"/>
            <a:ext cx="3235187" cy="316810"/>
          </a:xfrm>
          <a:prstGeom prst="rightArrow">
            <a:avLst/>
          </a:prstGeom>
          <a:solidFill>
            <a:schemeClr val="accent1">
              <a:lumMod val="75000"/>
            </a:schemeClr>
          </a:solidFill>
          <a:ln w="44450">
            <a:solidFill>
              <a:schemeClr val="accent1">
                <a:lumMod val="75000"/>
              </a:schemeClr>
            </a:solidFill>
          </a:ln>
          <a:scene3d>
            <a:camera prst="orthographicFront">
              <a:rot lat="0" lon="0" rev="10799999"/>
            </a:camera>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 name="Title 1"/>
          <p:cNvSpPr>
            <a:spLocks noGrp="1"/>
          </p:cNvSpPr>
          <p:nvPr>
            <p:ph type="title"/>
          </p:nvPr>
        </p:nvSpPr>
        <p:spPr/>
        <p:txBody>
          <a:bodyPr/>
          <a:lstStyle/>
          <a:p>
            <a:r>
              <a:rPr lang="en-GB" dirty="0"/>
              <a:t>Causes and consequences of job satisfaction</a:t>
            </a:r>
          </a:p>
        </p:txBody>
      </p:sp>
      <p:sp>
        <p:nvSpPr>
          <p:cNvPr id="5" name="Content Placeholder 4"/>
          <p:cNvSpPr>
            <a:spLocks noGrp="1"/>
          </p:cNvSpPr>
          <p:nvPr>
            <p:ph idx="1"/>
          </p:nvPr>
        </p:nvSpPr>
        <p:spPr>
          <a:xfrm>
            <a:off x="1719073" y="2571751"/>
            <a:ext cx="5937090" cy="791381"/>
          </a:xfrm>
        </p:spPr>
        <p:txBody>
          <a:bodyPr>
            <a:noAutofit/>
          </a:bodyPr>
          <a:lstStyle/>
          <a:p>
            <a:r>
              <a:rPr lang="en-GB" sz="2400" dirty="0"/>
              <a:t>5) Job satisfaction and job performance </a:t>
            </a:r>
            <a:r>
              <a:rPr lang="en-GB" sz="2400" i="1" dirty="0"/>
              <a:t>may </a:t>
            </a:r>
            <a:r>
              <a:rPr lang="en-GB" sz="2400" dirty="0"/>
              <a:t>be causally linked</a:t>
            </a:r>
          </a:p>
          <a:p>
            <a:endParaRPr lang="en-GB" sz="1600" dirty="0"/>
          </a:p>
        </p:txBody>
      </p:sp>
      <p:sp>
        <p:nvSpPr>
          <p:cNvPr id="6" name="Rounded Rectangle 5"/>
          <p:cNvSpPr/>
          <p:nvPr/>
        </p:nvSpPr>
        <p:spPr>
          <a:xfrm>
            <a:off x="1789723" y="3799854"/>
            <a:ext cx="827432" cy="633620"/>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JS</a:t>
            </a:r>
          </a:p>
        </p:txBody>
      </p:sp>
      <p:sp>
        <p:nvSpPr>
          <p:cNvPr id="7" name="Rounded Rectangle 6"/>
          <p:cNvSpPr/>
          <p:nvPr/>
        </p:nvSpPr>
        <p:spPr>
          <a:xfrm>
            <a:off x="6512134" y="3799854"/>
            <a:ext cx="827432" cy="633620"/>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JP</a:t>
            </a:r>
          </a:p>
        </p:txBody>
      </p:sp>
      <p:sp>
        <p:nvSpPr>
          <p:cNvPr id="14" name="Rounded Rectangle 13"/>
          <p:cNvSpPr/>
          <p:nvPr/>
        </p:nvSpPr>
        <p:spPr>
          <a:xfrm>
            <a:off x="4039127" y="5183257"/>
            <a:ext cx="827432" cy="633620"/>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i="1" dirty="0"/>
              <a:t>X</a:t>
            </a:r>
          </a:p>
        </p:txBody>
      </p:sp>
      <p:sp>
        <p:nvSpPr>
          <p:cNvPr id="10" name="Right Arrow 9"/>
          <p:cNvSpPr/>
          <p:nvPr/>
        </p:nvSpPr>
        <p:spPr>
          <a:xfrm>
            <a:off x="3308600" y="3958260"/>
            <a:ext cx="3115917" cy="316810"/>
          </a:xfrm>
          <a:prstGeom prst="rightArrow">
            <a:avLst/>
          </a:prstGeom>
          <a:solidFill>
            <a:schemeClr val="accent1">
              <a:lumMod val="75000"/>
            </a:schemeClr>
          </a:solidFill>
          <a:ln w="444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3" name="Up Arrow 2"/>
          <p:cNvSpPr/>
          <p:nvPr/>
        </p:nvSpPr>
        <p:spPr>
          <a:xfrm>
            <a:off x="4311265" y="4329113"/>
            <a:ext cx="283154" cy="675240"/>
          </a:xfrm>
          <a:prstGeom prst="upArrow">
            <a:avLst/>
          </a:prstGeom>
          <a:solidFill>
            <a:schemeClr val="bg1"/>
          </a:solidFill>
          <a:ln w="28575">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4" name="TextBox 3"/>
          <p:cNvSpPr txBox="1"/>
          <p:nvPr/>
        </p:nvSpPr>
        <p:spPr>
          <a:xfrm>
            <a:off x="5625885" y="5309045"/>
            <a:ext cx="3084163" cy="1015663"/>
          </a:xfrm>
          <a:prstGeom prst="rect">
            <a:avLst/>
          </a:prstGeom>
          <a:noFill/>
        </p:spPr>
        <p:txBody>
          <a:bodyPr wrap="square" rtlCol="0">
            <a:spAutoFit/>
          </a:bodyPr>
          <a:lstStyle/>
          <a:p>
            <a:r>
              <a:rPr lang="en-GB" sz="2000" i="1" dirty="0" smtClean="0"/>
              <a:t>e.g., the extent to which successful performance is rewarded</a:t>
            </a:r>
            <a:endParaRPr lang="en-GB" sz="2000" i="1" dirty="0"/>
          </a:p>
        </p:txBody>
      </p:sp>
    </p:spTree>
    <p:custDataLst>
      <p:tags r:id="rId1"/>
    </p:custDataLst>
    <p:extLst>
      <p:ext uri="{BB962C8B-B14F-4D97-AF65-F5344CB8AC3E}">
        <p14:creationId xmlns:p14="http://schemas.microsoft.com/office/powerpoint/2010/main" val="3213570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arn(inVertical)">
                                      <p:cBhvr>
                                        <p:cTn id="7" dur="500"/>
                                        <p:tgtEl>
                                          <p:spTgt spid="10"/>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 calcmode="lin" valueType="num">
                                      <p:cBhvr additive="base">
                                        <p:cTn id="15" dur="500" fill="hold"/>
                                        <p:tgtEl>
                                          <p:spTgt spid="4"/>
                                        </p:tgtEl>
                                        <p:attrNameLst>
                                          <p:attrName>ppt_x</p:attrName>
                                        </p:attrNameLst>
                                      </p:cBhvr>
                                      <p:tavLst>
                                        <p:tav tm="0">
                                          <p:val>
                                            <p:strVal val="#ppt_x"/>
                                          </p:val>
                                        </p:tav>
                                        <p:tav tm="100000">
                                          <p:val>
                                            <p:strVal val="#ppt_x"/>
                                          </p:val>
                                        </p:tav>
                                      </p:tavLst>
                                    </p:anim>
                                    <p:anim calcmode="lin" valueType="num">
                                      <p:cBhvr additive="base">
                                        <p:cTn id="1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0" grpId="0" animBg="1"/>
      <p:bldP spid="4"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Causes and consequences of job satisfaction</a:t>
            </a:r>
          </a:p>
        </p:txBody>
      </p:sp>
      <p:sp>
        <p:nvSpPr>
          <p:cNvPr id="5" name="Content Placeholder 4"/>
          <p:cNvSpPr>
            <a:spLocks noGrp="1"/>
          </p:cNvSpPr>
          <p:nvPr>
            <p:ph idx="1"/>
          </p:nvPr>
        </p:nvSpPr>
        <p:spPr>
          <a:xfrm>
            <a:off x="940882" y="2417695"/>
            <a:ext cx="7800161" cy="1098508"/>
          </a:xfrm>
        </p:spPr>
        <p:txBody>
          <a:bodyPr>
            <a:noAutofit/>
          </a:bodyPr>
          <a:lstStyle/>
          <a:p>
            <a:r>
              <a:rPr lang="en-GB" sz="2400" dirty="0"/>
              <a:t>6) Job satisfaction and job performance are specific instances of more general constructs of positive feelings and personal effectiveness, and these have a causal impact on each other.</a:t>
            </a:r>
          </a:p>
          <a:p>
            <a:endParaRPr lang="en-GB" dirty="0"/>
          </a:p>
        </p:txBody>
      </p:sp>
      <p:sp>
        <p:nvSpPr>
          <p:cNvPr id="6" name="Rounded Rectangle 5"/>
          <p:cNvSpPr/>
          <p:nvPr/>
        </p:nvSpPr>
        <p:spPr>
          <a:xfrm>
            <a:off x="1789723" y="3799854"/>
            <a:ext cx="827432" cy="633620"/>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JS</a:t>
            </a:r>
          </a:p>
        </p:txBody>
      </p:sp>
      <p:sp>
        <p:nvSpPr>
          <p:cNvPr id="7" name="Rounded Rectangle 6"/>
          <p:cNvSpPr/>
          <p:nvPr/>
        </p:nvSpPr>
        <p:spPr>
          <a:xfrm>
            <a:off x="6708842" y="3799854"/>
            <a:ext cx="827432" cy="633620"/>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JP</a:t>
            </a:r>
          </a:p>
        </p:txBody>
      </p:sp>
      <p:sp>
        <p:nvSpPr>
          <p:cNvPr id="14" name="Rounded Rectangle 13"/>
          <p:cNvSpPr/>
          <p:nvPr/>
        </p:nvSpPr>
        <p:spPr>
          <a:xfrm>
            <a:off x="1469185" y="4996898"/>
            <a:ext cx="1477768" cy="737475"/>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i="1" dirty="0"/>
              <a:t>Positive Affect</a:t>
            </a:r>
          </a:p>
        </p:txBody>
      </p:sp>
      <p:sp>
        <p:nvSpPr>
          <p:cNvPr id="12" name="Rounded Rectangle 11"/>
          <p:cNvSpPr/>
          <p:nvPr/>
        </p:nvSpPr>
        <p:spPr>
          <a:xfrm>
            <a:off x="6186966" y="4934906"/>
            <a:ext cx="1871184" cy="1016444"/>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i="1" dirty="0"/>
              <a:t>Personal effectiveness</a:t>
            </a:r>
          </a:p>
        </p:txBody>
      </p:sp>
      <p:pic>
        <p:nvPicPr>
          <p:cNvPr id="4" name="Picture 3"/>
          <p:cNvPicPr>
            <a:picLocks noChangeAspect="1"/>
          </p:cNvPicPr>
          <p:nvPr/>
        </p:nvPicPr>
        <p:blipFill>
          <a:blip r:embed="rId3"/>
          <a:stretch>
            <a:fillRect/>
          </a:stretch>
        </p:blipFill>
        <p:spPr>
          <a:xfrm>
            <a:off x="3018867" y="5407171"/>
            <a:ext cx="3143539" cy="283651"/>
          </a:xfrm>
          <a:prstGeom prst="rect">
            <a:avLst/>
          </a:prstGeom>
          <a:noFill/>
        </p:spPr>
      </p:pic>
      <p:pic>
        <p:nvPicPr>
          <p:cNvPr id="8" name="Picture 7"/>
          <p:cNvPicPr>
            <a:picLocks noChangeAspect="1"/>
          </p:cNvPicPr>
          <p:nvPr/>
        </p:nvPicPr>
        <p:blipFill>
          <a:blip r:embed="rId4"/>
          <a:stretch>
            <a:fillRect/>
          </a:stretch>
        </p:blipFill>
        <p:spPr>
          <a:xfrm>
            <a:off x="2994308" y="5051567"/>
            <a:ext cx="3120743" cy="262616"/>
          </a:xfrm>
          <a:prstGeom prst="rect">
            <a:avLst/>
          </a:prstGeom>
          <a:solidFill>
            <a:schemeClr val="bg1"/>
          </a:solidFill>
        </p:spPr>
      </p:pic>
      <p:sp>
        <p:nvSpPr>
          <p:cNvPr id="9" name="Down Arrow 8"/>
          <p:cNvSpPr/>
          <p:nvPr/>
        </p:nvSpPr>
        <p:spPr>
          <a:xfrm>
            <a:off x="2028261" y="4530286"/>
            <a:ext cx="350354" cy="3205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5" name="Down Arrow 14"/>
          <p:cNvSpPr/>
          <p:nvPr/>
        </p:nvSpPr>
        <p:spPr>
          <a:xfrm>
            <a:off x="6947381" y="4562868"/>
            <a:ext cx="350354" cy="3205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392451727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Job satisfaction through the lifespan</a:t>
            </a:r>
          </a:p>
        </p:txBody>
      </p:sp>
      <p:sp>
        <p:nvSpPr>
          <p:cNvPr id="3" name="Content Placeholder 2"/>
          <p:cNvSpPr>
            <a:spLocks noGrp="1"/>
          </p:cNvSpPr>
          <p:nvPr>
            <p:ph sz="half" idx="1"/>
          </p:nvPr>
        </p:nvSpPr>
        <p:spPr/>
        <p:txBody>
          <a:bodyPr>
            <a:normAutofit/>
          </a:bodyPr>
          <a:lstStyle/>
          <a:p>
            <a:r>
              <a:rPr lang="en-GB" sz="2400" dirty="0"/>
              <a:t>Appears to increase through life</a:t>
            </a:r>
            <a:r>
              <a:rPr lang="en-GB" sz="2400" dirty="0" smtClean="0"/>
              <a:t>:</a:t>
            </a:r>
          </a:p>
          <a:p>
            <a:endParaRPr lang="en-GB" sz="2400" dirty="0"/>
          </a:p>
          <a:p>
            <a:r>
              <a:rPr lang="en-GB" dirty="0"/>
              <a:t>1) Longer to find suitable job</a:t>
            </a:r>
          </a:p>
          <a:p>
            <a:r>
              <a:rPr lang="en-GB" dirty="0"/>
              <a:t>2) Lower expectations</a:t>
            </a:r>
          </a:p>
          <a:p>
            <a:r>
              <a:rPr lang="en-GB" dirty="0"/>
              <a:t>3) Cohort effect</a:t>
            </a:r>
          </a:p>
          <a:p>
            <a:r>
              <a:rPr lang="en-GB" dirty="0"/>
              <a:t>4) Dissatisfied.. Retired early</a:t>
            </a:r>
          </a:p>
          <a:p>
            <a:endParaRPr lang="en-GB" sz="2400" dirty="0"/>
          </a:p>
        </p:txBody>
      </p:sp>
      <p:sp>
        <p:nvSpPr>
          <p:cNvPr id="4" name="Content Placeholder 3"/>
          <p:cNvSpPr>
            <a:spLocks noGrp="1"/>
          </p:cNvSpPr>
          <p:nvPr>
            <p:ph sz="half" idx="2"/>
          </p:nvPr>
        </p:nvSpPr>
        <p:spPr/>
        <p:txBody>
          <a:bodyPr/>
          <a:lstStyle/>
          <a:p>
            <a:r>
              <a:rPr lang="en-GB" sz="2200" dirty="0"/>
              <a:t>Clarke et al. (1996) found in a sample of 5000 UK engineers job satisfaction started fairly high</a:t>
            </a:r>
            <a:r>
              <a:rPr lang="en-GB" sz="2200" dirty="0" smtClean="0"/>
              <a:t>:</a:t>
            </a:r>
          </a:p>
          <a:p>
            <a:endParaRPr lang="en-GB" sz="2200" dirty="0"/>
          </a:p>
          <a:p>
            <a:pPr>
              <a:buFont typeface="Wingdings" panose="05000000000000000000" pitchFamily="2" charset="2"/>
              <a:buChar char="§"/>
            </a:pPr>
            <a:r>
              <a:rPr lang="en-GB" sz="2200" dirty="0"/>
              <a:t>Dipped in 20’s-30’s</a:t>
            </a:r>
          </a:p>
          <a:p>
            <a:pPr>
              <a:buFont typeface="Wingdings" panose="05000000000000000000" pitchFamily="2" charset="2"/>
              <a:buChar char="§"/>
            </a:pPr>
            <a:r>
              <a:rPr lang="en-GB" sz="2200" dirty="0"/>
              <a:t>Rose through 40’s</a:t>
            </a:r>
          </a:p>
          <a:p>
            <a:pPr>
              <a:buFont typeface="Wingdings" panose="05000000000000000000" pitchFamily="2" charset="2"/>
              <a:buChar char="§"/>
            </a:pPr>
            <a:r>
              <a:rPr lang="en-GB" sz="2200" dirty="0"/>
              <a:t>Rose further in 50’- 60’s</a:t>
            </a:r>
          </a:p>
          <a:p>
            <a:endParaRPr lang="en-GB" dirty="0"/>
          </a:p>
        </p:txBody>
      </p:sp>
    </p:spTree>
    <p:extLst>
      <p:ext uri="{BB962C8B-B14F-4D97-AF65-F5344CB8AC3E}">
        <p14:creationId xmlns:p14="http://schemas.microsoft.com/office/powerpoint/2010/main" val="396645603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Organisational commitment </a:t>
            </a:r>
            <a:endParaRPr lang="en-GB" dirty="0"/>
          </a:p>
        </p:txBody>
      </p:sp>
      <p:sp>
        <p:nvSpPr>
          <p:cNvPr id="3" name="Content Placeholder 2"/>
          <p:cNvSpPr>
            <a:spLocks noGrp="1"/>
          </p:cNvSpPr>
          <p:nvPr>
            <p:ph idx="1"/>
          </p:nvPr>
        </p:nvSpPr>
        <p:spPr/>
        <p:txBody>
          <a:bodyPr>
            <a:normAutofit/>
          </a:bodyPr>
          <a:lstStyle/>
          <a:p>
            <a:r>
              <a:rPr lang="en-GB" sz="2400" dirty="0" smtClean="0"/>
              <a:t>“the relative strength of an individual’s identification with and involvement in an organisation” (</a:t>
            </a:r>
            <a:r>
              <a:rPr lang="en-GB" sz="2400" dirty="0" err="1" smtClean="0"/>
              <a:t>Mowday</a:t>
            </a:r>
            <a:r>
              <a:rPr lang="en-GB" sz="2400" dirty="0" smtClean="0"/>
              <a:t> et al., 1979)</a:t>
            </a:r>
            <a:br>
              <a:rPr lang="en-GB" sz="2400" dirty="0" smtClean="0"/>
            </a:br>
            <a:endParaRPr lang="en-GB" sz="2400" dirty="0" smtClean="0"/>
          </a:p>
          <a:p>
            <a:r>
              <a:rPr lang="en-GB" sz="2400" dirty="0" smtClean="0"/>
              <a:t>Three components (Griffin &amp; Bateman, 1986):</a:t>
            </a:r>
          </a:p>
          <a:p>
            <a:endParaRPr lang="en-GB" sz="2400" dirty="0" smtClean="0"/>
          </a:p>
          <a:p>
            <a:pPr marL="630936" lvl="1" indent="-457200">
              <a:buFont typeface="+mj-lt"/>
              <a:buAutoNum type="arabicPeriod"/>
            </a:pPr>
            <a:r>
              <a:rPr lang="en-GB" sz="2000" dirty="0" smtClean="0"/>
              <a:t>A desire to maintain membership in the organisation</a:t>
            </a:r>
          </a:p>
          <a:p>
            <a:pPr marL="630936" lvl="1" indent="-457200">
              <a:buFont typeface="+mj-lt"/>
              <a:buAutoNum type="arabicPeriod"/>
            </a:pPr>
            <a:r>
              <a:rPr lang="en-GB" sz="2000" dirty="0" smtClean="0"/>
              <a:t>Belief in and acceptance of the values and goals of an organisation</a:t>
            </a:r>
          </a:p>
          <a:p>
            <a:pPr marL="630936" lvl="1" indent="-457200">
              <a:buFont typeface="+mj-lt"/>
              <a:buAutoNum type="arabicPeriod"/>
            </a:pPr>
            <a:r>
              <a:rPr lang="en-GB" sz="2000" dirty="0" smtClean="0"/>
              <a:t>A willingness to exert effort on behalf of the organisation</a:t>
            </a:r>
            <a:endParaRPr lang="en-GB" sz="2000" dirty="0"/>
          </a:p>
        </p:txBody>
      </p:sp>
    </p:spTree>
    <p:extLst>
      <p:ext uri="{BB962C8B-B14F-4D97-AF65-F5344CB8AC3E}">
        <p14:creationId xmlns:p14="http://schemas.microsoft.com/office/powerpoint/2010/main" val="335411077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Organisational commitment </a:t>
            </a:r>
            <a:endParaRPr lang="en-GB" dirty="0"/>
          </a:p>
        </p:txBody>
      </p:sp>
      <p:sp>
        <p:nvSpPr>
          <p:cNvPr id="3" name="Content Placeholder 2"/>
          <p:cNvSpPr>
            <a:spLocks noGrp="1"/>
          </p:cNvSpPr>
          <p:nvPr>
            <p:ph idx="1"/>
          </p:nvPr>
        </p:nvSpPr>
        <p:spPr/>
        <p:txBody>
          <a:bodyPr>
            <a:normAutofit/>
          </a:bodyPr>
          <a:lstStyle/>
          <a:p>
            <a:r>
              <a:rPr lang="en-GB" sz="2400" dirty="0" smtClean="0"/>
              <a:t>Three components (Allen &amp; Meyer, 1990):</a:t>
            </a:r>
          </a:p>
          <a:p>
            <a:pPr marL="457200" indent="-457200">
              <a:buFont typeface="+mj-lt"/>
              <a:buAutoNum type="arabicPeriod"/>
            </a:pPr>
            <a:r>
              <a:rPr lang="en-GB" sz="2400" b="1" i="1" dirty="0" smtClean="0">
                <a:solidFill>
                  <a:srgbClr val="00B0F0"/>
                </a:solidFill>
              </a:rPr>
              <a:t>Affective commitment</a:t>
            </a:r>
          </a:p>
          <a:p>
            <a:pPr marL="630936" lvl="1" indent="-457200"/>
            <a:r>
              <a:rPr lang="en-GB" sz="2000" dirty="0" smtClean="0"/>
              <a:t>Concerns the person’s emotional attachment to the organisation</a:t>
            </a:r>
          </a:p>
          <a:p>
            <a:pPr marL="457200" indent="-457200">
              <a:buFont typeface="+mj-lt"/>
              <a:buAutoNum type="arabicPeriod"/>
            </a:pPr>
            <a:r>
              <a:rPr lang="en-GB" sz="2400" b="1" i="1" dirty="0" smtClean="0">
                <a:solidFill>
                  <a:srgbClr val="00B0F0"/>
                </a:solidFill>
              </a:rPr>
              <a:t>Continuance commitment</a:t>
            </a:r>
          </a:p>
          <a:p>
            <a:pPr marL="630936" lvl="1" indent="-457200"/>
            <a:r>
              <a:rPr lang="en-GB" sz="2000" dirty="0" smtClean="0"/>
              <a:t>Perception of the costs and risks associated with leaving the organisation</a:t>
            </a:r>
          </a:p>
          <a:p>
            <a:pPr marL="630936" lvl="1" indent="-457200"/>
            <a:r>
              <a:rPr lang="en-GB" sz="2000" dirty="0" smtClean="0"/>
              <a:t>Personal sacrifices and lack of alternatives</a:t>
            </a:r>
            <a:endParaRPr lang="en-GB" sz="3200" dirty="0"/>
          </a:p>
          <a:p>
            <a:pPr marL="457200" indent="-457200">
              <a:buFont typeface="+mj-lt"/>
              <a:buAutoNum type="arabicPeriod"/>
            </a:pPr>
            <a:r>
              <a:rPr lang="en-GB" sz="2400" b="1" i="1" dirty="0" smtClean="0">
                <a:solidFill>
                  <a:srgbClr val="00B0F0"/>
                </a:solidFill>
              </a:rPr>
              <a:t>Normative commitment</a:t>
            </a:r>
          </a:p>
          <a:p>
            <a:pPr marL="630936" lvl="1" indent="-457200"/>
            <a:r>
              <a:rPr lang="en-GB" sz="2000" dirty="0" smtClean="0"/>
              <a:t>Moral dimension based on a person’s felt obligation and responsibility to their organisation</a:t>
            </a:r>
          </a:p>
        </p:txBody>
      </p:sp>
    </p:spTree>
    <p:extLst>
      <p:ext uri="{BB962C8B-B14F-4D97-AF65-F5344CB8AC3E}">
        <p14:creationId xmlns:p14="http://schemas.microsoft.com/office/powerpoint/2010/main" val="3841181255"/>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Organisational commitment</a:t>
            </a:r>
            <a:endParaRPr lang="en-GB" dirty="0"/>
          </a:p>
        </p:txBody>
      </p:sp>
      <p:sp>
        <p:nvSpPr>
          <p:cNvPr id="3" name="Content Placeholder 2"/>
          <p:cNvSpPr>
            <a:spLocks noGrp="1"/>
          </p:cNvSpPr>
          <p:nvPr>
            <p:ph idx="1"/>
          </p:nvPr>
        </p:nvSpPr>
        <p:spPr>
          <a:xfrm>
            <a:off x="768095" y="2084832"/>
            <a:ext cx="7290055" cy="4023360"/>
          </a:xfrm>
        </p:spPr>
        <p:txBody>
          <a:bodyPr>
            <a:noAutofit/>
          </a:bodyPr>
          <a:lstStyle/>
          <a:p>
            <a:r>
              <a:rPr lang="en-GB" sz="2400" u="sng" dirty="0" smtClean="0">
                <a:solidFill>
                  <a:srgbClr val="00B0F0"/>
                </a:solidFill>
              </a:rPr>
              <a:t>Behavioural approach:</a:t>
            </a:r>
          </a:p>
          <a:p>
            <a:pPr lvl="1"/>
            <a:r>
              <a:rPr lang="en-GB" sz="2000" dirty="0" smtClean="0"/>
              <a:t>People examine their own behaviour and conclude that, since they did something with significant consequences in full view of others, they must be committed to it, and thus performs additional committing behaviours</a:t>
            </a:r>
          </a:p>
          <a:p>
            <a:pPr lvl="1"/>
            <a:r>
              <a:rPr lang="en-GB" sz="2000" dirty="0" smtClean="0"/>
              <a:t>E.g., voluntarily working long hours</a:t>
            </a:r>
          </a:p>
          <a:p>
            <a:pPr lvl="1"/>
            <a:endParaRPr lang="en-GB" sz="2000" dirty="0"/>
          </a:p>
          <a:p>
            <a:r>
              <a:rPr lang="en-GB" sz="2400" u="sng" dirty="0" smtClean="0">
                <a:solidFill>
                  <a:srgbClr val="00B0F0"/>
                </a:solidFill>
              </a:rPr>
              <a:t>Social exchange approach:</a:t>
            </a:r>
          </a:p>
          <a:p>
            <a:pPr lvl="1"/>
            <a:r>
              <a:rPr lang="en-GB" sz="2000" dirty="0" smtClean="0"/>
              <a:t>Commitment can be fostered by positive experiences</a:t>
            </a:r>
          </a:p>
          <a:p>
            <a:pPr lvl="1"/>
            <a:r>
              <a:rPr lang="en-GB" sz="2000" dirty="0" smtClean="0"/>
              <a:t>Factors intrinsic to the job (e.g., challenge, autonomy) are more important in fostering commitment that extrinsic factors (e.g., pay and working conditions)</a:t>
            </a:r>
          </a:p>
          <a:p>
            <a:pPr lvl="1"/>
            <a:r>
              <a:rPr lang="en-GB" sz="2000" dirty="0" smtClean="0"/>
              <a:t>This is especially true for the affective component of commitment (emotional attachment)</a:t>
            </a:r>
          </a:p>
        </p:txBody>
      </p:sp>
    </p:spTree>
    <p:extLst>
      <p:ext uri="{BB962C8B-B14F-4D97-AF65-F5344CB8AC3E}">
        <p14:creationId xmlns:p14="http://schemas.microsoft.com/office/powerpoint/2010/main" val="124997970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Organisational commitment</a:t>
            </a:r>
            <a:endParaRPr lang="en-GB" dirty="0"/>
          </a:p>
        </p:txBody>
      </p:sp>
      <p:sp>
        <p:nvSpPr>
          <p:cNvPr id="3" name="Content Placeholder 2"/>
          <p:cNvSpPr>
            <a:spLocks noGrp="1"/>
          </p:cNvSpPr>
          <p:nvPr>
            <p:ph idx="1"/>
          </p:nvPr>
        </p:nvSpPr>
        <p:spPr>
          <a:xfrm>
            <a:off x="768096" y="2084832"/>
            <a:ext cx="7290055" cy="4224528"/>
          </a:xfrm>
        </p:spPr>
        <p:txBody>
          <a:bodyPr>
            <a:noAutofit/>
          </a:bodyPr>
          <a:lstStyle/>
          <a:p>
            <a:pPr>
              <a:buFont typeface="Courier New" panose="02070309020205020404" pitchFamily="49" charset="0"/>
              <a:buChar char="o"/>
            </a:pPr>
            <a:r>
              <a:rPr lang="en-GB" sz="2400" dirty="0" smtClean="0"/>
              <a:t>A person who does not feel committed to their organisation is more likely to want to leave it (and actually do so) than a person who is committed.</a:t>
            </a:r>
          </a:p>
          <a:p>
            <a:pPr>
              <a:buFont typeface="Courier New" panose="02070309020205020404" pitchFamily="49" charset="0"/>
              <a:buChar char="o"/>
            </a:pPr>
            <a:endParaRPr lang="en-GB" sz="2400" dirty="0" smtClean="0"/>
          </a:p>
          <a:p>
            <a:pPr>
              <a:buFont typeface="Courier New" panose="02070309020205020404" pitchFamily="49" charset="0"/>
              <a:buChar char="o"/>
            </a:pPr>
            <a:r>
              <a:rPr lang="en-GB" sz="2400" dirty="0" smtClean="0"/>
              <a:t>Intention to leave an organisation is the strongest and most often reported correlate of low organisational commitment.</a:t>
            </a:r>
          </a:p>
        </p:txBody>
      </p:sp>
    </p:spTree>
    <p:custDataLst>
      <p:tags r:id="rId1"/>
    </p:custDataLst>
    <p:extLst>
      <p:ext uri="{BB962C8B-B14F-4D97-AF65-F5344CB8AC3E}">
        <p14:creationId xmlns:p14="http://schemas.microsoft.com/office/powerpoint/2010/main" val="137260121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Organisational commitment</a:t>
            </a:r>
            <a:endParaRPr lang="en-GB" dirty="0"/>
          </a:p>
        </p:txBody>
      </p:sp>
      <p:sp>
        <p:nvSpPr>
          <p:cNvPr id="3" name="Content Placeholder 2"/>
          <p:cNvSpPr>
            <a:spLocks noGrp="1"/>
          </p:cNvSpPr>
          <p:nvPr>
            <p:ph idx="1"/>
          </p:nvPr>
        </p:nvSpPr>
        <p:spPr/>
        <p:txBody>
          <a:bodyPr/>
          <a:lstStyle/>
          <a:p>
            <a:pPr>
              <a:buFont typeface="Courier New" panose="02070309020205020404" pitchFamily="49" charset="0"/>
              <a:buChar char="o"/>
            </a:pPr>
            <a:r>
              <a:rPr lang="en-GB" sz="2400" dirty="0"/>
              <a:t>However, intention to leave does not necessarily translate into actual </a:t>
            </a:r>
            <a:r>
              <a:rPr lang="en-GB" sz="2400" dirty="0" smtClean="0"/>
              <a:t>leaving</a:t>
            </a:r>
          </a:p>
          <a:p>
            <a:pPr>
              <a:buFont typeface="Courier New" panose="02070309020205020404" pitchFamily="49" charset="0"/>
              <a:buChar char="o"/>
            </a:pPr>
            <a:endParaRPr lang="en-GB" sz="2400" dirty="0"/>
          </a:p>
          <a:p>
            <a:pPr lvl="1"/>
            <a:r>
              <a:rPr lang="en-GB" sz="2000" dirty="0"/>
              <a:t>E.g., if a person believes that it would be difficult to obtain another job [low PBC], then low commitment is unlikely to lead them to leave the organisation</a:t>
            </a:r>
            <a:r>
              <a:rPr lang="en-GB" sz="2000" dirty="0" smtClean="0"/>
              <a:t>.</a:t>
            </a:r>
          </a:p>
          <a:p>
            <a:pPr lvl="1"/>
            <a:endParaRPr lang="en-GB" sz="2000" dirty="0"/>
          </a:p>
          <a:p>
            <a:pPr lvl="1"/>
            <a:r>
              <a:rPr lang="en-GB" sz="2000" dirty="0"/>
              <a:t>Illustrates, perhaps, how attitudes do not necessarily find expression in behaviour</a:t>
            </a:r>
          </a:p>
          <a:p>
            <a:endParaRPr lang="en-GB" dirty="0"/>
          </a:p>
        </p:txBody>
      </p:sp>
    </p:spTree>
    <p:custDataLst>
      <p:tags r:id="rId1"/>
    </p:custDataLst>
    <p:extLst>
      <p:ext uri="{BB962C8B-B14F-4D97-AF65-F5344CB8AC3E}">
        <p14:creationId xmlns:p14="http://schemas.microsoft.com/office/powerpoint/2010/main" val="347985119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unemployment</a:t>
            </a:r>
            <a:endParaRPr lang="en-GB" dirty="0"/>
          </a:p>
        </p:txBody>
      </p:sp>
      <p:sp>
        <p:nvSpPr>
          <p:cNvPr id="3" name="Subtitle 2"/>
          <p:cNvSpPr>
            <a:spLocks noGrp="1"/>
          </p:cNvSpPr>
          <p:nvPr>
            <p:ph type="subTitle" idx="1"/>
          </p:nvPr>
        </p:nvSpPr>
        <p:spPr/>
        <p:txBody>
          <a:bodyPr/>
          <a:lstStyle/>
          <a:p>
            <a:endParaRPr lang="en-GB"/>
          </a:p>
        </p:txBody>
      </p:sp>
    </p:spTree>
    <p:custDataLst>
      <p:tags r:id="rId1"/>
    </p:custDataLst>
    <p:extLst>
      <p:ext uri="{BB962C8B-B14F-4D97-AF65-F5344CB8AC3E}">
        <p14:creationId xmlns:p14="http://schemas.microsoft.com/office/powerpoint/2010/main" val="402156300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unemployment</a:t>
            </a:r>
            <a:endParaRPr lang="en-GB" dirty="0"/>
          </a:p>
        </p:txBody>
      </p:sp>
      <p:sp>
        <p:nvSpPr>
          <p:cNvPr id="3" name="Content Placeholder 2"/>
          <p:cNvSpPr>
            <a:spLocks noGrp="1"/>
          </p:cNvSpPr>
          <p:nvPr>
            <p:ph idx="1"/>
          </p:nvPr>
        </p:nvSpPr>
        <p:spPr/>
        <p:txBody>
          <a:bodyPr>
            <a:normAutofit/>
          </a:bodyPr>
          <a:lstStyle/>
          <a:p>
            <a:r>
              <a:rPr lang="en-GB" sz="2400" dirty="0"/>
              <a:t>Number of factors that influence a person’s decision to leave an organisation – but what about when this decision is made for them and they do not have an alternative job ready to go do?</a:t>
            </a:r>
          </a:p>
          <a:p>
            <a:endParaRPr lang="en-GB" sz="2400" dirty="0"/>
          </a:p>
          <a:p>
            <a:r>
              <a:rPr lang="en-GB" sz="2400" dirty="0"/>
              <a:t>Becoming unemployed tends to have a negative impact on a person’s mental health</a:t>
            </a:r>
          </a:p>
        </p:txBody>
      </p:sp>
    </p:spTree>
    <p:custDataLst>
      <p:tags r:id="rId1"/>
    </p:custDataLst>
    <p:extLst>
      <p:ext uri="{BB962C8B-B14F-4D97-AF65-F5344CB8AC3E}">
        <p14:creationId xmlns:p14="http://schemas.microsoft.com/office/powerpoint/2010/main" val="2354821959"/>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unemployment</a:t>
            </a:r>
            <a:endParaRPr lang="en-GB" dirty="0"/>
          </a:p>
        </p:txBody>
      </p:sp>
      <p:sp>
        <p:nvSpPr>
          <p:cNvPr id="3" name="Content Placeholder 2"/>
          <p:cNvSpPr>
            <a:spLocks noGrp="1"/>
          </p:cNvSpPr>
          <p:nvPr>
            <p:ph idx="1"/>
          </p:nvPr>
        </p:nvSpPr>
        <p:spPr>
          <a:xfrm>
            <a:off x="883403" y="2210803"/>
            <a:ext cx="7315200" cy="3501189"/>
          </a:xfrm>
        </p:spPr>
        <p:txBody>
          <a:bodyPr>
            <a:noAutofit/>
          </a:bodyPr>
          <a:lstStyle/>
          <a:p>
            <a:r>
              <a:rPr lang="en-GB" sz="2400" dirty="0"/>
              <a:t>People who experience unemployment tend to suffer from:</a:t>
            </a:r>
          </a:p>
          <a:p>
            <a:endParaRPr lang="en-GB" sz="2400" dirty="0"/>
          </a:p>
          <a:p>
            <a:pPr>
              <a:buFont typeface="Wingdings" panose="05000000000000000000" pitchFamily="2" charset="2"/>
              <a:buChar char="§"/>
            </a:pPr>
            <a:r>
              <a:rPr lang="en-GB" sz="2400" dirty="0"/>
              <a:t>Lower levels of happiness</a:t>
            </a:r>
          </a:p>
          <a:p>
            <a:pPr>
              <a:buFont typeface="Wingdings" panose="05000000000000000000" pitchFamily="2" charset="2"/>
              <a:buChar char="§"/>
            </a:pPr>
            <a:r>
              <a:rPr lang="en-GB" sz="2400" dirty="0"/>
              <a:t>Lower life satisfaction</a:t>
            </a:r>
          </a:p>
          <a:p>
            <a:pPr>
              <a:buFont typeface="Wingdings" panose="05000000000000000000" pitchFamily="2" charset="2"/>
              <a:buChar char="§"/>
            </a:pPr>
            <a:r>
              <a:rPr lang="en-GB" sz="2400" dirty="0"/>
              <a:t>Low self-esteem</a:t>
            </a:r>
          </a:p>
          <a:p>
            <a:pPr>
              <a:buFont typeface="Wingdings" panose="05000000000000000000" pitchFamily="2" charset="2"/>
              <a:buChar char="§"/>
            </a:pPr>
            <a:r>
              <a:rPr lang="en-GB" sz="2400" dirty="0"/>
              <a:t>Decreased psychological well-being</a:t>
            </a:r>
          </a:p>
          <a:p>
            <a:pPr>
              <a:buFont typeface="Wingdings" panose="05000000000000000000" pitchFamily="2" charset="2"/>
              <a:buChar char="§"/>
            </a:pPr>
            <a:endParaRPr lang="en-GB" sz="2400" dirty="0"/>
          </a:p>
          <a:p>
            <a:pPr marL="0" indent="0">
              <a:buNone/>
            </a:pPr>
            <a:r>
              <a:rPr lang="en-GB" sz="2400" dirty="0"/>
              <a:t>Than people who are employed, and compared to when they themselves were in employment</a:t>
            </a:r>
          </a:p>
        </p:txBody>
      </p:sp>
    </p:spTree>
    <p:custDataLst>
      <p:tags r:id="rId1"/>
    </p:custDataLst>
    <p:extLst>
      <p:ext uri="{BB962C8B-B14F-4D97-AF65-F5344CB8AC3E}">
        <p14:creationId xmlns:p14="http://schemas.microsoft.com/office/powerpoint/2010/main" val="2868296693"/>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unemployment</a:t>
            </a:r>
            <a:endParaRPr lang="en-GB" dirty="0"/>
          </a:p>
        </p:txBody>
      </p:sp>
      <p:sp>
        <p:nvSpPr>
          <p:cNvPr id="3" name="Content Placeholder 2"/>
          <p:cNvSpPr>
            <a:spLocks noGrp="1"/>
          </p:cNvSpPr>
          <p:nvPr>
            <p:ph idx="1"/>
          </p:nvPr>
        </p:nvSpPr>
        <p:spPr>
          <a:xfrm>
            <a:off x="1053885" y="2228850"/>
            <a:ext cx="7253207" cy="3501190"/>
          </a:xfrm>
        </p:spPr>
        <p:txBody>
          <a:bodyPr>
            <a:noAutofit/>
          </a:bodyPr>
          <a:lstStyle/>
          <a:p>
            <a:r>
              <a:rPr lang="en-GB" sz="2400" dirty="0"/>
              <a:t>Paul and Moser (2009); meta-analysis of 323 studies comparing mental health of employed and unemployed people</a:t>
            </a:r>
          </a:p>
          <a:p>
            <a:endParaRPr lang="en-GB" sz="2800" dirty="0"/>
          </a:p>
          <a:p>
            <a:pPr lvl="1"/>
            <a:r>
              <a:rPr lang="en-GB" sz="2000" dirty="0"/>
              <a:t>Mental health of unemployed people was, on average, half a standard deviation lower than that or employed people.</a:t>
            </a:r>
          </a:p>
          <a:p>
            <a:pPr lvl="1"/>
            <a:endParaRPr lang="en-GB" sz="2000" dirty="0"/>
          </a:p>
          <a:p>
            <a:pPr lvl="1"/>
            <a:r>
              <a:rPr lang="en-GB" sz="2000" dirty="0"/>
              <a:t>34% of unemployed people were reporting psychological health problems of clinical severity, compared to 16% in the employed group</a:t>
            </a:r>
          </a:p>
        </p:txBody>
      </p:sp>
    </p:spTree>
    <p:custDataLst>
      <p:tags r:id="rId1"/>
    </p:custDataLst>
    <p:extLst>
      <p:ext uri="{BB962C8B-B14F-4D97-AF65-F5344CB8AC3E}">
        <p14:creationId xmlns:p14="http://schemas.microsoft.com/office/powerpoint/2010/main" val="3607935543"/>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unemployment</a:t>
            </a:r>
            <a:endParaRPr lang="en-GB" dirty="0"/>
          </a:p>
        </p:txBody>
      </p:sp>
      <p:sp>
        <p:nvSpPr>
          <p:cNvPr id="3" name="Content Placeholder 2"/>
          <p:cNvSpPr>
            <a:spLocks noGrp="1"/>
          </p:cNvSpPr>
          <p:nvPr>
            <p:ph idx="1"/>
          </p:nvPr>
        </p:nvSpPr>
        <p:spPr>
          <a:xfrm>
            <a:off x="929898" y="2228850"/>
            <a:ext cx="7128251" cy="3501190"/>
          </a:xfrm>
        </p:spPr>
        <p:txBody>
          <a:bodyPr>
            <a:noAutofit/>
          </a:bodyPr>
          <a:lstStyle/>
          <a:p>
            <a:r>
              <a:rPr lang="en-GB" sz="2400" dirty="0"/>
              <a:t>Paul and Moser (2009); meta-analysis of 323 studies comparing mental health of employed and unemployed people</a:t>
            </a:r>
          </a:p>
          <a:p>
            <a:endParaRPr lang="en-GB" sz="2800" dirty="0"/>
          </a:p>
          <a:p>
            <a:pPr lvl="1"/>
            <a:r>
              <a:rPr lang="en-GB" sz="2000" dirty="0"/>
              <a:t>Effects of unemployment were felt most by men, those in blue-collar jobs and those who have been unemployed for a long time</a:t>
            </a:r>
          </a:p>
        </p:txBody>
      </p:sp>
    </p:spTree>
    <p:custDataLst>
      <p:tags r:id="rId1"/>
    </p:custDataLst>
    <p:extLst>
      <p:ext uri="{BB962C8B-B14F-4D97-AF65-F5344CB8AC3E}">
        <p14:creationId xmlns:p14="http://schemas.microsoft.com/office/powerpoint/2010/main" val="500623880"/>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unemployment</a:t>
            </a:r>
            <a:endParaRPr lang="en-GB" dirty="0"/>
          </a:p>
        </p:txBody>
      </p:sp>
      <p:sp>
        <p:nvSpPr>
          <p:cNvPr id="3" name="Content Placeholder 2"/>
          <p:cNvSpPr>
            <a:spLocks noGrp="1"/>
          </p:cNvSpPr>
          <p:nvPr>
            <p:ph idx="1"/>
          </p:nvPr>
        </p:nvSpPr>
        <p:spPr/>
        <p:txBody>
          <a:bodyPr>
            <a:normAutofit/>
          </a:bodyPr>
          <a:lstStyle/>
          <a:p>
            <a:r>
              <a:rPr lang="en-GB" sz="2400" dirty="0"/>
              <a:t>Becoming unemployed tends to have a negative impact on a person’s mental health, but the damage is often repaired when the person finds another job that is at least as satisfying as the one they left behind</a:t>
            </a:r>
          </a:p>
        </p:txBody>
      </p:sp>
    </p:spTree>
    <p:custDataLst>
      <p:tags r:id="rId1"/>
    </p:custDataLst>
    <p:extLst>
      <p:ext uri="{BB962C8B-B14F-4D97-AF65-F5344CB8AC3E}">
        <p14:creationId xmlns:p14="http://schemas.microsoft.com/office/powerpoint/2010/main" val="144296490"/>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Any questions??</a:t>
            </a:r>
            <a:endParaRPr lang="en-GB" dirty="0"/>
          </a:p>
        </p:txBody>
      </p:sp>
      <p:pic>
        <p:nvPicPr>
          <p:cNvPr id="4" name="Picture 3"/>
          <p:cNvPicPr>
            <a:picLocks noChangeAspect="1"/>
          </p:cNvPicPr>
          <p:nvPr/>
        </p:nvPicPr>
        <p:blipFill>
          <a:blip r:embed="rId3"/>
          <a:stretch>
            <a:fillRect/>
          </a:stretch>
        </p:blipFill>
        <p:spPr>
          <a:xfrm>
            <a:off x="2250687" y="1853763"/>
            <a:ext cx="4324872" cy="4542102"/>
          </a:xfrm>
          <a:prstGeom prst="rect">
            <a:avLst/>
          </a:prstGeom>
        </p:spPr>
      </p:pic>
    </p:spTree>
    <p:custDataLst>
      <p:tags r:id="rId1"/>
    </p:custDataLst>
    <p:extLst>
      <p:ext uri="{BB962C8B-B14F-4D97-AF65-F5344CB8AC3E}">
        <p14:creationId xmlns:p14="http://schemas.microsoft.com/office/powerpoint/2010/main" val="73072966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69</TotalTime>
  <Words>4714</Words>
  <Application>Microsoft Office PowerPoint</Application>
  <PresentationFormat>On-screen Show (4:3)</PresentationFormat>
  <Paragraphs>417</Paragraphs>
  <Slides>51</Slides>
  <Notes>42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51</vt:i4>
      </vt:variant>
    </vt:vector>
  </HeadingPairs>
  <TitlesOfParts>
    <vt:vector size="59" baseType="lpstr">
      <vt:lpstr>Arial</vt:lpstr>
      <vt:lpstr>Calibri</vt:lpstr>
      <vt:lpstr>Courier New</vt:lpstr>
      <vt:lpstr>Tw Cen MT</vt:lpstr>
      <vt:lpstr>Tw Cen MT Condensed</vt:lpstr>
      <vt:lpstr>Wingdings</vt:lpstr>
      <vt:lpstr>Wingdings 3</vt:lpstr>
      <vt:lpstr>Integral</vt:lpstr>
      <vt:lpstr>Occupational Psychology</vt:lpstr>
      <vt:lpstr>What is an ATTITUDE?</vt:lpstr>
      <vt:lpstr>Attitudes</vt:lpstr>
      <vt:lpstr>attitudes</vt:lpstr>
      <vt:lpstr>attitudes</vt:lpstr>
      <vt:lpstr>Attitudes reflected in…</vt:lpstr>
      <vt:lpstr>PowerPoint Presentation</vt:lpstr>
      <vt:lpstr>Measuring attitudes</vt:lpstr>
      <vt:lpstr>How do we measure attitudes?</vt:lpstr>
      <vt:lpstr>How do we measure attitudes?</vt:lpstr>
      <vt:lpstr>Likert scales</vt:lpstr>
      <vt:lpstr>How do we measure attitudes?</vt:lpstr>
      <vt:lpstr>Semantic differential scale</vt:lpstr>
      <vt:lpstr>How do we measure attitudes?</vt:lpstr>
      <vt:lpstr>Can attitudes predict behaviour?</vt:lpstr>
      <vt:lpstr>Can attitudes predict behaviour?</vt:lpstr>
      <vt:lpstr>Can attitudes predict behaviour?</vt:lpstr>
      <vt:lpstr>Can attitudes predict behaviour?</vt:lpstr>
      <vt:lpstr>Can attitudes predict behaviour?</vt:lpstr>
      <vt:lpstr>The Theory of Planned Behaviour (Ajzen, 1988; 1991)</vt:lpstr>
      <vt:lpstr>The Theory of Planned Behaviour (Ajzen, 1988; 1991)</vt:lpstr>
      <vt:lpstr>The Theory of Planned Behaviour (Ajzen, 1988; 1991)</vt:lpstr>
      <vt:lpstr>The Theory of Planned Behaviour (Ajzen, 1988; 1991)</vt:lpstr>
      <vt:lpstr>Evaluation of the TPB</vt:lpstr>
      <vt:lpstr>Predicting behaviour</vt:lpstr>
      <vt:lpstr>Predicting behaviour</vt:lpstr>
      <vt:lpstr>Job satisfaction</vt:lpstr>
      <vt:lpstr>Job satisfaction</vt:lpstr>
      <vt:lpstr>What is ‘job satisfaction’?</vt:lpstr>
      <vt:lpstr>Measuring job satisfaction</vt:lpstr>
      <vt:lpstr>Causes and consequences of job satisfaction</vt:lpstr>
      <vt:lpstr>Causes and consequences of job satisfaction</vt:lpstr>
      <vt:lpstr>Causes and consequences of job satisfaction</vt:lpstr>
      <vt:lpstr>Causes and consequences of job satisfaction</vt:lpstr>
      <vt:lpstr>Causes and consequences of job satisfaction</vt:lpstr>
      <vt:lpstr>Causes and consequences of job satisfaction</vt:lpstr>
      <vt:lpstr>Causes and consequences of job satisfaction</vt:lpstr>
      <vt:lpstr>Causes and consequences of job satisfaction</vt:lpstr>
      <vt:lpstr>Job satisfaction through the lifespan</vt:lpstr>
      <vt:lpstr>Organisational commitment </vt:lpstr>
      <vt:lpstr>Organisational commitment </vt:lpstr>
      <vt:lpstr>Organisational commitment</vt:lpstr>
      <vt:lpstr>Organisational commitment</vt:lpstr>
      <vt:lpstr>Organisational commitment</vt:lpstr>
      <vt:lpstr>unemployment</vt:lpstr>
      <vt:lpstr>unemployment</vt:lpstr>
      <vt:lpstr>unemployment</vt:lpstr>
      <vt:lpstr>unemployment</vt:lpstr>
      <vt:lpstr>unemployment</vt:lpstr>
      <vt:lpstr>unemployment</vt:lpstr>
      <vt:lpstr>Any questions??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Occupational Psychology</dc:title>
  <dc:creator>Stacey Coleman</dc:creator>
  <cp:lastModifiedBy>Stacey Coleman</cp:lastModifiedBy>
  <cp:revision>2</cp:revision>
  <dcterms:created xsi:type="dcterms:W3CDTF">2018-03-06T11:46:19Z</dcterms:created>
  <dcterms:modified xsi:type="dcterms:W3CDTF">2018-03-06T16:26:31Z</dcterms:modified>
</cp:coreProperties>
</file>