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713" r:id="rId5"/>
    <p:sldMasterId id="2147483741" r:id="rId6"/>
    <p:sldMasterId id="2147483727" r:id="rId7"/>
  </p:sldMasterIdLst>
  <p:notesMasterIdLst>
    <p:notesMasterId r:id="rId26"/>
  </p:notesMasterIdLst>
  <p:sldIdLst>
    <p:sldId id="263" r:id="rId8"/>
    <p:sldId id="283" r:id="rId9"/>
    <p:sldId id="284" r:id="rId10"/>
    <p:sldId id="273" r:id="rId11"/>
    <p:sldId id="285" r:id="rId12"/>
    <p:sldId id="289" r:id="rId13"/>
    <p:sldId id="288" r:id="rId14"/>
    <p:sldId id="294" r:id="rId15"/>
    <p:sldId id="295" r:id="rId16"/>
    <p:sldId id="296" r:id="rId17"/>
    <p:sldId id="277" r:id="rId18"/>
    <p:sldId id="290" r:id="rId19"/>
    <p:sldId id="279" r:id="rId20"/>
    <p:sldId id="291" r:id="rId21"/>
    <p:sldId id="278" r:id="rId22"/>
    <p:sldId id="280" r:id="rId23"/>
    <p:sldId id="281" r:id="rId24"/>
    <p:sldId id="292" r:id="rId2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91BC"/>
    <a:srgbClr val="97999C"/>
    <a:srgbClr val="8B6AA2"/>
    <a:srgbClr val="DB1D52"/>
    <a:srgbClr val="520D5D"/>
    <a:srgbClr val="58595B"/>
    <a:srgbClr val="DBD3E5"/>
    <a:srgbClr val="B8BABC"/>
    <a:srgbClr val="DADBDC"/>
    <a:srgbClr val="E682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15" autoAdjust="0"/>
    <p:restoredTop sz="79075" autoAdjust="0"/>
  </p:normalViewPr>
  <p:slideViewPr>
    <p:cSldViewPr snapToGrid="0">
      <p:cViewPr varScale="1">
        <p:scale>
          <a:sx n="56" d="100"/>
          <a:sy n="56" d="100"/>
        </p:scale>
        <p:origin x="1488" y="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298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viewProps" Target="viewProp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9" cy="487447"/>
          </a:xfrm>
          <a:prstGeom prst="rect">
            <a:avLst/>
          </a:prstGeom>
        </p:spPr>
        <p:txBody>
          <a:bodyPr vert="horz" lIns="89629" tIns="44815" rIns="89629" bIns="4481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596" y="0"/>
            <a:ext cx="2889939" cy="487447"/>
          </a:xfrm>
          <a:prstGeom prst="rect">
            <a:avLst/>
          </a:prstGeom>
        </p:spPr>
        <p:txBody>
          <a:bodyPr vert="horz" lIns="89629" tIns="44815" rIns="89629" bIns="44815" rtlCol="0"/>
          <a:lstStyle>
            <a:lvl1pPr algn="r">
              <a:defRPr sz="1200"/>
            </a:lvl1pPr>
          </a:lstStyle>
          <a:p>
            <a:fld id="{7E370449-BA03-46E9-A50A-24E73E92BF52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8525" y="731838"/>
            <a:ext cx="4872038" cy="36560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629" tIns="44815" rIns="89629" bIns="4481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3077"/>
            <a:ext cx="5335270" cy="4388575"/>
          </a:xfrm>
          <a:prstGeom prst="rect">
            <a:avLst/>
          </a:prstGeom>
        </p:spPr>
        <p:txBody>
          <a:bodyPr vert="horz" lIns="89629" tIns="44815" rIns="89629" bIns="4481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597"/>
            <a:ext cx="2889939" cy="487446"/>
          </a:xfrm>
          <a:prstGeom prst="rect">
            <a:avLst/>
          </a:prstGeom>
        </p:spPr>
        <p:txBody>
          <a:bodyPr vert="horz" lIns="89629" tIns="44815" rIns="89629" bIns="4481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596" y="9264597"/>
            <a:ext cx="2889939" cy="487446"/>
          </a:xfrm>
          <a:prstGeom prst="rect">
            <a:avLst/>
          </a:prstGeom>
        </p:spPr>
        <p:txBody>
          <a:bodyPr vert="horz" lIns="89629" tIns="44815" rIns="89629" bIns="44815" rtlCol="0" anchor="b"/>
          <a:lstStyle>
            <a:lvl1pPr algn="r">
              <a:defRPr sz="1200"/>
            </a:lvl1pPr>
          </a:lstStyle>
          <a:p>
            <a:fld id="{F4B9E6EF-8E04-43AF-B087-9D16E2B89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728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6lLl1PmCc_Y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youtu.be/hcZ9QBOp24c" TargetMode="Externa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434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655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7704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0226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were 5.49 million people employed in the public sector for September 2017. This was 19,000 more than for June 2017 and 21,000 more than for a year earlier. The largest contributor to these quarterly and annual increases in public sector employment was the National Health Service.</a:t>
            </a:r>
          </a:p>
          <a:p>
            <a:endParaRPr lang="en-GB" dirty="0"/>
          </a:p>
          <a:p>
            <a:r>
              <a:rPr lang="en-GB" dirty="0"/>
              <a:t>There were 26.59 million people employed in the private sector for September 2017. This was:</a:t>
            </a:r>
          </a:p>
          <a:p>
            <a:r>
              <a:rPr lang="en-GB" dirty="0"/>
              <a:t>75,000 fewer than for June 2017</a:t>
            </a:r>
          </a:p>
          <a:p>
            <a:r>
              <a:rPr lang="en-GB" dirty="0"/>
              <a:t>304,000 more than for a year earlier</a:t>
            </a:r>
          </a:p>
          <a:p>
            <a:r>
              <a:rPr lang="en-GB" dirty="0"/>
              <a:t>For September 2017, 17.1% of all people in work were employed in the public sector and the remaining 82.9% worked in the private sector.</a:t>
            </a:r>
          </a:p>
          <a:p>
            <a:endParaRPr lang="en-GB" dirty="0"/>
          </a:p>
          <a:p>
            <a:r>
              <a:rPr lang="en-GB" dirty="0"/>
              <a:t>Types of employers:</a:t>
            </a:r>
          </a:p>
          <a:p>
            <a:r>
              <a:rPr lang="en-GB" dirty="0"/>
              <a:t>Private business – owner run</a:t>
            </a:r>
          </a:p>
          <a:p>
            <a:r>
              <a:rPr lang="en-GB" dirty="0"/>
              <a:t>Private business – owned by shareholders, run by managers</a:t>
            </a:r>
          </a:p>
          <a:p>
            <a:r>
              <a:rPr lang="en-GB" dirty="0"/>
              <a:t>Public corporations</a:t>
            </a:r>
          </a:p>
          <a:p>
            <a:r>
              <a:rPr lang="en-GB" dirty="0"/>
              <a:t>Central and local government</a:t>
            </a:r>
          </a:p>
          <a:p>
            <a:r>
              <a:rPr lang="en-GB" dirty="0"/>
              <a:t>Voluntary bodies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5878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Case handout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2278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6019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5047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5729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3448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7937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8881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2739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https://youtu.be/6lLl1PmCc_Y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u="sng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  <a:hlinkClick r:id="rId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https://youtu.be/hcZ9QBOp24c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4537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9585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0401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95580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B9E6EF-8E04-43AF-B087-9D16E2B8925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585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IPD 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3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section break or open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16/01/2018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9" r="-26553"/>
          <a:stretch/>
        </p:blipFill>
        <p:spPr>
          <a:xfrm>
            <a:off x="-5806" y="-1526"/>
            <a:ext cx="12092445" cy="69928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/>
          <a:stretch>
            <a:fillRect/>
          </a:stretch>
        </p:blipFill>
        <p:spPr>
          <a:xfrm>
            <a:off x="7293171" y="493200"/>
            <a:ext cx="1441850" cy="824612"/>
          </a:xfrm>
          <a:prstGeom prst="rect">
            <a:avLst/>
          </a:prstGeom>
        </p:spPr>
      </p:pic>
      <p:sp>
        <p:nvSpPr>
          <p:cNvPr id="10" name="TextBox 9"/>
          <p:cNvSpPr txBox="1">
            <a:spLocks noChangeAspect="1"/>
          </p:cNvSpPr>
          <p:nvPr userDrawn="1"/>
        </p:nvSpPr>
        <p:spPr>
          <a:xfrm>
            <a:off x="-1" y="1524002"/>
            <a:ext cx="4564743" cy="2663369"/>
          </a:xfrm>
          <a:prstGeom prst="rect">
            <a:avLst/>
          </a:prstGeom>
          <a:solidFill>
            <a:srgbClr val="58595B">
              <a:alpha val="81000"/>
            </a:srgbClr>
          </a:solidFill>
        </p:spPr>
        <p:txBody>
          <a:bodyPr wrap="square" rtlCol="0">
            <a:normAutofit/>
          </a:bodyPr>
          <a:lstStyle/>
          <a:p>
            <a:endParaRPr lang="en-US" sz="2800" baseline="0" dirty="0" smtClean="0">
              <a:solidFill>
                <a:schemeClr val="bg1"/>
              </a:solidFill>
            </a:endParaRP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159196" y="1761558"/>
            <a:ext cx="4184204" cy="2299453"/>
          </a:xfrm>
        </p:spPr>
        <p:txBody>
          <a:bodyPr anchor="ctr" anchorCtr="0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013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923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341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678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575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05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087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03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57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9021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578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0359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690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13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IPD End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293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093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9351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1857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3201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7178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189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957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6300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128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44209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8524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0473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729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238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659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7843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907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9254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4463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617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7649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01430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2412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059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2865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0313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7250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8196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3517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100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66305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30692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3020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54095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es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4519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3098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1621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1823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581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1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slideLayout" Target="../slideLayouts/slideLayout55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slideLayout" Target="../slideLayouts/slideLayout54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112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7" r:id="rId2"/>
    <p:sldLayoutId id="2147483662" r:id="rId3"/>
    <p:sldLayoutId id="2147483661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72" r:id="rId10"/>
    <p:sldLayoutId id="2147483712" r:id="rId11"/>
    <p:sldLayoutId id="2147483668" r:id="rId12"/>
    <p:sldLayoutId id="2147483669" r:id="rId13"/>
    <p:sldLayoutId id="2147483670" r:id="rId14"/>
    <p:sldLayoutId id="2147483671" r:id="rId15"/>
    <p:sldLayoutId id="214748375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 baseline="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BD3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06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ADB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05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760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  <p:sldLayoutId id="2147483740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11408" y="2110154"/>
            <a:ext cx="4820601" cy="3223846"/>
          </a:xfrm>
        </p:spPr>
        <p:txBody>
          <a:bodyPr>
            <a:normAutofit fontScale="90000"/>
          </a:bodyPr>
          <a:lstStyle/>
          <a:p>
            <a:pPr algn="r"/>
            <a:r>
              <a:rPr lang="en-US" sz="3600" b="1" dirty="0" smtClean="0"/>
              <a:t>Managing Employment Relations</a:t>
            </a:r>
            <a:r>
              <a:rPr lang="en-US" sz="4000" b="1" dirty="0" smtClean="0"/>
              <a:t/>
            </a:r>
            <a:br>
              <a:rPr lang="en-US" sz="4000" b="1" dirty="0" smtClean="0"/>
            </a:br>
            <a:r>
              <a:rPr lang="en-US" sz="4000" b="1" dirty="0" smtClean="0"/>
              <a:t/>
            </a:r>
            <a:br>
              <a:rPr lang="en-US" sz="4000" b="1" dirty="0" smtClean="0"/>
            </a:br>
            <a:r>
              <a:rPr lang="en-US" sz="3100" b="1" dirty="0" smtClean="0"/>
              <a:t> </a:t>
            </a:r>
            <a:r>
              <a:rPr lang="en-US" sz="3100" b="1" dirty="0" smtClean="0"/>
              <a:t/>
            </a:r>
            <a:br>
              <a:rPr lang="en-US" sz="3100" b="1" dirty="0" smtClean="0"/>
            </a:br>
            <a:r>
              <a:rPr lang="en-US" sz="3100" b="1" dirty="0"/>
              <a:t/>
            </a:r>
            <a:br>
              <a:rPr lang="en-US" sz="3100" b="1" dirty="0"/>
            </a:br>
            <a:r>
              <a:rPr lang="en-US" sz="3100" b="1" dirty="0" smtClean="0"/>
              <a:t>The Concepts </a:t>
            </a:r>
            <a:r>
              <a:rPr lang="en-US" sz="3100" b="1" dirty="0"/>
              <a:t>and Processes of Employment </a:t>
            </a:r>
            <a:r>
              <a:rPr lang="en-US" sz="3100" b="1" dirty="0" smtClean="0"/>
              <a:t>Relations</a:t>
            </a:r>
            <a:endParaRPr lang="en-GB" sz="3100" dirty="0"/>
          </a:p>
        </p:txBody>
      </p:sp>
      <p:pic>
        <p:nvPicPr>
          <p:cNvPr id="1026" name="Picture 2" descr="C:\Users\rsaundry\AppData\Local\Microsoft\Windows\Temporary Internet Files\Content.Outlook\Q7175VHA\managing-employment-relations-4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25" y="1369095"/>
            <a:ext cx="3370573" cy="439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5503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 outline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47446"/>
            <a:ext cx="7886700" cy="4673354"/>
          </a:xfrm>
        </p:spPr>
        <p:txBody>
          <a:bodyPr/>
          <a:lstStyle/>
          <a:p>
            <a:r>
              <a:rPr lang="en-US" dirty="0" smtClean="0"/>
              <a:t>Defining </a:t>
            </a:r>
            <a:r>
              <a:rPr lang="en-US" dirty="0"/>
              <a:t>employment </a:t>
            </a:r>
            <a:r>
              <a:rPr lang="en-US" dirty="0" smtClean="0"/>
              <a:t>relations</a:t>
            </a:r>
          </a:p>
          <a:p>
            <a:r>
              <a:rPr lang="en-US" dirty="0"/>
              <a:t>R</a:t>
            </a:r>
            <a:r>
              <a:rPr lang="en-US" dirty="0" smtClean="0"/>
              <a:t>oles and interests of key </a:t>
            </a:r>
            <a:r>
              <a:rPr lang="en-US" dirty="0"/>
              <a:t>employment relations </a:t>
            </a:r>
            <a:r>
              <a:rPr lang="en-US" dirty="0" smtClean="0"/>
              <a:t>actors</a:t>
            </a:r>
          </a:p>
          <a:p>
            <a:r>
              <a:rPr lang="en-US" dirty="0" smtClean="0"/>
              <a:t>Concepts and theoretical perspectives</a:t>
            </a:r>
          </a:p>
          <a:p>
            <a:pPr lvl="1"/>
            <a:r>
              <a:rPr lang="en-US" dirty="0" smtClean="0"/>
              <a:t>systems theory</a:t>
            </a:r>
          </a:p>
          <a:p>
            <a:pPr lvl="1"/>
            <a:r>
              <a:rPr lang="en-US" dirty="0" smtClean="0"/>
              <a:t>frames </a:t>
            </a:r>
            <a:r>
              <a:rPr lang="en-US" dirty="0"/>
              <a:t>of </a:t>
            </a:r>
            <a:r>
              <a:rPr lang="en-US" dirty="0" smtClean="0"/>
              <a:t>reference</a:t>
            </a:r>
          </a:p>
          <a:p>
            <a:pPr lvl="1"/>
            <a:r>
              <a:rPr lang="en-US" dirty="0" smtClean="0"/>
              <a:t>radical </a:t>
            </a:r>
            <a:r>
              <a:rPr lang="en-US" dirty="0"/>
              <a:t>approaches </a:t>
            </a:r>
            <a:r>
              <a:rPr lang="en-US" dirty="0" smtClean="0"/>
              <a:t>and perspectives</a:t>
            </a:r>
          </a:p>
          <a:p>
            <a:r>
              <a:rPr lang="en-US" dirty="0" smtClean="0"/>
              <a:t>Core </a:t>
            </a:r>
            <a:r>
              <a:rPr lang="en-US" dirty="0"/>
              <a:t>processes used to regulate the employment relationship.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85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07477"/>
            <a:ext cx="7886700" cy="5013323"/>
          </a:xfrm>
        </p:spPr>
        <p:txBody>
          <a:bodyPr/>
          <a:lstStyle/>
          <a:p>
            <a:pPr lvl="0"/>
            <a:r>
              <a:rPr lang="en-US" dirty="0" smtClean="0"/>
              <a:t>After this session, you should be able to:</a:t>
            </a:r>
          </a:p>
          <a:p>
            <a:pPr lvl="1"/>
            <a:r>
              <a:rPr lang="en-US" dirty="0" smtClean="0"/>
              <a:t>Understand </a:t>
            </a:r>
            <a:r>
              <a:rPr lang="en-US" dirty="0"/>
              <a:t>and </a:t>
            </a:r>
            <a:r>
              <a:rPr lang="en-US" dirty="0" err="1"/>
              <a:t>analyse</a:t>
            </a:r>
            <a:r>
              <a:rPr lang="en-US" dirty="0"/>
              <a:t> the nature of the employment relationship</a:t>
            </a:r>
            <a:endParaRPr lang="en-GB" dirty="0"/>
          </a:p>
          <a:p>
            <a:pPr lvl="1"/>
            <a:r>
              <a:rPr lang="en-US" dirty="0"/>
              <a:t>Describe the key actors (the participants) in employment relations and critically evaluate the roles that they play and their interests</a:t>
            </a:r>
            <a:endParaRPr lang="en-GB" dirty="0"/>
          </a:p>
          <a:p>
            <a:pPr lvl="1"/>
            <a:r>
              <a:rPr lang="en-US" dirty="0"/>
              <a:t>Critically assess competing theoretical approaches to employment relations </a:t>
            </a:r>
            <a:endParaRPr lang="en-GB" dirty="0"/>
          </a:p>
          <a:p>
            <a:pPr lvl="1"/>
            <a:r>
              <a:rPr lang="en-US" dirty="0"/>
              <a:t>Understand the main processes available to employers and employees through which the employment relationship is regulated and conflict is mediated and accommodated</a:t>
            </a:r>
            <a:endParaRPr lang="en-GB" dirty="0"/>
          </a:p>
          <a:p>
            <a:pPr lvl="1"/>
            <a:r>
              <a:rPr lang="en-US" dirty="0"/>
              <a:t>Assess different perspectives of the role and implications of employment relations processes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3120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7707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Employment relationship portrayed as simple exchange – work for pay</a:t>
            </a:r>
          </a:p>
          <a:p>
            <a:r>
              <a:rPr lang="en-GB" dirty="0" smtClean="0"/>
              <a:t>Reality is more complex:</a:t>
            </a:r>
          </a:p>
          <a:p>
            <a:pPr lvl="1"/>
            <a:r>
              <a:rPr lang="en-GB" dirty="0" smtClean="0"/>
              <a:t>Unequal distribution of power</a:t>
            </a:r>
          </a:p>
          <a:p>
            <a:pPr lvl="1"/>
            <a:r>
              <a:rPr lang="en-GB" dirty="0" smtClean="0"/>
              <a:t>Employment contract underpinned by ‘obedience’</a:t>
            </a:r>
          </a:p>
          <a:p>
            <a:pPr lvl="1"/>
            <a:r>
              <a:rPr lang="en-GB" dirty="0" smtClean="0"/>
              <a:t>Employer can only secure the capacity to work</a:t>
            </a:r>
          </a:p>
          <a:p>
            <a:pPr lvl="1"/>
            <a:r>
              <a:rPr lang="en-GB" u="sng" dirty="0" smtClean="0"/>
              <a:t>Employment contract is open-ended </a:t>
            </a:r>
            <a:r>
              <a:rPr lang="en-GB" dirty="0" smtClean="0"/>
              <a:t>and indeterminate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The purpose of ER is to establish rules, regulations and agreements to regulate the employment relationship.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It is concerned with how to gain employees commitment to the achievement of the organisations goals and objectives.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28650" y="150313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800" kern="1200">
                <a:solidFill>
                  <a:srgbClr val="520D5D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 smtClean="0"/>
              <a:t>The employment relationship – just a contract?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7100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</a:t>
            </a:r>
            <a:r>
              <a:rPr lang="en-GB" dirty="0"/>
              <a:t>a</a:t>
            </a:r>
            <a:r>
              <a:rPr lang="en-GB" dirty="0" smtClean="0"/>
              <a:t>ctors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Employers and managers</a:t>
            </a:r>
          </a:p>
          <a:p>
            <a:pPr lvl="1"/>
            <a:r>
              <a:rPr lang="en-GB" dirty="0" smtClean="0"/>
              <a:t>80% of employees work in SMEs</a:t>
            </a:r>
          </a:p>
          <a:p>
            <a:pPr lvl="2"/>
            <a:r>
              <a:rPr lang="en-GB" i="1" dirty="0" smtClean="0"/>
              <a:t>Highly personal and informal employment relations</a:t>
            </a:r>
          </a:p>
          <a:p>
            <a:pPr lvl="1"/>
            <a:r>
              <a:rPr lang="en-GB" dirty="0" smtClean="0"/>
              <a:t>Larger organisations – views of managers tend to cohere with owners</a:t>
            </a:r>
          </a:p>
          <a:p>
            <a:r>
              <a:rPr lang="en-GB" dirty="0" smtClean="0"/>
              <a:t>Employees, representatives and unions</a:t>
            </a:r>
          </a:p>
          <a:p>
            <a:pPr lvl="1"/>
            <a:r>
              <a:rPr lang="en-GB" dirty="0" smtClean="0"/>
              <a:t>6.4 million union members in 2014 compared to 13 million in 1979</a:t>
            </a:r>
          </a:p>
          <a:p>
            <a:pPr lvl="1"/>
            <a:r>
              <a:rPr lang="en-GB" dirty="0" smtClean="0"/>
              <a:t>Shift from representation over collective to individual issues</a:t>
            </a:r>
          </a:p>
          <a:p>
            <a:pPr lvl="1"/>
            <a:r>
              <a:rPr lang="en-GB" dirty="0" smtClean="0"/>
              <a:t>Limited non-union representation </a:t>
            </a:r>
          </a:p>
          <a:p>
            <a:r>
              <a:rPr lang="en-GB" dirty="0" smtClean="0"/>
              <a:t>The State</a:t>
            </a:r>
          </a:p>
          <a:p>
            <a:pPr lvl="1"/>
            <a:r>
              <a:rPr lang="en-GB" dirty="0" smtClean="0"/>
              <a:t>Largest employer, legislator and economic manager</a:t>
            </a:r>
          </a:p>
          <a:p>
            <a:pPr lvl="1"/>
            <a:r>
              <a:rPr lang="en-GB" dirty="0" smtClean="0"/>
              <a:t>Key agencies: </a:t>
            </a:r>
            <a:r>
              <a:rPr lang="en-GB" dirty="0" err="1" smtClean="0"/>
              <a:t>Acas</a:t>
            </a:r>
            <a:r>
              <a:rPr lang="en-GB" dirty="0" smtClean="0"/>
              <a:t>, CAC, </a:t>
            </a:r>
            <a:r>
              <a:rPr lang="en-GB" dirty="0"/>
              <a:t>C</a:t>
            </a:r>
            <a:r>
              <a:rPr lang="en-GB" dirty="0" smtClean="0"/>
              <a:t>ertification Officer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092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4151799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does the State affect employment relations in your organisation?</a:t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6959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Interests in employment relations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721037098"/>
              </p:ext>
            </p:extLst>
          </p:nvPr>
        </p:nvGraphicFramePr>
        <p:xfrm>
          <a:off x="628648" y="1090243"/>
          <a:ext cx="7225815" cy="48885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8605"/>
                <a:gridCol w="2408605"/>
                <a:gridCol w="2408605"/>
              </a:tblGrid>
              <a:tr h="575927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Employee 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8B6AA2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Employer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8B6AA2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The State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8B6AA2"/>
                    </a:solidFill>
                  </a:tcPr>
                </a:tc>
              </a:tr>
              <a:tr h="575927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Employment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Profit maximisation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Power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</a:tr>
              <a:tr h="575927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Income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Shareholder value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Economic growth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</a:tr>
              <a:tr h="575927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Fairness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Stakeholder interests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Ideology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</a:tr>
              <a:tr h="575927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Voice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Quality and service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Continuity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</a:tr>
              <a:tr h="575927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Job satisfaction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Employee engagement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400" i="1" dirty="0" smtClean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(Adapted from Budd and </a:t>
                      </a:r>
                      <a:r>
                        <a:rPr lang="en-GB" sz="1400" i="1" dirty="0" err="1" smtClean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Bhave</a:t>
                      </a:r>
                      <a:r>
                        <a:rPr lang="en-GB" sz="1400" i="1" baseline="0" dirty="0" smtClean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i="1" dirty="0" smtClean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(2008)) </a:t>
                      </a:r>
                      <a:endParaRPr lang="en-GB" sz="1400" i="1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</a:tr>
              <a:tr h="575927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Occupational identity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Creation of employment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</a:tr>
              <a:tr h="857036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Autonomy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SimHei"/>
                          <a:cs typeface="Arial" panose="020B0604020202020204" pitchFamily="34" charset="0"/>
                        </a:rPr>
                        <a:t>Control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endParaRPr lang="en-GB" sz="1400" i="1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A991B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3985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Employment Relations Process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Processes used to make rules which govern behaviour in the workplace:</a:t>
            </a:r>
          </a:p>
          <a:p>
            <a:r>
              <a:rPr lang="en-GB" dirty="0" smtClean="0"/>
              <a:t>Unilateral action</a:t>
            </a:r>
          </a:p>
          <a:p>
            <a:r>
              <a:rPr lang="en-GB" dirty="0" smtClean="0"/>
              <a:t>Employee involvement and participation schemes</a:t>
            </a:r>
          </a:p>
          <a:p>
            <a:r>
              <a:rPr lang="en-GB" dirty="0" smtClean="0"/>
              <a:t>Employee engagement</a:t>
            </a:r>
          </a:p>
          <a:p>
            <a:r>
              <a:rPr lang="en-GB" dirty="0" smtClean="0"/>
              <a:t>Collective bargaining</a:t>
            </a:r>
          </a:p>
          <a:p>
            <a:r>
              <a:rPr lang="en-GB" dirty="0" smtClean="0"/>
              <a:t>Third party intervention</a:t>
            </a:r>
          </a:p>
          <a:p>
            <a:r>
              <a:rPr lang="en-GB" dirty="0" smtClean="0"/>
              <a:t>Industrial sanctions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For your assignment you need to consider how these processes relate to your organisation.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2418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Environmental Context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74320" y="1263151"/>
            <a:ext cx="3886200" cy="4830563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lvl="1"/>
            <a:r>
              <a:rPr lang="en-GB" sz="2400" dirty="0" smtClean="0"/>
              <a:t>Workforce power</a:t>
            </a:r>
          </a:p>
          <a:p>
            <a:pPr lvl="1"/>
            <a:r>
              <a:rPr lang="en-GB" sz="2400" dirty="0" smtClean="0"/>
              <a:t>Workforce availability</a:t>
            </a:r>
          </a:p>
          <a:p>
            <a:pPr lvl="1"/>
            <a:r>
              <a:rPr lang="en-GB" sz="2400" dirty="0" smtClean="0"/>
              <a:t>Market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097779" y="1387669"/>
            <a:ext cx="3886200" cy="483056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Legal</a:t>
            </a:r>
          </a:p>
          <a:p>
            <a:r>
              <a:rPr lang="en-GB" dirty="0" smtClean="0"/>
              <a:t>Economic</a:t>
            </a:r>
          </a:p>
          <a:p>
            <a:r>
              <a:rPr lang="en-GB" dirty="0" smtClean="0"/>
              <a:t>Political</a:t>
            </a:r>
          </a:p>
          <a:p>
            <a:r>
              <a:rPr lang="en-GB" dirty="0" smtClean="0"/>
              <a:t>Technological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4637" y="1231201"/>
            <a:ext cx="3629025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765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Agreements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Substantive Rules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Procedural Rules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3457" y="2446021"/>
            <a:ext cx="2522743" cy="27212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9278" y="2446021"/>
            <a:ext cx="3628389" cy="2721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095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392489"/>
          </a:xfrm>
        </p:spPr>
        <p:txBody>
          <a:bodyPr/>
          <a:lstStyle/>
          <a:p>
            <a:r>
              <a:rPr lang="en-GB" sz="2800" dirty="0"/>
              <a:t>Constant process of negotiation and renegotiation</a:t>
            </a:r>
          </a:p>
          <a:p>
            <a:r>
              <a:rPr lang="en-GB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Wage-effort bargain (</a:t>
            </a:r>
            <a:r>
              <a:rPr lang="en-GB" sz="28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Behrend</a:t>
            </a:r>
            <a:r>
              <a:rPr lang="en-GB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1957)</a:t>
            </a:r>
            <a:endParaRPr lang="en-GB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sz="2800" dirty="0" smtClean="0"/>
              <a:t>Some argue </a:t>
            </a:r>
            <a:r>
              <a:rPr lang="en-GB" sz="2800" dirty="0"/>
              <a:t>that conflict is inherent in employment </a:t>
            </a:r>
            <a:r>
              <a:rPr lang="en-GB" sz="2800" dirty="0" smtClean="0"/>
              <a:t>relations</a:t>
            </a:r>
          </a:p>
          <a:p>
            <a:pPr lvl="1"/>
            <a:r>
              <a:rPr lang="en-GB" sz="2400" i="1" dirty="0" smtClean="0"/>
              <a:t>Focus on securing control of the labour process</a:t>
            </a:r>
          </a:p>
          <a:p>
            <a:pPr lvl="1"/>
            <a:r>
              <a:rPr lang="en-GB" sz="2400" i="1" dirty="0" smtClean="0"/>
              <a:t>Clash of economic interests</a:t>
            </a:r>
            <a:endParaRPr lang="en-GB" sz="2400" i="1" dirty="0"/>
          </a:p>
          <a:p>
            <a:r>
              <a:rPr lang="en-GB" sz="2800" dirty="0" smtClean="0"/>
              <a:t>Complex </a:t>
            </a:r>
            <a:r>
              <a:rPr lang="en-GB" sz="2800" dirty="0"/>
              <a:t>balance of conflict and co-operation (</a:t>
            </a:r>
            <a:r>
              <a:rPr lang="en-GB" sz="2800" dirty="0" smtClean="0"/>
              <a:t>Edwards, 2003)</a:t>
            </a:r>
            <a:endParaRPr lang="en-GB" sz="2800" dirty="0"/>
          </a:p>
          <a:p>
            <a:pPr lvl="1"/>
            <a:r>
              <a:rPr lang="en-GB" sz="2400" i="1" dirty="0" smtClean="0"/>
              <a:t>Employers also need to secure commitment</a:t>
            </a:r>
            <a:endParaRPr lang="en-GB" sz="2400" i="1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81050" y="15240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800" kern="1200">
                <a:solidFill>
                  <a:srgbClr val="520D5D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 smtClean="0"/>
              <a:t>The wage-effort bargain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436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392489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Systems theory</a:t>
            </a:r>
          </a:p>
          <a:p>
            <a:r>
              <a:rPr lang="en-GB" sz="2800" dirty="0" smtClean="0"/>
              <a:t>Marxist and radical approaches</a:t>
            </a:r>
          </a:p>
          <a:p>
            <a:pPr lvl="1"/>
            <a:r>
              <a:rPr lang="en-GB" sz="2300" dirty="0" smtClean="0"/>
              <a:t>Political economy of employment relations (Hyman, 1975)</a:t>
            </a:r>
          </a:p>
          <a:p>
            <a:pPr lvl="1"/>
            <a:r>
              <a:rPr lang="en-GB" sz="2300" dirty="0" smtClean="0"/>
              <a:t>Labour Process Theory (</a:t>
            </a:r>
            <a:r>
              <a:rPr lang="en-GB" sz="2300" dirty="0" err="1" smtClean="0"/>
              <a:t>Braverman</a:t>
            </a:r>
            <a:r>
              <a:rPr lang="en-GB" sz="2300" dirty="0" smtClean="0"/>
              <a:t>, 1974)</a:t>
            </a:r>
          </a:p>
          <a:p>
            <a:pPr lvl="1"/>
            <a:r>
              <a:rPr lang="en-GB" sz="2300" dirty="0" smtClean="0"/>
              <a:t>Feminist Perspectives (</a:t>
            </a:r>
            <a:r>
              <a:rPr lang="en-GB" sz="2300" dirty="0" err="1" smtClean="0"/>
              <a:t>Wajcman</a:t>
            </a:r>
            <a:r>
              <a:rPr lang="en-GB" sz="2300" dirty="0" smtClean="0"/>
              <a:t>, 2000; </a:t>
            </a:r>
            <a:r>
              <a:rPr lang="en-GB" sz="2300" dirty="0" err="1" smtClean="0"/>
              <a:t>Kirton</a:t>
            </a:r>
            <a:r>
              <a:rPr lang="en-GB" sz="2300" dirty="0" smtClean="0"/>
              <a:t> and Healy, 2013)</a:t>
            </a:r>
          </a:p>
          <a:p>
            <a:r>
              <a:rPr lang="en-GB" sz="2800" dirty="0" smtClean="0"/>
              <a:t>Frames of Reference (Fox, 1974)  </a:t>
            </a:r>
          </a:p>
          <a:p>
            <a:pPr lvl="1"/>
            <a:r>
              <a:rPr lang="en-GB" sz="2300" dirty="0" err="1" smtClean="0"/>
              <a:t>Unitarist</a:t>
            </a:r>
            <a:endParaRPr lang="en-GB" sz="2300" dirty="0"/>
          </a:p>
          <a:p>
            <a:pPr lvl="1"/>
            <a:r>
              <a:rPr lang="en-GB" sz="2300" dirty="0" smtClean="0"/>
              <a:t>Pluralist</a:t>
            </a:r>
          </a:p>
          <a:p>
            <a:pPr lvl="1"/>
            <a:r>
              <a:rPr lang="en-GB" sz="2300" dirty="0" smtClean="0"/>
              <a:t>Radical/Marxist</a:t>
            </a:r>
            <a:endParaRPr lang="en-GB" sz="23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Theoretical approaches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6774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9508"/>
            <a:ext cx="8229600" cy="4103749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pt-BR" sz="2400" dirty="0"/>
              <a:t>Pluralist perspective</a:t>
            </a:r>
            <a:endParaRPr lang="en-GB" sz="2400" dirty="0"/>
          </a:p>
          <a:p>
            <a:pPr lvl="1">
              <a:spcBef>
                <a:spcPts val="0"/>
              </a:spcBef>
            </a:pPr>
            <a:r>
              <a:rPr lang="en-GB" sz="2000" i="1" dirty="0"/>
              <a:t>Conflict is inevitable - employers and employees have different interests</a:t>
            </a:r>
          </a:p>
          <a:p>
            <a:pPr lvl="1">
              <a:spcBef>
                <a:spcPts val="0"/>
              </a:spcBef>
            </a:pPr>
            <a:r>
              <a:rPr lang="en-GB" sz="2000" i="1" dirty="0"/>
              <a:t>ER is about minimising and resolving conflict</a:t>
            </a:r>
          </a:p>
          <a:p>
            <a:pPr lvl="1">
              <a:spcBef>
                <a:spcPts val="0"/>
              </a:spcBef>
            </a:pPr>
            <a:r>
              <a:rPr lang="en-GB" sz="2000" i="1" dirty="0"/>
              <a:t>Government and state plays a neutral role</a:t>
            </a:r>
          </a:p>
          <a:p>
            <a:pPr>
              <a:spcBef>
                <a:spcPts val="0"/>
              </a:spcBef>
            </a:pPr>
            <a:r>
              <a:rPr lang="en-GB" sz="2400" dirty="0"/>
              <a:t>Radical perspective</a:t>
            </a:r>
          </a:p>
          <a:p>
            <a:pPr lvl="1">
              <a:spcBef>
                <a:spcPts val="0"/>
              </a:spcBef>
            </a:pPr>
            <a:r>
              <a:rPr lang="en-GB" sz="2000" i="1" dirty="0"/>
              <a:t>Conflict is inherent in capitalist system</a:t>
            </a:r>
          </a:p>
          <a:p>
            <a:pPr lvl="1">
              <a:spcBef>
                <a:spcPts val="0"/>
              </a:spcBef>
            </a:pPr>
            <a:r>
              <a:rPr lang="en-GB" sz="2000" i="1" dirty="0"/>
              <a:t>State represents the interests of capital</a:t>
            </a:r>
          </a:p>
          <a:p>
            <a:pPr lvl="1">
              <a:spcBef>
                <a:spcPts val="0"/>
              </a:spcBef>
            </a:pPr>
            <a:r>
              <a:rPr lang="en-GB" sz="2000" i="1" dirty="0"/>
              <a:t>Conflict can only be resolved by removal of capitalism itself</a:t>
            </a:r>
          </a:p>
          <a:p>
            <a:pPr>
              <a:spcBef>
                <a:spcPts val="0"/>
              </a:spcBef>
            </a:pPr>
            <a:r>
              <a:rPr lang="en-GB" sz="2400" dirty="0" err="1"/>
              <a:t>Unitarist</a:t>
            </a:r>
            <a:r>
              <a:rPr lang="en-GB" sz="2400" dirty="0"/>
              <a:t> perspective</a:t>
            </a:r>
          </a:p>
          <a:p>
            <a:pPr lvl="1">
              <a:spcBef>
                <a:spcPts val="0"/>
              </a:spcBef>
            </a:pPr>
            <a:r>
              <a:rPr lang="en-GB" sz="2000" i="1" dirty="0"/>
              <a:t>Implies shared values and objectives</a:t>
            </a:r>
          </a:p>
          <a:p>
            <a:pPr lvl="1">
              <a:spcBef>
                <a:spcPts val="0"/>
              </a:spcBef>
            </a:pPr>
            <a:r>
              <a:rPr lang="en-GB" sz="2000" i="1" dirty="0"/>
              <a:t>Conflict due to misunderstanding or agitation</a:t>
            </a:r>
          </a:p>
          <a:p>
            <a:pPr lvl="1">
              <a:spcBef>
                <a:spcPts val="0"/>
              </a:spcBef>
            </a:pPr>
            <a:r>
              <a:rPr lang="en-GB" sz="2000" i="1" dirty="0"/>
              <a:t>Legitimises </a:t>
            </a:r>
            <a:r>
              <a:rPr lang="en-GB" sz="2000" i="1" dirty="0" smtClean="0"/>
              <a:t>managerial prerogative and authority </a:t>
            </a:r>
            <a:endParaRPr lang="en-GB" sz="2000" i="1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perspectives on employee relations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3856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3888" y="63819"/>
            <a:ext cx="7886700" cy="487863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Think about a recent example of strike action – do your views suggest a pluralist, </a:t>
            </a:r>
            <a:r>
              <a:rPr lang="en-GB" dirty="0" err="1" smtClean="0"/>
              <a:t>unitarist</a:t>
            </a:r>
            <a:r>
              <a:rPr lang="en-GB" dirty="0" smtClean="0"/>
              <a:t> or radical perspective</a:t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43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36431"/>
            <a:ext cx="8229600" cy="439682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Employee relations is essentially about regulating the employment relationship</a:t>
            </a:r>
          </a:p>
          <a:p>
            <a:r>
              <a:rPr lang="en-GB" dirty="0"/>
              <a:t>Regulated </a:t>
            </a:r>
            <a:r>
              <a:rPr lang="en-GB" dirty="0" smtClean="0"/>
              <a:t>through key employment relations processes:</a:t>
            </a:r>
            <a:endParaRPr lang="en-GB" dirty="0"/>
          </a:p>
          <a:p>
            <a:pPr lvl="1"/>
            <a:r>
              <a:rPr lang="en-GB" i="1" dirty="0" smtClean="0"/>
              <a:t>Bargaining – with individuals and also collectively through </a:t>
            </a:r>
            <a:r>
              <a:rPr lang="en-GB" i="1" dirty="0"/>
              <a:t>trade </a:t>
            </a:r>
            <a:r>
              <a:rPr lang="en-GB" i="1" dirty="0" smtClean="0"/>
              <a:t>unions</a:t>
            </a:r>
          </a:p>
          <a:p>
            <a:pPr lvl="1"/>
            <a:r>
              <a:rPr lang="en-GB" i="1" dirty="0" smtClean="0"/>
              <a:t>Managerial </a:t>
            </a:r>
            <a:r>
              <a:rPr lang="en-GB" i="1" dirty="0"/>
              <a:t>prerogative </a:t>
            </a:r>
          </a:p>
          <a:p>
            <a:pPr lvl="1"/>
            <a:r>
              <a:rPr lang="en-GB" i="1" dirty="0" smtClean="0"/>
              <a:t>Involvement and participation mechanisms</a:t>
            </a:r>
          </a:p>
          <a:p>
            <a:pPr lvl="1"/>
            <a:r>
              <a:rPr lang="en-GB" i="1" dirty="0" smtClean="0"/>
              <a:t>Employee engagement</a:t>
            </a:r>
          </a:p>
          <a:p>
            <a:pPr lvl="1"/>
            <a:r>
              <a:rPr lang="en-GB" i="1" dirty="0" smtClean="0"/>
              <a:t>Third-part intervention i.e. </a:t>
            </a:r>
            <a:r>
              <a:rPr lang="en-GB" i="1" dirty="0" err="1" smtClean="0"/>
              <a:t>Acas</a:t>
            </a:r>
            <a:endParaRPr lang="en-GB" i="1" dirty="0"/>
          </a:p>
          <a:p>
            <a:pPr lvl="1"/>
            <a:r>
              <a:rPr lang="en-GB" i="1" dirty="0" smtClean="0"/>
              <a:t>Industrial sanctions</a:t>
            </a:r>
            <a:endParaRPr lang="en-GB" i="1" dirty="0"/>
          </a:p>
          <a:p>
            <a:r>
              <a:rPr lang="en-GB" dirty="0" smtClean="0"/>
              <a:t>These processes are shaped </a:t>
            </a:r>
            <a:r>
              <a:rPr lang="en-GB" dirty="0"/>
              <a:t>by social, economic and political context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9969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320481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Traditionally </a:t>
            </a:r>
            <a:r>
              <a:rPr lang="en-GB" sz="2400" dirty="0"/>
              <a:t>employee relations has been concerned with managing conflict</a:t>
            </a:r>
          </a:p>
          <a:p>
            <a:r>
              <a:rPr lang="en-GB" sz="2400" dirty="0"/>
              <a:t>Pluralist approaches that revolved around collective bargaining were dominant</a:t>
            </a:r>
          </a:p>
          <a:p>
            <a:r>
              <a:rPr lang="en-GB" sz="2400" dirty="0" err="1"/>
              <a:t>Unitarist</a:t>
            </a:r>
            <a:r>
              <a:rPr lang="en-GB" sz="2400" dirty="0"/>
              <a:t> perspectives have become more </a:t>
            </a:r>
            <a:r>
              <a:rPr lang="en-GB" sz="2400" dirty="0" smtClean="0"/>
              <a:t>influential with the decline of trade unions and increased influence of HRM</a:t>
            </a:r>
          </a:p>
          <a:p>
            <a:pPr lvl="1"/>
            <a:r>
              <a:rPr lang="en-GB" sz="2000" dirty="0" smtClean="0"/>
              <a:t>65% of employees share many of the values of their organisation (Wanrooy et al., 2013)</a:t>
            </a:r>
          </a:p>
          <a:p>
            <a:pPr lvl="1"/>
            <a:r>
              <a:rPr lang="en-GB" sz="2000" dirty="0" smtClean="0"/>
              <a:t>Increase </a:t>
            </a:r>
            <a:r>
              <a:rPr lang="en-GB" sz="2000" dirty="0"/>
              <a:t>in fear of dismissal, discrimination and victimisation since 2000 (</a:t>
            </a:r>
            <a:r>
              <a:rPr lang="en-GB" sz="2000" dirty="0" err="1"/>
              <a:t>Gallie</a:t>
            </a:r>
            <a:r>
              <a:rPr lang="en-GB" sz="2000" dirty="0"/>
              <a:t> et al., 2013) </a:t>
            </a:r>
          </a:p>
          <a:p>
            <a:r>
              <a:rPr lang="en-GB" sz="2400" dirty="0"/>
              <a:t>Conflict still persists but manifests itself in different </a:t>
            </a:r>
            <a:r>
              <a:rPr lang="en-GB" sz="2400" dirty="0" smtClean="0"/>
              <a:t>ways</a:t>
            </a:r>
            <a:endParaRPr lang="en-GB" sz="24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5728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5754"/>
            <a:ext cx="8229600" cy="4537503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2000" dirty="0" err="1"/>
              <a:t>Braverman</a:t>
            </a:r>
            <a:r>
              <a:rPr lang="en-GB" sz="2000" dirty="0"/>
              <a:t>, H. (1974) </a:t>
            </a:r>
            <a:r>
              <a:rPr lang="en-GB" sz="2000" i="1" dirty="0" err="1"/>
              <a:t>Labor</a:t>
            </a:r>
            <a:r>
              <a:rPr lang="en-GB" sz="2000" i="1" dirty="0"/>
              <a:t> and Monopoly Capital: The Degradation of Work in the Twentieth Century</a:t>
            </a:r>
            <a:r>
              <a:rPr lang="en-GB" sz="2000" dirty="0"/>
              <a:t>, New York: Monthly Review Press</a:t>
            </a:r>
            <a:r>
              <a:rPr lang="en-GB" sz="2000" dirty="0" smtClean="0"/>
              <a:t>.</a:t>
            </a:r>
          </a:p>
          <a:p>
            <a:pPr>
              <a:defRPr/>
            </a:pPr>
            <a:r>
              <a:rPr lang="en-GB" sz="2000" dirty="0" smtClean="0"/>
              <a:t>Budd, J. and </a:t>
            </a:r>
            <a:r>
              <a:rPr lang="en-GB" sz="2000" dirty="0" err="1" smtClean="0"/>
              <a:t>Bhave</a:t>
            </a:r>
            <a:r>
              <a:rPr lang="en-GB" sz="2000" dirty="0" smtClean="0"/>
              <a:t>, D. (2008) ‘Values, Ideologies and Frames of Reference in Industrial Relations’  in </a:t>
            </a:r>
            <a:r>
              <a:rPr lang="en-GB" sz="2000" dirty="0" err="1"/>
              <a:t>B</a:t>
            </a:r>
            <a:r>
              <a:rPr lang="en-GB" sz="2000" dirty="0" err="1" smtClean="0"/>
              <a:t>lyton</a:t>
            </a:r>
            <a:r>
              <a:rPr lang="en-GB" sz="2000" dirty="0"/>
              <a:t>, </a:t>
            </a:r>
            <a:r>
              <a:rPr lang="en-GB" sz="2000" dirty="0" smtClean="0"/>
              <a:t>P. et al., </a:t>
            </a:r>
            <a:r>
              <a:rPr lang="en-GB" sz="2000" i="1" dirty="0" smtClean="0"/>
              <a:t>SAGE </a:t>
            </a:r>
            <a:r>
              <a:rPr lang="en-GB" sz="2000" i="1" dirty="0"/>
              <a:t>Handbook of Industrial Relations, </a:t>
            </a:r>
            <a:r>
              <a:rPr lang="en-GB" sz="2000" dirty="0" smtClean="0"/>
              <a:t>Chapter 5.</a:t>
            </a:r>
          </a:p>
          <a:p>
            <a:pPr>
              <a:defRPr/>
            </a:pPr>
            <a:r>
              <a:rPr lang="en-GB" sz="2000" dirty="0"/>
              <a:t>Dunlop, J. T. (1958) </a:t>
            </a:r>
            <a:r>
              <a:rPr lang="en-GB" sz="2000" i="1" dirty="0"/>
              <a:t>Industrial Relations Systems. </a:t>
            </a:r>
            <a:r>
              <a:rPr lang="en-GB" sz="2000" dirty="0"/>
              <a:t>New York: Holt</a:t>
            </a:r>
            <a:r>
              <a:rPr lang="en-GB" sz="2000" dirty="0" smtClean="0"/>
              <a:t>.</a:t>
            </a:r>
          </a:p>
          <a:p>
            <a:pPr>
              <a:defRPr/>
            </a:pPr>
            <a:r>
              <a:rPr lang="en-GB" sz="2000" dirty="0"/>
              <a:t>Edwards, P. (2003) ‘The Employment Relationship and the Field of Industrial Relations’, in Edwards, P. (ed.) </a:t>
            </a:r>
            <a:r>
              <a:rPr lang="en-GB" sz="2000" i="1" dirty="0"/>
              <a:t>Industrial Relations</a:t>
            </a:r>
            <a:r>
              <a:rPr lang="en-GB" sz="2000" dirty="0"/>
              <a:t> (Second Edition), Oxford: Blackwell</a:t>
            </a:r>
            <a:r>
              <a:rPr lang="en-GB" sz="2000" dirty="0" smtClean="0"/>
              <a:t>.</a:t>
            </a:r>
            <a:endParaRPr lang="en-GB" sz="2000" dirty="0"/>
          </a:p>
          <a:p>
            <a:pPr>
              <a:defRPr/>
            </a:pPr>
            <a:r>
              <a:rPr lang="en-GB" sz="2000" dirty="0"/>
              <a:t>Fox, A. (1974) </a:t>
            </a:r>
            <a:r>
              <a:rPr lang="en-GB" sz="2000" i="1" dirty="0"/>
              <a:t>Beyond Contract: Work, Power and Trust relations. </a:t>
            </a:r>
            <a:r>
              <a:rPr lang="en-GB" sz="2000" dirty="0"/>
              <a:t>London: Faber</a:t>
            </a:r>
            <a:r>
              <a:rPr lang="en-GB" sz="2000" dirty="0" smtClean="0"/>
              <a:t>.</a:t>
            </a:r>
          </a:p>
          <a:p>
            <a:pPr>
              <a:defRPr/>
            </a:pPr>
            <a:r>
              <a:rPr lang="en-GB" sz="2000" dirty="0" err="1"/>
              <a:t>Gallie</a:t>
            </a:r>
            <a:r>
              <a:rPr lang="en-GB" sz="2000" dirty="0"/>
              <a:t>, D., </a:t>
            </a:r>
            <a:r>
              <a:rPr lang="en-GB" sz="2000" dirty="0" err="1"/>
              <a:t>Felstead</a:t>
            </a:r>
            <a:r>
              <a:rPr lang="en-GB" sz="2000" dirty="0"/>
              <a:t>, A., Green, F. and </a:t>
            </a:r>
            <a:r>
              <a:rPr lang="en-GB" sz="2000" dirty="0" err="1"/>
              <a:t>Inanc</a:t>
            </a:r>
            <a:r>
              <a:rPr lang="en-GB" sz="2000" dirty="0"/>
              <a:t>, H. (2013) Fear at Work in Britain - First Findings from the Skills and Employment Survey, </a:t>
            </a:r>
            <a:r>
              <a:rPr lang="en-GB" sz="2000" dirty="0" smtClean="0"/>
              <a:t>2012</a:t>
            </a:r>
            <a:r>
              <a:rPr lang="en-GB" sz="2000" smtClean="0"/>
              <a:t>.  </a:t>
            </a:r>
            <a:endParaRPr lang="en-GB" sz="2000" dirty="0" smtClean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and further reading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748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320481"/>
          </a:xfrm>
        </p:spPr>
        <p:txBody>
          <a:bodyPr>
            <a:normAutofit/>
          </a:bodyPr>
          <a:lstStyle/>
          <a:p>
            <a:r>
              <a:rPr lang="en-GB" sz="2000" dirty="0" smtClean="0"/>
              <a:t>Hyman, R. (1975) </a:t>
            </a:r>
            <a:r>
              <a:rPr lang="en-GB" sz="2000" i="1" dirty="0" smtClean="0"/>
              <a:t>Industrial Relations: A Marxist Introduction. </a:t>
            </a:r>
            <a:r>
              <a:rPr lang="en-GB" sz="2000" dirty="0" smtClean="0"/>
              <a:t>Basingstoke: Macmillan.</a:t>
            </a:r>
          </a:p>
          <a:p>
            <a:r>
              <a:rPr lang="en-GB" sz="2000" dirty="0" err="1" smtClean="0"/>
              <a:t>Kirton</a:t>
            </a:r>
            <a:r>
              <a:rPr lang="en-GB" sz="2000" dirty="0" smtClean="0"/>
              <a:t>, G and Healy, G. (2013) ‘Commitment and Collective Identity of Long-term Union Participation: the Case of Women Union Leaders in the UK and USA’, </a:t>
            </a:r>
            <a:r>
              <a:rPr lang="en-GB" sz="2000" i="1" dirty="0" smtClean="0"/>
              <a:t>Work Employment and Society</a:t>
            </a:r>
            <a:r>
              <a:rPr lang="en-GB" sz="2000" dirty="0" smtClean="0"/>
              <a:t>, Vol.27 No.2: 195-21.</a:t>
            </a:r>
          </a:p>
          <a:p>
            <a:r>
              <a:rPr lang="en-GB" sz="2000" dirty="0" err="1" smtClean="0"/>
              <a:t>Wajcman</a:t>
            </a:r>
            <a:r>
              <a:rPr lang="en-GB" sz="2000" dirty="0" smtClean="0"/>
              <a:t>, J. (2000) ‘Feminism Facing Industrial Relations in Britain’, </a:t>
            </a:r>
            <a:r>
              <a:rPr lang="en-GB" sz="2000" i="1" dirty="0" smtClean="0"/>
              <a:t>British Journal of Industrial Relations, </a:t>
            </a:r>
            <a:r>
              <a:rPr lang="en-GB" sz="2000" dirty="0" smtClean="0"/>
              <a:t>Vol.38, No.2: 183-201.</a:t>
            </a:r>
            <a:endParaRPr lang="en-GB" sz="2000" u="sng" dirty="0" smtClean="0"/>
          </a:p>
          <a:p>
            <a:r>
              <a:rPr lang="en-GB" sz="2000" dirty="0" smtClean="0"/>
              <a:t>Van </a:t>
            </a:r>
            <a:r>
              <a:rPr lang="en-GB" sz="2000" dirty="0" err="1" smtClean="0"/>
              <a:t>Wanrooy</a:t>
            </a:r>
            <a:r>
              <a:rPr lang="en-GB" sz="2000" dirty="0" smtClean="0"/>
              <a:t>, B., </a:t>
            </a:r>
            <a:r>
              <a:rPr lang="en-GB" sz="2000" dirty="0" err="1" smtClean="0"/>
              <a:t>Bewley</a:t>
            </a:r>
            <a:r>
              <a:rPr lang="en-GB" sz="2000" dirty="0" smtClean="0"/>
              <a:t>, H., Bryson, A., Forth, J., </a:t>
            </a:r>
            <a:r>
              <a:rPr lang="en-GB" sz="2000" dirty="0" err="1" smtClean="0"/>
              <a:t>Freeth,S</a:t>
            </a:r>
            <a:r>
              <a:rPr lang="en-GB" sz="2000" dirty="0" smtClean="0"/>
              <a:t>., Stokes, L. and Wood, S. (2013) </a:t>
            </a:r>
            <a:r>
              <a:rPr lang="en-GB" sz="2000" i="1" dirty="0" smtClean="0"/>
              <a:t>The 2011 Workplace Employment Relations Study: First findings. </a:t>
            </a:r>
            <a:endParaRPr lang="en-GB" sz="1600" dirty="0"/>
          </a:p>
          <a:p>
            <a:pPr>
              <a:defRPr/>
            </a:pPr>
            <a:endParaRPr lang="en-GB" sz="2400" dirty="0"/>
          </a:p>
          <a:p>
            <a:pPr marL="0" indent="0">
              <a:buNone/>
              <a:defRPr/>
            </a:pPr>
            <a:endParaRPr lang="en-GB" sz="2400" dirty="0" smtClean="0"/>
          </a:p>
          <a:p>
            <a:pPr>
              <a:defRPr/>
            </a:pPr>
            <a:endParaRPr lang="en-GB" sz="2400" dirty="0"/>
          </a:p>
          <a:p>
            <a:pPr>
              <a:defRPr/>
            </a:pPr>
            <a:endParaRPr lang="en-GB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and further reading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6301547"/>
      </p:ext>
    </p:extLst>
  </p:cSld>
  <p:clrMapOvr>
    <a:masterClrMapping/>
  </p:clrMapOvr>
</p:sld>
</file>

<file path=ppt/theme/theme1.xml><?xml version="1.0" encoding="utf-8"?>
<a:theme xmlns:a="http://schemas.openxmlformats.org/drawingml/2006/main" name="CIPD Whi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IPD Purpl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CIPD Sla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CIPD WhitePlain">
  <a:themeElements>
    <a:clrScheme name="Custom 1">
      <a:dk1>
        <a:srgbClr val="520D5D"/>
      </a:dk1>
      <a:lt1>
        <a:srgbClr val="FFFFFF"/>
      </a:lt1>
      <a:dk2>
        <a:srgbClr val="58595B"/>
      </a:dk2>
      <a:lt2>
        <a:srgbClr val="E7E6E6"/>
      </a:lt2>
      <a:accent1>
        <a:srgbClr val="520D5D"/>
      </a:accent1>
      <a:accent2>
        <a:srgbClr val="A991BC"/>
      </a:accent2>
      <a:accent3>
        <a:srgbClr val="58595B"/>
      </a:accent3>
      <a:accent4>
        <a:srgbClr val="E68286"/>
      </a:accent4>
      <a:accent5>
        <a:srgbClr val="DA1D52"/>
      </a:accent5>
      <a:accent6>
        <a:srgbClr val="DBD3E5"/>
      </a:accent6>
      <a:hlink>
        <a:srgbClr val="DA1D52"/>
      </a:hlink>
      <a:folHlink>
        <a:srgbClr val="520D5D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4F59197CE9A8C45A1FAF68A847A3CD6" ma:contentTypeVersion="1" ma:contentTypeDescription="Create a new document." ma:contentTypeScope="" ma:versionID="780e2b60fa495ae40af9fdb10f929f77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18eccab7e06c40e5fe83bf06182e4b5b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27A83033-A5AE-4B9F-97A2-2D79935AC2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06179DC-3C21-44D2-B100-8673DD4508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01A996E-8F35-4EE5-A18E-4DB6ABEAD384}">
  <ds:schemaRefs>
    <ds:schemaRef ds:uri="http://schemas.microsoft.com/office/2006/documentManagement/types"/>
    <ds:schemaRef ds:uri="http://purl.org/dc/terms/"/>
    <ds:schemaRef ds:uri="http://www.w3.org/XML/1998/namespace"/>
    <ds:schemaRef ds:uri="http://purl.org/dc/dcmitype/"/>
    <ds:schemaRef ds:uri="http://schemas.microsoft.com/sharepoint/v3"/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751</TotalTime>
  <Words>1187</Words>
  <Application>Microsoft Office PowerPoint</Application>
  <PresentationFormat>On-screen Show (4:3)</PresentationFormat>
  <Paragraphs>195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SimHei</vt:lpstr>
      <vt:lpstr>Arial</vt:lpstr>
      <vt:lpstr>Calibri</vt:lpstr>
      <vt:lpstr>Times New Roman</vt:lpstr>
      <vt:lpstr>Wingdings</vt:lpstr>
      <vt:lpstr>CIPD WhiteDottedPattern</vt:lpstr>
      <vt:lpstr>CIPD PurpleDottedPattern</vt:lpstr>
      <vt:lpstr>CIPD SlateDottedPattern</vt:lpstr>
      <vt:lpstr>CIPD WhitePlain</vt:lpstr>
      <vt:lpstr>Managing Employment Relations     The Concepts and Processes of Employment Relations</vt:lpstr>
      <vt:lpstr>Session outline</vt:lpstr>
      <vt:lpstr>Learning outcomes</vt:lpstr>
      <vt:lpstr>PowerPoint Presentation</vt:lpstr>
      <vt:lpstr>Key actors </vt:lpstr>
      <vt:lpstr>How does the State affect employment relations in your organisation? </vt:lpstr>
      <vt:lpstr>Interests in employment relations</vt:lpstr>
      <vt:lpstr>Employment Relations Process</vt:lpstr>
      <vt:lpstr>The Environmental Context</vt:lpstr>
      <vt:lpstr>Types of Agreements</vt:lpstr>
      <vt:lpstr>PowerPoint Presentation</vt:lpstr>
      <vt:lpstr>Theoretical approaches</vt:lpstr>
      <vt:lpstr>Different perspectives on employee relations</vt:lpstr>
      <vt:lpstr>   Think about a recent example of strike action – do your views suggest a pluralist, unitarist or radical perspective </vt:lpstr>
      <vt:lpstr>Conclusions</vt:lpstr>
      <vt:lpstr>Conclusion</vt:lpstr>
      <vt:lpstr>References and further reading</vt:lpstr>
      <vt:lpstr>References and further reading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Martina Becikova</dc:creator>
  <cp:lastModifiedBy>Julie Potter</cp:lastModifiedBy>
  <cp:revision>63</cp:revision>
  <cp:lastPrinted>2018-01-16T11:10:11Z</cp:lastPrinted>
  <dcterms:created xsi:type="dcterms:W3CDTF">2014-12-02T11:31:52Z</dcterms:created>
  <dcterms:modified xsi:type="dcterms:W3CDTF">2018-01-16T12:28:14Z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0x01010024F59197CE9A8C45A1FAF68A847A3CD6</vt:lpwstr>
  </property>
</Properties>
</file>