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84" r:id="rId4"/>
  </p:sldMasterIdLst>
  <p:notesMasterIdLst>
    <p:notesMasterId r:id="rId8"/>
  </p:notesMasterIdLst>
  <p:sldIdLst>
    <p:sldId id="256" r:id="rId5"/>
    <p:sldId id="257" r:id="rId6"/>
    <p:sldId id="258" r:id="rId7"/>
  </p:sldIdLst>
  <p:sldSz cx="10972800" cy="14630400"/>
  <p:notesSz cx="7772400" cy="10058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608" userDrawn="1">
          <p15:clr>
            <a:srgbClr val="A4A3A4"/>
          </p15:clr>
        </p15:guide>
        <p15:guide id="2" pos="34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79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72" autoAdjust="0"/>
    <p:restoredTop sz="94660"/>
  </p:normalViewPr>
  <p:slideViewPr>
    <p:cSldViewPr>
      <p:cViewPr>
        <p:scale>
          <a:sx n="86" d="100"/>
          <a:sy n="86" d="100"/>
        </p:scale>
        <p:origin x="536" y="-3008"/>
      </p:cViewPr>
      <p:guideLst>
        <p:guide orient="horz" pos="4608"/>
        <p:guide pos="3456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7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>
            <a:extLst>
              <a:ext uri="{FF2B5EF4-FFF2-40B4-BE49-F238E27FC236}">
                <a16:creationId xmlns:a16="http://schemas.microsoft.com/office/drawing/2014/main" id="{14FDE2A3-6E78-48CB-B4FB-50F4CC6FD191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2470150" y="763588"/>
            <a:ext cx="2828925" cy="377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4EFED2A-CE5B-4CA3-941C-410D04DDA690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777875" y="4776789"/>
            <a:ext cx="6216650" cy="45243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altLang="en-US" noProof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97C97CDC-3B85-4E7B-B55F-316E0BD44C35}"/>
              </a:ext>
            </a:extLst>
          </p:cNvPr>
          <p:cNvSpPr>
            <a:spLocks noGrp="1" noChangeArrowheads="1"/>
          </p:cNvSpPr>
          <p:nvPr>
            <p:ph type="hdr"/>
          </p:nvPr>
        </p:nvSpPr>
        <p:spPr bwMode="auto">
          <a:xfrm>
            <a:off x="1" y="1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53F93A5F-E45A-49E0-A2E0-FDA76A978BC3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4398963" y="1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F19F4FBE-1945-4CE6-BB72-11513ABACA8C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1" y="9555164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ED12A248-2048-495D-A9CC-75EB67A8C2D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4398963" y="9555164"/>
            <a:ext cx="3371850" cy="5016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tabLst>
                <a:tab pos="914400" algn="l"/>
                <a:tab pos="1828800" algn="l"/>
                <a:tab pos="27432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DejaVu Sans" charset="0"/>
              </a:defRPr>
            </a:lvl1pPr>
          </a:lstStyle>
          <a:p>
            <a:fld id="{7F894100-8EA6-4503-83C3-C274F14A512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828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1188179" indent="-457131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828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828526" indent="-364617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828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2559574" indent="-364617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828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3290621" indent="-364617" algn="l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828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3657051" algn="l" defTabSz="1462821" rtl="0" eaLnBrk="1" latinLnBrk="0" hangingPunct="1">
      <a:defRPr sz="1920" kern="1200">
        <a:solidFill>
          <a:schemeClr val="tx1"/>
        </a:solidFill>
        <a:latin typeface="+mn-lt"/>
        <a:ea typeface="+mn-ea"/>
        <a:cs typeface="+mn-cs"/>
      </a:defRPr>
    </a:lvl6pPr>
    <a:lvl7pPr marL="4388462" algn="l" defTabSz="1462821" rtl="0" eaLnBrk="1" latinLnBrk="0" hangingPunct="1">
      <a:defRPr sz="1920" kern="1200">
        <a:solidFill>
          <a:schemeClr val="tx1"/>
        </a:solidFill>
        <a:latin typeface="+mn-lt"/>
        <a:ea typeface="+mn-ea"/>
        <a:cs typeface="+mn-cs"/>
      </a:defRPr>
    </a:lvl7pPr>
    <a:lvl8pPr marL="5119872" algn="l" defTabSz="1462821" rtl="0" eaLnBrk="1" latinLnBrk="0" hangingPunct="1">
      <a:defRPr sz="1920" kern="1200">
        <a:solidFill>
          <a:schemeClr val="tx1"/>
        </a:solidFill>
        <a:latin typeface="+mn-lt"/>
        <a:ea typeface="+mn-ea"/>
        <a:cs typeface="+mn-cs"/>
      </a:defRPr>
    </a:lvl8pPr>
    <a:lvl9pPr marL="5851282" algn="l" defTabSz="1462821" rtl="0" eaLnBrk="1" latinLnBrk="0" hangingPunct="1">
      <a:defRPr sz="192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>
            <a:extLst>
              <a:ext uri="{FF2B5EF4-FFF2-40B4-BE49-F238E27FC236}">
                <a16:creationId xmlns:a16="http://schemas.microsoft.com/office/drawing/2014/main" id="{6C354DE3-E6EF-4DD2-BC4C-150E3923D17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5BB60D2-BBEF-4618-87AB-95DACC51866B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9" name="Rectangle 1">
            <a:extLst>
              <a:ext uri="{FF2B5EF4-FFF2-40B4-BE49-F238E27FC236}">
                <a16:creationId xmlns:a16="http://schemas.microsoft.com/office/drawing/2014/main" id="{FC914F96-FEAD-4214-8082-2361344DB3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0150" y="763588"/>
            <a:ext cx="2830513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>
            <a:extLst>
              <a:ext uri="{FF2B5EF4-FFF2-40B4-BE49-F238E27FC236}">
                <a16:creationId xmlns:a16="http://schemas.microsoft.com/office/drawing/2014/main" id="{1E4B8AAA-CE6D-4C4D-AB97-E9A4563D23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9"/>
            <a:ext cx="6218238" cy="4525962"/>
          </a:xfrm>
        </p:spPr>
        <p:txBody>
          <a:bodyPr wrap="none" anchor="ctr"/>
          <a:lstStyle/>
          <a:p>
            <a:pPr>
              <a:defRPr/>
            </a:pPr>
            <a:endParaRPr lang="en-US" altLang="en-US" sz="168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>
            <a:extLst>
              <a:ext uri="{FF2B5EF4-FFF2-40B4-BE49-F238E27FC236}">
                <a16:creationId xmlns:a16="http://schemas.microsoft.com/office/drawing/2014/main" id="{6C354DE3-E6EF-4DD2-BC4C-150E3923D17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5BB60D2-BBEF-4618-87AB-95DACC51866B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9" name="Rectangle 1">
            <a:extLst>
              <a:ext uri="{FF2B5EF4-FFF2-40B4-BE49-F238E27FC236}">
                <a16:creationId xmlns:a16="http://schemas.microsoft.com/office/drawing/2014/main" id="{FC914F96-FEAD-4214-8082-2361344DB3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0150" y="763588"/>
            <a:ext cx="2830513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>
            <a:extLst>
              <a:ext uri="{FF2B5EF4-FFF2-40B4-BE49-F238E27FC236}">
                <a16:creationId xmlns:a16="http://schemas.microsoft.com/office/drawing/2014/main" id="{1E4B8AAA-CE6D-4C4D-AB97-E9A4563D23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9"/>
            <a:ext cx="6218238" cy="4525962"/>
          </a:xfrm>
        </p:spPr>
        <p:txBody>
          <a:bodyPr wrap="none" anchor="ctr"/>
          <a:lstStyle/>
          <a:p>
            <a:pPr>
              <a:defRPr/>
            </a:pPr>
            <a:endParaRPr lang="en-US" altLang="en-US" sz="1680"/>
          </a:p>
        </p:txBody>
      </p:sp>
    </p:spTree>
    <p:extLst>
      <p:ext uri="{BB962C8B-B14F-4D97-AF65-F5344CB8AC3E}">
        <p14:creationId xmlns:p14="http://schemas.microsoft.com/office/powerpoint/2010/main" val="764582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>
            <a:extLst>
              <a:ext uri="{FF2B5EF4-FFF2-40B4-BE49-F238E27FC236}">
                <a16:creationId xmlns:a16="http://schemas.microsoft.com/office/drawing/2014/main" id="{6C354DE3-E6EF-4DD2-BC4C-150E3923D17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tabLst>
                <a:tab pos="914400" algn="l"/>
                <a:tab pos="1828800" algn="l"/>
                <a:tab pos="2743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5BB60D2-BBEF-4618-87AB-95DACC51866B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3</a:t>
            </a:fld>
            <a:endParaRPr lang="en-US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99" name="Rectangle 1">
            <a:extLst>
              <a:ext uri="{FF2B5EF4-FFF2-40B4-BE49-F238E27FC236}">
                <a16:creationId xmlns:a16="http://schemas.microsoft.com/office/drawing/2014/main" id="{FC914F96-FEAD-4214-8082-2361344DB3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0150" y="763588"/>
            <a:ext cx="2830513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>
            <a:extLst>
              <a:ext uri="{FF2B5EF4-FFF2-40B4-BE49-F238E27FC236}">
                <a16:creationId xmlns:a16="http://schemas.microsoft.com/office/drawing/2014/main" id="{1E4B8AAA-CE6D-4C4D-AB97-E9A4563D23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9"/>
            <a:ext cx="6218238" cy="4525962"/>
          </a:xfrm>
        </p:spPr>
        <p:txBody>
          <a:bodyPr wrap="none" anchor="ctr"/>
          <a:lstStyle/>
          <a:p>
            <a:pPr>
              <a:defRPr/>
            </a:pPr>
            <a:endParaRPr lang="en-US" altLang="en-US" sz="1680"/>
          </a:p>
        </p:txBody>
      </p:sp>
    </p:spTree>
    <p:extLst>
      <p:ext uri="{BB962C8B-B14F-4D97-AF65-F5344CB8AC3E}">
        <p14:creationId xmlns:p14="http://schemas.microsoft.com/office/powerpoint/2010/main" val="2242033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2394374"/>
            <a:ext cx="9326880" cy="5093547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7684348"/>
            <a:ext cx="8229600" cy="3532292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FF5F2F-33F0-4EBC-84C0-9DAF4A7C0F05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C6CCE-3F02-469C-BF2E-471F03A2BCA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8537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67C5F4-AD60-47D2-A7E2-C4DE7E68D77B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3A170-1F59-4822-A604-46C9CC4B5F5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8653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666" y="3647444"/>
            <a:ext cx="9464040" cy="6085839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8666" y="9790858"/>
            <a:ext cx="9464040" cy="3200399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/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14D80A-EFF7-4BF2-80A3-7DB616BD952A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16C47-4874-4DD4-A2FF-7E142418BD0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8937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4380" y="3894667"/>
            <a:ext cx="4663440" cy="92828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54980" y="3894667"/>
            <a:ext cx="4663440" cy="92828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3B34D5-E6FE-4D4F-A6B8-035717DF3C0E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55523-31F3-4C12-8FC7-30D93D9AF0E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2388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809" y="778936"/>
            <a:ext cx="9464040" cy="28278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5810" y="3586481"/>
            <a:ext cx="4642008" cy="1757679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810" y="5344160"/>
            <a:ext cx="4642008" cy="78604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54981" y="3586481"/>
            <a:ext cx="4664869" cy="1757679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54981" y="5344160"/>
            <a:ext cx="4664869" cy="78604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E1C981-F67B-4136-80D6-CB2C79E4CF57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EADD-D317-461A-89AA-DCA8C9342A6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3496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084727-C2EA-447E-AC57-0D1B8DB3D95A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CC7B2-990B-450A-8020-A82912857C9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0732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A54C47-7840-41A0-AD65-4F785E0FFAA2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5BD7A-B603-434F-B2D8-13EA3B6A2E6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3706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809" y="975360"/>
            <a:ext cx="3539014" cy="341376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4869" y="2106510"/>
            <a:ext cx="5554980" cy="10397067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5809" y="4389120"/>
            <a:ext cx="3539014" cy="8131388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63BDAA-80D0-49F9-9A08-137BFFE3B7B0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AAF80-E63C-4885-90CC-7C67018EAD0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4054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809" y="975360"/>
            <a:ext cx="3539014" cy="341376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664869" y="2106510"/>
            <a:ext cx="5554980" cy="10397067"/>
          </a:xfrm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5809" y="4389120"/>
            <a:ext cx="3539014" cy="8131388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27D425-9BA5-46E1-819A-8BEF340773E3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AECB1-73A0-4EA2-B731-69DD192D5E6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8301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14DE71-8274-4803-BA3D-6E487092EFE6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3CC70-B063-4953-9431-0DBDE7D5D3E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9831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52411" y="778933"/>
            <a:ext cx="2366010" cy="123985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4381" y="778933"/>
            <a:ext cx="6960870" cy="1239858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54D04B-EF8E-4306-9390-3BBEB97A0913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55D5-037B-40AE-9063-9F3172F4C5D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8366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0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4380" y="778936"/>
            <a:ext cx="9464040" cy="28278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380" y="3894667"/>
            <a:ext cx="9464040" cy="92828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4380" y="13560217"/>
            <a:ext cx="2468880" cy="778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3249E2B-C355-407A-9B8D-0D2C26DA2006}" type="datetimeFigureOut">
              <a:rPr lang="en-US" smtClean="0"/>
              <a:pPr>
                <a:defRPr/>
              </a:pPr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4740" y="13560217"/>
            <a:ext cx="3703320" cy="778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49540" y="13560217"/>
            <a:ext cx="2468880" cy="778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8BC3A7-0B35-473B-A244-771367A5474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737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p-patient.co.uk/downloads/2022/GPPS_2022_National_report_PUBLIC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jrmo.org.uk/performing-research/conducting-research-with-human-participants-outside-the-nhs/risk-consider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226D64F-E922-42E1-BE04-32DFBBA55E3B}"/>
              </a:ext>
            </a:extLst>
          </p:cNvPr>
          <p:cNvSpPr txBox="1"/>
          <p:nvPr/>
        </p:nvSpPr>
        <p:spPr>
          <a:xfrm>
            <a:off x="243117" y="5557319"/>
            <a:ext cx="10486571" cy="49098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286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Research Dissertation</a:t>
            </a:r>
          </a:p>
          <a:p>
            <a:pPr algn="ctr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286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in Providing Transgender People in the UK with Inclusive Health and Social Care: A Review of Practice, Policy, and Experiences</a:t>
            </a:r>
          </a:p>
          <a:p>
            <a:pPr algn="ctr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286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Student: Nazia Sharif</a:t>
            </a:r>
          </a:p>
          <a:p>
            <a:pPr algn="ctr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286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number- 1907313</a:t>
            </a:r>
          </a:p>
          <a:p>
            <a:pPr algn="ctr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286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 – Chloe Harries</a:t>
            </a:r>
          </a:p>
          <a:p>
            <a:pPr algn="ctr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286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BMHP6020- </a:t>
            </a:r>
            <a:r>
              <a:rPr lang="en-US" sz="2286" b="1" u="sng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Methods Poster</a:t>
            </a:r>
            <a:endParaRPr lang="en-US" sz="2286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04929D2-81A2-4887-8C8F-039B7BADDAB5}"/>
              </a:ext>
            </a:extLst>
          </p:cNvPr>
          <p:cNvSpPr txBox="1"/>
          <p:nvPr/>
        </p:nvSpPr>
        <p:spPr>
          <a:xfrm>
            <a:off x="121564" y="174173"/>
            <a:ext cx="2752264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01 Introduction and Research Aim</a:t>
            </a:r>
          </a:p>
          <a:p>
            <a:pPr marL="326609" indent="-326609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method and search strategy poster provide a summary of the approach taken to undertake this secondary research study.</a:t>
            </a:r>
          </a:p>
          <a:p>
            <a:pPr marL="326609" indent="-326609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explored the challenges encountered by trans people in the United Kingdom in accessing health and social care, which could be inclusive and improve services.</a:t>
            </a:r>
          </a:p>
          <a:p>
            <a:pPr marL="326609" indent="-326609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discuss issues of gender identity of transgender people in the HSC sector and barriers to inclusive, respectful and appropriate services.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95FCCF-5BC7-4545-8676-633A9C215E5E}"/>
              </a:ext>
            </a:extLst>
          </p:cNvPr>
          <p:cNvSpPr txBox="1"/>
          <p:nvPr/>
        </p:nvSpPr>
        <p:spPr>
          <a:xfrm>
            <a:off x="121300" y="10049130"/>
            <a:ext cx="5364842" cy="19389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03 Searching for Information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sources were found in Google Scholar, peer-reviewed journals, government publications, NHS England publications, and PubMed.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Filters applied to searches were publication date (2015-2025), English language, peer-review, online availability, and relevance to UK health and social care.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Search Terms were rewritten when needed to improve relevance and to reduce irrelevant results.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process ensured that relevant literature focused on transgender people's experiences, access to healthcare, discrimination and service delivery (Selvakumar et al., 2026).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DEEC45-88DE-4B2D-B3AA-D77A3E9258B4}"/>
              </a:ext>
            </a:extLst>
          </p:cNvPr>
          <p:cNvSpPr txBox="1"/>
          <p:nvPr/>
        </p:nvSpPr>
        <p:spPr>
          <a:xfrm>
            <a:off x="121563" y="3122474"/>
            <a:ext cx="5364842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02 Search Strategy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search strategy is a systematic method to pinpoint relevant literature using keywords, databases, and search combinations.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title and objectives were used to develop a set of trans-specific keywords that included transgender healthcare, gender-diverse patients, inclusive care, health inequalities, social care, UK healthcare, and trans discrimination.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Boolean operators were employed to narrow search results, e.g., AND, OR, NOT. Structured searching was enhanced by transparency and consistency in secondary research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Ghamrawi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F60E9F-7093-44F1-BDEF-1D30180F66F4}"/>
              </a:ext>
            </a:extLst>
          </p:cNvPr>
          <p:cNvSpPr txBox="1"/>
          <p:nvPr/>
        </p:nvSpPr>
        <p:spPr>
          <a:xfrm>
            <a:off x="121300" y="12134714"/>
            <a:ext cx="2267299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04 Picture / Graph / Visual Aid / Statistics</a:t>
            </a:r>
          </a:p>
          <a:p>
            <a:pPr marL="274383" indent="-274383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GP Patient Survey National Report indicates that the non-binary experience is significantly poorer at 63.8% compared with the national average of 72.4% (NHS, 2022) and individuals who prefer to self-describe reported 52.2% (NHS, 2022).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1AF3D05-60E1-4C44-A903-23740DEF2EB7}"/>
              </a:ext>
            </a:extLst>
          </p:cNvPr>
          <p:cNvSpPr txBox="1"/>
          <p:nvPr/>
        </p:nvSpPr>
        <p:spPr>
          <a:xfrm>
            <a:off x="5607951" y="174171"/>
            <a:ext cx="5243286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05 Research Validation and Analysis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assessing the credibility, quality and relevance of sources prior to inclusion is called research validation. 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Ong et al. (2026) used the CRAAP framework to evaluate the Currency, Relevance, Authority, Accuracy and Purpose. 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None of the sources was ideal, but those that were most relevant, recently published and considered to have academic standing were considered. 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 was used to analyse the literature. 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Following the Braun and Clarke framework, the same concepts were coded and summarised into larger themes that addressed the research aim and objectives (Ahmed et al., 2025).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135BCE3-7C5A-4139-B5D1-83AEFB1FEB8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73831" y="174175"/>
            <a:ext cx="2612566" cy="2462210"/>
          </a:xfrm>
          <a:prstGeom prst="rect">
            <a:avLst/>
          </a:prstGeo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A670F53-AED7-4FE9-BE53-D8D2B818801F}"/>
              </a:ext>
            </a:extLst>
          </p:cNvPr>
          <p:cNvSpPr/>
          <p:nvPr/>
        </p:nvSpPr>
        <p:spPr>
          <a:xfrm>
            <a:off x="2873829" y="2642278"/>
            <a:ext cx="2612573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spcAft>
                <a:spcPts val="1143"/>
              </a:spcAft>
            </a:pP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1: Barriers To Access For Transgender Healthcare (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Wulu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Deutsch, 2025)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C2986E2-FF2C-4E13-9B4A-B191BACE2EC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2388343" y="12132829"/>
            <a:ext cx="3097799" cy="188797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15F04A6-9CC6-441D-B100-ED4757A3D46F}"/>
              </a:ext>
            </a:extLst>
          </p:cNvPr>
          <p:cNvSpPr/>
          <p:nvPr/>
        </p:nvSpPr>
        <p:spPr>
          <a:xfrm>
            <a:off x="2388597" y="14020803"/>
            <a:ext cx="3097799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spcAft>
                <a:spcPts val="1143"/>
              </a:spcAft>
            </a:pP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2: Experience By Gender in UK Healthcare (NHS, 2022)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41B78AC-AD16-4DF5-9025-C7CAEDA6B4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10833"/>
              </p:ext>
            </p:extLst>
          </p:nvPr>
        </p:nvGraphicFramePr>
        <p:xfrm>
          <a:off x="5603939" y="2358822"/>
          <a:ext cx="5243287" cy="6404177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715342">
                  <a:extLst>
                    <a:ext uri="{9D8B030D-6E8A-4147-A177-3AD203B41FA5}">
                      <a16:colId xmlns:a16="http://schemas.microsoft.com/office/drawing/2014/main" val="1461166591"/>
                    </a:ext>
                  </a:extLst>
                </a:gridCol>
                <a:gridCol w="614206">
                  <a:extLst>
                    <a:ext uri="{9D8B030D-6E8A-4147-A177-3AD203B41FA5}">
                      <a16:colId xmlns:a16="http://schemas.microsoft.com/office/drawing/2014/main" val="1465557269"/>
                    </a:ext>
                  </a:extLst>
                </a:gridCol>
                <a:gridCol w="1140667">
                  <a:extLst>
                    <a:ext uri="{9D8B030D-6E8A-4147-A177-3AD203B41FA5}">
                      <a16:colId xmlns:a16="http://schemas.microsoft.com/office/drawing/2014/main" val="285246705"/>
                    </a:ext>
                  </a:extLst>
                </a:gridCol>
                <a:gridCol w="965181">
                  <a:extLst>
                    <a:ext uri="{9D8B030D-6E8A-4147-A177-3AD203B41FA5}">
                      <a16:colId xmlns:a16="http://schemas.microsoft.com/office/drawing/2014/main" val="3791914263"/>
                    </a:ext>
                  </a:extLst>
                </a:gridCol>
                <a:gridCol w="877437">
                  <a:extLst>
                    <a:ext uri="{9D8B030D-6E8A-4147-A177-3AD203B41FA5}">
                      <a16:colId xmlns:a16="http://schemas.microsoft.com/office/drawing/2014/main" val="3493357139"/>
                    </a:ext>
                  </a:extLst>
                </a:gridCol>
                <a:gridCol w="930454">
                  <a:extLst>
                    <a:ext uri="{9D8B030D-6E8A-4147-A177-3AD203B41FA5}">
                      <a16:colId xmlns:a16="http://schemas.microsoft.com/office/drawing/2014/main" val="1870388489"/>
                    </a:ext>
                  </a:extLst>
                </a:gridCol>
              </a:tblGrid>
              <a:tr h="3881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Studies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Currency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Relevance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Authority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Accuracy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Purpose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extLst>
                  <a:ext uri="{0D108BD9-81ED-4DB2-BD59-A6C34878D82A}">
                    <a16:rowId xmlns:a16="http://schemas.microsoft.com/office/drawing/2014/main" val="3121067819"/>
                  </a:ext>
                </a:extLst>
              </a:tr>
              <a:tr h="116439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Willis et al. (2020)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Published 2020; current evidence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Directly examines transgender healthcare experiences in the UK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Authors are recognised health and social care researchers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Peer-reviewed qualitative study with transparent methods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identify barriers and improve gender-affirming care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extLst>
                  <a:ext uri="{0D108BD9-81ED-4DB2-BD59-A6C34878D82A}">
                    <a16:rowId xmlns:a16="http://schemas.microsoft.com/office/drawing/2014/main" val="142457666"/>
                  </a:ext>
                </a:extLst>
              </a:tr>
              <a:tr h="1552527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Stepney et al. (2025)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 recent publication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Directly relevant to trans healthcare access and experiences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Conducted by established UK researchers and an NIHR-funded team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Large qualitative dataset and rigorous analysis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improve NHS services for trans youth and families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extLst>
                  <a:ext uri="{0D108BD9-81ED-4DB2-BD59-A6C34878D82A}">
                    <a16:rowId xmlns:a16="http://schemas.microsoft.com/office/drawing/2014/main" val="2418014169"/>
                  </a:ext>
                </a:extLst>
              </a:tr>
              <a:tr h="97033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Saunders et al. (2023)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Recent national evidence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Directly addresses health inequalities and healthcare experiences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Published in BMJ Open with NHS survey data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large representative sample increases reliability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support healthcare improvement programmes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extLst>
                  <a:ext uri="{0D108BD9-81ED-4DB2-BD59-A6C34878D82A}">
                    <a16:rowId xmlns:a16="http://schemas.microsoft.com/office/drawing/2014/main" val="2656930183"/>
                  </a:ext>
                </a:extLst>
              </a:tr>
              <a:tr h="116439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Franklin et al. (2025)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Very recent publication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Relevant to practitioner roles and healthcare provision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Published in Journal of the Royal Society of Medicine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Rigorous qualitative interviews with clinicians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understand healthcare provision and policy challenges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extLst>
                  <a:ext uri="{0D108BD9-81ED-4DB2-BD59-A6C34878D82A}">
                    <a16:rowId xmlns:a16="http://schemas.microsoft.com/office/drawing/2014/main" val="2246066969"/>
                  </a:ext>
                </a:extLst>
              </a:tr>
              <a:tr h="1164396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Braybrook</a:t>
                      </a: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et al. (2023)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Recent study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Relevant to communication and inclusive healthcare practice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Published in BMJ Quality &amp; Safety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Strong qualitative design and stakeholder representation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improve communication and reduce inequalities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8377" marR="78377" marT="0" marB="0"/>
                </a:tc>
                <a:extLst>
                  <a:ext uri="{0D108BD9-81ED-4DB2-BD59-A6C34878D82A}">
                    <a16:rowId xmlns:a16="http://schemas.microsoft.com/office/drawing/2014/main" val="2279492254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6B1BBEBC-80D5-449E-B1BD-8FF0AAB6FFC9}"/>
              </a:ext>
            </a:extLst>
          </p:cNvPr>
          <p:cNvSpPr txBox="1"/>
          <p:nvPr/>
        </p:nvSpPr>
        <p:spPr>
          <a:xfrm>
            <a:off x="5603939" y="8839200"/>
            <a:ext cx="5243286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06 Inclusion Criteria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Peer-reviewed literature, English-language publications, studies published in the last decade, UK-specific studies, accessible online, and research on transgender issues, healthcare experiences, health inequalities and inclusive healthcare and social care practice.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07 Exclusion Criteria</a:t>
            </a:r>
          </a:p>
          <a:p>
            <a:pPr marL="195964" indent="-195964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Non-academic websites; opinion blogs; duplicate records; publications prior to 2015; non-English publications; inaccessible full text; literature that is irrelevant to transgender health and social care experiences.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645BEF7-9BA1-44C2-981E-A30B713559B9}"/>
              </a:ext>
            </a:extLst>
          </p:cNvPr>
          <p:cNvSpPr txBox="1"/>
          <p:nvPr/>
        </p:nvSpPr>
        <p:spPr>
          <a:xfrm>
            <a:off x="5607950" y="10668000"/>
            <a:ext cx="5243286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08 Ethical Considerations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in secondary research is the use of secondary information in a responsible manner. No primary data were collected. The use of accurate citations, Harvard referencing, careful paraphrasing and reporting of findings ensured academic integrity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Panjaitan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 Literature was selected and presented fairly to minimise researcher bias and ensure credibility.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CA80CD-79D3-4060-9FD2-64B490CFB5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3938" y="11942804"/>
            <a:ext cx="5243287" cy="223188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9650B10-C7E9-4898-B3A2-5E4C79B28949}"/>
              </a:ext>
            </a:extLst>
          </p:cNvPr>
          <p:cNvSpPr/>
          <p:nvPr/>
        </p:nvSpPr>
        <p:spPr>
          <a:xfrm>
            <a:off x="5607951" y="14174692"/>
            <a:ext cx="5239274" cy="24622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spcAft>
                <a:spcPts val="1143"/>
              </a:spcAft>
            </a:pP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3: Risk Association in Research (NHS, 2024)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9A093B4-14A0-4A0D-BB21-EC33C498FD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299887"/>
              </p:ext>
            </p:extLst>
          </p:nvPr>
        </p:nvGraphicFramePr>
        <p:xfrm>
          <a:off x="126742" y="4956886"/>
          <a:ext cx="5359400" cy="494565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559058">
                  <a:extLst>
                    <a:ext uri="{9D8B030D-6E8A-4147-A177-3AD203B41FA5}">
                      <a16:colId xmlns:a16="http://schemas.microsoft.com/office/drawing/2014/main" val="372008883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2936987401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0309101"/>
                    </a:ext>
                  </a:extLst>
                </a:gridCol>
                <a:gridCol w="609342">
                  <a:extLst>
                    <a:ext uri="{9D8B030D-6E8A-4147-A177-3AD203B41FA5}">
                      <a16:colId xmlns:a16="http://schemas.microsoft.com/office/drawing/2014/main" val="1974279416"/>
                    </a:ext>
                  </a:extLst>
                </a:gridCol>
              </a:tblGrid>
              <a:tr h="4192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Study</a:t>
                      </a:r>
                      <a:endParaRPr lang="en-GB" sz="1100" b="1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Author and Year</a:t>
                      </a:r>
                      <a:endParaRPr lang="en-GB" sz="1100" b="1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Summary</a:t>
                      </a:r>
                      <a:endParaRPr lang="en-GB" sz="11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CRAAP Notes</a:t>
                      </a:r>
                      <a:endParaRPr lang="en-GB" sz="11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146496483"/>
                  </a:ext>
                </a:extLst>
              </a:tr>
              <a:tr h="58602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1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Willis et al. (2020)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Interviews with older trans adults in Wales reveal cisnormativity, transphobia, and their need to educate practitioners.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2439565891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2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Stepney et al. (2025)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 study identifies structural, educational, and social barriers to youth healthcare access.</a:t>
                      </a:r>
                      <a:endParaRPr lang="en-GB" sz="11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5/5</a:t>
                      </a:r>
                      <a:endParaRPr lang="en-GB" sz="11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2641449211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3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Toze et al. (2023)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Survey of older TGNC adults examining social support, isolation, and unmet care needs during the pandemic.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417765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4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Mikulak et al. (2021)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Interviews with professionals identify structural, educational, and cultural barriers to service provision.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30958528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Witney et al. (2025)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on trans experiences of sexual health services highlights exclusion, poor inclusivity, and staff attitudes.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3218155386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6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Saunders et al. (2023)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National survey of over 6,000 trans adults finds significant healthcare disparities and poor communication.</a:t>
                      </a:r>
                      <a:endParaRPr lang="en-GB" sz="11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4224268138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7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Franklin et al. (2025)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Interviews with GPs and endocrinologists explore prescribing, multidisciplinary care, and system constraints.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1012185124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8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Braybrook et al. (2023)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 work identifies strategies for improving inclusive, person-centred communication in care.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3996978514"/>
                  </a:ext>
                </a:extLst>
              </a:tr>
              <a:tr h="41928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9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Berner et al. (2021)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Mixed-methods study identifying barriers and facilitators to cervical screening uptake.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3/5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3531852690"/>
                  </a:ext>
                </a:extLst>
              </a:tr>
              <a:tr h="58602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Article 10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Wayland et al. (2022)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Recent peer-reviewed study with a clear qualitative methodology. Highly relevant to disability discrimination, though findings are based on the Australian context.</a:t>
                      </a:r>
                      <a:endParaRPr lang="en-GB" sz="1100" b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2/5</a:t>
                      </a:r>
                      <a:endParaRPr lang="en-GB" sz="11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655" marR="33655" marT="9525" marB="0"/>
                </a:tc>
                <a:extLst>
                  <a:ext uri="{0D108BD9-81ED-4DB2-BD59-A6C34878D82A}">
                    <a16:rowId xmlns:a16="http://schemas.microsoft.com/office/drawing/2014/main" val="3961701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525598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226D64F-E922-42E1-BE04-32DFBBA55E3B}"/>
              </a:ext>
            </a:extLst>
          </p:cNvPr>
          <p:cNvSpPr txBox="1"/>
          <p:nvPr/>
        </p:nvSpPr>
        <p:spPr>
          <a:xfrm>
            <a:off x="243117" y="273470"/>
            <a:ext cx="10486571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0D983A-A397-4C5A-B617-8166083F4803}"/>
              </a:ext>
            </a:extLst>
          </p:cNvPr>
          <p:cNvSpPr txBox="1"/>
          <p:nvPr/>
        </p:nvSpPr>
        <p:spPr>
          <a:xfrm>
            <a:off x="243116" y="1219200"/>
            <a:ext cx="10486570" cy="133851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Ghamrawi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Shal, T.,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Ghamrawi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N.A., Abu-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Tineh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Alshaboul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 and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Alazaizeh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M.A., (2025). A step-by-step approach to systematic reviews in educational research. 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Educational Research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pp.549-566.</a:t>
            </a:r>
          </a:p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(2022). 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GP Patient Survey | National report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2286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https://www.gp-patient.co.uk/downloads/2022/GPPS_2022_National_report_PUBLIC.pdf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18 Jun. 2026].</a:t>
            </a:r>
          </a:p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(2024). 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 considerations - Joint Research Management Office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www.jrmo.org.uk. Available at: </a:t>
            </a:r>
            <a:r>
              <a:rPr lang="en-GB" sz="2286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https://www.jrmo.org.uk/performing-research/conducting-research-with-human-participants-outside-the-nhs/risk-considerations/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18 Jun. 2026].</a:t>
            </a:r>
          </a:p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Ong, J.S.H.,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Loh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K.X., Han, J.Y. and Fung, F.M., (2026). Integrating the CRAAP Framework to Support Critical Thinking and Information Literacy. 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Chemical Education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Panjaitan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A.O.,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Novelyn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Angreni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(2024). The impact of proper citation on academic integrity and scholarship. 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Asian Journal of Advanced Research and Reports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(10), pp.192-201.</a:t>
            </a:r>
          </a:p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Selvakumar, P.,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Uprikar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V., Chavan, S., Deshmukh, P.B.,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Kalshett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and </a:t>
            </a: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Gorde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(2026). Systematic literature review methodology and systems. Innovative Approaches to Social Research Challenges, pp.17-42.</a:t>
            </a:r>
          </a:p>
          <a:p>
            <a:pPr marL="522573" indent="-522573">
              <a:lnSpc>
                <a:spcPct val="150000"/>
              </a:lnSpc>
              <a:spcBef>
                <a:spcPts val="0"/>
              </a:spcBef>
              <a:spcAft>
                <a:spcPts val="914"/>
              </a:spcAft>
              <a:buFont typeface="Arial" panose="020B0604020202020204" pitchFamily="34" charset="0"/>
              <a:buChar char="•"/>
            </a:pPr>
            <a:r>
              <a:rPr lang="en-GB" sz="2286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Wulu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J.A. and Deutsch, M.B., (2025). Barriers to Access for Transgender Healthcare. In </a:t>
            </a:r>
            <a:r>
              <a:rPr lang="en-GB" sz="2286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Gender Affirming Surgery of the Face and Neck</a:t>
            </a:r>
            <a:r>
              <a:rPr lang="en-GB" sz="2286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45-61). Cham: Springer Nature Switzerland.</a:t>
            </a:r>
          </a:p>
        </p:txBody>
      </p:sp>
    </p:spTree>
    <p:extLst>
      <p:ext uri="{BB962C8B-B14F-4D97-AF65-F5344CB8AC3E}">
        <p14:creationId xmlns:p14="http://schemas.microsoft.com/office/powerpoint/2010/main" val="398796601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85595f7b7be4d9909cdf233a0440606c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2053449ecf57e0ebf67f974a55eed980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1E0C036F-BF93-41EA-9258-2CBA2C0AFC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0D5D6D-5589-4B32-BD77-0B9BE1968D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C45F5B-2D7F-4830-AB86-B64CC749685B}">
  <ds:schemaRefs>
    <ds:schemaRef ds:uri="http://schemas.microsoft.com/office/2006/metadata/properties"/>
    <ds:schemaRef ds:uri="http://schemas.microsoft.com/office/infopath/2007/PartnerControls"/>
    <ds:schemaRef ds:uri="60ab93c2-c2e2-4a82-ab36-09e8ba3f753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1463</Words>
  <Application>Microsoft Office PowerPoint</Application>
  <PresentationFormat>Custom</PresentationFormat>
  <Paragraphs>127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Nazia Sharif (1907313)</cp:lastModifiedBy>
  <cp:revision>1</cp:revision>
  <dcterms:modified xsi:type="dcterms:W3CDTF">2026-07-23T13:47:52Z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