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01" r:id="rId37"/>
    <p:sldId id="302" r:id="rId38"/>
    <p:sldId id="303" r:id="rId39"/>
    <p:sldId id="304" r:id="rId40"/>
    <p:sldId id="300" r:id="rId41"/>
    <p:sldId id="306" r:id="rId42"/>
    <p:sldId id="307" r:id="rId43"/>
    <p:sldId id="308" r:id="rId44"/>
    <p:sldId id="309" r:id="rId45"/>
    <p:sldId id="310" r:id="rId46"/>
    <p:sldId id="311" r:id="rId47"/>
    <p:sldId id="322" r:id="rId4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248"/>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66EE84B-8F80-496D-A4EB-C05A63D24B60}"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89AC994-8A9F-430B-B6DA-69581503FB4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0264FB8-A1EA-4073-96AD-380DC7AD081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4B4F2F6-A807-4F83-B923-D5656B51714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EE098BD5-D5B0-438B-A896-20970C24D04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9791DFA7-F09D-4321-B022-3A0B3D7DE1A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2D08613-633F-44BA-9E6C-9400AB064402}"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8350501-89FF-4828-8673-DF47AB5268E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33E0DF0-993D-4928-8913-CABF7B84CBE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0E5ADBD-49F1-4A18-AFB9-CF11B9B70FD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CBE5DEA-D4C6-4657-80BF-544758B3C38E}"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6660530-689C-4B51-A619-AF0B313405E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FA4FC531-6AF9-494F-A296-B25BD38888D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Maintenance</a:t>
            </a:r>
          </a:p>
        </p:txBody>
      </p:sp>
      <p:sp>
        <p:nvSpPr>
          <p:cNvPr id="2051" name="Rectangle 3"/>
          <p:cNvSpPr>
            <a:spLocks noGrp="1" noChangeArrowheads="1"/>
          </p:cNvSpPr>
          <p:nvPr>
            <p:ph type="subTitle" idx="1"/>
          </p:nvPr>
        </p:nvSpPr>
        <p:spPr/>
        <p:txBody>
          <a:bodyPr/>
          <a:lstStyle/>
          <a:p>
            <a:pPr eaLnBrk="1" hangingPunct="1"/>
            <a:r>
              <a:rPr lang="en-GB" smtClean="0"/>
              <a:t>By </a:t>
            </a:r>
          </a:p>
          <a:p>
            <a:pPr eaLnBrk="1" hangingPunct="1"/>
            <a:endParaRPr lang="en-GB" smtClean="0"/>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Maintenance</a:t>
            </a:r>
          </a:p>
        </p:txBody>
      </p:sp>
      <p:sp>
        <p:nvSpPr>
          <p:cNvPr id="3075" name="Rectangle 3"/>
          <p:cNvSpPr>
            <a:spLocks noGrp="1" noChangeArrowheads="1"/>
          </p:cNvSpPr>
          <p:nvPr>
            <p:ph type="body" idx="1"/>
          </p:nvPr>
        </p:nvSpPr>
        <p:spPr/>
        <p:txBody>
          <a:bodyPr/>
          <a:lstStyle/>
          <a:p>
            <a:pPr eaLnBrk="1" hangingPunct="1"/>
            <a:r>
              <a:rPr lang="en-GB" smtClean="0"/>
              <a:t>Maintenance is the term used to cover the way in which organisations try to avoid failure by taking care of their physical facilities</a:t>
            </a:r>
          </a:p>
          <a:p>
            <a:pPr eaLnBrk="1" hangingPunct="1"/>
            <a:r>
              <a:rPr lang="en-GB" smtClean="0"/>
              <a:t>It is important part of most operations activities, especially those whose physical facilities play a central role in creating their goods and services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Benefits of Maintenance</a:t>
            </a:r>
          </a:p>
        </p:txBody>
      </p:sp>
      <p:sp>
        <p:nvSpPr>
          <p:cNvPr id="4099" name="Rectangle 3"/>
          <p:cNvSpPr>
            <a:spLocks noGrp="1" noChangeArrowheads="1"/>
          </p:cNvSpPr>
          <p:nvPr>
            <p:ph type="body" idx="1"/>
          </p:nvPr>
        </p:nvSpPr>
        <p:spPr/>
        <p:txBody>
          <a:bodyPr/>
          <a:lstStyle/>
          <a:p>
            <a:pPr eaLnBrk="1" hangingPunct="1"/>
            <a:r>
              <a:rPr lang="en-GB" smtClean="0"/>
              <a:t>Enhanced safety</a:t>
            </a:r>
          </a:p>
          <a:p>
            <a:pPr eaLnBrk="1" hangingPunct="1"/>
            <a:r>
              <a:rPr lang="en-GB" smtClean="0"/>
              <a:t>Increased reliability</a:t>
            </a:r>
          </a:p>
          <a:p>
            <a:pPr eaLnBrk="1" hangingPunct="1"/>
            <a:r>
              <a:rPr lang="en-GB" smtClean="0"/>
              <a:t>Higher quality</a:t>
            </a:r>
          </a:p>
          <a:p>
            <a:pPr eaLnBrk="1" hangingPunct="1"/>
            <a:r>
              <a:rPr lang="en-GB" smtClean="0"/>
              <a:t>Lower operating costs</a:t>
            </a:r>
          </a:p>
          <a:p>
            <a:pPr eaLnBrk="1" hangingPunct="1"/>
            <a:r>
              <a:rPr lang="en-GB" smtClean="0"/>
              <a:t>Longer life span</a:t>
            </a:r>
          </a:p>
          <a:p>
            <a:pPr eaLnBrk="1" hangingPunct="1"/>
            <a:r>
              <a:rPr lang="en-GB" smtClean="0"/>
              <a:t>Higher residual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z="4000" smtClean="0"/>
              <a:t>The Organisation of Maintenance</a:t>
            </a:r>
          </a:p>
        </p:txBody>
      </p:sp>
      <p:sp>
        <p:nvSpPr>
          <p:cNvPr id="5123" name="Rectangle 3"/>
          <p:cNvSpPr>
            <a:spLocks noGrp="1" noChangeArrowheads="1"/>
          </p:cNvSpPr>
          <p:nvPr>
            <p:ph type="body" idx="1"/>
          </p:nvPr>
        </p:nvSpPr>
        <p:spPr>
          <a:xfrm>
            <a:off x="457200" y="1600200"/>
            <a:ext cx="8507413" cy="4525963"/>
          </a:xfrm>
        </p:spPr>
        <p:txBody>
          <a:bodyPr/>
          <a:lstStyle/>
          <a:p>
            <a:pPr eaLnBrk="1" hangingPunct="1">
              <a:buFontTx/>
              <a:buNone/>
            </a:pPr>
            <a:r>
              <a:rPr lang="en-GB" smtClean="0"/>
              <a:t>Maintenance work can be performed by:</a:t>
            </a:r>
          </a:p>
          <a:p>
            <a:pPr eaLnBrk="1" hangingPunct="1"/>
            <a:r>
              <a:rPr lang="en-GB" smtClean="0"/>
              <a:t>Personnel who normally use the equipment</a:t>
            </a:r>
          </a:p>
          <a:p>
            <a:pPr eaLnBrk="1" hangingPunct="1"/>
            <a:r>
              <a:rPr lang="en-GB" smtClean="0"/>
              <a:t>Staff employed in a maintenance department</a:t>
            </a:r>
          </a:p>
          <a:p>
            <a:pPr eaLnBrk="1" hangingPunct="1"/>
            <a:r>
              <a:rPr lang="en-GB" smtClean="0"/>
              <a:t>External maintenance personnel</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765175"/>
          </a:xfrm>
        </p:spPr>
        <p:txBody>
          <a:bodyPr/>
          <a:lstStyle/>
          <a:p>
            <a:pPr eaLnBrk="1" hangingPunct="1"/>
            <a:r>
              <a:rPr lang="en-GB" sz="4000" smtClean="0"/>
              <a:t>The Organisation of Maintenance</a:t>
            </a:r>
          </a:p>
        </p:txBody>
      </p:sp>
      <p:sp>
        <p:nvSpPr>
          <p:cNvPr id="6147" name="Rectangle 3"/>
          <p:cNvSpPr>
            <a:spLocks noGrp="1" noChangeArrowheads="1"/>
          </p:cNvSpPr>
          <p:nvPr>
            <p:ph type="body" idx="1"/>
          </p:nvPr>
        </p:nvSpPr>
        <p:spPr>
          <a:xfrm>
            <a:off x="179388" y="908050"/>
            <a:ext cx="8785225" cy="5689600"/>
          </a:xfrm>
        </p:spPr>
        <p:txBody>
          <a:bodyPr/>
          <a:lstStyle/>
          <a:p>
            <a:pPr eaLnBrk="1" hangingPunct="1"/>
            <a:r>
              <a:rPr lang="en-GB" sz="2800" smtClean="0"/>
              <a:t>The planning of effective maintenance, however, undertaken will require collection and maintenance of certain data</a:t>
            </a:r>
          </a:p>
          <a:p>
            <a:pPr eaLnBrk="1" hangingPunct="1"/>
            <a:r>
              <a:rPr lang="en-GB" sz="2800" smtClean="0"/>
              <a:t>For example, a complete list of all facilities in use, their date of purchase and their maintenance history to date will normally be kept</a:t>
            </a:r>
          </a:p>
          <a:p>
            <a:pPr eaLnBrk="1" hangingPunct="1"/>
            <a:r>
              <a:rPr lang="en-GB" sz="2800" smtClean="0"/>
              <a:t>Statistics on operating life between failures, the time required to perform repair operations, etc. will be held so that decisions can be made about the scheduling of preventive maintenance compared with repair maintenance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Inspection</a:t>
            </a:r>
          </a:p>
        </p:txBody>
      </p:sp>
      <p:sp>
        <p:nvSpPr>
          <p:cNvPr id="7171" name="Rectangle 3"/>
          <p:cNvSpPr>
            <a:spLocks noGrp="1" noChangeArrowheads="1"/>
          </p:cNvSpPr>
          <p:nvPr>
            <p:ph type="body" idx="1"/>
          </p:nvPr>
        </p:nvSpPr>
        <p:spPr/>
        <p:txBody>
          <a:bodyPr/>
          <a:lstStyle/>
          <a:p>
            <a:pPr eaLnBrk="1" hangingPunct="1"/>
            <a:r>
              <a:rPr lang="en-GB" smtClean="0"/>
              <a:t>Facilities will normally be inspected at intervals to determine whether maintenance is required or likely to be required in the near future</a:t>
            </a:r>
          </a:p>
          <a:p>
            <a:pPr eaLnBrk="1" hangingPunct="1"/>
            <a:r>
              <a:rPr lang="en-GB" smtClean="0"/>
              <a:t>Inspection can be disruptive, but on the other hand inspection might reasonably be expected to reduce the amount of downtime</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Inspection</a:t>
            </a:r>
          </a:p>
        </p:txBody>
      </p:sp>
      <p:sp>
        <p:nvSpPr>
          <p:cNvPr id="8195" name="Rectangle 3"/>
          <p:cNvSpPr>
            <a:spLocks noGrp="1" noChangeArrowheads="1"/>
          </p:cNvSpPr>
          <p:nvPr>
            <p:ph type="body" idx="1"/>
          </p:nvPr>
        </p:nvSpPr>
        <p:spPr/>
        <p:txBody>
          <a:bodyPr/>
          <a:lstStyle/>
          <a:p>
            <a:pPr eaLnBrk="1" hangingPunct="1">
              <a:buFontTx/>
              <a:buNone/>
            </a:pPr>
            <a:r>
              <a:rPr lang="en-GB" smtClean="0"/>
              <a:t>	One problem, therefore, is to decide how much time to devote to inspection so that total downtime is minimised.</a:t>
            </a:r>
          </a:p>
          <a:p>
            <a:pPr eaLnBrk="1" hangingPunct="1">
              <a:buFontTx/>
              <a:buNone/>
            </a:pPr>
            <a:endParaRPr lang="en-GB" smtClean="0"/>
          </a:p>
          <a:p>
            <a:pPr eaLnBrk="1" hangingPunct="1">
              <a:buFontTx/>
              <a:buNone/>
            </a:pPr>
            <a:r>
              <a:rPr lang="en-GB" smtClean="0"/>
              <a:t>	Suggest how this could be done?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Types of maintenance</a:t>
            </a:r>
          </a:p>
        </p:txBody>
      </p:sp>
      <p:sp>
        <p:nvSpPr>
          <p:cNvPr id="9219" name="Rectangle 3"/>
          <p:cNvSpPr>
            <a:spLocks noGrp="1" noChangeArrowheads="1"/>
          </p:cNvSpPr>
          <p:nvPr>
            <p:ph type="body" idx="1"/>
          </p:nvPr>
        </p:nvSpPr>
        <p:spPr/>
        <p:txBody>
          <a:bodyPr/>
          <a:lstStyle/>
          <a:p>
            <a:pPr eaLnBrk="1" hangingPunct="1"/>
            <a:r>
              <a:rPr lang="en-GB" smtClean="0"/>
              <a:t>Breakdown maintenance</a:t>
            </a:r>
          </a:p>
          <a:p>
            <a:pPr eaLnBrk="1" hangingPunct="1"/>
            <a:r>
              <a:rPr lang="en-GB" smtClean="0"/>
              <a:t>Preventive maintenance</a:t>
            </a:r>
          </a:p>
          <a:p>
            <a:pPr eaLnBrk="1" hangingPunct="1"/>
            <a:r>
              <a:rPr lang="en-GB" smtClean="0"/>
              <a:t>Centralised maintenance</a:t>
            </a:r>
          </a:p>
          <a:p>
            <a:pPr eaLnBrk="1" hangingPunct="1"/>
            <a:r>
              <a:rPr lang="en-GB" smtClean="0"/>
              <a:t>De-centralised maintenance</a:t>
            </a:r>
          </a:p>
          <a:p>
            <a:pPr eaLnBrk="1" hangingPunct="1"/>
            <a:r>
              <a:rPr lang="en-GB" smtClean="0"/>
              <a:t>Outsourced maintenance</a:t>
            </a:r>
          </a:p>
          <a:p>
            <a:pPr eaLnBrk="1" hangingPunct="1"/>
            <a:r>
              <a:rPr lang="en-GB" smtClean="0"/>
              <a:t>Condition-based maintenance</a:t>
            </a:r>
          </a:p>
          <a:p>
            <a:pPr eaLnBrk="1" hangingPunct="1"/>
            <a:r>
              <a:rPr lang="en-GB" smtClean="0"/>
              <a:t>Reliability centred maintenance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836613"/>
          </a:xfrm>
        </p:spPr>
        <p:txBody>
          <a:bodyPr/>
          <a:lstStyle/>
          <a:p>
            <a:pPr eaLnBrk="1" hangingPunct="1"/>
            <a:r>
              <a:rPr lang="en-GB" smtClean="0"/>
              <a:t>Breakdown Maintenance</a:t>
            </a:r>
          </a:p>
        </p:txBody>
      </p:sp>
      <p:sp>
        <p:nvSpPr>
          <p:cNvPr id="10243" name="Rectangle 3"/>
          <p:cNvSpPr>
            <a:spLocks noGrp="1" noChangeArrowheads="1"/>
          </p:cNvSpPr>
          <p:nvPr>
            <p:ph type="body" idx="1"/>
          </p:nvPr>
        </p:nvSpPr>
        <p:spPr>
          <a:xfrm>
            <a:off x="457200" y="836613"/>
            <a:ext cx="8229600" cy="5761037"/>
          </a:xfrm>
        </p:spPr>
        <p:txBody>
          <a:bodyPr/>
          <a:lstStyle/>
          <a:p>
            <a:pPr eaLnBrk="1" hangingPunct="1">
              <a:lnSpc>
                <a:spcPct val="90000"/>
              </a:lnSpc>
            </a:pPr>
            <a:r>
              <a:rPr lang="en-GB" smtClean="0"/>
              <a:t>Is a reactive form of maintenance, which means that a machine is only repaired after it has failed or reached the stage at which it cannot function properly due to a technical problem</a:t>
            </a:r>
          </a:p>
          <a:p>
            <a:pPr eaLnBrk="1" hangingPunct="1">
              <a:lnSpc>
                <a:spcPct val="90000"/>
              </a:lnSpc>
            </a:pPr>
            <a:r>
              <a:rPr lang="en-GB" smtClean="0"/>
              <a:t>The problem with this type of maintenance is that proper maintenance is usually neglected because the machine is only repaired after it has failed</a:t>
            </a:r>
          </a:p>
          <a:p>
            <a:pPr eaLnBrk="1" hangingPunct="1">
              <a:lnSpc>
                <a:spcPct val="90000"/>
              </a:lnSpc>
            </a:pPr>
            <a:r>
              <a:rPr lang="en-GB" smtClean="0"/>
              <a:t>This machine will be out of production for the period during which it is repaired and this will be costly for the business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0"/>
            <a:ext cx="8229600" cy="836613"/>
          </a:xfrm>
        </p:spPr>
        <p:txBody>
          <a:bodyPr/>
          <a:lstStyle/>
          <a:p>
            <a:pPr eaLnBrk="1" hangingPunct="1"/>
            <a:r>
              <a:rPr lang="en-GB" smtClean="0"/>
              <a:t>Breakdown Maintenance</a:t>
            </a:r>
          </a:p>
        </p:txBody>
      </p:sp>
      <p:sp>
        <p:nvSpPr>
          <p:cNvPr id="11267" name="Rectangle 3"/>
          <p:cNvSpPr>
            <a:spLocks noGrp="1" noChangeArrowheads="1"/>
          </p:cNvSpPr>
          <p:nvPr>
            <p:ph type="body" idx="1"/>
          </p:nvPr>
        </p:nvSpPr>
        <p:spPr>
          <a:xfrm>
            <a:off x="457200" y="908050"/>
            <a:ext cx="8229600" cy="5689600"/>
          </a:xfrm>
        </p:spPr>
        <p:txBody>
          <a:bodyPr/>
          <a:lstStyle/>
          <a:p>
            <a:pPr eaLnBrk="1" hangingPunct="1">
              <a:buFontTx/>
              <a:buNone/>
            </a:pPr>
            <a:r>
              <a:rPr lang="en-GB" smtClean="0"/>
              <a:t>	The following measures can be taken to ensure that the machine is fixed as soon as possible</a:t>
            </a:r>
          </a:p>
          <a:p>
            <a:pPr eaLnBrk="1" hangingPunct="1"/>
            <a:r>
              <a:rPr lang="en-GB" sz="2800" smtClean="0"/>
              <a:t>Repairs are done on an emergency basis</a:t>
            </a:r>
          </a:p>
          <a:p>
            <a:pPr eaLnBrk="1" hangingPunct="1"/>
            <a:r>
              <a:rPr lang="en-GB" sz="2800" smtClean="0"/>
              <a:t>Fast-moving spare parts should be kept in stock</a:t>
            </a:r>
          </a:p>
          <a:p>
            <a:pPr eaLnBrk="1" hangingPunct="1"/>
            <a:r>
              <a:rPr lang="en-GB" sz="2800" smtClean="0"/>
              <a:t>Back-up machinery and equipment can be bought</a:t>
            </a:r>
          </a:p>
          <a:p>
            <a:pPr eaLnBrk="1" hangingPunct="1"/>
            <a:r>
              <a:rPr lang="en-GB" sz="2800" smtClean="0"/>
              <a:t>The factory layout should be improved</a:t>
            </a:r>
          </a:p>
          <a:p>
            <a:pPr eaLnBrk="1" hangingPunct="1"/>
            <a:r>
              <a:rPr lang="en-GB" sz="2800" smtClean="0"/>
              <a:t>Training of machine operators to do the repairs</a:t>
            </a:r>
          </a:p>
          <a:p>
            <a:pPr eaLnBrk="1" hangingPunct="1"/>
            <a:r>
              <a:rPr lang="en-GB" sz="2800" smtClean="0"/>
              <a:t>The maintenance team can be enlarged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Preventative Maintenance</a:t>
            </a:r>
          </a:p>
        </p:txBody>
      </p:sp>
      <p:sp>
        <p:nvSpPr>
          <p:cNvPr id="12291" name="Rectangle 3"/>
          <p:cNvSpPr>
            <a:spLocks noGrp="1" noChangeArrowheads="1"/>
          </p:cNvSpPr>
          <p:nvPr>
            <p:ph type="body" idx="1"/>
          </p:nvPr>
        </p:nvSpPr>
        <p:spPr/>
        <p:txBody>
          <a:bodyPr/>
          <a:lstStyle/>
          <a:p>
            <a:pPr eaLnBrk="1" hangingPunct="1"/>
            <a:r>
              <a:rPr lang="en-GB" smtClean="0"/>
              <a:t>Preventative maintenance attempts to eliminate or reduce the chances of failure by servicing</a:t>
            </a:r>
          </a:p>
          <a:p>
            <a:pPr eaLnBrk="1" hangingPunct="1"/>
            <a:r>
              <a:rPr lang="en-GB" smtClean="0"/>
              <a:t>The idea of preventing maintenance is that a machine should be repaired at a time as close as possible to the time at which it would fail if it were not repaired</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0"/>
            <a:ext cx="8229600" cy="908050"/>
          </a:xfrm>
        </p:spPr>
        <p:txBody>
          <a:bodyPr/>
          <a:lstStyle/>
          <a:p>
            <a:pPr eaLnBrk="1" hangingPunct="1"/>
            <a:r>
              <a:rPr lang="en-GB" smtClean="0"/>
              <a:t>Preventative Maintenance</a:t>
            </a:r>
          </a:p>
        </p:txBody>
      </p:sp>
      <p:sp>
        <p:nvSpPr>
          <p:cNvPr id="13315" name="Rectangle 3"/>
          <p:cNvSpPr>
            <a:spLocks noGrp="1" noChangeArrowheads="1"/>
          </p:cNvSpPr>
          <p:nvPr>
            <p:ph type="body" idx="1"/>
          </p:nvPr>
        </p:nvSpPr>
        <p:spPr>
          <a:xfrm>
            <a:off x="457200" y="908050"/>
            <a:ext cx="8229600" cy="5616575"/>
          </a:xfrm>
        </p:spPr>
        <p:txBody>
          <a:bodyPr/>
          <a:lstStyle/>
          <a:p>
            <a:pPr eaLnBrk="1" hangingPunct="1">
              <a:buFontTx/>
              <a:buNone/>
            </a:pPr>
            <a:r>
              <a:rPr lang="en-GB" smtClean="0"/>
              <a:t>	The following preventative maintenance programme can be developed and instituted</a:t>
            </a:r>
          </a:p>
          <a:p>
            <a:pPr eaLnBrk="1" hangingPunct="1"/>
            <a:r>
              <a:rPr lang="en-GB" smtClean="0"/>
              <a:t>The maintenance team can be properly trained</a:t>
            </a:r>
          </a:p>
          <a:p>
            <a:pPr eaLnBrk="1" hangingPunct="1"/>
            <a:r>
              <a:rPr lang="en-GB" smtClean="0"/>
              <a:t>The likely time of failure can be determined</a:t>
            </a:r>
          </a:p>
          <a:p>
            <a:pPr eaLnBrk="1" hangingPunct="1"/>
            <a:r>
              <a:rPr lang="en-GB" smtClean="0"/>
              <a:t>Use can be made of total productive maintenance</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981075"/>
          </a:xfrm>
        </p:spPr>
        <p:txBody>
          <a:bodyPr/>
          <a:lstStyle/>
          <a:p>
            <a:pPr eaLnBrk="1" hangingPunct="1"/>
            <a:r>
              <a:rPr lang="en-GB" smtClean="0"/>
              <a:t>Condition Based Maintenance</a:t>
            </a:r>
          </a:p>
        </p:txBody>
      </p:sp>
      <p:sp>
        <p:nvSpPr>
          <p:cNvPr id="23555" name="Rectangle 3"/>
          <p:cNvSpPr>
            <a:spLocks noGrp="1" noChangeArrowheads="1"/>
          </p:cNvSpPr>
          <p:nvPr>
            <p:ph type="body" idx="1"/>
          </p:nvPr>
        </p:nvSpPr>
        <p:spPr>
          <a:xfrm>
            <a:off x="457200" y="981075"/>
            <a:ext cx="8229600" cy="5543550"/>
          </a:xfrm>
        </p:spPr>
        <p:txBody>
          <a:bodyPr/>
          <a:lstStyle/>
          <a:p>
            <a:pPr eaLnBrk="1" hangingPunct="1">
              <a:lnSpc>
                <a:spcPct val="90000"/>
              </a:lnSpc>
            </a:pPr>
            <a:r>
              <a:rPr lang="en-GB" smtClean="0"/>
              <a:t>Attempts to perform maintenance only when the facilities require it</a:t>
            </a:r>
          </a:p>
          <a:p>
            <a:pPr eaLnBrk="1" hangingPunct="1">
              <a:lnSpc>
                <a:spcPct val="90000"/>
              </a:lnSpc>
            </a:pPr>
            <a:r>
              <a:rPr lang="en-GB" smtClean="0"/>
              <a:t>For example, continuous process equipment, such as that used in coating photographic paper, is run for long periods in order to achieve the high utilisation necessary for cost effective production.  Stopping the machine to change, say a bearing when it is not strictly necessary to do so would take it out of action for long periods and reduce its utilisation</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Condition Based Maintenance</a:t>
            </a:r>
          </a:p>
        </p:txBody>
      </p:sp>
      <p:sp>
        <p:nvSpPr>
          <p:cNvPr id="24579" name="Rectangle 3"/>
          <p:cNvSpPr>
            <a:spLocks noGrp="1" noChangeArrowheads="1"/>
          </p:cNvSpPr>
          <p:nvPr>
            <p:ph type="body" idx="1"/>
          </p:nvPr>
        </p:nvSpPr>
        <p:spPr/>
        <p:txBody>
          <a:bodyPr/>
          <a:lstStyle/>
          <a:p>
            <a:pPr eaLnBrk="1" hangingPunct="1">
              <a:buFontTx/>
              <a:buNone/>
            </a:pPr>
            <a:r>
              <a:rPr lang="en-GB" smtClean="0"/>
              <a:t>Examples of </a:t>
            </a:r>
            <a:r>
              <a:rPr lang="en-GB" u="sng" smtClean="0"/>
              <a:t>condition-based monitoring</a:t>
            </a:r>
            <a:r>
              <a:rPr lang="en-GB" smtClean="0"/>
              <a:t> are:</a:t>
            </a:r>
          </a:p>
          <a:p>
            <a:pPr eaLnBrk="1" hangingPunct="1"/>
            <a:r>
              <a:rPr lang="en-GB" smtClean="0"/>
              <a:t>Checking the composition of oil in presses</a:t>
            </a:r>
          </a:p>
          <a:p>
            <a:pPr eaLnBrk="1" hangingPunct="1"/>
            <a:r>
              <a:rPr lang="en-GB" smtClean="0"/>
              <a:t>Checking thickness of chain elements of a conveyor</a:t>
            </a:r>
          </a:p>
          <a:p>
            <a:pPr eaLnBrk="1" hangingPunct="1"/>
            <a:r>
              <a:rPr lang="en-GB" smtClean="0"/>
              <a:t>Measuring vibration characteristics of a machine tool</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908050"/>
          </a:xfrm>
        </p:spPr>
        <p:txBody>
          <a:bodyPr/>
          <a:lstStyle/>
          <a:p>
            <a:pPr eaLnBrk="1" hangingPunct="1"/>
            <a:r>
              <a:rPr lang="en-GB" smtClean="0"/>
              <a:t>Reliability Centred Maintenance</a:t>
            </a:r>
          </a:p>
        </p:txBody>
      </p:sp>
      <p:sp>
        <p:nvSpPr>
          <p:cNvPr id="25603" name="Rectangle 3"/>
          <p:cNvSpPr>
            <a:spLocks noGrp="1" noChangeArrowheads="1"/>
          </p:cNvSpPr>
          <p:nvPr>
            <p:ph type="body" idx="1"/>
          </p:nvPr>
        </p:nvSpPr>
        <p:spPr>
          <a:xfrm>
            <a:off x="179388" y="981075"/>
            <a:ext cx="8785225" cy="5616575"/>
          </a:xfrm>
        </p:spPr>
        <p:txBody>
          <a:bodyPr/>
          <a:lstStyle/>
          <a:p>
            <a:pPr eaLnBrk="1" hangingPunct="1">
              <a:lnSpc>
                <a:spcPct val="80000"/>
              </a:lnSpc>
            </a:pPr>
            <a:r>
              <a:rPr lang="en-GB" sz="2800" smtClean="0"/>
              <a:t>Uses the pattern of failure for each type of failure mode of a part of a system to dictate the approach to its maintenance</a:t>
            </a:r>
          </a:p>
          <a:p>
            <a:pPr eaLnBrk="1" hangingPunct="1">
              <a:lnSpc>
                <a:spcPct val="80000"/>
              </a:lnSpc>
            </a:pPr>
            <a:r>
              <a:rPr lang="en-GB" sz="2800" smtClean="0"/>
              <a:t>For example, a shredding process, which prepares vegetables prior to freezing.  The most significant part of the process, which requires the most maintenance attention, is the cutter sub-assembly</a:t>
            </a:r>
          </a:p>
          <a:p>
            <a:pPr eaLnBrk="1" hangingPunct="1">
              <a:lnSpc>
                <a:spcPct val="80000"/>
              </a:lnSpc>
              <a:buFontTx/>
              <a:buNone/>
            </a:pPr>
            <a:endParaRPr lang="en-GB" sz="2800" smtClean="0"/>
          </a:p>
          <a:p>
            <a:pPr eaLnBrk="1" hangingPunct="1">
              <a:lnSpc>
                <a:spcPct val="80000"/>
              </a:lnSpc>
            </a:pPr>
            <a:r>
              <a:rPr lang="en-GB" sz="2800" smtClean="0"/>
              <a:t>However, there are several modes of failure, which could lead to the cutters requiring attention.  Sometimes they require changing simply because they have worn out through usage, sometimes they have been damaged by small stones entering the process, sometimes they have shaken loose because they were not fitted correctly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08050"/>
          </a:xfrm>
        </p:spPr>
        <p:txBody>
          <a:bodyPr/>
          <a:lstStyle/>
          <a:p>
            <a:pPr eaLnBrk="1" hangingPunct="1"/>
            <a:r>
              <a:rPr lang="en-GB" smtClean="0"/>
              <a:t>Reliability Centred Maintenance</a:t>
            </a:r>
          </a:p>
        </p:txBody>
      </p:sp>
      <p:sp>
        <p:nvSpPr>
          <p:cNvPr id="26627" name="Rectangle 3"/>
          <p:cNvSpPr>
            <a:spLocks noGrp="1" noChangeArrowheads="1"/>
          </p:cNvSpPr>
          <p:nvPr>
            <p:ph type="body" idx="1"/>
          </p:nvPr>
        </p:nvSpPr>
        <p:spPr>
          <a:xfrm>
            <a:off x="457200" y="981075"/>
            <a:ext cx="8435975" cy="5688013"/>
          </a:xfrm>
        </p:spPr>
        <p:txBody>
          <a:bodyPr/>
          <a:lstStyle/>
          <a:p>
            <a:pPr eaLnBrk="1" hangingPunct="1"/>
            <a:r>
              <a:rPr lang="en-GB" smtClean="0"/>
              <a:t>The failure patterns for these three failure modes are very different.  Certainly ‘wear out’ can be managed by timing preventative maintenance intervals just prior to the increased likelihood of failure</a:t>
            </a:r>
          </a:p>
          <a:p>
            <a:pPr eaLnBrk="1" hangingPunct="1"/>
            <a:r>
              <a:rPr lang="en-GB" smtClean="0"/>
              <a:t>But this approach would not help prevent stone damage, which could happen at anytime with equal likelihood.  The approach here would be to prevent stones getting to the cutters in the first place, perhaps through fixing a screen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Reliability Centred Maintenance</a:t>
            </a:r>
          </a:p>
        </p:txBody>
      </p:sp>
      <p:sp>
        <p:nvSpPr>
          <p:cNvPr id="27651" name="Rectangle 3"/>
          <p:cNvSpPr>
            <a:spLocks noGrp="1" noChangeArrowheads="1"/>
          </p:cNvSpPr>
          <p:nvPr>
            <p:ph type="body" idx="1"/>
          </p:nvPr>
        </p:nvSpPr>
        <p:spPr/>
        <p:txBody>
          <a:bodyPr/>
          <a:lstStyle/>
          <a:p>
            <a:pPr eaLnBrk="1" hangingPunct="1"/>
            <a:r>
              <a:rPr lang="en-GB" smtClean="0"/>
              <a:t>The failure pattern for the cutters shaking loose is different again.  If the cutters have been incorrectly fitted, it would become evident soon after the fitting.  Instead a poke-yoke system should be developed to ensure the cutters can only be fitted the correct way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229600" cy="981075"/>
          </a:xfrm>
        </p:spPr>
        <p:txBody>
          <a:bodyPr/>
          <a:lstStyle/>
          <a:p>
            <a:pPr eaLnBrk="1" hangingPunct="1"/>
            <a:r>
              <a:rPr lang="en-GB" smtClean="0"/>
              <a:t>Planned Maintenance</a:t>
            </a:r>
          </a:p>
        </p:txBody>
      </p:sp>
      <p:sp>
        <p:nvSpPr>
          <p:cNvPr id="28675" name="Rectangle 3"/>
          <p:cNvSpPr>
            <a:spLocks noGrp="1" noChangeArrowheads="1"/>
          </p:cNvSpPr>
          <p:nvPr>
            <p:ph type="body" idx="1"/>
          </p:nvPr>
        </p:nvSpPr>
        <p:spPr>
          <a:xfrm>
            <a:off x="179388" y="981075"/>
            <a:ext cx="8785225" cy="5543550"/>
          </a:xfrm>
        </p:spPr>
        <p:txBody>
          <a:bodyPr/>
          <a:lstStyle/>
          <a:p>
            <a:pPr eaLnBrk="1" hangingPunct="1">
              <a:lnSpc>
                <a:spcPct val="80000"/>
              </a:lnSpc>
            </a:pPr>
            <a:r>
              <a:rPr lang="en-GB" sz="2800" smtClean="0"/>
              <a:t>Different approaches to maintenance are needed for different equipment or even for different parts of the same equipment</a:t>
            </a:r>
          </a:p>
          <a:p>
            <a:pPr eaLnBrk="1" hangingPunct="1">
              <a:lnSpc>
                <a:spcPct val="80000"/>
              </a:lnSpc>
            </a:pPr>
            <a:r>
              <a:rPr lang="en-GB" sz="2800" smtClean="0"/>
              <a:t>For example, consider on-site vehicles used in the construction industry.  Changing the engine oil and undertaking a general service at fixed intervals are forms of preventive or schedule maintenance.  Items such as brakes and tyres are checked for wear on a regular basis and changed before they become defective, a form of condition monitoring</a:t>
            </a:r>
          </a:p>
          <a:p>
            <a:pPr eaLnBrk="1" hangingPunct="1">
              <a:lnSpc>
                <a:spcPct val="80000"/>
              </a:lnSpc>
            </a:pPr>
            <a:r>
              <a:rPr lang="en-GB" sz="2800" smtClean="0"/>
              <a:t>Headlights are probably a run to failure item, whereas replacing pneumatic tyres is a form of equipment upgrade to reduce the high number of punctures, the problems these cause to work schedules and overall cost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908050"/>
          </a:xfrm>
        </p:spPr>
        <p:txBody>
          <a:bodyPr/>
          <a:lstStyle/>
          <a:p>
            <a:pPr eaLnBrk="1" hangingPunct="1"/>
            <a:r>
              <a:rPr lang="en-GB" smtClean="0"/>
              <a:t>Planned Maintenance</a:t>
            </a:r>
          </a:p>
        </p:txBody>
      </p:sp>
      <p:sp>
        <p:nvSpPr>
          <p:cNvPr id="29699" name="Rectangle 3"/>
          <p:cNvSpPr>
            <a:spLocks noGrp="1" noChangeArrowheads="1"/>
          </p:cNvSpPr>
          <p:nvPr>
            <p:ph type="body" idx="1"/>
          </p:nvPr>
        </p:nvSpPr>
        <p:spPr>
          <a:xfrm>
            <a:off x="457200" y="981075"/>
            <a:ext cx="8229600" cy="5616575"/>
          </a:xfrm>
        </p:spPr>
        <p:txBody>
          <a:bodyPr/>
          <a:lstStyle/>
          <a:p>
            <a:pPr eaLnBrk="1" hangingPunct="1">
              <a:lnSpc>
                <a:spcPct val="90000"/>
              </a:lnSpc>
            </a:pPr>
            <a:r>
              <a:rPr lang="en-GB" smtClean="0"/>
              <a:t>The underlying concept underpinning these examples concerns determining which type of maintenance to use for each part of the task.</a:t>
            </a:r>
          </a:p>
          <a:p>
            <a:pPr eaLnBrk="1" hangingPunct="1">
              <a:lnSpc>
                <a:spcPct val="90000"/>
              </a:lnSpc>
            </a:pPr>
            <a:r>
              <a:rPr lang="en-GB" smtClean="0"/>
              <a:t>Planned maintenance is the term used to describe this approach</a:t>
            </a:r>
          </a:p>
          <a:p>
            <a:pPr eaLnBrk="1" hangingPunct="1">
              <a:lnSpc>
                <a:spcPct val="90000"/>
              </a:lnSpc>
            </a:pPr>
            <a:r>
              <a:rPr lang="en-GB" smtClean="0"/>
              <a:t>While planned maintenance does not advocate one approach compared to another, it does emphasise the need to determine the maintenance provision so that it is organised and carried out in a conscious manner</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836613"/>
          </a:xfrm>
        </p:spPr>
        <p:txBody>
          <a:bodyPr/>
          <a:lstStyle/>
          <a:p>
            <a:pPr eaLnBrk="1" hangingPunct="1"/>
            <a:r>
              <a:rPr lang="en-GB" smtClean="0"/>
              <a:t>Planned Maintenance</a:t>
            </a:r>
          </a:p>
        </p:txBody>
      </p:sp>
      <p:sp>
        <p:nvSpPr>
          <p:cNvPr id="30723" name="Rectangle 3"/>
          <p:cNvSpPr>
            <a:spLocks noGrp="1" noChangeArrowheads="1"/>
          </p:cNvSpPr>
          <p:nvPr>
            <p:ph type="body" idx="1"/>
          </p:nvPr>
        </p:nvSpPr>
        <p:spPr>
          <a:xfrm>
            <a:off x="457200" y="908050"/>
            <a:ext cx="8229600" cy="5616575"/>
          </a:xfrm>
        </p:spPr>
        <p:txBody>
          <a:bodyPr/>
          <a:lstStyle/>
          <a:p>
            <a:pPr eaLnBrk="1" hangingPunct="1"/>
            <a:r>
              <a:rPr lang="en-GB" sz="2800" smtClean="0"/>
              <a:t>While reactive maintenance and condition monitoring are two ends of the maintenance provision continuum, both can contribute appropriate planned responses as part of a company’s overall approach to maintenance</a:t>
            </a:r>
          </a:p>
          <a:p>
            <a:pPr eaLnBrk="1" hangingPunct="1"/>
            <a:r>
              <a:rPr lang="en-GB" sz="2800" smtClean="0"/>
              <a:t>In developing a plan, important decisions need to be taken on the approach and extent of planned maintenance and mix of maintenance types to be used</a:t>
            </a:r>
          </a:p>
          <a:p>
            <a:pPr eaLnBrk="1" hangingPunct="1"/>
            <a:r>
              <a:rPr lang="en-GB" sz="2800" smtClean="0"/>
              <a:t>Thus, decisions are based on conscious choices that need regular review in order to check the appropriateness of current approaches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836613"/>
          </a:xfrm>
        </p:spPr>
        <p:txBody>
          <a:bodyPr/>
          <a:lstStyle/>
          <a:p>
            <a:pPr eaLnBrk="1" hangingPunct="1"/>
            <a:r>
              <a:rPr lang="en-GB" smtClean="0"/>
              <a:t>Planned Maintenance</a:t>
            </a:r>
          </a:p>
        </p:txBody>
      </p:sp>
      <p:sp>
        <p:nvSpPr>
          <p:cNvPr id="31747" name="Rectangle 3"/>
          <p:cNvSpPr>
            <a:spLocks noGrp="1" noChangeArrowheads="1"/>
          </p:cNvSpPr>
          <p:nvPr>
            <p:ph type="body" idx="1"/>
          </p:nvPr>
        </p:nvSpPr>
        <p:spPr>
          <a:xfrm>
            <a:off x="179388" y="908050"/>
            <a:ext cx="8785225" cy="5616575"/>
          </a:xfrm>
        </p:spPr>
        <p:txBody>
          <a:bodyPr/>
          <a:lstStyle/>
          <a:p>
            <a:pPr eaLnBrk="1" hangingPunct="1">
              <a:lnSpc>
                <a:spcPct val="90000"/>
              </a:lnSpc>
            </a:pPr>
            <a:r>
              <a:rPr lang="en-GB" smtClean="0"/>
              <a:t>A common misconception about planned maintenance is that it is a high-cost alternative</a:t>
            </a:r>
          </a:p>
          <a:p>
            <a:pPr eaLnBrk="1" hangingPunct="1">
              <a:lnSpc>
                <a:spcPct val="90000"/>
              </a:lnSpc>
            </a:pPr>
            <a:r>
              <a:rPr lang="en-GB" smtClean="0"/>
              <a:t>Even setting aside the capacity gains associated with this approach, the actual maintenance costs are also typically lower compared to unplanned maintenance provision</a:t>
            </a:r>
          </a:p>
          <a:p>
            <a:pPr eaLnBrk="1" hangingPunct="1">
              <a:lnSpc>
                <a:spcPct val="90000"/>
              </a:lnSpc>
            </a:pPr>
            <a:r>
              <a:rPr lang="en-GB" smtClean="0"/>
              <a:t>Furthermore, a key management task is to continuously check the costs of providing the current planned maintenance programme and to seek lower cost alternatives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0"/>
            <a:ext cx="8229600" cy="836613"/>
          </a:xfrm>
        </p:spPr>
        <p:txBody>
          <a:bodyPr/>
          <a:lstStyle/>
          <a:p>
            <a:pPr eaLnBrk="1" hangingPunct="1"/>
            <a:r>
              <a:rPr lang="en-GB" smtClean="0"/>
              <a:t>Planned Maintenance</a:t>
            </a:r>
          </a:p>
        </p:txBody>
      </p:sp>
      <p:sp>
        <p:nvSpPr>
          <p:cNvPr id="32771" name="Rectangle 3"/>
          <p:cNvSpPr>
            <a:spLocks noGrp="1" noChangeArrowheads="1"/>
          </p:cNvSpPr>
          <p:nvPr>
            <p:ph type="body" idx="1"/>
          </p:nvPr>
        </p:nvSpPr>
        <p:spPr>
          <a:xfrm>
            <a:off x="457200" y="908050"/>
            <a:ext cx="8229600" cy="5761038"/>
          </a:xfrm>
        </p:spPr>
        <p:txBody>
          <a:bodyPr/>
          <a:lstStyle/>
          <a:p>
            <a:pPr eaLnBrk="1" hangingPunct="1"/>
            <a:r>
              <a:rPr lang="en-GB" sz="2800" smtClean="0"/>
              <a:t>This is achieved by comparing current costs with those which would have been incurred if alternative mixes of the different types of maintenance had been chosen</a:t>
            </a:r>
          </a:p>
          <a:p>
            <a:pPr eaLnBrk="1" hangingPunct="1"/>
            <a:r>
              <a:rPr lang="en-GB" sz="2800" smtClean="0"/>
              <a:t>This checking and rechecking leads to choosing different approaches to the various elements of the overall maintenance task as conditions and alternatives change</a:t>
            </a:r>
          </a:p>
          <a:p>
            <a:pPr eaLnBrk="1" hangingPunct="1"/>
            <a:r>
              <a:rPr lang="en-GB" sz="2800" smtClean="0"/>
              <a:t>The key step in planned maintenance is to agree on what the company is trying to prevent when it undertakes such a programme and then assess the consequences of each failure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z="4000" smtClean="0"/>
              <a:t>Benefits of Planned Maintenance</a:t>
            </a:r>
          </a:p>
        </p:txBody>
      </p:sp>
      <p:sp>
        <p:nvSpPr>
          <p:cNvPr id="33795"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Reduced maintenance costs- plans can be made and materials and spare parts ordered in line with the plan</a:t>
            </a:r>
          </a:p>
          <a:p>
            <a:pPr eaLnBrk="1" hangingPunct="1">
              <a:lnSpc>
                <a:spcPct val="90000"/>
              </a:lnSpc>
            </a:pPr>
            <a:r>
              <a:rPr lang="en-GB" smtClean="0"/>
              <a:t>Maintenance can be completed when it is convenient to the operations process thus keeping capacity losses to a minimum</a:t>
            </a:r>
          </a:p>
          <a:p>
            <a:pPr eaLnBrk="1" hangingPunct="1">
              <a:lnSpc>
                <a:spcPct val="90000"/>
              </a:lnSpc>
            </a:pPr>
            <a:r>
              <a:rPr lang="en-GB" smtClean="0"/>
              <a:t>Capacity losses are further reduced as maintenance tasks can be planned to minimise time lost during normal working hours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z="4000" smtClean="0"/>
              <a:t>Benefits of Planned Maintenance</a:t>
            </a:r>
          </a:p>
        </p:txBody>
      </p:sp>
      <p:sp>
        <p:nvSpPr>
          <p:cNvPr id="3481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Minimum material and spare parts inventory can be achieved, with levels of inventory in line with planned requirements rather than in anticipation of possible breakdowns</a:t>
            </a:r>
          </a:p>
          <a:p>
            <a:pPr eaLnBrk="1" hangingPunct="1">
              <a:lnSpc>
                <a:spcPct val="90000"/>
              </a:lnSpc>
            </a:pPr>
            <a:r>
              <a:rPr lang="en-GB" sz="2800" smtClean="0"/>
              <a:t>Increased opportunity to use contract maintenance more effectively, as work of a similar or specialised nature can be planned to be completed at the same time thus reducing the higher costs associated with one-off jobs</a:t>
            </a:r>
          </a:p>
          <a:p>
            <a:pPr eaLnBrk="1" hangingPunct="1">
              <a:lnSpc>
                <a:spcPct val="90000"/>
              </a:lnSpc>
            </a:pPr>
            <a:r>
              <a:rPr lang="en-GB" sz="2800" smtClean="0"/>
              <a:t>Reduction in maintenance overtime working following fewer emergency repairs with increased planning</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z="4000" smtClean="0"/>
              <a:t>Benefits of Planned Maintenance</a:t>
            </a:r>
          </a:p>
        </p:txBody>
      </p:sp>
      <p:sp>
        <p:nvSpPr>
          <p:cNvPr id="35843" name="Rectangle 3"/>
          <p:cNvSpPr>
            <a:spLocks noGrp="1" noChangeArrowheads="1"/>
          </p:cNvSpPr>
          <p:nvPr>
            <p:ph type="body" idx="1"/>
          </p:nvPr>
        </p:nvSpPr>
        <p:spPr/>
        <p:txBody>
          <a:bodyPr/>
          <a:lstStyle/>
          <a:p>
            <a:pPr eaLnBrk="1" hangingPunct="1"/>
            <a:r>
              <a:rPr lang="en-GB" smtClean="0"/>
              <a:t>Less disruption from emergency work</a:t>
            </a:r>
          </a:p>
          <a:p>
            <a:pPr eaLnBrk="1" hangingPunct="1"/>
            <a:r>
              <a:rPr lang="en-GB" smtClean="0"/>
              <a:t>The need for stand-by equipment can be reviewed and the trade-off between the reduced incidence of emergency breakdown and the costs associated with stand-by equipment can be reassessed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Planned Maintenance</a:t>
            </a:r>
          </a:p>
        </p:txBody>
      </p:sp>
      <p:sp>
        <p:nvSpPr>
          <p:cNvPr id="3686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The key step in planned maintenance is to agree on what the company is trying to prevent when it undertakes such a programme and then assess the consequences of each failure.</a:t>
            </a:r>
          </a:p>
          <a:p>
            <a:pPr eaLnBrk="1" hangingPunct="1">
              <a:lnSpc>
                <a:spcPct val="90000"/>
              </a:lnSpc>
            </a:pPr>
            <a:r>
              <a:rPr lang="en-GB" sz="2800" smtClean="0"/>
              <a:t>Depending upon the nature and severity of the consequences, the final step is to select the most appropriate type of maintenance to deal with each failure</a:t>
            </a:r>
          </a:p>
          <a:p>
            <a:pPr eaLnBrk="1" hangingPunct="1">
              <a:lnSpc>
                <a:spcPct val="90000"/>
              </a:lnSpc>
            </a:pPr>
            <a:r>
              <a:rPr lang="en-GB" sz="2800" smtClean="0"/>
              <a:t>A planned maintenance programme identifies and agrees what needs to be maintained, the type of maintenance to be employed and the frequency and timing of the schedule</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0"/>
            <a:ext cx="8229600" cy="765175"/>
          </a:xfrm>
        </p:spPr>
        <p:txBody>
          <a:bodyPr/>
          <a:lstStyle/>
          <a:p>
            <a:pPr eaLnBrk="1" hangingPunct="1"/>
            <a:r>
              <a:rPr lang="en-GB" smtClean="0"/>
              <a:t>Planned Maintenance</a:t>
            </a:r>
          </a:p>
        </p:txBody>
      </p:sp>
      <p:sp>
        <p:nvSpPr>
          <p:cNvPr id="37891" name="Rectangle 3"/>
          <p:cNvSpPr>
            <a:spLocks noGrp="1" noChangeArrowheads="1"/>
          </p:cNvSpPr>
          <p:nvPr>
            <p:ph type="body" idx="1"/>
          </p:nvPr>
        </p:nvSpPr>
        <p:spPr>
          <a:xfrm>
            <a:off x="457200" y="836613"/>
            <a:ext cx="8229600" cy="5832475"/>
          </a:xfrm>
        </p:spPr>
        <p:txBody>
          <a:bodyPr/>
          <a:lstStyle/>
          <a:p>
            <a:pPr eaLnBrk="1" hangingPunct="1">
              <a:lnSpc>
                <a:spcPct val="90000"/>
              </a:lnSpc>
            </a:pPr>
            <a:r>
              <a:rPr lang="en-GB" sz="2800" smtClean="0"/>
              <a:t>However, it is easy to let the schedule of planned maintenance work slip because of pressures from the operations function to continue to use a process or handle emergencies and other work of a high priority</a:t>
            </a:r>
          </a:p>
          <a:p>
            <a:pPr eaLnBrk="1" hangingPunct="1">
              <a:lnSpc>
                <a:spcPct val="90000"/>
              </a:lnSpc>
            </a:pPr>
            <a:r>
              <a:rPr lang="en-GB" sz="2800" smtClean="0"/>
              <a:t>Inevitably, if this slippage is not checked, the benefits of planning are lost and total costs will rise</a:t>
            </a:r>
          </a:p>
          <a:p>
            <a:pPr eaLnBrk="1" hangingPunct="1">
              <a:lnSpc>
                <a:spcPct val="90000"/>
              </a:lnSpc>
            </a:pPr>
            <a:r>
              <a:rPr lang="en-GB" sz="2800" smtClean="0"/>
              <a:t>It is essential to agree a sensible schedule and then adhere to it.  However, a regular review of the programme content is necessary</a:t>
            </a:r>
          </a:p>
          <a:p>
            <a:pPr eaLnBrk="1" hangingPunct="1">
              <a:lnSpc>
                <a:spcPct val="90000"/>
              </a:lnSpc>
            </a:pPr>
            <a:r>
              <a:rPr lang="en-GB" sz="2800" smtClean="0"/>
              <a:t>This typically leads to decreasing or excluding some parts of the programme while introducing or increasing the frequency of others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Planned Maintenance</a:t>
            </a:r>
          </a:p>
        </p:txBody>
      </p:sp>
      <p:sp>
        <p:nvSpPr>
          <p:cNvPr id="38915" name="Rectangle 3"/>
          <p:cNvSpPr>
            <a:spLocks noGrp="1" noChangeArrowheads="1"/>
          </p:cNvSpPr>
          <p:nvPr>
            <p:ph type="body" idx="1"/>
          </p:nvPr>
        </p:nvSpPr>
        <p:spPr>
          <a:xfrm>
            <a:off x="457200" y="1600200"/>
            <a:ext cx="8229600" cy="5068888"/>
          </a:xfrm>
        </p:spPr>
        <p:txBody>
          <a:bodyPr/>
          <a:lstStyle/>
          <a:p>
            <a:pPr eaLnBrk="1" hangingPunct="1"/>
            <a:r>
              <a:rPr lang="en-GB" sz="2800" smtClean="0"/>
              <a:t>In establishing the maintenance programme, short-and longer term plans will be determined, with each task allocated throughout this period</a:t>
            </a:r>
          </a:p>
          <a:p>
            <a:pPr eaLnBrk="1" hangingPunct="1"/>
            <a:r>
              <a:rPr lang="en-GB" sz="2800" smtClean="0"/>
              <a:t>A planned approach will not only ensure that all the items are included but also provide for a fairly even workload across the maintenance function both in the short and long-term</a:t>
            </a:r>
          </a:p>
          <a:p>
            <a:pPr eaLnBrk="1" hangingPunct="1"/>
            <a:r>
              <a:rPr lang="en-GB" sz="2800" smtClean="0"/>
              <a:t>This evenness will help reduce overtime working and purchasing and overall maintenance costs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Total Productive Maintenance</a:t>
            </a:r>
          </a:p>
        </p:txBody>
      </p:sp>
      <p:sp>
        <p:nvSpPr>
          <p:cNvPr id="39939" name="Rectangle 3"/>
          <p:cNvSpPr>
            <a:spLocks noGrp="1" noChangeArrowheads="1"/>
          </p:cNvSpPr>
          <p:nvPr>
            <p:ph type="body" idx="1"/>
          </p:nvPr>
        </p:nvSpPr>
        <p:spPr/>
        <p:txBody>
          <a:bodyPr/>
          <a:lstStyle/>
          <a:p>
            <a:pPr eaLnBrk="1" hangingPunct="1">
              <a:buFontTx/>
              <a:buNone/>
            </a:pPr>
            <a:r>
              <a:rPr lang="en-GB" b="1" smtClean="0"/>
              <a:t>Definition</a:t>
            </a:r>
          </a:p>
          <a:p>
            <a:pPr eaLnBrk="1" hangingPunct="1">
              <a:buFontTx/>
              <a:buNone/>
            </a:pPr>
            <a:endParaRPr lang="en-GB" b="1" smtClean="0"/>
          </a:p>
          <a:p>
            <a:pPr eaLnBrk="1" hangingPunct="1">
              <a:buFontTx/>
              <a:buNone/>
            </a:pPr>
            <a:r>
              <a:rPr lang="en-GB" b="1" smtClean="0"/>
              <a:t>	</a:t>
            </a:r>
            <a:r>
              <a:rPr lang="en-GB" smtClean="0"/>
              <a:t>‘As a system of maintenance covering the entire life of equipment and involving everyone from the top to the bottom of an organisation (Hill, 2005)</a:t>
            </a:r>
            <a:endParaRPr lang="en-GB" b="1"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0"/>
            <a:ext cx="8229600" cy="836613"/>
          </a:xfrm>
        </p:spPr>
        <p:txBody>
          <a:bodyPr/>
          <a:lstStyle/>
          <a:p>
            <a:pPr eaLnBrk="1" hangingPunct="1"/>
            <a:r>
              <a:rPr lang="en-GB" smtClean="0"/>
              <a:t>Total Productive Maintenance</a:t>
            </a:r>
          </a:p>
        </p:txBody>
      </p:sp>
      <p:sp>
        <p:nvSpPr>
          <p:cNvPr id="40963" name="Rectangle 3"/>
          <p:cNvSpPr>
            <a:spLocks noGrp="1" noChangeArrowheads="1"/>
          </p:cNvSpPr>
          <p:nvPr>
            <p:ph type="body" idx="1"/>
          </p:nvPr>
        </p:nvSpPr>
        <p:spPr>
          <a:xfrm>
            <a:off x="457200" y="908050"/>
            <a:ext cx="8229600" cy="5689600"/>
          </a:xfrm>
        </p:spPr>
        <p:txBody>
          <a:bodyPr/>
          <a:lstStyle/>
          <a:p>
            <a:pPr eaLnBrk="1" hangingPunct="1"/>
            <a:r>
              <a:rPr lang="en-GB" sz="2800" smtClean="0"/>
              <a:t>It was recognised that while an organisation was concerned with prevention, it was more concerned with the productive output of the equipment or process.  Hence the switch from the word ‘preventive’ to ‘productive’ and as part of wider move to increase employee involvement, it is also recognised that operators are in the best position to note the first signs of a problem and assigning them to complete some aspects of maintenance would not only reduce overall maintenance costs but also increase their overall involvement in the productive output of a unit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Total Productive Maintenance</a:t>
            </a:r>
          </a:p>
        </p:txBody>
      </p:sp>
      <p:sp>
        <p:nvSpPr>
          <p:cNvPr id="41987" name="Rectangle 3"/>
          <p:cNvSpPr>
            <a:spLocks noGrp="1" noChangeArrowheads="1"/>
          </p:cNvSpPr>
          <p:nvPr>
            <p:ph type="body" idx="1"/>
          </p:nvPr>
        </p:nvSpPr>
        <p:spPr>
          <a:xfrm>
            <a:off x="457200" y="1600200"/>
            <a:ext cx="8229600" cy="5068888"/>
          </a:xfrm>
        </p:spPr>
        <p:txBody>
          <a:bodyPr/>
          <a:lstStyle/>
          <a:p>
            <a:pPr eaLnBrk="1" hangingPunct="1"/>
            <a:r>
              <a:rPr lang="en-GB" smtClean="0"/>
              <a:t>TPM can only be built on a sound maintenance programme encompassing the issues and alternatives outlined earlier</a:t>
            </a:r>
          </a:p>
          <a:p>
            <a:pPr eaLnBrk="1" hangingPunct="1"/>
            <a:r>
              <a:rPr lang="en-GB" smtClean="0"/>
              <a:t>It requires a planned approach to maintenance which will identify the type of maintenance to be used</a:t>
            </a:r>
          </a:p>
          <a:p>
            <a:pPr eaLnBrk="1" hangingPunct="1"/>
            <a:r>
              <a:rPr lang="en-GB" smtClean="0"/>
              <a:t>The distinguishing principles that guide a TPM programme are outlined in the following slides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Total Productive Maintenance</a:t>
            </a:r>
          </a:p>
        </p:txBody>
      </p:sp>
      <p:sp>
        <p:nvSpPr>
          <p:cNvPr id="43011" name="Rectangle 3"/>
          <p:cNvSpPr>
            <a:spLocks noGrp="1" noChangeArrowheads="1"/>
          </p:cNvSpPr>
          <p:nvPr>
            <p:ph type="body" idx="1"/>
          </p:nvPr>
        </p:nvSpPr>
        <p:spPr>
          <a:xfrm>
            <a:off x="457200" y="1600200"/>
            <a:ext cx="8229600" cy="5068888"/>
          </a:xfrm>
        </p:spPr>
        <p:txBody>
          <a:bodyPr/>
          <a:lstStyle/>
          <a:p>
            <a:pPr eaLnBrk="1" hangingPunct="1">
              <a:buFontTx/>
              <a:buNone/>
            </a:pPr>
            <a:r>
              <a:rPr lang="en-GB" sz="2800" b="1" smtClean="0"/>
              <a:t>Principles are</a:t>
            </a:r>
            <a:endParaRPr lang="en-GB" sz="2800" smtClean="0"/>
          </a:p>
          <a:p>
            <a:pPr eaLnBrk="1" hangingPunct="1"/>
            <a:r>
              <a:rPr lang="en-GB" sz="2800" smtClean="0"/>
              <a:t>Staff must always strive to improve equipment effectiveness based on constant attention to detail and aimed at solving problems by identifying causes rather than just treating symptoms</a:t>
            </a:r>
          </a:p>
          <a:p>
            <a:pPr eaLnBrk="1" hangingPunct="1"/>
            <a:r>
              <a:rPr lang="en-GB" sz="2800" smtClean="0"/>
              <a:t>Routine care needs to be carried out as part of the job.  The Japanese use the term translate to mean ‘parlour factory’, suggesting that the working environment should be a clean and tidy as the home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0"/>
            <a:ext cx="8229600" cy="765175"/>
          </a:xfrm>
        </p:spPr>
        <p:txBody>
          <a:bodyPr/>
          <a:lstStyle/>
          <a:p>
            <a:pPr eaLnBrk="1" hangingPunct="1"/>
            <a:r>
              <a:rPr lang="en-GB" smtClean="0"/>
              <a:t>Total Productive Maintenance</a:t>
            </a:r>
          </a:p>
        </p:txBody>
      </p:sp>
      <p:sp>
        <p:nvSpPr>
          <p:cNvPr id="44035" name="Rectangle 3"/>
          <p:cNvSpPr>
            <a:spLocks noGrp="1" noChangeArrowheads="1"/>
          </p:cNvSpPr>
          <p:nvPr>
            <p:ph type="body" idx="1"/>
          </p:nvPr>
        </p:nvSpPr>
        <p:spPr>
          <a:xfrm>
            <a:off x="179388" y="836613"/>
            <a:ext cx="8785225" cy="5832475"/>
          </a:xfrm>
        </p:spPr>
        <p:txBody>
          <a:bodyPr/>
          <a:lstStyle/>
          <a:p>
            <a:pPr eaLnBrk="1" hangingPunct="1">
              <a:buFontTx/>
              <a:buNone/>
            </a:pPr>
            <a:r>
              <a:rPr lang="en-GB" sz="2800" b="1" smtClean="0"/>
              <a:t>Principles are</a:t>
            </a:r>
          </a:p>
          <a:p>
            <a:pPr eaLnBrk="1" hangingPunct="1"/>
            <a:r>
              <a:rPr lang="en-GB" sz="2800" smtClean="0"/>
              <a:t>Operators are recognised as being in the best position to monitor equipment performance.  Their involvement in and responsibility for its continuous monitoring improves performance and increases their role in the checking and enhancement tasks within the overall maintenance function</a:t>
            </a:r>
          </a:p>
          <a:p>
            <a:pPr eaLnBrk="1" hangingPunct="1"/>
            <a:r>
              <a:rPr lang="en-GB" sz="2800" smtClean="0"/>
              <a:t>Skill development is based on transferring suitable maintenance tasks to operators and using breakdowns and other problems as learning opportunities, thereby increasing operator or understanding and ownership</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836613"/>
          </a:xfrm>
        </p:spPr>
        <p:txBody>
          <a:bodyPr/>
          <a:lstStyle/>
          <a:p>
            <a:pPr eaLnBrk="1" hangingPunct="1"/>
            <a:r>
              <a:rPr lang="en-GB" smtClean="0"/>
              <a:t>Objectives of TPM</a:t>
            </a:r>
          </a:p>
        </p:txBody>
      </p:sp>
      <p:sp>
        <p:nvSpPr>
          <p:cNvPr id="45059" name="Rectangle 3"/>
          <p:cNvSpPr>
            <a:spLocks noGrp="1" noChangeArrowheads="1"/>
          </p:cNvSpPr>
          <p:nvPr>
            <p:ph type="body" idx="1"/>
          </p:nvPr>
        </p:nvSpPr>
        <p:spPr>
          <a:xfrm>
            <a:off x="457200" y="908050"/>
            <a:ext cx="8229600" cy="5761038"/>
          </a:xfrm>
        </p:spPr>
        <p:txBody>
          <a:bodyPr/>
          <a:lstStyle/>
          <a:p>
            <a:pPr marL="609600" indent="-609600" eaLnBrk="1" hangingPunct="1">
              <a:lnSpc>
                <a:spcPct val="80000"/>
              </a:lnSpc>
              <a:buFontTx/>
              <a:buAutoNum type="arabicPeriod"/>
            </a:pPr>
            <a:r>
              <a:rPr lang="en-GB" sz="2800" smtClean="0"/>
              <a:t>To maximise the overall equipment effectiveness of individual and natural groups of assets within the factory</a:t>
            </a:r>
          </a:p>
          <a:p>
            <a:pPr marL="609600" indent="-609600" eaLnBrk="1" hangingPunct="1">
              <a:lnSpc>
                <a:spcPct val="80000"/>
              </a:lnSpc>
              <a:buFontTx/>
              <a:buAutoNum type="arabicPeriod"/>
            </a:pPr>
            <a:r>
              <a:rPr lang="en-GB" sz="2800" smtClean="0"/>
              <a:t>To establish a thorough system of preventative maintenance for the economic lifetime of the equipment</a:t>
            </a:r>
          </a:p>
          <a:p>
            <a:pPr marL="609600" indent="-609600" eaLnBrk="1" hangingPunct="1">
              <a:lnSpc>
                <a:spcPct val="80000"/>
              </a:lnSpc>
              <a:buFontTx/>
              <a:buAutoNum type="arabicPeriod"/>
            </a:pPr>
            <a:r>
              <a:rPr lang="en-GB" sz="2800" smtClean="0"/>
              <a:t>To integrate other business departments with the implementation of TPM including the internal customers and internal suppliers</a:t>
            </a:r>
          </a:p>
          <a:p>
            <a:pPr marL="609600" indent="-609600" eaLnBrk="1" hangingPunct="1">
              <a:lnSpc>
                <a:spcPct val="80000"/>
              </a:lnSpc>
              <a:buFontTx/>
              <a:buAutoNum type="arabicPeriod"/>
            </a:pPr>
            <a:r>
              <a:rPr lang="en-GB" sz="2800" smtClean="0"/>
              <a:t>To involve every employee from the managing director to the newest apprentice</a:t>
            </a:r>
          </a:p>
          <a:p>
            <a:pPr marL="609600" indent="-609600" eaLnBrk="1" hangingPunct="1">
              <a:lnSpc>
                <a:spcPct val="80000"/>
              </a:lnSpc>
              <a:buFontTx/>
              <a:buAutoNum type="arabicPeriod"/>
            </a:pPr>
            <a:r>
              <a:rPr lang="en-GB" sz="2800" smtClean="0"/>
              <a:t>To promote the TPM process and objectives through highly motivated empowered, and autonomous</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Total Productive Maintenance</a:t>
            </a:r>
          </a:p>
        </p:txBody>
      </p:sp>
      <p:sp>
        <p:nvSpPr>
          <p:cNvPr id="46083" name="Rectangle 3"/>
          <p:cNvSpPr>
            <a:spLocks noGrp="1" noChangeArrowheads="1"/>
          </p:cNvSpPr>
          <p:nvPr>
            <p:ph type="body" idx="1"/>
          </p:nvPr>
        </p:nvSpPr>
        <p:spPr>
          <a:xfrm>
            <a:off x="457200" y="1600200"/>
            <a:ext cx="8229600" cy="5068888"/>
          </a:xfrm>
        </p:spPr>
        <p:txBody>
          <a:bodyPr/>
          <a:lstStyle/>
          <a:p>
            <a:pPr eaLnBrk="1" hangingPunct="1"/>
            <a:r>
              <a:rPr lang="en-GB" sz="2800" smtClean="0"/>
              <a:t>As with other employee involvement applications, the potential of a company’s equipment is being released through the potential of its employees</a:t>
            </a:r>
          </a:p>
          <a:p>
            <a:pPr eaLnBrk="1" hangingPunct="1"/>
            <a:r>
              <a:rPr lang="en-GB" sz="2800" smtClean="0"/>
              <a:t>In effect, TPM is uncovering the ‘hidden factory’ trapped behind process and equipment inefficiencies</a:t>
            </a:r>
          </a:p>
          <a:p>
            <a:pPr eaLnBrk="1" hangingPunct="1"/>
            <a:r>
              <a:rPr lang="en-GB" sz="2800" smtClean="0"/>
              <a:t>However, given that business-wide TPM can take years to implement fully, it is important to recognise the four phases in a successful TPM application</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0"/>
            <a:ext cx="8229600" cy="1196975"/>
          </a:xfrm>
        </p:spPr>
        <p:txBody>
          <a:bodyPr/>
          <a:lstStyle/>
          <a:p>
            <a:pPr eaLnBrk="1" hangingPunct="1"/>
            <a:r>
              <a:rPr lang="en-GB" sz="4000" smtClean="0"/>
              <a:t>Four Phases of Successful TPM Application</a:t>
            </a:r>
          </a:p>
        </p:txBody>
      </p:sp>
      <p:sp>
        <p:nvSpPr>
          <p:cNvPr id="47107" name="Rectangle 3"/>
          <p:cNvSpPr>
            <a:spLocks noGrp="1" noChangeArrowheads="1"/>
          </p:cNvSpPr>
          <p:nvPr>
            <p:ph type="body" idx="1"/>
          </p:nvPr>
        </p:nvSpPr>
        <p:spPr>
          <a:xfrm>
            <a:off x="179388" y="1268413"/>
            <a:ext cx="8785225" cy="5329237"/>
          </a:xfrm>
        </p:spPr>
        <p:txBody>
          <a:bodyPr/>
          <a:lstStyle/>
          <a:p>
            <a:pPr marL="609600" indent="-609600" eaLnBrk="1" hangingPunct="1">
              <a:lnSpc>
                <a:spcPct val="80000"/>
              </a:lnSpc>
              <a:buFontTx/>
              <a:buAutoNum type="arabicPeriod"/>
            </a:pPr>
            <a:r>
              <a:rPr lang="en-GB" sz="2800" smtClean="0"/>
              <a:t>An awareness study, pilot programmes, plant clear-and-clean exercises and developing analytical techniques such as problem solving</a:t>
            </a:r>
          </a:p>
          <a:p>
            <a:pPr marL="609600" indent="-609600" eaLnBrk="1" hangingPunct="1">
              <a:lnSpc>
                <a:spcPct val="80000"/>
              </a:lnSpc>
              <a:buFontTx/>
              <a:buAutoNum type="arabicPeriod"/>
            </a:pPr>
            <a:r>
              <a:rPr lang="en-GB" sz="2800" smtClean="0"/>
              <a:t>Bring sections up to ‘best practice’ by using agreed approaches across all areas and at all times</a:t>
            </a:r>
          </a:p>
          <a:p>
            <a:pPr marL="609600" indent="-609600" eaLnBrk="1" hangingPunct="1">
              <a:lnSpc>
                <a:spcPct val="80000"/>
              </a:lnSpc>
              <a:buFontTx/>
              <a:buAutoNum type="arabicPeriod"/>
            </a:pPr>
            <a:r>
              <a:rPr lang="en-GB" sz="2800" smtClean="0"/>
              <a:t>Raise overall performance by developing the capability of employees, equipment and processes.  This requires employees to become increasingly proactive in searching for new ways to improve equipment effectiveness</a:t>
            </a:r>
          </a:p>
          <a:p>
            <a:pPr marL="609600" indent="-609600" eaLnBrk="1" hangingPunct="1">
              <a:lnSpc>
                <a:spcPct val="80000"/>
              </a:lnSpc>
              <a:buFontTx/>
              <a:buAutoNum type="arabicPeriod"/>
            </a:pPr>
            <a:r>
              <a:rPr lang="en-GB" sz="2800" smtClean="0"/>
              <a:t>‘Strive for zero losses’.  Although unattainable in a practical sense, its purpose is to set targets as an essential facet of the improvement process</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0"/>
            <a:ext cx="8229600" cy="908050"/>
          </a:xfrm>
        </p:spPr>
        <p:txBody>
          <a:bodyPr/>
          <a:lstStyle/>
          <a:p>
            <a:pPr eaLnBrk="1" hangingPunct="1"/>
            <a:r>
              <a:rPr lang="en-GB" smtClean="0"/>
              <a:t>Cost of Maintenance</a:t>
            </a:r>
          </a:p>
        </p:txBody>
      </p:sp>
      <p:sp>
        <p:nvSpPr>
          <p:cNvPr id="48131" name="Rectangle 3"/>
          <p:cNvSpPr>
            <a:spLocks noGrp="1" noChangeArrowheads="1"/>
          </p:cNvSpPr>
          <p:nvPr>
            <p:ph type="body" idx="1"/>
          </p:nvPr>
        </p:nvSpPr>
        <p:spPr>
          <a:xfrm>
            <a:off x="179388" y="908050"/>
            <a:ext cx="8785225" cy="5689600"/>
          </a:xfrm>
        </p:spPr>
        <p:txBody>
          <a:bodyPr/>
          <a:lstStyle/>
          <a:p>
            <a:pPr eaLnBrk="1" hangingPunct="1">
              <a:lnSpc>
                <a:spcPct val="90000"/>
              </a:lnSpc>
            </a:pPr>
            <a:r>
              <a:rPr lang="en-GB" smtClean="0"/>
              <a:t>Organisations are always confronted with the question of whether or not they should make use of corrective maintenance or preventative maintenance</a:t>
            </a:r>
          </a:p>
          <a:p>
            <a:pPr eaLnBrk="1" hangingPunct="1">
              <a:lnSpc>
                <a:spcPct val="90000"/>
              </a:lnSpc>
            </a:pPr>
            <a:r>
              <a:rPr lang="en-GB" smtClean="0"/>
              <a:t>A proper analysis should be carried out to measure the advantages and disadvantages of both of these methods and to facilitate the choice of the most appropriate method</a:t>
            </a:r>
          </a:p>
          <a:p>
            <a:pPr eaLnBrk="1" hangingPunct="1">
              <a:lnSpc>
                <a:spcPct val="90000"/>
              </a:lnSpc>
            </a:pPr>
            <a:r>
              <a:rPr lang="en-GB" smtClean="0"/>
              <a:t>The best method will obviously be the one involving the lowest cost and delivering the best results n terms of quality and effectiveness</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Cost of Corrective Maintenance</a:t>
            </a:r>
          </a:p>
        </p:txBody>
      </p:sp>
      <p:sp>
        <p:nvSpPr>
          <p:cNvPr id="49155" name="Rectangle 3"/>
          <p:cNvSpPr>
            <a:spLocks noGrp="1" noChangeArrowheads="1"/>
          </p:cNvSpPr>
          <p:nvPr>
            <p:ph type="body" idx="1"/>
          </p:nvPr>
        </p:nvSpPr>
        <p:spPr/>
        <p:txBody>
          <a:bodyPr/>
          <a:lstStyle/>
          <a:p>
            <a:pPr eaLnBrk="1" hangingPunct="1">
              <a:buFontTx/>
              <a:buNone/>
            </a:pPr>
            <a:r>
              <a:rPr lang="en-GB" smtClean="0"/>
              <a:t>	The following are the costs of corrective maintenance</a:t>
            </a:r>
          </a:p>
          <a:p>
            <a:pPr eaLnBrk="1" hangingPunct="1">
              <a:buFontTx/>
              <a:buNone/>
            </a:pPr>
            <a:endParaRPr lang="en-GB" smtClean="0"/>
          </a:p>
          <a:p>
            <a:pPr eaLnBrk="1" hangingPunct="1"/>
            <a:r>
              <a:rPr lang="en-GB" smtClean="0"/>
              <a:t>Components, labour and consumables</a:t>
            </a:r>
          </a:p>
          <a:p>
            <a:pPr eaLnBrk="1" hangingPunct="1"/>
            <a:r>
              <a:rPr lang="en-GB" smtClean="0"/>
              <a:t>Machine down time</a:t>
            </a:r>
          </a:p>
          <a:p>
            <a:pPr eaLnBrk="1" hangingPunct="1"/>
            <a:r>
              <a:rPr lang="en-GB" smtClean="0"/>
              <a:t>Loss of sales</a:t>
            </a:r>
          </a:p>
          <a:p>
            <a:pPr eaLnBrk="1" hangingPunct="1"/>
            <a:r>
              <a:rPr lang="en-GB" smtClean="0"/>
              <a:t>Workers idle time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mtClean="0"/>
              <a:t>Cost of Preventive Maintenance</a:t>
            </a:r>
          </a:p>
        </p:txBody>
      </p:sp>
      <p:sp>
        <p:nvSpPr>
          <p:cNvPr id="50179" name="Rectangle 3"/>
          <p:cNvSpPr>
            <a:spLocks noGrp="1" noChangeArrowheads="1"/>
          </p:cNvSpPr>
          <p:nvPr>
            <p:ph type="body" idx="1"/>
          </p:nvPr>
        </p:nvSpPr>
        <p:spPr/>
        <p:txBody>
          <a:bodyPr/>
          <a:lstStyle/>
          <a:p>
            <a:pPr eaLnBrk="1" hangingPunct="1">
              <a:buFontTx/>
              <a:buNone/>
            </a:pPr>
            <a:r>
              <a:rPr lang="en-GB" smtClean="0"/>
              <a:t>	The following are the costs of preventive maintenance</a:t>
            </a:r>
          </a:p>
          <a:p>
            <a:pPr eaLnBrk="1" hangingPunct="1">
              <a:buFontTx/>
              <a:buNone/>
            </a:pPr>
            <a:endParaRPr lang="en-GB" smtClean="0"/>
          </a:p>
          <a:p>
            <a:pPr eaLnBrk="1" hangingPunct="1"/>
            <a:r>
              <a:rPr lang="en-GB" smtClean="0"/>
              <a:t>Services</a:t>
            </a:r>
          </a:p>
          <a:p>
            <a:pPr eaLnBrk="1" hangingPunct="1"/>
            <a:r>
              <a:rPr lang="en-GB" smtClean="0"/>
              <a:t>Machine down time</a:t>
            </a:r>
          </a:p>
          <a:p>
            <a:pPr eaLnBrk="1" hangingPunct="1"/>
            <a:r>
              <a:rPr lang="en-GB" smtClean="0"/>
              <a:t>Loss of sales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0"/>
            <a:ext cx="8229600" cy="908050"/>
          </a:xfrm>
        </p:spPr>
        <p:txBody>
          <a:bodyPr/>
          <a:lstStyle/>
          <a:p>
            <a:pPr eaLnBrk="1" hangingPunct="1"/>
            <a:r>
              <a:rPr lang="en-GB" smtClean="0"/>
              <a:t>Replacement</a:t>
            </a:r>
          </a:p>
        </p:txBody>
      </p:sp>
      <p:sp>
        <p:nvSpPr>
          <p:cNvPr id="52227" name="Rectangle 3"/>
          <p:cNvSpPr>
            <a:spLocks noGrp="1" noChangeArrowheads="1"/>
          </p:cNvSpPr>
          <p:nvPr>
            <p:ph type="body" idx="1"/>
          </p:nvPr>
        </p:nvSpPr>
        <p:spPr>
          <a:xfrm>
            <a:off x="457200" y="981075"/>
            <a:ext cx="8229600" cy="5616575"/>
          </a:xfrm>
        </p:spPr>
        <p:txBody>
          <a:bodyPr/>
          <a:lstStyle/>
          <a:p>
            <a:pPr eaLnBrk="1" hangingPunct="1"/>
            <a:r>
              <a:rPr lang="en-GB" sz="2800" smtClean="0"/>
              <a:t>The replacement of assets and components is an important part of operations management because it has both cost and performance consequences for an organisation</a:t>
            </a:r>
          </a:p>
          <a:p>
            <a:pPr eaLnBrk="1" hangingPunct="1"/>
            <a:r>
              <a:rPr lang="en-GB" sz="2800" smtClean="0"/>
              <a:t>For example, in a wood machining company, the replacement of a lathe with a new one is a costly exercise because the new one is expensive and it usually takes time to sort out all the problems associated with it</a:t>
            </a:r>
          </a:p>
          <a:p>
            <a:pPr eaLnBrk="1" hangingPunct="1"/>
            <a:r>
              <a:rPr lang="en-GB" sz="2800" smtClean="0"/>
              <a:t>If a machine with many moving parts is replaced, the new machine might need time to be run in before it is used for routine work</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mtClean="0"/>
              <a:t>Replacement</a:t>
            </a:r>
          </a:p>
        </p:txBody>
      </p:sp>
      <p:sp>
        <p:nvSpPr>
          <p:cNvPr id="53251" name="Rectangle 3"/>
          <p:cNvSpPr>
            <a:spLocks noGrp="1" noChangeArrowheads="1"/>
          </p:cNvSpPr>
          <p:nvPr>
            <p:ph type="body" idx="1"/>
          </p:nvPr>
        </p:nvSpPr>
        <p:spPr/>
        <p:txBody>
          <a:bodyPr/>
          <a:lstStyle/>
          <a:p>
            <a:pPr eaLnBrk="1" hangingPunct="1"/>
            <a:endParaRPr lang="en-GB" smtClean="0"/>
          </a:p>
          <a:p>
            <a:pPr eaLnBrk="1" hangingPunct="1">
              <a:buFontTx/>
              <a:buNone/>
            </a:pPr>
            <a:r>
              <a:rPr lang="en-GB" smtClean="0"/>
              <a:t>	Replacement is essential though as production using a half-broken machine is not an option because of the dire consequences this would have for quality and performance</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981075"/>
          </a:xfrm>
        </p:spPr>
        <p:txBody>
          <a:bodyPr/>
          <a:lstStyle/>
          <a:p>
            <a:pPr eaLnBrk="1" hangingPunct="1"/>
            <a:r>
              <a:rPr lang="en-GB" smtClean="0"/>
              <a:t>Replacement Versus Repair</a:t>
            </a:r>
          </a:p>
        </p:txBody>
      </p:sp>
      <p:sp>
        <p:nvSpPr>
          <p:cNvPr id="54275" name="Rectangle 3"/>
          <p:cNvSpPr>
            <a:spLocks noGrp="1" noChangeArrowheads="1"/>
          </p:cNvSpPr>
          <p:nvPr>
            <p:ph type="body" idx="1"/>
          </p:nvPr>
        </p:nvSpPr>
        <p:spPr>
          <a:xfrm>
            <a:off x="457200" y="908050"/>
            <a:ext cx="8229600" cy="5689600"/>
          </a:xfrm>
        </p:spPr>
        <p:txBody>
          <a:bodyPr/>
          <a:lstStyle/>
          <a:p>
            <a:pPr eaLnBrk="1" hangingPunct="1">
              <a:lnSpc>
                <a:spcPct val="80000"/>
              </a:lnSpc>
            </a:pPr>
            <a:r>
              <a:rPr lang="en-GB" sz="2800" smtClean="0"/>
              <a:t>Most organisations strive to keep their machinery and equipment as reliable as possible, but there are times when replacement decisions have to be made when a machine breaks down</a:t>
            </a:r>
          </a:p>
          <a:p>
            <a:pPr eaLnBrk="1" hangingPunct="1">
              <a:lnSpc>
                <a:spcPct val="80000"/>
              </a:lnSpc>
            </a:pPr>
            <a:r>
              <a:rPr lang="en-GB" sz="2800" smtClean="0"/>
              <a:t>If a machine fails more frequently than expected, this can lead to greater down time and lower-quality products and services being manufactured</a:t>
            </a:r>
          </a:p>
          <a:p>
            <a:pPr eaLnBrk="1" hangingPunct="1">
              <a:lnSpc>
                <a:spcPct val="80000"/>
              </a:lnSpc>
            </a:pPr>
            <a:r>
              <a:rPr lang="en-GB" sz="2800" smtClean="0"/>
              <a:t>Management should decide to replace a machine when the cost to keep it operational is greater than the cost of a new machine</a:t>
            </a:r>
          </a:p>
          <a:p>
            <a:pPr eaLnBrk="1" hangingPunct="1">
              <a:lnSpc>
                <a:spcPct val="80000"/>
              </a:lnSpc>
            </a:pPr>
            <a:r>
              <a:rPr lang="en-GB" sz="2800" smtClean="0"/>
              <a:t>A machine might also need to be replaced if it is no longer able to do the work that is required of it</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Types of Replacement</a:t>
            </a:r>
          </a:p>
        </p:txBody>
      </p:sp>
      <p:sp>
        <p:nvSpPr>
          <p:cNvPr id="55299" name="Rectangle 3"/>
          <p:cNvSpPr>
            <a:spLocks noGrp="1" noChangeArrowheads="1"/>
          </p:cNvSpPr>
          <p:nvPr>
            <p:ph type="body" idx="1"/>
          </p:nvPr>
        </p:nvSpPr>
        <p:spPr/>
        <p:txBody>
          <a:bodyPr/>
          <a:lstStyle/>
          <a:p>
            <a:pPr marL="609600" indent="-609600" eaLnBrk="1" hangingPunct="1">
              <a:buFontTx/>
              <a:buNone/>
            </a:pPr>
            <a:r>
              <a:rPr lang="en-GB" smtClean="0"/>
              <a:t>	There are two types of replacement with regard to machinery and equipment</a:t>
            </a:r>
          </a:p>
          <a:p>
            <a:pPr marL="609600" indent="-609600" eaLnBrk="1" hangingPunct="1">
              <a:buFontTx/>
              <a:buNone/>
            </a:pPr>
            <a:endParaRPr lang="en-GB" smtClean="0"/>
          </a:p>
          <a:p>
            <a:pPr marL="609600" indent="-609600" eaLnBrk="1" hangingPunct="1">
              <a:buFontTx/>
              <a:buAutoNum type="arabicPeriod"/>
            </a:pPr>
            <a:r>
              <a:rPr lang="en-GB" smtClean="0"/>
              <a:t>Replacement of defective components</a:t>
            </a:r>
          </a:p>
          <a:p>
            <a:pPr marL="609600" indent="-609600" eaLnBrk="1" hangingPunct="1">
              <a:buFontTx/>
              <a:buAutoNum type="arabicPeriod"/>
            </a:pPr>
            <a:r>
              <a:rPr lang="en-GB" smtClean="0"/>
              <a:t>Replacement of machinery and equipment</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0"/>
            <a:ext cx="8229600" cy="1125538"/>
          </a:xfrm>
        </p:spPr>
        <p:txBody>
          <a:bodyPr/>
          <a:lstStyle/>
          <a:p>
            <a:pPr eaLnBrk="1" hangingPunct="1"/>
            <a:r>
              <a:rPr lang="en-GB" sz="4000" smtClean="0"/>
              <a:t>Replacement of Defective Components</a:t>
            </a:r>
          </a:p>
        </p:txBody>
      </p:sp>
      <p:sp>
        <p:nvSpPr>
          <p:cNvPr id="56323" name="Rectangle 3"/>
          <p:cNvSpPr>
            <a:spLocks noGrp="1" noChangeArrowheads="1"/>
          </p:cNvSpPr>
          <p:nvPr>
            <p:ph type="body" idx="1"/>
          </p:nvPr>
        </p:nvSpPr>
        <p:spPr>
          <a:xfrm>
            <a:off x="457200" y="1196975"/>
            <a:ext cx="8229600" cy="5472113"/>
          </a:xfrm>
        </p:spPr>
        <p:txBody>
          <a:bodyPr/>
          <a:lstStyle/>
          <a:p>
            <a:pPr marL="609600" indent="-609600" eaLnBrk="1" hangingPunct="1"/>
            <a:r>
              <a:rPr lang="en-GB" sz="2800" smtClean="0"/>
              <a:t>A machine usually fails because one or more of its components fails due to wear during operation</a:t>
            </a:r>
          </a:p>
          <a:p>
            <a:pPr marL="609600" indent="-609600" eaLnBrk="1" hangingPunct="1"/>
            <a:r>
              <a:rPr lang="en-GB" sz="2800" smtClean="0"/>
              <a:t>When a machine breaks down, one of the following alternatives can be considered</a:t>
            </a:r>
          </a:p>
          <a:p>
            <a:pPr marL="609600" indent="-609600" eaLnBrk="1" hangingPunct="1">
              <a:buFontTx/>
              <a:buAutoNum type="arabicPeriod"/>
            </a:pPr>
            <a:r>
              <a:rPr lang="en-GB" sz="2800" smtClean="0"/>
              <a:t>Repair or replace the defective components</a:t>
            </a:r>
          </a:p>
          <a:p>
            <a:pPr marL="609600" indent="-609600" eaLnBrk="1" hangingPunct="1">
              <a:buFontTx/>
              <a:buAutoNum type="arabicPeriod"/>
            </a:pPr>
            <a:r>
              <a:rPr lang="en-GB" sz="2800" smtClean="0"/>
              <a:t>Repair or replace the defective components as well as all the other components that are subject to the same degree of wear as the defective one</a:t>
            </a:r>
          </a:p>
          <a:p>
            <a:pPr marL="609600" indent="-609600" eaLnBrk="1" hangingPunct="1">
              <a:buFontTx/>
              <a:buAutoNum type="arabicPeriod"/>
            </a:pPr>
            <a:r>
              <a:rPr lang="en-GB" sz="2800" smtClean="0"/>
              <a:t>Group replacement is an excellent alternative</a:t>
            </a:r>
          </a:p>
          <a:p>
            <a:pPr marL="609600" indent="-609600" eaLnBrk="1" hangingPunct="1">
              <a:buFontTx/>
              <a:buAutoNum type="arabicPeriod"/>
            </a:pPr>
            <a:endParaRPr lang="en-GB" sz="2800" smtClean="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0"/>
            <a:ext cx="8229600" cy="1125538"/>
          </a:xfrm>
        </p:spPr>
        <p:txBody>
          <a:bodyPr/>
          <a:lstStyle/>
          <a:p>
            <a:pPr eaLnBrk="1" hangingPunct="1"/>
            <a:r>
              <a:rPr lang="en-GB" sz="4000" smtClean="0"/>
              <a:t>Replacement of Machinery and Equipment</a:t>
            </a:r>
          </a:p>
        </p:txBody>
      </p:sp>
      <p:sp>
        <p:nvSpPr>
          <p:cNvPr id="57347" name="Rectangle 3"/>
          <p:cNvSpPr>
            <a:spLocks noGrp="1" noChangeArrowheads="1"/>
          </p:cNvSpPr>
          <p:nvPr>
            <p:ph type="body" idx="1"/>
          </p:nvPr>
        </p:nvSpPr>
        <p:spPr>
          <a:xfrm>
            <a:off x="457200" y="1196975"/>
            <a:ext cx="8229600" cy="5472113"/>
          </a:xfrm>
        </p:spPr>
        <p:txBody>
          <a:bodyPr/>
          <a:lstStyle/>
          <a:p>
            <a:pPr eaLnBrk="1" hangingPunct="1">
              <a:lnSpc>
                <a:spcPct val="80000"/>
              </a:lnSpc>
            </a:pPr>
            <a:r>
              <a:rPr lang="en-GB" sz="2800" smtClean="0"/>
              <a:t>Machinery and equipment wear over time because of the fact that they are operating and often have many moving components</a:t>
            </a:r>
          </a:p>
          <a:p>
            <a:pPr eaLnBrk="1" hangingPunct="1">
              <a:lnSpc>
                <a:spcPct val="80000"/>
              </a:lnSpc>
            </a:pPr>
            <a:r>
              <a:rPr lang="en-GB" sz="2800" smtClean="0"/>
              <a:t>Many machines such as forklifts, overhead cranes, and locomotives- are used outside, where they are subject to wide variety of weather conditions</a:t>
            </a:r>
          </a:p>
          <a:p>
            <a:pPr eaLnBrk="1" hangingPunct="1">
              <a:lnSpc>
                <a:spcPct val="80000"/>
              </a:lnSpc>
            </a:pPr>
            <a:r>
              <a:rPr lang="en-GB" sz="2800" smtClean="0"/>
              <a:t>The replacement of machinery and equipment is more of a financial problem than any other type of problem</a:t>
            </a:r>
          </a:p>
          <a:p>
            <a:pPr eaLnBrk="1" hangingPunct="1">
              <a:lnSpc>
                <a:spcPct val="80000"/>
              </a:lnSpc>
            </a:pPr>
            <a:r>
              <a:rPr lang="en-GB" sz="2800" smtClean="0"/>
              <a:t>Replacement of machinery and equipment can often be very expensive and ideally a machine should be replaced when the cost of running it is higher than the cost of a new machine</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z="4000" smtClean="0"/>
              <a:t>Replacement of Machinery and Equipment</a:t>
            </a:r>
          </a:p>
        </p:txBody>
      </p:sp>
      <p:sp>
        <p:nvSpPr>
          <p:cNvPr id="58371" name="Rectangle 3"/>
          <p:cNvSpPr>
            <a:spLocks noGrp="1" noChangeArrowheads="1"/>
          </p:cNvSpPr>
          <p:nvPr>
            <p:ph type="body" idx="1"/>
          </p:nvPr>
        </p:nvSpPr>
        <p:spPr/>
        <p:txBody>
          <a:bodyPr/>
          <a:lstStyle/>
          <a:p>
            <a:pPr eaLnBrk="1" hangingPunct="1">
              <a:buFontTx/>
              <a:buNone/>
            </a:pPr>
            <a:r>
              <a:rPr lang="en-GB" smtClean="0"/>
              <a:t>	There are other reasons for replacing machinery and equipment.  These reasons are:</a:t>
            </a:r>
          </a:p>
          <a:p>
            <a:pPr eaLnBrk="1" hangingPunct="1">
              <a:buFontTx/>
              <a:buNone/>
            </a:pPr>
            <a:endParaRPr lang="en-GB" smtClean="0"/>
          </a:p>
          <a:p>
            <a:pPr eaLnBrk="1" hangingPunct="1"/>
            <a:r>
              <a:rPr lang="en-GB" smtClean="0"/>
              <a:t>Technical reasons</a:t>
            </a:r>
          </a:p>
          <a:p>
            <a:pPr eaLnBrk="1" hangingPunct="1"/>
            <a:r>
              <a:rPr lang="en-GB" smtClean="0"/>
              <a:t>Economic reasons</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mtClean="0"/>
              <a:t>Questions</a:t>
            </a:r>
          </a:p>
        </p:txBody>
      </p:sp>
      <p:sp>
        <p:nvSpPr>
          <p:cNvPr id="69635" name="Rectangle 3"/>
          <p:cNvSpPr>
            <a:spLocks noGrp="1" noChangeArrowheads="1"/>
          </p:cNvSpPr>
          <p:nvPr>
            <p:ph type="body" idx="1"/>
          </p:nvPr>
        </p:nvSpPr>
        <p:spPr>
          <a:xfrm>
            <a:off x="457200" y="1600200"/>
            <a:ext cx="8229600" cy="4924425"/>
          </a:xfrm>
        </p:spPr>
        <p:txBody>
          <a:bodyPr/>
          <a:lstStyle/>
          <a:p>
            <a:pPr marL="609600" indent="-609600" eaLnBrk="1" hangingPunct="1">
              <a:buFontTx/>
              <a:buAutoNum type="arabicPeriod"/>
            </a:pPr>
            <a:r>
              <a:rPr lang="en-GB" smtClean="0"/>
              <a:t>How does planned maintenance differ from the other types of maintenance.  What are the underlying principles that distinguish planned maintenance?</a:t>
            </a:r>
          </a:p>
          <a:p>
            <a:pPr marL="609600" indent="-609600" eaLnBrk="1" hangingPunct="1">
              <a:buFontTx/>
              <a:buAutoNum type="arabicPeriod"/>
            </a:pPr>
            <a:r>
              <a:rPr lang="en-GB" smtClean="0"/>
              <a:t>Why is stand-by equipment usually not a sound part of providing maintenance?  Give two examples where stand-by equipment would be an essential provision</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2742</TotalTime>
  <Words>2621</Words>
  <Application>Microsoft Office PowerPoint</Application>
  <PresentationFormat>On-screen Show (4:3)</PresentationFormat>
  <Paragraphs>206</Paragraphs>
  <Slides>47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47</vt:i4>
      </vt:variant>
    </vt:vector>
  </HeadingPairs>
  <TitlesOfParts>
    <vt:vector size="50" baseType="lpstr">
      <vt:lpstr>Arial</vt:lpstr>
      <vt:lpstr>Calibri</vt:lpstr>
      <vt:lpstr>Default Design</vt:lpstr>
      <vt:lpstr>Maintenance</vt:lpstr>
      <vt:lpstr>Maintenance</vt:lpstr>
      <vt:lpstr>Benefits of Maintenance</vt:lpstr>
      <vt:lpstr>The Organisation of Maintenance</vt:lpstr>
      <vt:lpstr>The Organisation of Maintenance</vt:lpstr>
      <vt:lpstr>Inspection</vt:lpstr>
      <vt:lpstr>Inspection</vt:lpstr>
      <vt:lpstr>Types of maintenance</vt:lpstr>
      <vt:lpstr>Breakdown Maintenance</vt:lpstr>
      <vt:lpstr>Breakdown Maintenance</vt:lpstr>
      <vt:lpstr>Preventative Maintenance</vt:lpstr>
      <vt:lpstr>Preventative Maintenance</vt:lpstr>
      <vt:lpstr>Condition Based Maintenance</vt:lpstr>
      <vt:lpstr>Condition Based Maintenance</vt:lpstr>
      <vt:lpstr>Reliability Centred Maintenance</vt:lpstr>
      <vt:lpstr>Reliability Centred Maintenance</vt:lpstr>
      <vt:lpstr>Reliability Centred Maintenance</vt:lpstr>
      <vt:lpstr>Planned Maintenance</vt:lpstr>
      <vt:lpstr>Planned Maintenance</vt:lpstr>
      <vt:lpstr>Planned Maintenance</vt:lpstr>
      <vt:lpstr>Planned Maintenance</vt:lpstr>
      <vt:lpstr>Planned Maintenance</vt:lpstr>
      <vt:lpstr>Benefits of Planned Maintenance</vt:lpstr>
      <vt:lpstr>Benefits of Planned Maintenance</vt:lpstr>
      <vt:lpstr>Benefits of Planned Maintenance</vt:lpstr>
      <vt:lpstr>Planned Maintenance</vt:lpstr>
      <vt:lpstr>Planned Maintenance</vt:lpstr>
      <vt:lpstr>Planned Maintenance</vt:lpstr>
      <vt:lpstr>Total Productive Maintenance</vt:lpstr>
      <vt:lpstr>Total Productive Maintenance</vt:lpstr>
      <vt:lpstr>Total Productive Maintenance</vt:lpstr>
      <vt:lpstr>Total Productive Maintenance</vt:lpstr>
      <vt:lpstr>Total Productive Maintenance</vt:lpstr>
      <vt:lpstr>Objectives of TPM</vt:lpstr>
      <vt:lpstr>Total Productive Maintenance</vt:lpstr>
      <vt:lpstr>Four Phases of Successful TPM Application</vt:lpstr>
      <vt:lpstr>Cost of Maintenance</vt:lpstr>
      <vt:lpstr>Cost of Corrective Maintenance</vt:lpstr>
      <vt:lpstr>Cost of Preventive Maintenance</vt:lpstr>
      <vt:lpstr>Replacement</vt:lpstr>
      <vt:lpstr>Replacement</vt:lpstr>
      <vt:lpstr>Replacement Versus Repair</vt:lpstr>
      <vt:lpstr>Types of Replacement</vt:lpstr>
      <vt:lpstr>Replacement of Defective Components</vt:lpstr>
      <vt:lpstr>Replacement of Machinery and Equipment</vt:lpstr>
      <vt:lpstr>Replacement of Machinery and Equipment</vt:lpstr>
      <vt:lpstr>Questions</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Maintenance</dc:title>
  <dc:creator>Andrew Thorn</dc:creator>
  <cp:lastModifiedBy>Andrew</cp:lastModifiedBy>
  <cp:revision>27</cp:revision>
  <dcterms:created xsi:type="dcterms:W3CDTF">2007-02-06T21:50:02Z</dcterms:created>
  <dcterms:modified xsi:type="dcterms:W3CDTF">2015-02-28T22:11:37Z</dcterms:modified>
</cp:coreProperties>
</file>