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23"/>
  </p:notesMasterIdLst>
  <p:handoutMasterIdLst>
    <p:handoutMasterId r:id="rId24"/>
  </p:handoutMasterIdLst>
  <p:sldIdLst>
    <p:sldId id="308" r:id="rId3"/>
    <p:sldId id="268" r:id="rId4"/>
    <p:sldId id="286" r:id="rId5"/>
    <p:sldId id="287" r:id="rId6"/>
    <p:sldId id="310" r:id="rId7"/>
    <p:sldId id="288" r:id="rId8"/>
    <p:sldId id="289" r:id="rId9"/>
    <p:sldId id="290" r:id="rId10"/>
    <p:sldId id="291" r:id="rId11"/>
    <p:sldId id="292" r:id="rId12"/>
    <p:sldId id="293" r:id="rId13"/>
    <p:sldId id="294" r:id="rId14"/>
    <p:sldId id="295" r:id="rId15"/>
    <p:sldId id="307" r:id="rId16"/>
    <p:sldId id="296" r:id="rId17"/>
    <p:sldId id="299" r:id="rId18"/>
    <p:sldId id="300" r:id="rId19"/>
    <p:sldId id="302" r:id="rId20"/>
    <p:sldId id="304" r:id="rId21"/>
    <p:sldId id="306"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P9WQBo+2L+fZ14RXNsi3NA==" hashData="Cr2VSOCCdpZfJU1puI96wESJzQl1hgZRmvfRIHjQfctdbT4VRKqecwrZq5WDBmNPt6Kne1XOWdqK8jJDCuKbew=="/>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2" autoAdjust="0"/>
    <p:restoredTop sz="62956" autoAdjust="0"/>
  </p:normalViewPr>
  <p:slideViewPr>
    <p:cSldViewPr snapToGrid="0">
      <p:cViewPr varScale="1">
        <p:scale>
          <a:sx n="61" d="100"/>
          <a:sy n="61" d="100"/>
        </p:scale>
        <p:origin x="882" y="102"/>
      </p:cViewPr>
      <p:guideLst/>
    </p:cSldViewPr>
  </p:slideViewPr>
  <p:notesTextViewPr>
    <p:cViewPr>
      <p:scale>
        <a:sx n="1" d="1"/>
        <a:sy n="1" d="1"/>
      </p:scale>
      <p:origin x="0" y="0"/>
    </p:cViewPr>
  </p:notesTextViewPr>
  <p:sorterViewPr>
    <p:cViewPr>
      <p:scale>
        <a:sx n="100" d="100"/>
        <a:sy n="100" d="100"/>
      </p:scale>
      <p:origin x="0" y="-6990"/>
    </p:cViewPr>
  </p:sorterViewPr>
  <p:notesViewPr>
    <p:cSldViewPr snapToGrid="0">
      <p:cViewPr varScale="1">
        <p:scale>
          <a:sx n="88" d="100"/>
          <a:sy n="88" d="100"/>
        </p:scale>
        <p:origin x="3822"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viewProps" Target="viewProps.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handoutMaster" Target="handoutMasters/handout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theme" Target="theme/theme1.xml"/></Relationships>
</file>

<file path=ppt/diagrams/_rels/data5.xml.rels><?xml version="1.0" encoding="UTF-8" standalone="yes"?>
<Relationships xmlns="http://schemas.openxmlformats.org/package/2006/relationships"><Relationship Id="rId1" Type="http://schemas.openxmlformats.org/officeDocument/2006/relationships/image" Target="../media/image12.png"/></Relationships>
</file>

<file path=ppt/diagrams/_rels/drawing5.xml.rels><?xml version="1.0" encoding="UTF-8" standalone="yes"?>
<Relationships xmlns="http://schemas.openxmlformats.org/package/2006/relationships"><Relationship Id="rId1" Type="http://schemas.openxmlformats.org/officeDocument/2006/relationships/image" Target="../media/image12.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4E068E6-E574-4C4C-A729-32F421877FD7}"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FF8054EC-2C0F-4237-B45C-D50FEA6AFFE1}">
      <dgm:prSet phldrT="[Text]" custT="1"/>
      <dgm:spPr>
        <a:solidFill>
          <a:schemeClr val="tx2">
            <a:lumMod val="60000"/>
            <a:lumOff val="40000"/>
          </a:schemeClr>
        </a:solidFill>
        <a:ln>
          <a:solidFill>
            <a:schemeClr val="tx1"/>
          </a:solidFill>
        </a:ln>
      </dgm:spPr>
      <dgm:t>
        <a:bodyPr/>
        <a:lstStyle/>
        <a:p>
          <a:r>
            <a:rPr lang="en-GB" sz="2400" dirty="0">
              <a:solidFill>
                <a:schemeClr val="tx1"/>
              </a:solidFill>
            </a:rPr>
            <a:t>1. The act committed must be of a lewd, obscene &amp; disgusting nature – the meaning of these terms overlap</a:t>
          </a:r>
        </a:p>
      </dgm:t>
    </dgm:pt>
    <dgm:pt modelId="{AFD8B9B4-12A9-45BB-9029-453E4C7027CD}" type="parTrans" cxnId="{57FA8B50-3D93-4006-8941-E2342DFFE83F}">
      <dgm:prSet/>
      <dgm:spPr/>
      <dgm:t>
        <a:bodyPr/>
        <a:lstStyle/>
        <a:p>
          <a:endParaRPr lang="en-GB"/>
        </a:p>
      </dgm:t>
    </dgm:pt>
    <dgm:pt modelId="{16F13A58-E15C-47A3-AB57-819A5F6D2A42}" type="sibTrans" cxnId="{57FA8B50-3D93-4006-8941-E2342DFFE83F}">
      <dgm:prSet/>
      <dgm:spPr/>
      <dgm:t>
        <a:bodyPr/>
        <a:lstStyle/>
        <a:p>
          <a:endParaRPr lang="en-GB"/>
        </a:p>
      </dgm:t>
    </dgm:pt>
    <dgm:pt modelId="{E974B5C2-8279-4774-83B3-E610A7AC5F99}">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2. The act must be capable of outraging public decency</a:t>
          </a:r>
        </a:p>
      </dgm:t>
    </dgm:pt>
    <dgm:pt modelId="{756AF153-5EE8-4925-B2AB-818502C48A54}" type="parTrans" cxnId="{DFAAFC39-F485-4578-A701-C1EC5482BD3A}">
      <dgm:prSet/>
      <dgm:spPr/>
      <dgm:t>
        <a:bodyPr/>
        <a:lstStyle/>
        <a:p>
          <a:endParaRPr lang="en-GB"/>
        </a:p>
      </dgm:t>
    </dgm:pt>
    <dgm:pt modelId="{9F959955-2D5D-4C7A-8C8C-9F2020C93D36}" type="sibTrans" cxnId="{DFAAFC39-F485-4578-A701-C1EC5482BD3A}">
      <dgm:prSet/>
      <dgm:spPr/>
      <dgm:t>
        <a:bodyPr/>
        <a:lstStyle/>
        <a:p>
          <a:endParaRPr lang="en-GB"/>
        </a:p>
      </dgm:t>
    </dgm:pt>
    <dgm:pt modelId="{C4356A41-EA29-498E-AF15-5D97B05B3A6C}">
      <dgm:prSet phldrT="[Text]" custT="1"/>
      <dgm:spPr>
        <a:solidFill>
          <a:schemeClr val="tx2">
            <a:lumMod val="60000"/>
            <a:lumOff val="40000"/>
          </a:schemeClr>
        </a:solidFill>
        <a:ln>
          <a:solidFill>
            <a:schemeClr val="tx1"/>
          </a:solidFill>
        </a:ln>
      </dgm:spPr>
      <dgm:t>
        <a:bodyPr/>
        <a:lstStyle/>
        <a:p>
          <a:r>
            <a:rPr lang="en-GB" sz="2400" dirty="0">
              <a:solidFill>
                <a:schemeClr val="tx1"/>
              </a:solidFill>
            </a:rPr>
            <a:t>3. More than one person must have been able to witness the act </a:t>
          </a:r>
          <a:r>
            <a:rPr lang="en-GB" sz="2400" b="1" i="1" u="sng" dirty="0">
              <a:solidFill>
                <a:schemeClr val="tx1"/>
              </a:solidFill>
            </a:rPr>
            <a:t>even if they didn’t</a:t>
          </a:r>
        </a:p>
      </dgm:t>
    </dgm:pt>
    <dgm:pt modelId="{C6AFE138-F3CE-4BF2-897E-F275948A8BBB}" type="parTrans" cxnId="{6A67B142-5EDD-42CF-8047-903E6830CDF7}">
      <dgm:prSet/>
      <dgm:spPr/>
      <dgm:t>
        <a:bodyPr/>
        <a:lstStyle/>
        <a:p>
          <a:endParaRPr lang="en-GB"/>
        </a:p>
      </dgm:t>
    </dgm:pt>
    <dgm:pt modelId="{566811A6-58C7-4782-9128-28BF7B659157}" type="sibTrans" cxnId="{6A67B142-5EDD-42CF-8047-903E6830CDF7}">
      <dgm:prSet/>
      <dgm:spPr/>
      <dgm:t>
        <a:bodyPr/>
        <a:lstStyle/>
        <a:p>
          <a:endParaRPr lang="en-GB"/>
        </a:p>
      </dgm:t>
    </dgm:pt>
    <dgm:pt modelId="{4059F519-E0E7-44A6-848F-BEA3872E2C12}">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4. Reasonable people must be able to venture out without the risk of outrage to minimum standards of decency, therefore the act must be in a place where there is a real possibility that members of the general public might witness it</a:t>
          </a:r>
        </a:p>
      </dgm:t>
    </dgm:pt>
    <dgm:pt modelId="{BAB057AE-ECA6-4FEA-B2F0-9DE69DB713F2}" type="parTrans" cxnId="{3DCC37DC-A743-41FF-9BED-319B8A63B2B3}">
      <dgm:prSet/>
      <dgm:spPr/>
      <dgm:t>
        <a:bodyPr/>
        <a:lstStyle/>
        <a:p>
          <a:endParaRPr lang="en-GB"/>
        </a:p>
      </dgm:t>
    </dgm:pt>
    <dgm:pt modelId="{BC974ECA-DACE-4D02-ABDA-9179A5E49CEB}" type="sibTrans" cxnId="{3DCC37DC-A743-41FF-9BED-319B8A63B2B3}">
      <dgm:prSet/>
      <dgm:spPr/>
      <dgm:t>
        <a:bodyPr/>
        <a:lstStyle/>
        <a:p>
          <a:endParaRPr lang="en-GB"/>
        </a:p>
      </dgm:t>
    </dgm:pt>
    <dgm:pt modelId="{450FE00E-3A9E-48FB-98B3-2644258A03AA}" type="pres">
      <dgm:prSet presAssocID="{34E068E6-E574-4C4C-A729-32F421877FD7}" presName="diagram" presStyleCnt="0">
        <dgm:presLayoutVars>
          <dgm:dir/>
          <dgm:resizeHandles val="exact"/>
        </dgm:presLayoutVars>
      </dgm:prSet>
      <dgm:spPr/>
    </dgm:pt>
    <dgm:pt modelId="{A2B4E567-5030-44FD-82DE-C275D82A51E0}" type="pres">
      <dgm:prSet presAssocID="{FF8054EC-2C0F-4237-B45C-D50FEA6AFFE1}" presName="node" presStyleLbl="node1" presStyleIdx="0" presStyleCnt="4">
        <dgm:presLayoutVars>
          <dgm:bulletEnabled val="1"/>
        </dgm:presLayoutVars>
      </dgm:prSet>
      <dgm:spPr/>
    </dgm:pt>
    <dgm:pt modelId="{DD711BD4-5829-4CB7-8158-F75D43BB4725}" type="pres">
      <dgm:prSet presAssocID="{16F13A58-E15C-47A3-AB57-819A5F6D2A42}" presName="sibTrans" presStyleCnt="0"/>
      <dgm:spPr/>
    </dgm:pt>
    <dgm:pt modelId="{31121D80-7E80-4F0B-ACEE-3B1692D6FDBC}" type="pres">
      <dgm:prSet presAssocID="{E974B5C2-8279-4774-83B3-E610A7AC5F99}" presName="node" presStyleLbl="node1" presStyleIdx="1" presStyleCnt="4" custScaleX="80096">
        <dgm:presLayoutVars>
          <dgm:bulletEnabled val="1"/>
        </dgm:presLayoutVars>
      </dgm:prSet>
      <dgm:spPr/>
    </dgm:pt>
    <dgm:pt modelId="{5ABFAF19-581F-42EC-824A-8AB45773DC58}" type="pres">
      <dgm:prSet presAssocID="{9F959955-2D5D-4C7A-8C8C-9F2020C93D36}" presName="sibTrans" presStyleCnt="0"/>
      <dgm:spPr/>
    </dgm:pt>
    <dgm:pt modelId="{4AFE92EE-337D-4BE5-8068-87278BA7A471}" type="pres">
      <dgm:prSet presAssocID="{C4356A41-EA29-498E-AF15-5D97B05B3A6C}" presName="node" presStyleLbl="node1" presStyleIdx="2" presStyleCnt="4">
        <dgm:presLayoutVars>
          <dgm:bulletEnabled val="1"/>
        </dgm:presLayoutVars>
      </dgm:prSet>
      <dgm:spPr/>
    </dgm:pt>
    <dgm:pt modelId="{C57D23DC-7A63-4B2D-A333-44C6433B5A7A}" type="pres">
      <dgm:prSet presAssocID="{566811A6-58C7-4782-9128-28BF7B659157}" presName="sibTrans" presStyleCnt="0"/>
      <dgm:spPr/>
    </dgm:pt>
    <dgm:pt modelId="{A4B7E70F-B5A4-452C-9163-363C35137834}" type="pres">
      <dgm:prSet presAssocID="{4059F519-E0E7-44A6-848F-BEA3872E2C12}" presName="node" presStyleLbl="node1" presStyleIdx="3" presStyleCnt="4" custScaleX="216101">
        <dgm:presLayoutVars>
          <dgm:bulletEnabled val="1"/>
        </dgm:presLayoutVars>
      </dgm:prSet>
      <dgm:spPr/>
    </dgm:pt>
  </dgm:ptLst>
  <dgm:cxnLst>
    <dgm:cxn modelId="{D7A26D01-B231-4154-9B32-8D4D741A6D7C}" type="presOf" srcId="{4059F519-E0E7-44A6-848F-BEA3872E2C12}" destId="{A4B7E70F-B5A4-452C-9163-363C35137834}" srcOrd="0" destOrd="0" presId="urn:microsoft.com/office/officeart/2005/8/layout/default"/>
    <dgm:cxn modelId="{DFAAFC39-F485-4578-A701-C1EC5482BD3A}" srcId="{34E068E6-E574-4C4C-A729-32F421877FD7}" destId="{E974B5C2-8279-4774-83B3-E610A7AC5F99}" srcOrd="1" destOrd="0" parTransId="{756AF153-5EE8-4925-B2AB-818502C48A54}" sibTransId="{9F959955-2D5D-4C7A-8C8C-9F2020C93D36}"/>
    <dgm:cxn modelId="{6A67B142-5EDD-42CF-8047-903E6830CDF7}" srcId="{34E068E6-E574-4C4C-A729-32F421877FD7}" destId="{C4356A41-EA29-498E-AF15-5D97B05B3A6C}" srcOrd="2" destOrd="0" parTransId="{C6AFE138-F3CE-4BF2-897E-F275948A8BBB}" sibTransId="{566811A6-58C7-4782-9128-28BF7B659157}"/>
    <dgm:cxn modelId="{57FA8B50-3D93-4006-8941-E2342DFFE83F}" srcId="{34E068E6-E574-4C4C-A729-32F421877FD7}" destId="{FF8054EC-2C0F-4237-B45C-D50FEA6AFFE1}" srcOrd="0" destOrd="0" parTransId="{AFD8B9B4-12A9-45BB-9029-453E4C7027CD}" sibTransId="{16F13A58-E15C-47A3-AB57-819A5F6D2A42}"/>
    <dgm:cxn modelId="{158A1878-5647-48FD-9BE2-2483191C7A99}" type="presOf" srcId="{34E068E6-E574-4C4C-A729-32F421877FD7}" destId="{450FE00E-3A9E-48FB-98B3-2644258A03AA}" srcOrd="0" destOrd="0" presId="urn:microsoft.com/office/officeart/2005/8/layout/default"/>
    <dgm:cxn modelId="{0865D4BA-DA85-4D7C-B7B4-502988161AA1}" type="presOf" srcId="{C4356A41-EA29-498E-AF15-5D97B05B3A6C}" destId="{4AFE92EE-337D-4BE5-8068-87278BA7A471}" srcOrd="0" destOrd="0" presId="urn:microsoft.com/office/officeart/2005/8/layout/default"/>
    <dgm:cxn modelId="{13E336D4-F023-4258-A7C5-484EA716C6CD}" type="presOf" srcId="{E974B5C2-8279-4774-83B3-E610A7AC5F99}" destId="{31121D80-7E80-4F0B-ACEE-3B1692D6FDBC}" srcOrd="0" destOrd="0" presId="urn:microsoft.com/office/officeart/2005/8/layout/default"/>
    <dgm:cxn modelId="{3DCC37DC-A743-41FF-9BED-319B8A63B2B3}" srcId="{34E068E6-E574-4C4C-A729-32F421877FD7}" destId="{4059F519-E0E7-44A6-848F-BEA3872E2C12}" srcOrd="3" destOrd="0" parTransId="{BAB057AE-ECA6-4FEA-B2F0-9DE69DB713F2}" sibTransId="{BC974ECA-DACE-4D02-ABDA-9179A5E49CEB}"/>
    <dgm:cxn modelId="{14D82FF0-A0AD-4E1D-80C8-75CD0808EC01}" type="presOf" srcId="{FF8054EC-2C0F-4237-B45C-D50FEA6AFFE1}" destId="{A2B4E567-5030-44FD-82DE-C275D82A51E0}" srcOrd="0" destOrd="0" presId="urn:microsoft.com/office/officeart/2005/8/layout/default"/>
    <dgm:cxn modelId="{BBCDF883-35BD-4A0F-A53D-8F486FCED0FC}" type="presParOf" srcId="{450FE00E-3A9E-48FB-98B3-2644258A03AA}" destId="{A2B4E567-5030-44FD-82DE-C275D82A51E0}" srcOrd="0" destOrd="0" presId="urn:microsoft.com/office/officeart/2005/8/layout/default"/>
    <dgm:cxn modelId="{1440DAEC-A116-49D0-AF21-6B1547D2E0E6}" type="presParOf" srcId="{450FE00E-3A9E-48FB-98B3-2644258A03AA}" destId="{DD711BD4-5829-4CB7-8158-F75D43BB4725}" srcOrd="1" destOrd="0" presId="urn:microsoft.com/office/officeart/2005/8/layout/default"/>
    <dgm:cxn modelId="{95D9015F-9248-4A7B-B206-713F74B576B6}" type="presParOf" srcId="{450FE00E-3A9E-48FB-98B3-2644258A03AA}" destId="{31121D80-7E80-4F0B-ACEE-3B1692D6FDBC}" srcOrd="2" destOrd="0" presId="urn:microsoft.com/office/officeart/2005/8/layout/default"/>
    <dgm:cxn modelId="{C17BCBA0-0977-44F9-AB04-D3AAFCE2B915}" type="presParOf" srcId="{450FE00E-3A9E-48FB-98B3-2644258A03AA}" destId="{5ABFAF19-581F-42EC-824A-8AB45773DC58}" srcOrd="3" destOrd="0" presId="urn:microsoft.com/office/officeart/2005/8/layout/default"/>
    <dgm:cxn modelId="{6FF6D07C-7C73-4E82-8F6C-4349C73BE0D5}" type="presParOf" srcId="{450FE00E-3A9E-48FB-98B3-2644258A03AA}" destId="{4AFE92EE-337D-4BE5-8068-87278BA7A471}" srcOrd="4" destOrd="0" presId="urn:microsoft.com/office/officeart/2005/8/layout/default"/>
    <dgm:cxn modelId="{BDD62159-32C0-4932-AB5E-C68B4958BB09}" type="presParOf" srcId="{450FE00E-3A9E-48FB-98B3-2644258A03AA}" destId="{C57D23DC-7A63-4B2D-A333-44C6433B5A7A}" srcOrd="5" destOrd="0" presId="urn:microsoft.com/office/officeart/2005/8/layout/default"/>
    <dgm:cxn modelId="{4FF2DEE8-E499-4BC3-8A33-0FF86EE70482}" type="presParOf" srcId="{450FE00E-3A9E-48FB-98B3-2644258A03AA}" destId="{A4B7E70F-B5A4-452C-9163-363C35137834}"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CC6ACD9-2A63-4727-9CEB-94325472FCD7}" type="doc">
      <dgm:prSet loTypeId="urn:microsoft.com/office/officeart/2005/8/layout/hList3" loCatId="list" qsTypeId="urn:microsoft.com/office/officeart/2005/8/quickstyle/simple1" qsCatId="simple" csTypeId="urn:microsoft.com/office/officeart/2005/8/colors/accent1_2" csCatId="accent1" phldr="1"/>
      <dgm:spPr/>
      <dgm:t>
        <a:bodyPr/>
        <a:lstStyle/>
        <a:p>
          <a:endParaRPr lang="en-GB"/>
        </a:p>
      </dgm:t>
    </dgm:pt>
    <dgm:pt modelId="{0570227A-8632-4638-9A10-7F348A1811C1}">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A person is doing a </a:t>
          </a:r>
          <a:r>
            <a:rPr lang="en-GB" sz="2400" b="1" i="1" dirty="0">
              <a:solidFill>
                <a:schemeClr val="tx1"/>
              </a:solidFill>
            </a:rPr>
            <a:t>private act </a:t>
          </a:r>
          <a:r>
            <a:rPr lang="en-GB" sz="2400" dirty="0">
              <a:solidFill>
                <a:schemeClr val="tx1"/>
              </a:solidFill>
            </a:rPr>
            <a:t>if they are in a place which, in the circumstances would reasonably be expected to provide privacy </a:t>
          </a:r>
          <a:r>
            <a:rPr lang="en-GB" sz="2400" b="1" i="1" dirty="0">
              <a:solidFill>
                <a:schemeClr val="tx1"/>
              </a:solidFill>
            </a:rPr>
            <a:t>AND….</a:t>
          </a:r>
        </a:p>
      </dgm:t>
    </dgm:pt>
    <dgm:pt modelId="{91B169EE-A998-4B5D-9E2A-2CFEDCAB9E8A}" type="parTrans" cxnId="{37E0EDF1-25E1-447F-A2DC-BD09B663B27B}">
      <dgm:prSet/>
      <dgm:spPr/>
      <dgm:t>
        <a:bodyPr/>
        <a:lstStyle/>
        <a:p>
          <a:endParaRPr lang="en-GB"/>
        </a:p>
      </dgm:t>
    </dgm:pt>
    <dgm:pt modelId="{6F416C93-06BE-4442-9C76-01276FF48CE7}" type="sibTrans" cxnId="{37E0EDF1-25E1-447F-A2DC-BD09B663B27B}">
      <dgm:prSet/>
      <dgm:spPr/>
      <dgm:t>
        <a:bodyPr/>
        <a:lstStyle/>
        <a:p>
          <a:endParaRPr lang="en-GB"/>
        </a:p>
      </dgm:t>
    </dgm:pt>
    <dgm:pt modelId="{FA77FDDD-A7D0-4771-B7D4-DD46D64FE1B9}">
      <dgm:prSet phldrT="[Text]" custT="1"/>
      <dgm:spPr>
        <a:solidFill>
          <a:schemeClr val="tx2">
            <a:lumMod val="60000"/>
            <a:lumOff val="40000"/>
          </a:schemeClr>
        </a:solidFill>
        <a:ln>
          <a:solidFill>
            <a:schemeClr val="tx1"/>
          </a:solidFill>
        </a:ln>
      </dgm:spPr>
      <dgm:t>
        <a:bodyPr/>
        <a:lstStyle/>
        <a:p>
          <a:r>
            <a:rPr lang="en-GB" sz="2400" dirty="0">
              <a:solidFill>
                <a:schemeClr val="tx1"/>
              </a:solidFill>
            </a:rPr>
            <a:t>A person’s </a:t>
          </a:r>
          <a:r>
            <a:rPr lang="en-GB" sz="2400" b="1" i="1" dirty="0">
              <a:solidFill>
                <a:schemeClr val="tx1"/>
              </a:solidFill>
            </a:rPr>
            <a:t>genitals</a:t>
          </a:r>
          <a:r>
            <a:rPr lang="en-GB" sz="2400" dirty="0">
              <a:solidFill>
                <a:schemeClr val="tx1"/>
              </a:solidFill>
            </a:rPr>
            <a:t>, </a:t>
          </a:r>
          <a:r>
            <a:rPr lang="en-GB" sz="2400" b="1" i="1" dirty="0">
              <a:solidFill>
                <a:schemeClr val="tx1"/>
              </a:solidFill>
            </a:rPr>
            <a:t>buttocks</a:t>
          </a:r>
          <a:r>
            <a:rPr lang="en-GB" sz="2400" dirty="0">
              <a:solidFill>
                <a:schemeClr val="tx1"/>
              </a:solidFill>
            </a:rPr>
            <a:t> or </a:t>
          </a:r>
          <a:r>
            <a:rPr lang="en-GB" sz="2400" b="1" i="1" dirty="0">
              <a:solidFill>
                <a:schemeClr val="tx1"/>
              </a:solidFill>
            </a:rPr>
            <a:t>breasts </a:t>
          </a:r>
          <a:r>
            <a:rPr lang="en-GB" sz="2400" dirty="0">
              <a:solidFill>
                <a:schemeClr val="tx1"/>
              </a:solidFill>
            </a:rPr>
            <a:t>are exposed or only covered with underwear</a:t>
          </a:r>
        </a:p>
      </dgm:t>
    </dgm:pt>
    <dgm:pt modelId="{9BAEE1FA-C4FB-4BD3-9020-334FE157CE08}" type="parTrans" cxnId="{CD13D14D-211E-4877-8E8A-5A9045B13423}">
      <dgm:prSet/>
      <dgm:spPr/>
      <dgm:t>
        <a:bodyPr/>
        <a:lstStyle/>
        <a:p>
          <a:endParaRPr lang="en-GB"/>
        </a:p>
      </dgm:t>
    </dgm:pt>
    <dgm:pt modelId="{2AA687A3-0849-49DE-BCEF-0E69F84AE1B1}" type="sibTrans" cxnId="{CD13D14D-211E-4877-8E8A-5A9045B13423}">
      <dgm:prSet/>
      <dgm:spPr/>
      <dgm:t>
        <a:bodyPr/>
        <a:lstStyle/>
        <a:p>
          <a:endParaRPr lang="en-GB"/>
        </a:p>
      </dgm:t>
    </dgm:pt>
    <dgm:pt modelId="{426B9F58-1E28-4A0C-9C84-0ACE8E91F1A3}">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The person is using a lavatory</a:t>
          </a:r>
        </a:p>
      </dgm:t>
    </dgm:pt>
    <dgm:pt modelId="{1C183D36-AFB0-4502-9784-5D5634F0DA33}" type="parTrans" cxnId="{3AEFA2B8-B287-45B6-A188-ACD5DCDE4DAE}">
      <dgm:prSet/>
      <dgm:spPr/>
      <dgm:t>
        <a:bodyPr/>
        <a:lstStyle/>
        <a:p>
          <a:endParaRPr lang="en-GB"/>
        </a:p>
      </dgm:t>
    </dgm:pt>
    <dgm:pt modelId="{5A101410-1EAB-46DC-AD84-10D1534C77BB}" type="sibTrans" cxnId="{3AEFA2B8-B287-45B6-A188-ACD5DCDE4DAE}">
      <dgm:prSet/>
      <dgm:spPr/>
      <dgm:t>
        <a:bodyPr/>
        <a:lstStyle/>
        <a:p>
          <a:endParaRPr lang="en-GB"/>
        </a:p>
      </dgm:t>
    </dgm:pt>
    <dgm:pt modelId="{1572664E-ECE6-45D2-BCFA-702C87A1DB9B}">
      <dgm:prSet phldrT="[Text]" custT="1"/>
      <dgm:spPr>
        <a:solidFill>
          <a:schemeClr val="tx2">
            <a:lumMod val="60000"/>
            <a:lumOff val="40000"/>
          </a:schemeClr>
        </a:solidFill>
        <a:ln>
          <a:solidFill>
            <a:schemeClr val="tx1"/>
          </a:solidFill>
        </a:ln>
      </dgm:spPr>
      <dgm:t>
        <a:bodyPr/>
        <a:lstStyle/>
        <a:p>
          <a:r>
            <a:rPr lang="en-GB" sz="2400" dirty="0">
              <a:solidFill>
                <a:schemeClr val="tx1"/>
              </a:solidFill>
            </a:rPr>
            <a:t>The person is doing a </a:t>
          </a:r>
          <a:r>
            <a:rPr lang="en-GB" sz="2400" b="1" i="1" dirty="0">
              <a:solidFill>
                <a:schemeClr val="tx1"/>
              </a:solidFill>
            </a:rPr>
            <a:t>sexual act </a:t>
          </a:r>
          <a:r>
            <a:rPr lang="en-GB" sz="2400" dirty="0">
              <a:solidFill>
                <a:schemeClr val="tx1"/>
              </a:solidFill>
            </a:rPr>
            <a:t>that is not of a kind ordinarily done in public</a:t>
          </a:r>
        </a:p>
      </dgm:t>
    </dgm:pt>
    <dgm:pt modelId="{71342AB3-1780-42C5-9BFF-AB83FA130493}" type="parTrans" cxnId="{2ABAEC29-1AA8-4568-9C78-ABB8280620E1}">
      <dgm:prSet/>
      <dgm:spPr/>
      <dgm:t>
        <a:bodyPr/>
        <a:lstStyle/>
        <a:p>
          <a:endParaRPr lang="en-GB"/>
        </a:p>
      </dgm:t>
    </dgm:pt>
    <dgm:pt modelId="{892D4D1A-E89B-4AA3-82B7-A641DF219ADF}" type="sibTrans" cxnId="{2ABAEC29-1AA8-4568-9C78-ABB8280620E1}">
      <dgm:prSet/>
      <dgm:spPr/>
      <dgm:t>
        <a:bodyPr/>
        <a:lstStyle/>
        <a:p>
          <a:endParaRPr lang="en-GB"/>
        </a:p>
      </dgm:t>
    </dgm:pt>
    <dgm:pt modelId="{B9A93E11-C556-490E-AC6E-0AFDE34615A3}" type="pres">
      <dgm:prSet presAssocID="{BCC6ACD9-2A63-4727-9CEB-94325472FCD7}" presName="composite" presStyleCnt="0">
        <dgm:presLayoutVars>
          <dgm:chMax val="1"/>
          <dgm:dir/>
          <dgm:resizeHandles val="exact"/>
        </dgm:presLayoutVars>
      </dgm:prSet>
      <dgm:spPr/>
    </dgm:pt>
    <dgm:pt modelId="{B24F9E38-18E3-46C0-B026-222C69923AB7}" type="pres">
      <dgm:prSet presAssocID="{0570227A-8632-4638-9A10-7F348A1811C1}" presName="roof" presStyleLbl="dkBgShp" presStyleIdx="0" presStyleCnt="2" custScaleY="108883"/>
      <dgm:spPr/>
    </dgm:pt>
    <dgm:pt modelId="{A5E16287-A1FC-4598-9E0C-AB424362A4C4}" type="pres">
      <dgm:prSet presAssocID="{0570227A-8632-4638-9A10-7F348A1811C1}" presName="pillars" presStyleCnt="0"/>
      <dgm:spPr/>
    </dgm:pt>
    <dgm:pt modelId="{5753CBE2-638B-4681-A1D8-CF4D67A944BE}" type="pres">
      <dgm:prSet presAssocID="{0570227A-8632-4638-9A10-7F348A1811C1}" presName="pillar1" presStyleLbl="node1" presStyleIdx="0" presStyleCnt="3">
        <dgm:presLayoutVars>
          <dgm:bulletEnabled val="1"/>
        </dgm:presLayoutVars>
      </dgm:prSet>
      <dgm:spPr/>
    </dgm:pt>
    <dgm:pt modelId="{0E2E74BB-3AC8-4DA6-AD80-962A7AEEB067}" type="pres">
      <dgm:prSet presAssocID="{426B9F58-1E28-4A0C-9C84-0ACE8E91F1A3}" presName="pillarX" presStyleLbl="node1" presStyleIdx="1" presStyleCnt="3">
        <dgm:presLayoutVars>
          <dgm:bulletEnabled val="1"/>
        </dgm:presLayoutVars>
      </dgm:prSet>
      <dgm:spPr/>
    </dgm:pt>
    <dgm:pt modelId="{15EE36CA-22CA-42FE-A2AD-2A94C907D5B7}" type="pres">
      <dgm:prSet presAssocID="{1572664E-ECE6-45D2-BCFA-702C87A1DB9B}" presName="pillarX" presStyleLbl="node1" presStyleIdx="2" presStyleCnt="3">
        <dgm:presLayoutVars>
          <dgm:bulletEnabled val="1"/>
        </dgm:presLayoutVars>
      </dgm:prSet>
      <dgm:spPr/>
    </dgm:pt>
    <dgm:pt modelId="{577D3E20-D2D1-48E5-9061-62BC2997ED55}" type="pres">
      <dgm:prSet presAssocID="{0570227A-8632-4638-9A10-7F348A1811C1}" presName="base" presStyleLbl="dkBgShp" presStyleIdx="1" presStyleCnt="2" custLinFactY="21936" custLinFactNeighborX="183" custLinFactNeighborY="100000"/>
      <dgm:spPr>
        <a:solidFill>
          <a:schemeClr val="accent1">
            <a:lumMod val="40000"/>
            <a:lumOff val="60000"/>
          </a:schemeClr>
        </a:solidFill>
        <a:ln>
          <a:solidFill>
            <a:schemeClr val="tx1"/>
          </a:solidFill>
        </a:ln>
      </dgm:spPr>
    </dgm:pt>
  </dgm:ptLst>
  <dgm:cxnLst>
    <dgm:cxn modelId="{CFE67407-D2BB-4E92-88A6-68775C78FFA0}" type="presOf" srcId="{0570227A-8632-4638-9A10-7F348A1811C1}" destId="{B24F9E38-18E3-46C0-B026-222C69923AB7}" srcOrd="0" destOrd="0" presId="urn:microsoft.com/office/officeart/2005/8/layout/hList3"/>
    <dgm:cxn modelId="{2ABAEC29-1AA8-4568-9C78-ABB8280620E1}" srcId="{0570227A-8632-4638-9A10-7F348A1811C1}" destId="{1572664E-ECE6-45D2-BCFA-702C87A1DB9B}" srcOrd="2" destOrd="0" parTransId="{71342AB3-1780-42C5-9BFF-AB83FA130493}" sibTransId="{892D4D1A-E89B-4AA3-82B7-A641DF219ADF}"/>
    <dgm:cxn modelId="{7CF25D2B-4B4E-4314-8C74-916470542C26}" type="presOf" srcId="{FA77FDDD-A7D0-4771-B7D4-DD46D64FE1B9}" destId="{5753CBE2-638B-4681-A1D8-CF4D67A944BE}" srcOrd="0" destOrd="0" presId="urn:microsoft.com/office/officeart/2005/8/layout/hList3"/>
    <dgm:cxn modelId="{8248E063-20B0-4270-84E6-DAD74F8E4FB5}" type="presOf" srcId="{426B9F58-1E28-4A0C-9C84-0ACE8E91F1A3}" destId="{0E2E74BB-3AC8-4DA6-AD80-962A7AEEB067}" srcOrd="0" destOrd="0" presId="urn:microsoft.com/office/officeart/2005/8/layout/hList3"/>
    <dgm:cxn modelId="{CD13D14D-211E-4877-8E8A-5A9045B13423}" srcId="{0570227A-8632-4638-9A10-7F348A1811C1}" destId="{FA77FDDD-A7D0-4771-B7D4-DD46D64FE1B9}" srcOrd="0" destOrd="0" parTransId="{9BAEE1FA-C4FB-4BD3-9020-334FE157CE08}" sibTransId="{2AA687A3-0849-49DE-BCEF-0E69F84AE1B1}"/>
    <dgm:cxn modelId="{ADCD4B7F-5DB4-4899-904A-A60E871F64C3}" type="presOf" srcId="{1572664E-ECE6-45D2-BCFA-702C87A1DB9B}" destId="{15EE36CA-22CA-42FE-A2AD-2A94C907D5B7}" srcOrd="0" destOrd="0" presId="urn:microsoft.com/office/officeart/2005/8/layout/hList3"/>
    <dgm:cxn modelId="{3AEFA2B8-B287-45B6-A188-ACD5DCDE4DAE}" srcId="{0570227A-8632-4638-9A10-7F348A1811C1}" destId="{426B9F58-1E28-4A0C-9C84-0ACE8E91F1A3}" srcOrd="1" destOrd="0" parTransId="{1C183D36-AFB0-4502-9784-5D5634F0DA33}" sibTransId="{5A101410-1EAB-46DC-AD84-10D1534C77BB}"/>
    <dgm:cxn modelId="{A234F9CE-2336-4C5C-A0A6-EADC50A8FB74}" type="presOf" srcId="{BCC6ACD9-2A63-4727-9CEB-94325472FCD7}" destId="{B9A93E11-C556-490E-AC6E-0AFDE34615A3}" srcOrd="0" destOrd="0" presId="urn:microsoft.com/office/officeart/2005/8/layout/hList3"/>
    <dgm:cxn modelId="{37E0EDF1-25E1-447F-A2DC-BD09B663B27B}" srcId="{BCC6ACD9-2A63-4727-9CEB-94325472FCD7}" destId="{0570227A-8632-4638-9A10-7F348A1811C1}" srcOrd="0" destOrd="0" parTransId="{91B169EE-A998-4B5D-9E2A-2CFEDCAB9E8A}" sibTransId="{6F416C93-06BE-4442-9C76-01276FF48CE7}"/>
    <dgm:cxn modelId="{A8D75AC8-B0A0-450F-9327-98E85A142554}" type="presParOf" srcId="{B9A93E11-C556-490E-AC6E-0AFDE34615A3}" destId="{B24F9E38-18E3-46C0-B026-222C69923AB7}" srcOrd="0" destOrd="0" presId="urn:microsoft.com/office/officeart/2005/8/layout/hList3"/>
    <dgm:cxn modelId="{61567252-8050-4FB4-928E-849519803F11}" type="presParOf" srcId="{B9A93E11-C556-490E-AC6E-0AFDE34615A3}" destId="{A5E16287-A1FC-4598-9E0C-AB424362A4C4}" srcOrd="1" destOrd="0" presId="urn:microsoft.com/office/officeart/2005/8/layout/hList3"/>
    <dgm:cxn modelId="{A11C22E4-9771-4509-A1A1-385B9616C024}" type="presParOf" srcId="{A5E16287-A1FC-4598-9E0C-AB424362A4C4}" destId="{5753CBE2-638B-4681-A1D8-CF4D67A944BE}" srcOrd="0" destOrd="0" presId="urn:microsoft.com/office/officeart/2005/8/layout/hList3"/>
    <dgm:cxn modelId="{592BA747-1AB7-4740-A22D-2561C7EBE2F8}" type="presParOf" srcId="{A5E16287-A1FC-4598-9E0C-AB424362A4C4}" destId="{0E2E74BB-3AC8-4DA6-AD80-962A7AEEB067}" srcOrd="1" destOrd="0" presId="urn:microsoft.com/office/officeart/2005/8/layout/hList3"/>
    <dgm:cxn modelId="{36629281-3B21-4B5F-85A4-0739321BBAD1}" type="presParOf" srcId="{A5E16287-A1FC-4598-9E0C-AB424362A4C4}" destId="{15EE36CA-22CA-42FE-A2AD-2A94C907D5B7}" srcOrd="2" destOrd="0" presId="urn:microsoft.com/office/officeart/2005/8/layout/hList3"/>
    <dgm:cxn modelId="{5F15A871-C44C-4358-A2E4-45012BDE6C05}" type="presParOf" srcId="{B9A93E11-C556-490E-AC6E-0AFDE34615A3}" destId="{577D3E20-D2D1-48E5-9061-62BC2997ED55}" srcOrd="2" destOrd="0" presId="urn:microsoft.com/office/officeart/2005/8/layout/h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1174146-FF9C-4118-B0D1-1EECF843D5F5}"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0CB076F6-157D-4582-8336-27A5093C0481}">
      <dgm:prSet phldrT="[Text]"/>
      <dgm:spPr>
        <a:solidFill>
          <a:schemeClr val="tx2">
            <a:lumMod val="60000"/>
            <a:lumOff val="40000"/>
          </a:schemeClr>
        </a:solidFill>
        <a:ln>
          <a:solidFill>
            <a:schemeClr val="tx1"/>
          </a:solidFill>
        </a:ln>
      </dgm:spPr>
      <dgm:t>
        <a:bodyPr/>
        <a:lstStyle/>
        <a:p>
          <a:r>
            <a:rPr lang="en-GB" dirty="0">
              <a:solidFill>
                <a:schemeClr val="tx1"/>
              </a:solidFill>
            </a:rPr>
            <a:t>Section 67(2)</a:t>
          </a:r>
        </a:p>
      </dgm:t>
    </dgm:pt>
    <dgm:pt modelId="{B44A7AE4-4449-4D63-ABB7-334DD29F08D0}" type="parTrans" cxnId="{0A59DCF5-AF1F-4CC6-A8CE-308A1BE530A9}">
      <dgm:prSet/>
      <dgm:spPr/>
      <dgm:t>
        <a:bodyPr/>
        <a:lstStyle/>
        <a:p>
          <a:endParaRPr lang="en-GB"/>
        </a:p>
      </dgm:t>
    </dgm:pt>
    <dgm:pt modelId="{8A3BE9D3-FE8A-48B5-9C2E-0276A3764C6A}" type="sibTrans" cxnId="{0A59DCF5-AF1F-4CC6-A8CE-308A1BE530A9}">
      <dgm:prSet/>
      <dgm:spPr/>
      <dgm:t>
        <a:bodyPr/>
        <a:lstStyle/>
        <a:p>
          <a:endParaRPr lang="en-GB"/>
        </a:p>
      </dgm:t>
    </dgm:pt>
    <dgm:pt modelId="{EC17BF89-8B7B-4E83-9D11-9D2D9C56DE13}">
      <dgm:prSet phldrT="[Text]"/>
      <dgm:spPr>
        <a:solidFill>
          <a:schemeClr val="accent1">
            <a:lumMod val="40000"/>
            <a:lumOff val="60000"/>
            <a:alpha val="90000"/>
          </a:schemeClr>
        </a:solidFill>
        <a:ln>
          <a:solidFill>
            <a:schemeClr val="tx1">
              <a:alpha val="90000"/>
            </a:schemeClr>
          </a:solidFill>
        </a:ln>
      </dgm:spPr>
      <dgm:t>
        <a:bodyPr/>
        <a:lstStyle/>
        <a:p>
          <a:r>
            <a:rPr lang="en-GB" dirty="0"/>
            <a:t>Operates equipment with the intention of enabling another person to observe, for  sexual gratification, a 3</a:t>
          </a:r>
          <a:r>
            <a:rPr lang="en-GB" baseline="30000" dirty="0"/>
            <a:t>rd</a:t>
          </a:r>
          <a:r>
            <a:rPr lang="en-GB" dirty="0"/>
            <a:t> person doing a  private act and he knows that the other person does not consent to his operating equipment with that intention</a:t>
          </a:r>
        </a:p>
      </dgm:t>
    </dgm:pt>
    <dgm:pt modelId="{286CD7F3-4081-4487-8905-D390D7BCE4B0}" type="parTrans" cxnId="{04AEA604-928B-4F4E-B1BA-956888A9A524}">
      <dgm:prSet/>
      <dgm:spPr/>
      <dgm:t>
        <a:bodyPr/>
        <a:lstStyle/>
        <a:p>
          <a:endParaRPr lang="en-GB"/>
        </a:p>
      </dgm:t>
    </dgm:pt>
    <dgm:pt modelId="{78501896-2D1F-4F26-B7F1-C9B8A40EEB72}" type="sibTrans" cxnId="{04AEA604-928B-4F4E-B1BA-956888A9A524}">
      <dgm:prSet/>
      <dgm:spPr/>
      <dgm:t>
        <a:bodyPr/>
        <a:lstStyle/>
        <a:p>
          <a:endParaRPr lang="en-GB"/>
        </a:p>
      </dgm:t>
    </dgm:pt>
    <dgm:pt modelId="{1673D1D6-72F1-4ADE-BF96-4B8BEC00AD3A}">
      <dgm:prSet phldrT="[Text]"/>
      <dgm:spPr>
        <a:solidFill>
          <a:schemeClr val="tx2">
            <a:lumMod val="60000"/>
            <a:lumOff val="40000"/>
          </a:schemeClr>
        </a:solidFill>
        <a:ln>
          <a:solidFill>
            <a:schemeClr val="tx1"/>
          </a:solidFill>
        </a:ln>
      </dgm:spPr>
      <dgm:t>
        <a:bodyPr/>
        <a:lstStyle/>
        <a:p>
          <a:r>
            <a:rPr lang="en-GB" dirty="0">
              <a:solidFill>
                <a:schemeClr val="tx1"/>
              </a:solidFill>
            </a:rPr>
            <a:t>Section 67(3)</a:t>
          </a:r>
        </a:p>
      </dgm:t>
    </dgm:pt>
    <dgm:pt modelId="{68EA10BB-E73A-42C1-8961-BD0A07621369}" type="parTrans" cxnId="{19C9E974-CFBC-4BAC-9D5D-285B1434ECBA}">
      <dgm:prSet/>
      <dgm:spPr/>
      <dgm:t>
        <a:bodyPr/>
        <a:lstStyle/>
        <a:p>
          <a:endParaRPr lang="en-GB"/>
        </a:p>
      </dgm:t>
    </dgm:pt>
    <dgm:pt modelId="{8AE1E970-3456-49A8-B298-A622FC0CC10F}" type="sibTrans" cxnId="{19C9E974-CFBC-4BAC-9D5D-285B1434ECBA}">
      <dgm:prSet/>
      <dgm:spPr/>
      <dgm:t>
        <a:bodyPr/>
        <a:lstStyle/>
        <a:p>
          <a:endParaRPr lang="en-GB"/>
        </a:p>
      </dgm:t>
    </dgm:pt>
    <dgm:pt modelId="{9118F338-CF74-4804-9F96-94AF3000D61A}">
      <dgm:prSet phldrT="[Text]"/>
      <dgm:spPr>
        <a:ln>
          <a:solidFill>
            <a:schemeClr val="tx1">
              <a:alpha val="90000"/>
            </a:schemeClr>
          </a:solidFill>
        </a:ln>
      </dgm:spPr>
      <dgm:t>
        <a:bodyPr/>
        <a:lstStyle/>
        <a:p>
          <a:r>
            <a:rPr lang="en-GB" dirty="0"/>
            <a:t>Records another person doing a private act &amp; does so with the intention that he or a 3</a:t>
          </a:r>
          <a:r>
            <a:rPr lang="en-GB" baseline="30000" dirty="0"/>
            <a:t>rd</a:t>
          </a:r>
          <a:r>
            <a:rPr lang="en-GB" dirty="0"/>
            <a:t> person will look at an image of B doing that act for sexual gratification. He knows that B does not consent to his recording the act with that intention</a:t>
          </a:r>
        </a:p>
      </dgm:t>
    </dgm:pt>
    <dgm:pt modelId="{B4C9E9F9-EE06-42BD-871F-E5CA4A4A3AD4}" type="parTrans" cxnId="{16C47D7E-F0D5-4CC8-A5B7-46166D896CD6}">
      <dgm:prSet/>
      <dgm:spPr/>
      <dgm:t>
        <a:bodyPr/>
        <a:lstStyle/>
        <a:p>
          <a:endParaRPr lang="en-GB"/>
        </a:p>
      </dgm:t>
    </dgm:pt>
    <dgm:pt modelId="{A380AEA2-04D6-46BA-ABC9-B79ACC708EBD}" type="sibTrans" cxnId="{16C47D7E-F0D5-4CC8-A5B7-46166D896CD6}">
      <dgm:prSet/>
      <dgm:spPr/>
      <dgm:t>
        <a:bodyPr/>
        <a:lstStyle/>
        <a:p>
          <a:endParaRPr lang="en-GB"/>
        </a:p>
      </dgm:t>
    </dgm:pt>
    <dgm:pt modelId="{7FD410C4-F264-4AF9-8477-25508A1C1B50}">
      <dgm:prSet phldrT="[Text]"/>
      <dgm:spPr>
        <a:solidFill>
          <a:schemeClr val="tx2">
            <a:lumMod val="60000"/>
            <a:lumOff val="40000"/>
          </a:schemeClr>
        </a:solidFill>
        <a:ln>
          <a:solidFill>
            <a:schemeClr val="tx1"/>
          </a:solidFill>
        </a:ln>
      </dgm:spPr>
      <dgm:t>
        <a:bodyPr/>
        <a:lstStyle/>
        <a:p>
          <a:r>
            <a:rPr lang="en-GB" dirty="0">
              <a:solidFill>
                <a:schemeClr val="tx1"/>
              </a:solidFill>
            </a:rPr>
            <a:t>Section 67(4)</a:t>
          </a:r>
        </a:p>
      </dgm:t>
    </dgm:pt>
    <dgm:pt modelId="{E3D0D3E8-D54A-4000-9C64-B456A13D6872}" type="parTrans" cxnId="{B6A06D6E-52A5-4788-9AAB-CE15EF25320D}">
      <dgm:prSet/>
      <dgm:spPr/>
      <dgm:t>
        <a:bodyPr/>
        <a:lstStyle/>
        <a:p>
          <a:endParaRPr lang="en-GB"/>
        </a:p>
      </dgm:t>
    </dgm:pt>
    <dgm:pt modelId="{C04F23DA-CD67-4994-AB0F-2C623BD3D176}" type="sibTrans" cxnId="{B6A06D6E-52A5-4788-9AAB-CE15EF25320D}">
      <dgm:prSet/>
      <dgm:spPr/>
      <dgm:t>
        <a:bodyPr/>
        <a:lstStyle/>
        <a:p>
          <a:endParaRPr lang="en-GB"/>
        </a:p>
      </dgm:t>
    </dgm:pt>
    <dgm:pt modelId="{3B2CA601-5986-4853-9FC2-A924FF91FC96}">
      <dgm:prSet phldrT="[Text]"/>
      <dgm:spPr>
        <a:solidFill>
          <a:schemeClr val="tx2">
            <a:lumMod val="20000"/>
            <a:lumOff val="80000"/>
            <a:alpha val="90000"/>
          </a:schemeClr>
        </a:solidFill>
        <a:ln>
          <a:solidFill>
            <a:schemeClr val="tx1">
              <a:alpha val="90000"/>
            </a:schemeClr>
          </a:solidFill>
        </a:ln>
      </dgm:spPr>
      <dgm:t>
        <a:bodyPr/>
        <a:lstStyle/>
        <a:p>
          <a:r>
            <a:rPr lang="en-GB" dirty="0"/>
            <a:t>Install equipment or adapts a structure or part of a structure with the intention of enabling himself or another to commit an offence under subsection (1)</a:t>
          </a:r>
        </a:p>
      </dgm:t>
    </dgm:pt>
    <dgm:pt modelId="{E6223EA6-39C4-4578-920C-684591DA8069}" type="parTrans" cxnId="{C7F16665-6F5D-4DB1-9676-8A56F3410025}">
      <dgm:prSet/>
      <dgm:spPr/>
      <dgm:t>
        <a:bodyPr/>
        <a:lstStyle/>
        <a:p>
          <a:endParaRPr lang="en-GB"/>
        </a:p>
      </dgm:t>
    </dgm:pt>
    <dgm:pt modelId="{60875D33-51FE-47C1-80E5-0BFD50459290}" type="sibTrans" cxnId="{C7F16665-6F5D-4DB1-9676-8A56F3410025}">
      <dgm:prSet/>
      <dgm:spPr/>
      <dgm:t>
        <a:bodyPr/>
        <a:lstStyle/>
        <a:p>
          <a:endParaRPr lang="en-GB"/>
        </a:p>
      </dgm:t>
    </dgm:pt>
    <dgm:pt modelId="{765C78A7-61EB-4AA4-82A1-C618B28D5CCF}" type="pres">
      <dgm:prSet presAssocID="{31174146-FF9C-4118-B0D1-1EECF843D5F5}" presName="Name0" presStyleCnt="0">
        <dgm:presLayoutVars>
          <dgm:dir/>
          <dgm:animLvl val="lvl"/>
          <dgm:resizeHandles val="exact"/>
        </dgm:presLayoutVars>
      </dgm:prSet>
      <dgm:spPr/>
    </dgm:pt>
    <dgm:pt modelId="{D88866AE-F0DC-4F1B-A02D-7C0703359112}" type="pres">
      <dgm:prSet presAssocID="{0CB076F6-157D-4582-8336-27A5093C0481}" presName="composite" presStyleCnt="0"/>
      <dgm:spPr/>
    </dgm:pt>
    <dgm:pt modelId="{AD50BCDB-D1A6-4FD4-A68A-9AB08AA00390}" type="pres">
      <dgm:prSet presAssocID="{0CB076F6-157D-4582-8336-27A5093C0481}" presName="parTx" presStyleLbl="alignNode1" presStyleIdx="0" presStyleCnt="3">
        <dgm:presLayoutVars>
          <dgm:chMax val="0"/>
          <dgm:chPref val="0"/>
          <dgm:bulletEnabled val="1"/>
        </dgm:presLayoutVars>
      </dgm:prSet>
      <dgm:spPr/>
    </dgm:pt>
    <dgm:pt modelId="{F617AA7A-0326-470F-9CF4-3F5BB45A5D0D}" type="pres">
      <dgm:prSet presAssocID="{0CB076F6-157D-4582-8336-27A5093C0481}" presName="desTx" presStyleLbl="alignAccFollowNode1" presStyleIdx="0" presStyleCnt="3">
        <dgm:presLayoutVars>
          <dgm:bulletEnabled val="1"/>
        </dgm:presLayoutVars>
      </dgm:prSet>
      <dgm:spPr/>
    </dgm:pt>
    <dgm:pt modelId="{6104DE7F-FA61-4623-ABA9-45CE4F63834E}" type="pres">
      <dgm:prSet presAssocID="{8A3BE9D3-FE8A-48B5-9C2E-0276A3764C6A}" presName="space" presStyleCnt="0"/>
      <dgm:spPr/>
    </dgm:pt>
    <dgm:pt modelId="{B5A1DD3D-E1E0-4BD5-913F-4724C8AB9F12}" type="pres">
      <dgm:prSet presAssocID="{1673D1D6-72F1-4ADE-BF96-4B8BEC00AD3A}" presName="composite" presStyleCnt="0"/>
      <dgm:spPr/>
    </dgm:pt>
    <dgm:pt modelId="{A138A8A7-7623-493C-B827-FFA066C00DC7}" type="pres">
      <dgm:prSet presAssocID="{1673D1D6-72F1-4ADE-BF96-4B8BEC00AD3A}" presName="parTx" presStyleLbl="alignNode1" presStyleIdx="1" presStyleCnt="3">
        <dgm:presLayoutVars>
          <dgm:chMax val="0"/>
          <dgm:chPref val="0"/>
          <dgm:bulletEnabled val="1"/>
        </dgm:presLayoutVars>
      </dgm:prSet>
      <dgm:spPr/>
    </dgm:pt>
    <dgm:pt modelId="{FF8B8825-8A3F-4513-9EA5-0E18F64CD6D8}" type="pres">
      <dgm:prSet presAssocID="{1673D1D6-72F1-4ADE-BF96-4B8BEC00AD3A}" presName="desTx" presStyleLbl="alignAccFollowNode1" presStyleIdx="1" presStyleCnt="3">
        <dgm:presLayoutVars>
          <dgm:bulletEnabled val="1"/>
        </dgm:presLayoutVars>
      </dgm:prSet>
      <dgm:spPr/>
    </dgm:pt>
    <dgm:pt modelId="{99576417-10B9-440B-8EE7-19A402E7E161}" type="pres">
      <dgm:prSet presAssocID="{8AE1E970-3456-49A8-B298-A622FC0CC10F}" presName="space" presStyleCnt="0"/>
      <dgm:spPr/>
    </dgm:pt>
    <dgm:pt modelId="{22C0F3FE-D291-4AE5-88CC-928562E858F9}" type="pres">
      <dgm:prSet presAssocID="{7FD410C4-F264-4AF9-8477-25508A1C1B50}" presName="composite" presStyleCnt="0"/>
      <dgm:spPr/>
    </dgm:pt>
    <dgm:pt modelId="{70D8DD57-CF81-4028-BEF8-59CFF47682FC}" type="pres">
      <dgm:prSet presAssocID="{7FD410C4-F264-4AF9-8477-25508A1C1B50}" presName="parTx" presStyleLbl="alignNode1" presStyleIdx="2" presStyleCnt="3">
        <dgm:presLayoutVars>
          <dgm:chMax val="0"/>
          <dgm:chPref val="0"/>
          <dgm:bulletEnabled val="1"/>
        </dgm:presLayoutVars>
      </dgm:prSet>
      <dgm:spPr/>
    </dgm:pt>
    <dgm:pt modelId="{D5067ADF-CDB4-40D6-9259-475356C4D063}" type="pres">
      <dgm:prSet presAssocID="{7FD410C4-F264-4AF9-8477-25508A1C1B50}" presName="desTx" presStyleLbl="alignAccFollowNode1" presStyleIdx="2" presStyleCnt="3">
        <dgm:presLayoutVars>
          <dgm:bulletEnabled val="1"/>
        </dgm:presLayoutVars>
      </dgm:prSet>
      <dgm:spPr/>
    </dgm:pt>
  </dgm:ptLst>
  <dgm:cxnLst>
    <dgm:cxn modelId="{04AEA604-928B-4F4E-B1BA-956888A9A524}" srcId="{0CB076F6-157D-4582-8336-27A5093C0481}" destId="{EC17BF89-8B7B-4E83-9D11-9D2D9C56DE13}" srcOrd="0" destOrd="0" parTransId="{286CD7F3-4081-4487-8905-D390D7BCE4B0}" sibTransId="{78501896-2D1F-4F26-B7F1-C9B8A40EEB72}"/>
    <dgm:cxn modelId="{BCB14809-29CB-4650-A2FB-8AE706C02DC1}" type="presOf" srcId="{1673D1D6-72F1-4ADE-BF96-4B8BEC00AD3A}" destId="{A138A8A7-7623-493C-B827-FFA066C00DC7}" srcOrd="0" destOrd="0" presId="urn:microsoft.com/office/officeart/2005/8/layout/hList1"/>
    <dgm:cxn modelId="{AD32C43E-0680-4887-B6DC-69A395D4ABFC}" type="presOf" srcId="{7FD410C4-F264-4AF9-8477-25508A1C1B50}" destId="{70D8DD57-CF81-4028-BEF8-59CFF47682FC}" srcOrd="0" destOrd="0" presId="urn:microsoft.com/office/officeart/2005/8/layout/hList1"/>
    <dgm:cxn modelId="{C7F16665-6F5D-4DB1-9676-8A56F3410025}" srcId="{7FD410C4-F264-4AF9-8477-25508A1C1B50}" destId="{3B2CA601-5986-4853-9FC2-A924FF91FC96}" srcOrd="0" destOrd="0" parTransId="{E6223EA6-39C4-4578-920C-684591DA8069}" sibTransId="{60875D33-51FE-47C1-80E5-0BFD50459290}"/>
    <dgm:cxn modelId="{B6A06D6E-52A5-4788-9AAB-CE15EF25320D}" srcId="{31174146-FF9C-4118-B0D1-1EECF843D5F5}" destId="{7FD410C4-F264-4AF9-8477-25508A1C1B50}" srcOrd="2" destOrd="0" parTransId="{E3D0D3E8-D54A-4000-9C64-B456A13D6872}" sibTransId="{C04F23DA-CD67-4994-AB0F-2C623BD3D176}"/>
    <dgm:cxn modelId="{19C9E974-CFBC-4BAC-9D5D-285B1434ECBA}" srcId="{31174146-FF9C-4118-B0D1-1EECF843D5F5}" destId="{1673D1D6-72F1-4ADE-BF96-4B8BEC00AD3A}" srcOrd="1" destOrd="0" parTransId="{68EA10BB-E73A-42C1-8961-BD0A07621369}" sibTransId="{8AE1E970-3456-49A8-B298-A622FC0CC10F}"/>
    <dgm:cxn modelId="{16C47D7E-F0D5-4CC8-A5B7-46166D896CD6}" srcId="{1673D1D6-72F1-4ADE-BF96-4B8BEC00AD3A}" destId="{9118F338-CF74-4804-9F96-94AF3000D61A}" srcOrd="0" destOrd="0" parTransId="{B4C9E9F9-EE06-42BD-871F-E5CA4A4A3AD4}" sibTransId="{A380AEA2-04D6-46BA-ABC9-B79ACC708EBD}"/>
    <dgm:cxn modelId="{0CADEEC1-CAD2-4F0C-87C9-8E5BF3F53120}" type="presOf" srcId="{31174146-FF9C-4118-B0D1-1EECF843D5F5}" destId="{765C78A7-61EB-4AA4-82A1-C618B28D5CCF}" srcOrd="0" destOrd="0" presId="urn:microsoft.com/office/officeart/2005/8/layout/hList1"/>
    <dgm:cxn modelId="{627FF8C4-A11D-4A9D-88C8-449AB4A973B8}" type="presOf" srcId="{9118F338-CF74-4804-9F96-94AF3000D61A}" destId="{FF8B8825-8A3F-4513-9EA5-0E18F64CD6D8}" srcOrd="0" destOrd="0" presId="urn:microsoft.com/office/officeart/2005/8/layout/hList1"/>
    <dgm:cxn modelId="{717F7ACD-D536-4BAF-ADEC-549D21958580}" type="presOf" srcId="{0CB076F6-157D-4582-8336-27A5093C0481}" destId="{AD50BCDB-D1A6-4FD4-A68A-9AB08AA00390}" srcOrd="0" destOrd="0" presId="urn:microsoft.com/office/officeart/2005/8/layout/hList1"/>
    <dgm:cxn modelId="{0D9062CE-01C0-4F91-A58C-72C9FA171105}" type="presOf" srcId="{3B2CA601-5986-4853-9FC2-A924FF91FC96}" destId="{D5067ADF-CDB4-40D6-9259-475356C4D063}" srcOrd="0" destOrd="0" presId="urn:microsoft.com/office/officeart/2005/8/layout/hList1"/>
    <dgm:cxn modelId="{77AED1EF-A75C-4FDC-BD4C-B1D60849F8C7}" type="presOf" srcId="{EC17BF89-8B7B-4E83-9D11-9D2D9C56DE13}" destId="{F617AA7A-0326-470F-9CF4-3F5BB45A5D0D}" srcOrd="0" destOrd="0" presId="urn:microsoft.com/office/officeart/2005/8/layout/hList1"/>
    <dgm:cxn modelId="{0A59DCF5-AF1F-4CC6-A8CE-308A1BE530A9}" srcId="{31174146-FF9C-4118-B0D1-1EECF843D5F5}" destId="{0CB076F6-157D-4582-8336-27A5093C0481}" srcOrd="0" destOrd="0" parTransId="{B44A7AE4-4449-4D63-ABB7-334DD29F08D0}" sibTransId="{8A3BE9D3-FE8A-48B5-9C2E-0276A3764C6A}"/>
    <dgm:cxn modelId="{BD3DF41A-B3C0-4D61-BCF3-4064E0DDA60A}" type="presParOf" srcId="{765C78A7-61EB-4AA4-82A1-C618B28D5CCF}" destId="{D88866AE-F0DC-4F1B-A02D-7C0703359112}" srcOrd="0" destOrd="0" presId="urn:microsoft.com/office/officeart/2005/8/layout/hList1"/>
    <dgm:cxn modelId="{B550F768-4726-454A-92A8-74AA0748D0A0}" type="presParOf" srcId="{D88866AE-F0DC-4F1B-A02D-7C0703359112}" destId="{AD50BCDB-D1A6-4FD4-A68A-9AB08AA00390}" srcOrd="0" destOrd="0" presId="urn:microsoft.com/office/officeart/2005/8/layout/hList1"/>
    <dgm:cxn modelId="{158A8031-F488-4802-BCE3-1CCC6E565789}" type="presParOf" srcId="{D88866AE-F0DC-4F1B-A02D-7C0703359112}" destId="{F617AA7A-0326-470F-9CF4-3F5BB45A5D0D}" srcOrd="1" destOrd="0" presId="urn:microsoft.com/office/officeart/2005/8/layout/hList1"/>
    <dgm:cxn modelId="{BE62EBEF-8825-405F-96A1-D416565369B2}" type="presParOf" srcId="{765C78A7-61EB-4AA4-82A1-C618B28D5CCF}" destId="{6104DE7F-FA61-4623-ABA9-45CE4F63834E}" srcOrd="1" destOrd="0" presId="urn:microsoft.com/office/officeart/2005/8/layout/hList1"/>
    <dgm:cxn modelId="{353A011D-79A6-492D-8DAC-9DD57EFBE098}" type="presParOf" srcId="{765C78A7-61EB-4AA4-82A1-C618B28D5CCF}" destId="{B5A1DD3D-E1E0-4BD5-913F-4724C8AB9F12}" srcOrd="2" destOrd="0" presId="urn:microsoft.com/office/officeart/2005/8/layout/hList1"/>
    <dgm:cxn modelId="{65872026-CD06-4159-8CC9-D8C1A63EA909}" type="presParOf" srcId="{B5A1DD3D-E1E0-4BD5-913F-4724C8AB9F12}" destId="{A138A8A7-7623-493C-B827-FFA066C00DC7}" srcOrd="0" destOrd="0" presId="urn:microsoft.com/office/officeart/2005/8/layout/hList1"/>
    <dgm:cxn modelId="{F1E5A042-5F2B-4936-9498-1B957F7830A8}" type="presParOf" srcId="{B5A1DD3D-E1E0-4BD5-913F-4724C8AB9F12}" destId="{FF8B8825-8A3F-4513-9EA5-0E18F64CD6D8}" srcOrd="1" destOrd="0" presId="urn:microsoft.com/office/officeart/2005/8/layout/hList1"/>
    <dgm:cxn modelId="{E9DF2EAE-DEAB-4B23-9C89-39FC61832A53}" type="presParOf" srcId="{765C78A7-61EB-4AA4-82A1-C618B28D5CCF}" destId="{99576417-10B9-440B-8EE7-19A402E7E161}" srcOrd="3" destOrd="0" presId="urn:microsoft.com/office/officeart/2005/8/layout/hList1"/>
    <dgm:cxn modelId="{DAA0A31B-1EC4-46FC-A727-18435FDC15C6}" type="presParOf" srcId="{765C78A7-61EB-4AA4-82A1-C618B28D5CCF}" destId="{22C0F3FE-D291-4AE5-88CC-928562E858F9}" srcOrd="4" destOrd="0" presId="urn:microsoft.com/office/officeart/2005/8/layout/hList1"/>
    <dgm:cxn modelId="{C702E0F2-BF21-449B-8526-C36BC081292D}" type="presParOf" srcId="{22C0F3FE-D291-4AE5-88CC-928562E858F9}" destId="{70D8DD57-CF81-4028-BEF8-59CFF47682FC}" srcOrd="0" destOrd="0" presId="urn:microsoft.com/office/officeart/2005/8/layout/hList1"/>
    <dgm:cxn modelId="{7F5577F8-D8E3-4416-B679-6B4AFDA16C66}" type="presParOf" srcId="{22C0F3FE-D291-4AE5-88CC-928562E858F9}" destId="{D5067ADF-CDB4-40D6-9259-475356C4D063}"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4C94F99-EB7D-454F-B9E5-B19EEA32FB43}" type="doc">
      <dgm:prSet loTypeId="urn:microsoft.com/office/officeart/2005/8/layout/hList3" loCatId="list" qsTypeId="urn:microsoft.com/office/officeart/2005/8/quickstyle/simple1" qsCatId="simple" csTypeId="urn:microsoft.com/office/officeart/2005/8/colors/accent1_2" csCatId="accent1" phldr="1"/>
      <dgm:spPr/>
      <dgm:t>
        <a:bodyPr/>
        <a:lstStyle/>
        <a:p>
          <a:endParaRPr lang="en-GB"/>
        </a:p>
      </dgm:t>
    </dgm:pt>
    <dgm:pt modelId="{3A7ED257-277C-4B03-80C2-422E895B5D59}">
      <dgm:prSet phldrT="[Text]" custT="1"/>
      <dgm:spPr>
        <a:solidFill>
          <a:schemeClr val="tx2">
            <a:lumMod val="40000"/>
            <a:lumOff val="60000"/>
          </a:schemeClr>
        </a:solidFill>
        <a:ln>
          <a:solidFill>
            <a:schemeClr val="tx1"/>
          </a:solidFill>
        </a:ln>
      </dgm:spPr>
      <dgm:t>
        <a:bodyPr/>
        <a:lstStyle/>
        <a:p>
          <a:r>
            <a:rPr lang="en-GB" sz="2400" dirty="0">
              <a:solidFill>
                <a:schemeClr val="tx1"/>
              </a:solidFill>
            </a:rPr>
            <a:t>A person commits an offence of trespass with intent to commit a sexual offence if:</a:t>
          </a:r>
        </a:p>
      </dgm:t>
    </dgm:pt>
    <dgm:pt modelId="{1F74770C-25C3-46D9-8619-DDD5BB12B1BF}" type="parTrans" cxnId="{2F026167-9B0B-44C2-8D66-A3264E92B9A9}">
      <dgm:prSet/>
      <dgm:spPr/>
      <dgm:t>
        <a:bodyPr/>
        <a:lstStyle/>
        <a:p>
          <a:endParaRPr lang="en-GB"/>
        </a:p>
      </dgm:t>
    </dgm:pt>
    <dgm:pt modelId="{2B8649A2-9E6E-4365-A3D1-3F701BDCF315}" type="sibTrans" cxnId="{2F026167-9B0B-44C2-8D66-A3264E92B9A9}">
      <dgm:prSet/>
      <dgm:spPr/>
      <dgm:t>
        <a:bodyPr/>
        <a:lstStyle/>
        <a:p>
          <a:endParaRPr lang="en-GB"/>
        </a:p>
      </dgm:t>
    </dgm:pt>
    <dgm:pt modelId="{FF667F5E-E8E7-4939-B286-EFA6A1F4B82A}">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They are a trespasser on any premises</a:t>
          </a:r>
        </a:p>
      </dgm:t>
    </dgm:pt>
    <dgm:pt modelId="{946688C7-ABBD-4B4F-9569-7909125C2F38}" type="parTrans" cxnId="{55478675-13BD-40E4-83D1-C0877CB9E062}">
      <dgm:prSet/>
      <dgm:spPr/>
      <dgm:t>
        <a:bodyPr/>
        <a:lstStyle/>
        <a:p>
          <a:endParaRPr lang="en-GB"/>
        </a:p>
      </dgm:t>
    </dgm:pt>
    <dgm:pt modelId="{72190277-6555-42B5-BAE0-8879EEF06556}" type="sibTrans" cxnId="{55478675-13BD-40E4-83D1-C0877CB9E062}">
      <dgm:prSet/>
      <dgm:spPr/>
      <dgm:t>
        <a:bodyPr/>
        <a:lstStyle/>
        <a:p>
          <a:endParaRPr lang="en-GB"/>
        </a:p>
      </dgm:t>
    </dgm:pt>
    <dgm:pt modelId="{5B5FE577-F8D4-4679-9DF2-F8DA13DE923C}">
      <dgm:prSet phldrT="[Text]" custT="1"/>
      <dgm:spPr>
        <a:solidFill>
          <a:schemeClr val="accent1"/>
        </a:solidFill>
        <a:ln>
          <a:solidFill>
            <a:schemeClr val="tx1"/>
          </a:solidFill>
        </a:ln>
      </dgm:spPr>
      <dgm:t>
        <a:bodyPr/>
        <a:lstStyle/>
        <a:p>
          <a:r>
            <a:rPr lang="en-GB" sz="2400" dirty="0">
              <a:solidFill>
                <a:schemeClr val="tx1"/>
              </a:solidFill>
            </a:rPr>
            <a:t>They intend to commit a relevant sexual offence on the premises, &amp;</a:t>
          </a:r>
        </a:p>
      </dgm:t>
    </dgm:pt>
    <dgm:pt modelId="{3E483893-E962-448B-AAD6-4BD922FF46DB}" type="parTrans" cxnId="{CDA11AF8-F86E-4C03-8A8E-43B790D403AB}">
      <dgm:prSet/>
      <dgm:spPr/>
      <dgm:t>
        <a:bodyPr/>
        <a:lstStyle/>
        <a:p>
          <a:endParaRPr lang="en-GB"/>
        </a:p>
      </dgm:t>
    </dgm:pt>
    <dgm:pt modelId="{0DEE01EC-AD74-42F3-8235-F811FCBF1923}" type="sibTrans" cxnId="{CDA11AF8-F86E-4C03-8A8E-43B790D403AB}">
      <dgm:prSet/>
      <dgm:spPr/>
      <dgm:t>
        <a:bodyPr/>
        <a:lstStyle/>
        <a:p>
          <a:endParaRPr lang="en-GB"/>
        </a:p>
      </dgm:t>
    </dgm:pt>
    <dgm:pt modelId="{F66AFB83-AEED-4B04-823A-F5AA644B6605}">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They know that, or are reckless as to whether they are a trespasser</a:t>
          </a:r>
        </a:p>
      </dgm:t>
    </dgm:pt>
    <dgm:pt modelId="{B54B643A-5D74-4F9F-84E4-14CDC8F775FA}" type="parTrans" cxnId="{1242D550-7FA6-4B98-A5A7-178D0A870A86}">
      <dgm:prSet/>
      <dgm:spPr/>
      <dgm:t>
        <a:bodyPr/>
        <a:lstStyle/>
        <a:p>
          <a:endParaRPr lang="en-GB"/>
        </a:p>
      </dgm:t>
    </dgm:pt>
    <dgm:pt modelId="{DA2F051E-7090-4A79-A623-BF403C31C7AB}" type="sibTrans" cxnId="{1242D550-7FA6-4B98-A5A7-178D0A870A86}">
      <dgm:prSet/>
      <dgm:spPr/>
      <dgm:t>
        <a:bodyPr/>
        <a:lstStyle/>
        <a:p>
          <a:endParaRPr lang="en-GB"/>
        </a:p>
      </dgm:t>
    </dgm:pt>
    <dgm:pt modelId="{D958FD67-BF8C-46CD-992B-E46A5CD0D14F}" type="pres">
      <dgm:prSet presAssocID="{44C94F99-EB7D-454F-B9E5-B19EEA32FB43}" presName="composite" presStyleCnt="0">
        <dgm:presLayoutVars>
          <dgm:chMax val="1"/>
          <dgm:dir/>
          <dgm:resizeHandles val="exact"/>
        </dgm:presLayoutVars>
      </dgm:prSet>
      <dgm:spPr/>
    </dgm:pt>
    <dgm:pt modelId="{ABF38134-8888-4229-94D4-DAACB445C7E0}" type="pres">
      <dgm:prSet presAssocID="{3A7ED257-277C-4B03-80C2-422E895B5D59}" presName="roof" presStyleLbl="dkBgShp" presStyleIdx="0" presStyleCnt="2" custLinFactNeighborX="-490" custLinFactNeighborY="-18307"/>
      <dgm:spPr/>
    </dgm:pt>
    <dgm:pt modelId="{39CDA7BF-05C3-4187-9CE6-D80D06F114E0}" type="pres">
      <dgm:prSet presAssocID="{3A7ED257-277C-4B03-80C2-422E895B5D59}" presName="pillars" presStyleCnt="0"/>
      <dgm:spPr/>
    </dgm:pt>
    <dgm:pt modelId="{D758F335-9B4E-4214-BA4C-AEE30E45A271}" type="pres">
      <dgm:prSet presAssocID="{3A7ED257-277C-4B03-80C2-422E895B5D59}" presName="pillar1" presStyleLbl="node1" presStyleIdx="0" presStyleCnt="3">
        <dgm:presLayoutVars>
          <dgm:bulletEnabled val="1"/>
        </dgm:presLayoutVars>
      </dgm:prSet>
      <dgm:spPr/>
    </dgm:pt>
    <dgm:pt modelId="{39B1E682-AFAB-42F6-A190-DBAFFE79E22F}" type="pres">
      <dgm:prSet presAssocID="{5B5FE577-F8D4-4679-9DF2-F8DA13DE923C}" presName="pillarX" presStyleLbl="node1" presStyleIdx="1" presStyleCnt="3">
        <dgm:presLayoutVars>
          <dgm:bulletEnabled val="1"/>
        </dgm:presLayoutVars>
      </dgm:prSet>
      <dgm:spPr/>
    </dgm:pt>
    <dgm:pt modelId="{8949E72F-5DB0-4322-86D5-11C6C664644D}" type="pres">
      <dgm:prSet presAssocID="{F66AFB83-AEED-4B04-823A-F5AA644B6605}" presName="pillarX" presStyleLbl="node1" presStyleIdx="2" presStyleCnt="3">
        <dgm:presLayoutVars>
          <dgm:bulletEnabled val="1"/>
        </dgm:presLayoutVars>
      </dgm:prSet>
      <dgm:spPr/>
    </dgm:pt>
    <dgm:pt modelId="{FD87C761-AF16-4915-8BB3-42C0FFF17F0D}" type="pres">
      <dgm:prSet presAssocID="{3A7ED257-277C-4B03-80C2-422E895B5D59}" presName="base" presStyleLbl="dkBgShp" presStyleIdx="1" presStyleCnt="2"/>
      <dgm:spPr>
        <a:solidFill>
          <a:schemeClr val="tx2">
            <a:lumMod val="40000"/>
            <a:lumOff val="60000"/>
          </a:schemeClr>
        </a:solidFill>
        <a:ln>
          <a:solidFill>
            <a:schemeClr val="tx1"/>
          </a:solidFill>
        </a:ln>
      </dgm:spPr>
    </dgm:pt>
  </dgm:ptLst>
  <dgm:cxnLst>
    <dgm:cxn modelId="{F167361A-A03F-448B-80F7-B7D9DD0B9F51}" type="presOf" srcId="{FF667F5E-E8E7-4939-B286-EFA6A1F4B82A}" destId="{D758F335-9B4E-4214-BA4C-AEE30E45A271}" srcOrd="0" destOrd="0" presId="urn:microsoft.com/office/officeart/2005/8/layout/hList3"/>
    <dgm:cxn modelId="{D256DB3F-6953-406B-9E55-3ADD779D3C58}" type="presOf" srcId="{F66AFB83-AEED-4B04-823A-F5AA644B6605}" destId="{8949E72F-5DB0-4322-86D5-11C6C664644D}" srcOrd="0" destOrd="0" presId="urn:microsoft.com/office/officeart/2005/8/layout/hList3"/>
    <dgm:cxn modelId="{DDC6BF5B-B6B1-41B1-9F25-C9C59F002477}" type="presOf" srcId="{44C94F99-EB7D-454F-B9E5-B19EEA32FB43}" destId="{D958FD67-BF8C-46CD-992B-E46A5CD0D14F}" srcOrd="0" destOrd="0" presId="urn:microsoft.com/office/officeart/2005/8/layout/hList3"/>
    <dgm:cxn modelId="{ABD8C560-522E-4A06-80C6-481BA68D7C40}" type="presOf" srcId="{3A7ED257-277C-4B03-80C2-422E895B5D59}" destId="{ABF38134-8888-4229-94D4-DAACB445C7E0}" srcOrd="0" destOrd="0" presId="urn:microsoft.com/office/officeart/2005/8/layout/hList3"/>
    <dgm:cxn modelId="{2F026167-9B0B-44C2-8D66-A3264E92B9A9}" srcId="{44C94F99-EB7D-454F-B9E5-B19EEA32FB43}" destId="{3A7ED257-277C-4B03-80C2-422E895B5D59}" srcOrd="0" destOrd="0" parTransId="{1F74770C-25C3-46D9-8619-DDD5BB12B1BF}" sibTransId="{2B8649A2-9E6E-4365-A3D1-3F701BDCF315}"/>
    <dgm:cxn modelId="{1242D550-7FA6-4B98-A5A7-178D0A870A86}" srcId="{3A7ED257-277C-4B03-80C2-422E895B5D59}" destId="{F66AFB83-AEED-4B04-823A-F5AA644B6605}" srcOrd="2" destOrd="0" parTransId="{B54B643A-5D74-4F9F-84E4-14CDC8F775FA}" sibTransId="{DA2F051E-7090-4A79-A623-BF403C31C7AB}"/>
    <dgm:cxn modelId="{55478675-13BD-40E4-83D1-C0877CB9E062}" srcId="{3A7ED257-277C-4B03-80C2-422E895B5D59}" destId="{FF667F5E-E8E7-4939-B286-EFA6A1F4B82A}" srcOrd="0" destOrd="0" parTransId="{946688C7-ABBD-4B4F-9569-7909125C2F38}" sibTransId="{72190277-6555-42B5-BAE0-8879EEF06556}"/>
    <dgm:cxn modelId="{88C5E3C5-89D7-4F21-99B9-A37AE2C59A6A}" type="presOf" srcId="{5B5FE577-F8D4-4679-9DF2-F8DA13DE923C}" destId="{39B1E682-AFAB-42F6-A190-DBAFFE79E22F}" srcOrd="0" destOrd="0" presId="urn:microsoft.com/office/officeart/2005/8/layout/hList3"/>
    <dgm:cxn modelId="{CDA11AF8-F86E-4C03-8A8E-43B790D403AB}" srcId="{3A7ED257-277C-4B03-80C2-422E895B5D59}" destId="{5B5FE577-F8D4-4679-9DF2-F8DA13DE923C}" srcOrd="1" destOrd="0" parTransId="{3E483893-E962-448B-AAD6-4BD922FF46DB}" sibTransId="{0DEE01EC-AD74-42F3-8235-F811FCBF1923}"/>
    <dgm:cxn modelId="{9093A819-7617-4F3D-89A8-A22713429172}" type="presParOf" srcId="{D958FD67-BF8C-46CD-992B-E46A5CD0D14F}" destId="{ABF38134-8888-4229-94D4-DAACB445C7E0}" srcOrd="0" destOrd="0" presId="urn:microsoft.com/office/officeart/2005/8/layout/hList3"/>
    <dgm:cxn modelId="{01C29544-8E02-44C6-83D7-982F3AF7422B}" type="presParOf" srcId="{D958FD67-BF8C-46CD-992B-E46A5CD0D14F}" destId="{39CDA7BF-05C3-4187-9CE6-D80D06F114E0}" srcOrd="1" destOrd="0" presId="urn:microsoft.com/office/officeart/2005/8/layout/hList3"/>
    <dgm:cxn modelId="{9D964690-87FA-4E93-A4BE-A61C540A08D5}" type="presParOf" srcId="{39CDA7BF-05C3-4187-9CE6-D80D06F114E0}" destId="{D758F335-9B4E-4214-BA4C-AEE30E45A271}" srcOrd="0" destOrd="0" presId="urn:microsoft.com/office/officeart/2005/8/layout/hList3"/>
    <dgm:cxn modelId="{932A9F07-A64E-4E55-B125-30B2F8DF2683}" type="presParOf" srcId="{39CDA7BF-05C3-4187-9CE6-D80D06F114E0}" destId="{39B1E682-AFAB-42F6-A190-DBAFFE79E22F}" srcOrd="1" destOrd="0" presId="urn:microsoft.com/office/officeart/2005/8/layout/hList3"/>
    <dgm:cxn modelId="{23894BAD-9247-4F2F-ABD4-58E9D1885896}" type="presParOf" srcId="{39CDA7BF-05C3-4187-9CE6-D80D06F114E0}" destId="{8949E72F-5DB0-4322-86D5-11C6C664644D}" srcOrd="2" destOrd="0" presId="urn:microsoft.com/office/officeart/2005/8/layout/hList3"/>
    <dgm:cxn modelId="{FC78AED7-F702-4183-8E5C-F985DD867852}" type="presParOf" srcId="{D958FD67-BF8C-46CD-992B-E46A5CD0D14F}" destId="{FD87C761-AF16-4915-8BB3-42C0FFF17F0D}" srcOrd="2" destOrd="0" presId="urn:microsoft.com/office/officeart/2005/8/layout/hList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CB1D3B8-654A-40AA-99A2-EF2FEB71CA05}" type="doc">
      <dgm:prSet loTypeId="urn:microsoft.com/office/officeart/2009/3/layout/SnapshotPictureList" loCatId="picture" qsTypeId="urn:microsoft.com/office/officeart/2005/8/quickstyle/simple1" qsCatId="simple" csTypeId="urn:microsoft.com/office/officeart/2005/8/colors/accent1_2" csCatId="accent1" phldr="1"/>
      <dgm:spPr/>
      <dgm:t>
        <a:bodyPr/>
        <a:lstStyle/>
        <a:p>
          <a:endParaRPr lang="en-GB"/>
        </a:p>
      </dgm:t>
    </dgm:pt>
    <dgm:pt modelId="{2E430614-9F98-44A1-AE05-2179321A3191}">
      <dgm:prSet phldrT="[Text]" custT="1"/>
      <dgm:spPr/>
      <dgm:t>
        <a:bodyPr/>
        <a:lstStyle/>
        <a:p>
          <a:r>
            <a:rPr lang="en-GB" sz="2400" dirty="0"/>
            <a:t>S71 Sexual Offences Act 2003</a:t>
          </a:r>
        </a:p>
      </dgm:t>
    </dgm:pt>
    <dgm:pt modelId="{F50EA7D6-FADD-4AF1-97DE-29E83AD671F6}" type="parTrans" cxnId="{DA652FCD-2883-468C-B1CF-269EFC8E97AE}">
      <dgm:prSet/>
      <dgm:spPr/>
      <dgm:t>
        <a:bodyPr/>
        <a:lstStyle/>
        <a:p>
          <a:endParaRPr lang="en-GB"/>
        </a:p>
      </dgm:t>
    </dgm:pt>
    <dgm:pt modelId="{EEBE5A2D-2EAB-4DD8-BC37-28A70B232CBD}" type="sibTrans" cxnId="{DA652FCD-2883-468C-B1CF-269EFC8E97AE}">
      <dgm:prSet/>
      <dgm:spPr/>
      <dgm:t>
        <a:bodyPr/>
        <a:lstStyle/>
        <a:p>
          <a:endParaRPr lang="en-GB"/>
        </a:p>
      </dgm:t>
    </dgm:pt>
    <dgm:pt modelId="{0FFC6CB6-5DE6-41C0-A36A-AA8F9B5F11B0}">
      <dgm:prSet phldrT="[Text]" custT="1"/>
      <dgm:spPr/>
      <dgm:t>
        <a:bodyPr/>
        <a:lstStyle/>
        <a:p>
          <a:r>
            <a:rPr lang="en-GB" sz="2800" dirty="0"/>
            <a:t>It is an offence for a person to engage in sexual activity in a public lavatory</a:t>
          </a:r>
        </a:p>
      </dgm:t>
    </dgm:pt>
    <dgm:pt modelId="{812A2827-6D49-40CE-A172-C97099222214}" type="parTrans" cxnId="{1E825220-E395-40E1-886D-D34953631DA0}">
      <dgm:prSet/>
      <dgm:spPr/>
      <dgm:t>
        <a:bodyPr/>
        <a:lstStyle/>
        <a:p>
          <a:endParaRPr lang="en-GB"/>
        </a:p>
      </dgm:t>
    </dgm:pt>
    <dgm:pt modelId="{1F27C4C3-2F6C-4936-9CF1-27C3AAB2E41D}" type="sibTrans" cxnId="{1E825220-E395-40E1-886D-D34953631DA0}">
      <dgm:prSet/>
      <dgm:spPr/>
      <dgm:t>
        <a:bodyPr/>
        <a:lstStyle/>
        <a:p>
          <a:endParaRPr lang="en-GB"/>
        </a:p>
      </dgm:t>
    </dgm:pt>
    <dgm:pt modelId="{E5D12AB3-BBDC-4B9A-BA7B-12DBDB2FA1D6}" type="pres">
      <dgm:prSet presAssocID="{8CB1D3B8-654A-40AA-99A2-EF2FEB71CA05}" presName="Name0" presStyleCnt="0">
        <dgm:presLayoutVars>
          <dgm:chMax/>
          <dgm:chPref/>
          <dgm:dir/>
          <dgm:animLvl val="lvl"/>
        </dgm:presLayoutVars>
      </dgm:prSet>
      <dgm:spPr/>
    </dgm:pt>
    <dgm:pt modelId="{CB5E0E45-30CF-47EB-B10B-36772C14337E}" type="pres">
      <dgm:prSet presAssocID="{2E430614-9F98-44A1-AE05-2179321A3191}" presName="composite" presStyleCnt="0"/>
      <dgm:spPr/>
    </dgm:pt>
    <dgm:pt modelId="{00341187-D634-4AD1-8907-A30589E10552}" type="pres">
      <dgm:prSet presAssocID="{2E430614-9F98-44A1-AE05-2179321A3191}" presName="ParentAccentShape" presStyleLbl="trBgShp" presStyleIdx="0" presStyleCnt="2"/>
      <dgm:spPr>
        <a:solidFill>
          <a:schemeClr val="tx2">
            <a:lumMod val="75000"/>
            <a:alpha val="40000"/>
          </a:schemeClr>
        </a:solidFill>
        <a:ln>
          <a:solidFill>
            <a:schemeClr val="tx1"/>
          </a:solidFill>
        </a:ln>
      </dgm:spPr>
    </dgm:pt>
    <dgm:pt modelId="{F9005CA7-6B2A-4D21-B604-A309AD441FD5}" type="pres">
      <dgm:prSet presAssocID="{2E430614-9F98-44A1-AE05-2179321A3191}" presName="ParentText" presStyleLbl="revTx" presStyleIdx="0" presStyleCnt="2">
        <dgm:presLayoutVars>
          <dgm:chMax val="1"/>
          <dgm:chPref val="1"/>
          <dgm:bulletEnabled val="1"/>
        </dgm:presLayoutVars>
      </dgm:prSet>
      <dgm:spPr/>
    </dgm:pt>
    <dgm:pt modelId="{5AA93E16-88AC-435C-A6B3-E528B643D4B4}" type="pres">
      <dgm:prSet presAssocID="{2E430614-9F98-44A1-AE05-2179321A3191}" presName="ChildText" presStyleLbl="revTx" presStyleIdx="1" presStyleCnt="2">
        <dgm:presLayoutVars>
          <dgm:chMax val="0"/>
          <dgm:chPref val="0"/>
        </dgm:presLayoutVars>
      </dgm:prSet>
      <dgm:spPr/>
    </dgm:pt>
    <dgm:pt modelId="{25E8A759-5E8A-4034-AE4C-C33852839842}" type="pres">
      <dgm:prSet presAssocID="{2E430614-9F98-44A1-AE05-2179321A3191}" presName="ChildAccentShape" presStyleLbl="trBgShp" presStyleIdx="1" presStyleCnt="2"/>
      <dgm:spPr>
        <a:solidFill>
          <a:schemeClr val="tx2">
            <a:lumMod val="75000"/>
            <a:alpha val="40000"/>
          </a:schemeClr>
        </a:solidFill>
        <a:ln>
          <a:solidFill>
            <a:schemeClr val="tx1"/>
          </a:solidFill>
        </a:ln>
      </dgm:spPr>
    </dgm:pt>
    <dgm:pt modelId="{9E74B988-6FF2-4B1A-8E79-9D3B38AB9D88}" type="pres">
      <dgm:prSet presAssocID="{2E430614-9F98-44A1-AE05-2179321A3191}" presName="Image" presStyleLbl="alignImgPlace1" presStyleIdx="0" presStyleCnt="1" custScaleY="89537"/>
      <dgm:spPr>
        <a:blipFill rotWithShape="1">
          <a:blip xmlns:r="http://schemas.openxmlformats.org/officeDocument/2006/relationships" r:embed="rId1"/>
          <a:srcRect/>
          <a:stretch>
            <a:fillRect t="-29000" b="-29000"/>
          </a:stretch>
        </a:blipFill>
      </dgm:spPr>
    </dgm:pt>
  </dgm:ptLst>
  <dgm:cxnLst>
    <dgm:cxn modelId="{374AB71E-E31B-4B16-B562-7F7C752DF760}" type="presOf" srcId="{0FFC6CB6-5DE6-41C0-A36A-AA8F9B5F11B0}" destId="{5AA93E16-88AC-435C-A6B3-E528B643D4B4}" srcOrd="0" destOrd="0" presId="urn:microsoft.com/office/officeart/2009/3/layout/SnapshotPictureList"/>
    <dgm:cxn modelId="{1E825220-E395-40E1-886D-D34953631DA0}" srcId="{2E430614-9F98-44A1-AE05-2179321A3191}" destId="{0FFC6CB6-5DE6-41C0-A36A-AA8F9B5F11B0}" srcOrd="0" destOrd="0" parTransId="{812A2827-6D49-40CE-A172-C97099222214}" sibTransId="{1F27C4C3-2F6C-4936-9CF1-27C3AAB2E41D}"/>
    <dgm:cxn modelId="{E28DA79F-FEF5-4F08-8855-05BC6A75DD9F}" type="presOf" srcId="{8CB1D3B8-654A-40AA-99A2-EF2FEB71CA05}" destId="{E5D12AB3-BBDC-4B9A-BA7B-12DBDB2FA1D6}" srcOrd="0" destOrd="0" presId="urn:microsoft.com/office/officeart/2009/3/layout/SnapshotPictureList"/>
    <dgm:cxn modelId="{BB5D9EA4-C195-4674-BF99-9B19D6C14B7F}" type="presOf" srcId="{2E430614-9F98-44A1-AE05-2179321A3191}" destId="{F9005CA7-6B2A-4D21-B604-A309AD441FD5}" srcOrd="0" destOrd="0" presId="urn:microsoft.com/office/officeart/2009/3/layout/SnapshotPictureList"/>
    <dgm:cxn modelId="{DA652FCD-2883-468C-B1CF-269EFC8E97AE}" srcId="{8CB1D3B8-654A-40AA-99A2-EF2FEB71CA05}" destId="{2E430614-9F98-44A1-AE05-2179321A3191}" srcOrd="0" destOrd="0" parTransId="{F50EA7D6-FADD-4AF1-97DE-29E83AD671F6}" sibTransId="{EEBE5A2D-2EAB-4DD8-BC37-28A70B232CBD}"/>
    <dgm:cxn modelId="{A1AF1FB2-8BBF-4C42-A2FE-2516FDC3F6F4}" type="presParOf" srcId="{E5D12AB3-BBDC-4B9A-BA7B-12DBDB2FA1D6}" destId="{CB5E0E45-30CF-47EB-B10B-36772C14337E}" srcOrd="0" destOrd="0" presId="urn:microsoft.com/office/officeart/2009/3/layout/SnapshotPictureList"/>
    <dgm:cxn modelId="{306CB754-C5C0-4059-8775-FBAD8408AABF}" type="presParOf" srcId="{CB5E0E45-30CF-47EB-B10B-36772C14337E}" destId="{00341187-D634-4AD1-8907-A30589E10552}" srcOrd="0" destOrd="0" presId="urn:microsoft.com/office/officeart/2009/3/layout/SnapshotPictureList"/>
    <dgm:cxn modelId="{742A0C43-3737-492D-B402-613BDB831361}" type="presParOf" srcId="{CB5E0E45-30CF-47EB-B10B-36772C14337E}" destId="{F9005CA7-6B2A-4D21-B604-A309AD441FD5}" srcOrd="1" destOrd="0" presId="urn:microsoft.com/office/officeart/2009/3/layout/SnapshotPictureList"/>
    <dgm:cxn modelId="{F2F347D5-91D2-44C6-8138-BD9E9D8CC8E9}" type="presParOf" srcId="{CB5E0E45-30CF-47EB-B10B-36772C14337E}" destId="{5AA93E16-88AC-435C-A6B3-E528B643D4B4}" srcOrd="2" destOrd="0" presId="urn:microsoft.com/office/officeart/2009/3/layout/SnapshotPictureList"/>
    <dgm:cxn modelId="{8EE1050E-CE99-4807-AC69-A84D09D4D00C}" type="presParOf" srcId="{CB5E0E45-30CF-47EB-B10B-36772C14337E}" destId="{25E8A759-5E8A-4034-AE4C-C33852839842}" srcOrd="3" destOrd="0" presId="urn:microsoft.com/office/officeart/2009/3/layout/SnapshotPictureList"/>
    <dgm:cxn modelId="{86C97D81-F11F-4909-BB2C-D1D203FB214F}" type="presParOf" srcId="{CB5E0E45-30CF-47EB-B10B-36772C14337E}" destId="{9E74B988-6FF2-4B1A-8E79-9D3B38AB9D88}" srcOrd="4" destOrd="0" presId="urn:microsoft.com/office/officeart/2009/3/layout/SnapshotPictur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98145A9-20FF-4646-B422-8180AC658998}" type="doc">
      <dgm:prSet loTypeId="urn:microsoft.com/office/officeart/2005/8/layout/hList3" loCatId="list" qsTypeId="urn:microsoft.com/office/officeart/2005/8/quickstyle/simple1" qsCatId="simple" csTypeId="urn:microsoft.com/office/officeart/2005/8/colors/accent1_2" csCatId="accent1" phldr="1"/>
      <dgm:spPr/>
      <dgm:t>
        <a:bodyPr/>
        <a:lstStyle/>
        <a:p>
          <a:endParaRPr lang="en-GB"/>
        </a:p>
      </dgm:t>
    </dgm:pt>
    <dgm:pt modelId="{3E92FBB6-8F28-46EB-BC13-E1DE26414A9D}">
      <dgm:prSet phldrT="[Text]" custT="1"/>
      <dgm:spPr>
        <a:solidFill>
          <a:schemeClr val="tx2">
            <a:lumMod val="60000"/>
            <a:lumOff val="40000"/>
          </a:schemeClr>
        </a:solidFill>
        <a:ln>
          <a:solidFill>
            <a:schemeClr val="tx1"/>
          </a:solidFill>
        </a:ln>
      </dgm:spPr>
      <dgm:t>
        <a:bodyPr/>
        <a:lstStyle/>
        <a:p>
          <a:r>
            <a:rPr lang="en-GB" sz="2400" dirty="0">
              <a:solidFill>
                <a:schemeClr val="tx1"/>
              </a:solidFill>
            </a:rPr>
            <a:t>A person commits an offence if :-</a:t>
          </a:r>
        </a:p>
      </dgm:t>
    </dgm:pt>
    <dgm:pt modelId="{98FF3C35-CDBF-401B-9497-B9A409A1248A}" type="parTrans" cxnId="{B82378A5-BC4D-4F8F-9E17-9A52DF9E8050}">
      <dgm:prSet/>
      <dgm:spPr/>
      <dgm:t>
        <a:bodyPr/>
        <a:lstStyle/>
        <a:p>
          <a:endParaRPr lang="en-GB"/>
        </a:p>
      </dgm:t>
    </dgm:pt>
    <dgm:pt modelId="{191FDA33-CD88-44B3-AB7E-254C417462F9}" type="sibTrans" cxnId="{B82378A5-BC4D-4F8F-9E17-9A52DF9E8050}">
      <dgm:prSet/>
      <dgm:spPr/>
      <dgm:t>
        <a:bodyPr/>
        <a:lstStyle/>
        <a:p>
          <a:endParaRPr lang="en-GB"/>
        </a:p>
      </dgm:t>
    </dgm:pt>
    <dgm:pt modelId="{F547C94F-58EC-4F84-84DC-B8135DEB1429}">
      <dgm:prSet phldrT="[Text]" custT="1"/>
      <dgm:spPr>
        <a:solidFill>
          <a:schemeClr val="tx2">
            <a:lumMod val="20000"/>
            <a:lumOff val="80000"/>
          </a:schemeClr>
        </a:solidFill>
        <a:ln>
          <a:solidFill>
            <a:schemeClr val="tx1"/>
          </a:solidFill>
        </a:ln>
      </dgm:spPr>
      <dgm:t>
        <a:bodyPr/>
        <a:lstStyle/>
        <a:p>
          <a:r>
            <a:rPr lang="en-GB" sz="2400" dirty="0">
              <a:solidFill>
                <a:schemeClr val="tx1"/>
              </a:solidFill>
            </a:rPr>
            <a:t>The person discloses, or threatens to disclose a private sexual photograph or film in which another appears</a:t>
          </a:r>
        </a:p>
      </dgm:t>
    </dgm:pt>
    <dgm:pt modelId="{6F430CA3-9A40-436C-9E17-2A15983E7C57}" type="parTrans" cxnId="{C18F7A4C-276C-4D02-BD14-EDEBE20F742A}">
      <dgm:prSet/>
      <dgm:spPr/>
      <dgm:t>
        <a:bodyPr/>
        <a:lstStyle/>
        <a:p>
          <a:endParaRPr lang="en-GB"/>
        </a:p>
      </dgm:t>
    </dgm:pt>
    <dgm:pt modelId="{DA2165B8-CF7B-477B-B1CB-DD6DA9C47A27}" type="sibTrans" cxnId="{C18F7A4C-276C-4D02-BD14-EDEBE20F742A}">
      <dgm:prSet/>
      <dgm:spPr/>
      <dgm:t>
        <a:bodyPr/>
        <a:lstStyle/>
        <a:p>
          <a:endParaRPr lang="en-GB"/>
        </a:p>
      </dgm:t>
    </dgm:pt>
    <dgm:pt modelId="{2871D2A2-103D-41B1-B32B-3276E4A1C7D0}">
      <dgm:prSet phldrT="[Text]" custT="1"/>
      <dgm:spPr>
        <a:solidFill>
          <a:schemeClr val="accent1">
            <a:lumMod val="40000"/>
            <a:lumOff val="60000"/>
          </a:schemeClr>
        </a:solidFill>
        <a:ln>
          <a:solidFill>
            <a:schemeClr val="tx1"/>
          </a:solidFill>
        </a:ln>
      </dgm:spPr>
      <dgm:t>
        <a:bodyPr/>
        <a:lstStyle/>
        <a:p>
          <a:r>
            <a:rPr lang="en-GB" sz="2400" dirty="0">
              <a:solidFill>
                <a:schemeClr val="tx1"/>
              </a:solidFill>
            </a:rPr>
            <a:t>By doing so, the person intends to cause distress to that individual, &amp;</a:t>
          </a:r>
        </a:p>
      </dgm:t>
    </dgm:pt>
    <dgm:pt modelId="{8739C646-7FBA-4146-9FB8-13BDAE8DFB6A}" type="parTrans" cxnId="{D6FA3923-3E68-44D3-A31E-812CBB560A17}">
      <dgm:prSet/>
      <dgm:spPr/>
      <dgm:t>
        <a:bodyPr/>
        <a:lstStyle/>
        <a:p>
          <a:endParaRPr lang="en-GB"/>
        </a:p>
      </dgm:t>
    </dgm:pt>
    <dgm:pt modelId="{8D240336-A028-416A-8B12-19B1703112B1}" type="sibTrans" cxnId="{D6FA3923-3E68-44D3-A31E-812CBB560A17}">
      <dgm:prSet/>
      <dgm:spPr/>
      <dgm:t>
        <a:bodyPr/>
        <a:lstStyle/>
        <a:p>
          <a:endParaRPr lang="en-GB"/>
        </a:p>
      </dgm:t>
    </dgm:pt>
    <dgm:pt modelId="{5BE224A7-853F-4E13-8057-9E606EC519F0}">
      <dgm:prSet phldrT="[Text]" custT="1"/>
      <dgm:spPr>
        <a:solidFill>
          <a:schemeClr val="tx2">
            <a:lumMod val="20000"/>
            <a:lumOff val="80000"/>
          </a:schemeClr>
        </a:solidFill>
        <a:ln>
          <a:solidFill>
            <a:schemeClr val="tx1"/>
          </a:solidFill>
        </a:ln>
      </dgm:spPr>
      <dgm:t>
        <a:bodyPr/>
        <a:lstStyle/>
        <a:p>
          <a:r>
            <a:rPr lang="en-GB" sz="2400" dirty="0">
              <a:solidFill>
                <a:schemeClr val="tx1"/>
              </a:solidFill>
            </a:rPr>
            <a:t>The disclosure is, or would be made without the consent of the individual</a:t>
          </a:r>
        </a:p>
      </dgm:t>
    </dgm:pt>
    <dgm:pt modelId="{D48AC309-4595-4FAB-BF17-62BD4F43D9ED}" type="parTrans" cxnId="{40BDAE88-CB94-4BB9-B628-E7EAE6DB0446}">
      <dgm:prSet/>
      <dgm:spPr/>
      <dgm:t>
        <a:bodyPr/>
        <a:lstStyle/>
        <a:p>
          <a:endParaRPr lang="en-GB"/>
        </a:p>
      </dgm:t>
    </dgm:pt>
    <dgm:pt modelId="{F72FB833-984D-4BEE-822B-04E20A890D1F}" type="sibTrans" cxnId="{40BDAE88-CB94-4BB9-B628-E7EAE6DB0446}">
      <dgm:prSet/>
      <dgm:spPr/>
      <dgm:t>
        <a:bodyPr/>
        <a:lstStyle/>
        <a:p>
          <a:endParaRPr lang="en-GB"/>
        </a:p>
      </dgm:t>
    </dgm:pt>
    <dgm:pt modelId="{252EAC4B-DF34-4206-9A0A-E546C3A7B91F}" type="pres">
      <dgm:prSet presAssocID="{798145A9-20FF-4646-B422-8180AC658998}" presName="composite" presStyleCnt="0">
        <dgm:presLayoutVars>
          <dgm:chMax val="1"/>
          <dgm:dir/>
          <dgm:resizeHandles val="exact"/>
        </dgm:presLayoutVars>
      </dgm:prSet>
      <dgm:spPr/>
    </dgm:pt>
    <dgm:pt modelId="{7B19A727-8DD1-4B33-9AFF-ADB232D27C6D}" type="pres">
      <dgm:prSet presAssocID="{3E92FBB6-8F28-46EB-BC13-E1DE26414A9D}" presName="roof" presStyleLbl="dkBgShp" presStyleIdx="0" presStyleCnt="2"/>
      <dgm:spPr/>
    </dgm:pt>
    <dgm:pt modelId="{49B9E06B-0F8D-4EE5-B63F-02F29E92A8D6}" type="pres">
      <dgm:prSet presAssocID="{3E92FBB6-8F28-46EB-BC13-E1DE26414A9D}" presName="pillars" presStyleCnt="0"/>
      <dgm:spPr/>
    </dgm:pt>
    <dgm:pt modelId="{5511AE8B-F440-4E67-93C4-8A3BB8142B6B}" type="pres">
      <dgm:prSet presAssocID="{3E92FBB6-8F28-46EB-BC13-E1DE26414A9D}" presName="pillar1" presStyleLbl="node1" presStyleIdx="0" presStyleCnt="3">
        <dgm:presLayoutVars>
          <dgm:bulletEnabled val="1"/>
        </dgm:presLayoutVars>
      </dgm:prSet>
      <dgm:spPr/>
    </dgm:pt>
    <dgm:pt modelId="{7E167898-B4C3-4CC4-87AF-5DE713A63A3E}" type="pres">
      <dgm:prSet presAssocID="{2871D2A2-103D-41B1-B32B-3276E4A1C7D0}" presName="pillarX" presStyleLbl="node1" presStyleIdx="1" presStyleCnt="3">
        <dgm:presLayoutVars>
          <dgm:bulletEnabled val="1"/>
        </dgm:presLayoutVars>
      </dgm:prSet>
      <dgm:spPr/>
    </dgm:pt>
    <dgm:pt modelId="{3ECA86BE-FE40-4ECA-99EC-583AF366E99D}" type="pres">
      <dgm:prSet presAssocID="{5BE224A7-853F-4E13-8057-9E606EC519F0}" presName="pillarX" presStyleLbl="node1" presStyleIdx="2" presStyleCnt="3">
        <dgm:presLayoutVars>
          <dgm:bulletEnabled val="1"/>
        </dgm:presLayoutVars>
      </dgm:prSet>
      <dgm:spPr/>
    </dgm:pt>
    <dgm:pt modelId="{E21BC047-DA54-4E60-B481-0A5A2427AE2D}" type="pres">
      <dgm:prSet presAssocID="{3E92FBB6-8F28-46EB-BC13-E1DE26414A9D}" presName="base" presStyleLbl="dkBgShp" presStyleIdx="1" presStyleCnt="2"/>
      <dgm:spPr>
        <a:solidFill>
          <a:schemeClr val="tx2">
            <a:lumMod val="60000"/>
            <a:lumOff val="40000"/>
          </a:schemeClr>
        </a:solidFill>
        <a:ln>
          <a:solidFill>
            <a:schemeClr val="tx1"/>
          </a:solidFill>
        </a:ln>
      </dgm:spPr>
    </dgm:pt>
  </dgm:ptLst>
  <dgm:cxnLst>
    <dgm:cxn modelId="{68918307-67AF-4B10-90E7-233963DAC619}" type="presOf" srcId="{2871D2A2-103D-41B1-B32B-3276E4A1C7D0}" destId="{7E167898-B4C3-4CC4-87AF-5DE713A63A3E}" srcOrd="0" destOrd="0" presId="urn:microsoft.com/office/officeart/2005/8/layout/hList3"/>
    <dgm:cxn modelId="{AA1CAE07-3D12-402C-81A8-DA604F14494C}" type="presOf" srcId="{3E92FBB6-8F28-46EB-BC13-E1DE26414A9D}" destId="{7B19A727-8DD1-4B33-9AFF-ADB232D27C6D}" srcOrd="0" destOrd="0" presId="urn:microsoft.com/office/officeart/2005/8/layout/hList3"/>
    <dgm:cxn modelId="{D6FA3923-3E68-44D3-A31E-812CBB560A17}" srcId="{3E92FBB6-8F28-46EB-BC13-E1DE26414A9D}" destId="{2871D2A2-103D-41B1-B32B-3276E4A1C7D0}" srcOrd="1" destOrd="0" parTransId="{8739C646-7FBA-4146-9FB8-13BDAE8DFB6A}" sibTransId="{8D240336-A028-416A-8B12-19B1703112B1}"/>
    <dgm:cxn modelId="{DFB44937-C411-4DF9-97E3-A15CF49EDA83}" type="presOf" srcId="{F547C94F-58EC-4F84-84DC-B8135DEB1429}" destId="{5511AE8B-F440-4E67-93C4-8A3BB8142B6B}" srcOrd="0" destOrd="0" presId="urn:microsoft.com/office/officeart/2005/8/layout/hList3"/>
    <dgm:cxn modelId="{C18F7A4C-276C-4D02-BD14-EDEBE20F742A}" srcId="{3E92FBB6-8F28-46EB-BC13-E1DE26414A9D}" destId="{F547C94F-58EC-4F84-84DC-B8135DEB1429}" srcOrd="0" destOrd="0" parTransId="{6F430CA3-9A40-436C-9E17-2A15983E7C57}" sibTransId="{DA2165B8-CF7B-477B-B1CB-DD6DA9C47A27}"/>
    <dgm:cxn modelId="{FB487C78-E6AB-43AB-A539-84C7E5449A5D}" type="presOf" srcId="{798145A9-20FF-4646-B422-8180AC658998}" destId="{252EAC4B-DF34-4206-9A0A-E546C3A7B91F}" srcOrd="0" destOrd="0" presId="urn:microsoft.com/office/officeart/2005/8/layout/hList3"/>
    <dgm:cxn modelId="{9173C77A-925A-4C47-AD8B-16FDE6A642F8}" type="presOf" srcId="{5BE224A7-853F-4E13-8057-9E606EC519F0}" destId="{3ECA86BE-FE40-4ECA-99EC-583AF366E99D}" srcOrd="0" destOrd="0" presId="urn:microsoft.com/office/officeart/2005/8/layout/hList3"/>
    <dgm:cxn modelId="{40BDAE88-CB94-4BB9-B628-E7EAE6DB0446}" srcId="{3E92FBB6-8F28-46EB-BC13-E1DE26414A9D}" destId="{5BE224A7-853F-4E13-8057-9E606EC519F0}" srcOrd="2" destOrd="0" parTransId="{D48AC309-4595-4FAB-BF17-62BD4F43D9ED}" sibTransId="{F72FB833-984D-4BEE-822B-04E20A890D1F}"/>
    <dgm:cxn modelId="{B82378A5-BC4D-4F8F-9E17-9A52DF9E8050}" srcId="{798145A9-20FF-4646-B422-8180AC658998}" destId="{3E92FBB6-8F28-46EB-BC13-E1DE26414A9D}" srcOrd="0" destOrd="0" parTransId="{98FF3C35-CDBF-401B-9497-B9A409A1248A}" sibTransId="{191FDA33-CD88-44B3-AB7E-254C417462F9}"/>
    <dgm:cxn modelId="{67B3F5FD-2FB5-44E5-A6B7-B91118DC0C0E}" type="presParOf" srcId="{252EAC4B-DF34-4206-9A0A-E546C3A7B91F}" destId="{7B19A727-8DD1-4B33-9AFF-ADB232D27C6D}" srcOrd="0" destOrd="0" presId="urn:microsoft.com/office/officeart/2005/8/layout/hList3"/>
    <dgm:cxn modelId="{0AD479FE-2ABF-4D35-A96F-4614A921BC73}" type="presParOf" srcId="{252EAC4B-DF34-4206-9A0A-E546C3A7B91F}" destId="{49B9E06B-0F8D-4EE5-B63F-02F29E92A8D6}" srcOrd="1" destOrd="0" presId="urn:microsoft.com/office/officeart/2005/8/layout/hList3"/>
    <dgm:cxn modelId="{F4CF99D3-D823-4049-BFF5-BA4D830156F1}" type="presParOf" srcId="{49B9E06B-0F8D-4EE5-B63F-02F29E92A8D6}" destId="{5511AE8B-F440-4E67-93C4-8A3BB8142B6B}" srcOrd="0" destOrd="0" presId="urn:microsoft.com/office/officeart/2005/8/layout/hList3"/>
    <dgm:cxn modelId="{3A92A808-4584-437A-8871-C3B45ACD3A33}" type="presParOf" srcId="{49B9E06B-0F8D-4EE5-B63F-02F29E92A8D6}" destId="{7E167898-B4C3-4CC4-87AF-5DE713A63A3E}" srcOrd="1" destOrd="0" presId="urn:microsoft.com/office/officeart/2005/8/layout/hList3"/>
    <dgm:cxn modelId="{85DB31A2-73F1-4E09-A997-3EF5F152E635}" type="presParOf" srcId="{49B9E06B-0F8D-4EE5-B63F-02F29E92A8D6}" destId="{3ECA86BE-FE40-4ECA-99EC-583AF366E99D}" srcOrd="2" destOrd="0" presId="urn:microsoft.com/office/officeart/2005/8/layout/hList3"/>
    <dgm:cxn modelId="{B71FE14D-6C71-4456-8501-E6AB851389B8}" type="presParOf" srcId="{252EAC4B-DF34-4206-9A0A-E546C3A7B91F}" destId="{E21BC047-DA54-4E60-B481-0A5A2427AE2D}" srcOrd="2" destOrd="0" presId="urn:microsoft.com/office/officeart/2005/8/layout/hList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596567D-1652-4EDA-B924-3700F5DFE23C}" type="doc">
      <dgm:prSet loTypeId="urn:microsoft.com/office/officeart/2005/8/layout/process4" loCatId="list" qsTypeId="urn:microsoft.com/office/officeart/2005/8/quickstyle/simple1" qsCatId="simple" csTypeId="urn:microsoft.com/office/officeart/2005/8/colors/accent1_2" csCatId="accent1" phldr="1"/>
      <dgm:spPr/>
      <dgm:t>
        <a:bodyPr/>
        <a:lstStyle/>
        <a:p>
          <a:endParaRPr lang="en-GB"/>
        </a:p>
      </dgm:t>
    </dgm:pt>
    <dgm:pt modelId="{ECDEFA2C-9615-4868-B48D-FC23E19445CD}">
      <dgm:prSet phldrT="[Text]" custT="1"/>
      <dgm:spPr>
        <a:solidFill>
          <a:schemeClr val="tx2">
            <a:lumMod val="60000"/>
            <a:lumOff val="40000"/>
          </a:schemeClr>
        </a:solidFill>
        <a:ln>
          <a:solidFill>
            <a:schemeClr val="tx1"/>
          </a:solidFill>
        </a:ln>
      </dgm:spPr>
      <dgm:t>
        <a:bodyPr/>
        <a:lstStyle/>
        <a:p>
          <a:r>
            <a:rPr lang="en-GB" sz="2800" dirty="0">
              <a:solidFill>
                <a:schemeClr val="tx1"/>
              </a:solidFill>
            </a:rPr>
            <a:t>Defences to possession of extreme pornography</a:t>
          </a:r>
        </a:p>
      </dgm:t>
    </dgm:pt>
    <dgm:pt modelId="{D02773EC-360A-42C0-AAE5-B26A8EABBCC4}" type="parTrans" cxnId="{A3AA2D3D-0168-4D29-9A9F-7F8556E53465}">
      <dgm:prSet/>
      <dgm:spPr/>
      <dgm:t>
        <a:bodyPr/>
        <a:lstStyle/>
        <a:p>
          <a:endParaRPr lang="en-GB"/>
        </a:p>
      </dgm:t>
    </dgm:pt>
    <dgm:pt modelId="{2AE97AF0-A720-4DEC-8432-0C3EC48D7FB6}" type="sibTrans" cxnId="{A3AA2D3D-0168-4D29-9A9F-7F8556E53465}">
      <dgm:prSet/>
      <dgm:spPr/>
      <dgm:t>
        <a:bodyPr/>
        <a:lstStyle/>
        <a:p>
          <a:endParaRPr lang="en-GB"/>
        </a:p>
      </dgm:t>
    </dgm:pt>
    <dgm:pt modelId="{1A1A79E4-8D9F-4F47-858A-E9EA0B6CACC3}">
      <dgm:prSet phldrT="[Text]" custT="1"/>
      <dgm:spPr>
        <a:solidFill>
          <a:schemeClr val="accent1">
            <a:alpha val="90000"/>
          </a:schemeClr>
        </a:solidFill>
        <a:ln>
          <a:solidFill>
            <a:schemeClr val="tx1">
              <a:alpha val="90000"/>
            </a:schemeClr>
          </a:solidFill>
        </a:ln>
      </dgm:spPr>
      <dgm:t>
        <a:bodyPr/>
        <a:lstStyle/>
        <a:p>
          <a:r>
            <a:rPr lang="en-GB" sz="2400" b="1" dirty="0"/>
            <a:t>Section 65</a:t>
          </a:r>
        </a:p>
        <a:p>
          <a:r>
            <a:rPr lang="en-GB" sz="2400" dirty="0"/>
            <a:t>General Defences</a:t>
          </a:r>
        </a:p>
      </dgm:t>
    </dgm:pt>
    <dgm:pt modelId="{3FDA518B-F927-44F0-93A9-496FF0278E6C}" type="parTrans" cxnId="{249CDE63-2888-4975-B0CD-227672A74E58}">
      <dgm:prSet/>
      <dgm:spPr/>
      <dgm:t>
        <a:bodyPr/>
        <a:lstStyle/>
        <a:p>
          <a:endParaRPr lang="en-GB"/>
        </a:p>
      </dgm:t>
    </dgm:pt>
    <dgm:pt modelId="{D713BC78-C18F-49D0-9F12-00600DB2AD12}" type="sibTrans" cxnId="{249CDE63-2888-4975-B0CD-227672A74E58}">
      <dgm:prSet/>
      <dgm:spPr/>
      <dgm:t>
        <a:bodyPr/>
        <a:lstStyle/>
        <a:p>
          <a:endParaRPr lang="en-GB"/>
        </a:p>
      </dgm:t>
    </dgm:pt>
    <dgm:pt modelId="{BF01D699-95FD-4BAF-B828-CB4B5D4006D9}">
      <dgm:prSet phldrT="[Text]" custT="1"/>
      <dgm:spPr>
        <a:solidFill>
          <a:schemeClr val="accent1">
            <a:alpha val="90000"/>
          </a:schemeClr>
        </a:solidFill>
        <a:ln>
          <a:solidFill>
            <a:schemeClr val="tx1">
              <a:alpha val="90000"/>
            </a:schemeClr>
          </a:solidFill>
        </a:ln>
      </dgm:spPr>
      <dgm:t>
        <a:bodyPr/>
        <a:lstStyle/>
        <a:p>
          <a:r>
            <a:rPr lang="en-GB" sz="2400" b="1" dirty="0"/>
            <a:t>Section 66</a:t>
          </a:r>
        </a:p>
        <a:p>
          <a:r>
            <a:rPr lang="en-GB" sz="2400" dirty="0"/>
            <a:t>Participation in consensual acts</a:t>
          </a:r>
        </a:p>
      </dgm:t>
    </dgm:pt>
    <dgm:pt modelId="{CEEAF1CD-BD76-4B67-AD27-16DA610F9967}" type="parTrans" cxnId="{BB84B3ED-217A-464D-B2AD-C2C1F15CD18F}">
      <dgm:prSet/>
      <dgm:spPr/>
      <dgm:t>
        <a:bodyPr/>
        <a:lstStyle/>
        <a:p>
          <a:endParaRPr lang="en-GB"/>
        </a:p>
      </dgm:t>
    </dgm:pt>
    <dgm:pt modelId="{17D0A6F2-D2A8-403A-A695-5E125719EE4E}" type="sibTrans" cxnId="{BB84B3ED-217A-464D-B2AD-C2C1F15CD18F}">
      <dgm:prSet/>
      <dgm:spPr/>
      <dgm:t>
        <a:bodyPr/>
        <a:lstStyle/>
        <a:p>
          <a:endParaRPr lang="en-GB"/>
        </a:p>
      </dgm:t>
    </dgm:pt>
    <dgm:pt modelId="{EEBD28F5-E334-4A2E-B790-9EFD5FE9B320}" type="pres">
      <dgm:prSet presAssocID="{2596567D-1652-4EDA-B924-3700F5DFE23C}" presName="Name0" presStyleCnt="0">
        <dgm:presLayoutVars>
          <dgm:dir/>
          <dgm:animLvl val="lvl"/>
          <dgm:resizeHandles val="exact"/>
        </dgm:presLayoutVars>
      </dgm:prSet>
      <dgm:spPr/>
    </dgm:pt>
    <dgm:pt modelId="{B2FB6209-4267-4D3D-8CA1-3299602E50BC}" type="pres">
      <dgm:prSet presAssocID="{ECDEFA2C-9615-4868-B48D-FC23E19445CD}" presName="boxAndChildren" presStyleCnt="0"/>
      <dgm:spPr/>
    </dgm:pt>
    <dgm:pt modelId="{EA94A84E-555D-4FB7-8111-D8EF032C368A}" type="pres">
      <dgm:prSet presAssocID="{ECDEFA2C-9615-4868-B48D-FC23E19445CD}" presName="parentTextBox" presStyleLbl="node1" presStyleIdx="0" presStyleCnt="1"/>
      <dgm:spPr/>
    </dgm:pt>
    <dgm:pt modelId="{4A102F62-9387-4245-A322-875B672912B2}" type="pres">
      <dgm:prSet presAssocID="{ECDEFA2C-9615-4868-B48D-FC23E19445CD}" presName="entireBox" presStyleLbl="node1" presStyleIdx="0" presStyleCnt="1" custLinFactNeighborX="2009" custLinFactNeighborY="-29339"/>
      <dgm:spPr/>
    </dgm:pt>
    <dgm:pt modelId="{227B1F2C-544D-49B8-95DA-41A2AD190B2C}" type="pres">
      <dgm:prSet presAssocID="{ECDEFA2C-9615-4868-B48D-FC23E19445CD}" presName="descendantBox" presStyleCnt="0"/>
      <dgm:spPr/>
    </dgm:pt>
    <dgm:pt modelId="{2F863F5A-EB94-424D-982D-DB083A4E3C50}" type="pres">
      <dgm:prSet presAssocID="{1A1A79E4-8D9F-4F47-858A-E9EA0B6CACC3}" presName="childTextBox" presStyleLbl="fgAccFollowNode1" presStyleIdx="0" presStyleCnt="2">
        <dgm:presLayoutVars>
          <dgm:bulletEnabled val="1"/>
        </dgm:presLayoutVars>
      </dgm:prSet>
      <dgm:spPr/>
    </dgm:pt>
    <dgm:pt modelId="{B5B5EAAC-3722-4350-BA2B-B6707E414553}" type="pres">
      <dgm:prSet presAssocID="{BF01D699-95FD-4BAF-B828-CB4B5D4006D9}" presName="childTextBox" presStyleLbl="fgAccFollowNode1" presStyleIdx="1" presStyleCnt="2">
        <dgm:presLayoutVars>
          <dgm:bulletEnabled val="1"/>
        </dgm:presLayoutVars>
      </dgm:prSet>
      <dgm:spPr/>
    </dgm:pt>
  </dgm:ptLst>
  <dgm:cxnLst>
    <dgm:cxn modelId="{D57EC312-4031-4B44-A682-4A0AFD90BF01}" type="presOf" srcId="{1A1A79E4-8D9F-4F47-858A-E9EA0B6CACC3}" destId="{2F863F5A-EB94-424D-982D-DB083A4E3C50}" srcOrd="0" destOrd="0" presId="urn:microsoft.com/office/officeart/2005/8/layout/process4"/>
    <dgm:cxn modelId="{11EF4B1D-EF7F-4F7C-8989-C931A99CE536}" type="presOf" srcId="{ECDEFA2C-9615-4868-B48D-FC23E19445CD}" destId="{EA94A84E-555D-4FB7-8111-D8EF032C368A}" srcOrd="0" destOrd="0" presId="urn:microsoft.com/office/officeart/2005/8/layout/process4"/>
    <dgm:cxn modelId="{A3AA2D3D-0168-4D29-9A9F-7F8556E53465}" srcId="{2596567D-1652-4EDA-B924-3700F5DFE23C}" destId="{ECDEFA2C-9615-4868-B48D-FC23E19445CD}" srcOrd="0" destOrd="0" parTransId="{D02773EC-360A-42C0-AAE5-B26A8EABBCC4}" sibTransId="{2AE97AF0-A720-4DEC-8432-0C3EC48D7FB6}"/>
    <dgm:cxn modelId="{249CDE63-2888-4975-B0CD-227672A74E58}" srcId="{ECDEFA2C-9615-4868-B48D-FC23E19445CD}" destId="{1A1A79E4-8D9F-4F47-858A-E9EA0B6CACC3}" srcOrd="0" destOrd="0" parTransId="{3FDA518B-F927-44F0-93A9-496FF0278E6C}" sibTransId="{D713BC78-C18F-49D0-9F12-00600DB2AD12}"/>
    <dgm:cxn modelId="{E49B40BF-9E53-4E70-80E5-80399B96EF8A}" type="presOf" srcId="{BF01D699-95FD-4BAF-B828-CB4B5D4006D9}" destId="{B5B5EAAC-3722-4350-BA2B-B6707E414553}" srcOrd="0" destOrd="0" presId="urn:microsoft.com/office/officeart/2005/8/layout/process4"/>
    <dgm:cxn modelId="{6D12B2EC-AF82-4558-979C-6FEBF7966EA5}" type="presOf" srcId="{ECDEFA2C-9615-4868-B48D-FC23E19445CD}" destId="{4A102F62-9387-4245-A322-875B672912B2}" srcOrd="1" destOrd="0" presId="urn:microsoft.com/office/officeart/2005/8/layout/process4"/>
    <dgm:cxn modelId="{BB84B3ED-217A-464D-B2AD-C2C1F15CD18F}" srcId="{ECDEFA2C-9615-4868-B48D-FC23E19445CD}" destId="{BF01D699-95FD-4BAF-B828-CB4B5D4006D9}" srcOrd="1" destOrd="0" parTransId="{CEEAF1CD-BD76-4B67-AD27-16DA610F9967}" sibTransId="{17D0A6F2-D2A8-403A-A695-5E125719EE4E}"/>
    <dgm:cxn modelId="{28E1B3FE-CB72-4265-95E4-473080071738}" type="presOf" srcId="{2596567D-1652-4EDA-B924-3700F5DFE23C}" destId="{EEBD28F5-E334-4A2E-B790-9EFD5FE9B320}" srcOrd="0" destOrd="0" presId="urn:microsoft.com/office/officeart/2005/8/layout/process4"/>
    <dgm:cxn modelId="{C31F1546-20D1-4055-820A-17B1D3D36CB9}" type="presParOf" srcId="{EEBD28F5-E334-4A2E-B790-9EFD5FE9B320}" destId="{B2FB6209-4267-4D3D-8CA1-3299602E50BC}" srcOrd="0" destOrd="0" presId="urn:microsoft.com/office/officeart/2005/8/layout/process4"/>
    <dgm:cxn modelId="{CCF20B26-03AE-469D-BD91-BF63A0531D5B}" type="presParOf" srcId="{B2FB6209-4267-4D3D-8CA1-3299602E50BC}" destId="{EA94A84E-555D-4FB7-8111-D8EF032C368A}" srcOrd="0" destOrd="0" presId="urn:microsoft.com/office/officeart/2005/8/layout/process4"/>
    <dgm:cxn modelId="{40D2576B-72A6-40EB-9DBA-17C496389856}" type="presParOf" srcId="{B2FB6209-4267-4D3D-8CA1-3299602E50BC}" destId="{4A102F62-9387-4245-A322-875B672912B2}" srcOrd="1" destOrd="0" presId="urn:microsoft.com/office/officeart/2005/8/layout/process4"/>
    <dgm:cxn modelId="{7577002A-1860-4E55-85F2-28200B0F61FF}" type="presParOf" srcId="{B2FB6209-4267-4D3D-8CA1-3299602E50BC}" destId="{227B1F2C-544D-49B8-95DA-41A2AD190B2C}" srcOrd="2" destOrd="0" presId="urn:microsoft.com/office/officeart/2005/8/layout/process4"/>
    <dgm:cxn modelId="{2C6D6E6E-A1B9-4164-A1AE-00260C5C5234}" type="presParOf" srcId="{227B1F2C-544D-49B8-95DA-41A2AD190B2C}" destId="{2F863F5A-EB94-424D-982D-DB083A4E3C50}" srcOrd="0" destOrd="0" presId="urn:microsoft.com/office/officeart/2005/8/layout/process4"/>
    <dgm:cxn modelId="{B40557D2-5095-4844-A0FC-79CD642C308B}" type="presParOf" srcId="{227B1F2C-544D-49B8-95DA-41A2AD190B2C}" destId="{B5B5EAAC-3722-4350-BA2B-B6707E414553}" srcOrd="1"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B4E567-5030-44FD-82DE-C275D82A51E0}">
      <dsp:nvSpPr>
        <dsp:cNvPr id="0" name=""/>
        <dsp:cNvSpPr/>
      </dsp:nvSpPr>
      <dsp:spPr>
        <a:xfrm>
          <a:off x="3482" y="20288"/>
          <a:ext cx="3530776" cy="2118466"/>
        </a:xfrm>
        <a:prstGeom prst="rect">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1. The act committed must be of a lewd, obscene &amp; disgusting nature – the meaning of these terms overlap</a:t>
          </a:r>
        </a:p>
      </dsp:txBody>
      <dsp:txXfrm>
        <a:off x="3482" y="20288"/>
        <a:ext cx="3530776" cy="2118466"/>
      </dsp:txXfrm>
    </dsp:sp>
    <dsp:sp modelId="{31121D80-7E80-4F0B-ACEE-3B1692D6FDBC}">
      <dsp:nvSpPr>
        <dsp:cNvPr id="0" name=""/>
        <dsp:cNvSpPr/>
      </dsp:nvSpPr>
      <dsp:spPr>
        <a:xfrm>
          <a:off x="3887336" y="20288"/>
          <a:ext cx="2828011" cy="2118466"/>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2. The act must be capable of outraging public decency</a:t>
          </a:r>
        </a:p>
      </dsp:txBody>
      <dsp:txXfrm>
        <a:off x="3887336" y="20288"/>
        <a:ext cx="2828011" cy="2118466"/>
      </dsp:txXfrm>
    </dsp:sp>
    <dsp:sp modelId="{4AFE92EE-337D-4BE5-8068-87278BA7A471}">
      <dsp:nvSpPr>
        <dsp:cNvPr id="0" name=""/>
        <dsp:cNvSpPr/>
      </dsp:nvSpPr>
      <dsp:spPr>
        <a:xfrm>
          <a:off x="7068425" y="20288"/>
          <a:ext cx="3530776" cy="2118466"/>
        </a:xfrm>
        <a:prstGeom prst="rect">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3. More than one person must have been able to witness the act </a:t>
          </a:r>
          <a:r>
            <a:rPr lang="en-GB" sz="2400" b="1" i="1" u="sng" kern="1200" dirty="0">
              <a:solidFill>
                <a:schemeClr val="tx1"/>
              </a:solidFill>
            </a:rPr>
            <a:t>even if they didn’t</a:t>
          </a:r>
        </a:p>
      </dsp:txBody>
      <dsp:txXfrm>
        <a:off x="7068425" y="20288"/>
        <a:ext cx="3530776" cy="2118466"/>
      </dsp:txXfrm>
    </dsp:sp>
    <dsp:sp modelId="{A4B7E70F-B5A4-452C-9163-363C35137834}">
      <dsp:nvSpPr>
        <dsp:cNvPr id="0" name=""/>
        <dsp:cNvSpPr/>
      </dsp:nvSpPr>
      <dsp:spPr>
        <a:xfrm>
          <a:off x="1486320" y="2491832"/>
          <a:ext cx="7630044" cy="2118466"/>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4. Reasonable people must be able to venture out without the risk of outrage to minimum standards of decency, therefore the act must be in a place where there is a real possibility that members of the general public might witness it</a:t>
          </a:r>
        </a:p>
      </dsp:txBody>
      <dsp:txXfrm>
        <a:off x="1486320" y="2491832"/>
        <a:ext cx="7630044" cy="211846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4F9E38-18E3-46C0-B026-222C69923AB7}">
      <dsp:nvSpPr>
        <dsp:cNvPr id="0" name=""/>
        <dsp:cNvSpPr/>
      </dsp:nvSpPr>
      <dsp:spPr>
        <a:xfrm>
          <a:off x="0" y="-29313"/>
          <a:ext cx="8935357" cy="1437237"/>
        </a:xfrm>
        <a:prstGeom prst="rect">
          <a:avLst/>
        </a:prstGeom>
        <a:solidFill>
          <a:schemeClr val="accent1">
            <a:lumMod val="40000"/>
            <a:lumOff val="60000"/>
          </a:schemeClr>
        </a:solidFill>
        <a:ln>
          <a:solidFill>
            <a:schemeClr val="tx1"/>
          </a:solidFill>
        </a:ln>
        <a:effectLst/>
      </dsp:spPr>
      <dsp:style>
        <a:lnRef idx="0">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 person is doing a </a:t>
          </a:r>
          <a:r>
            <a:rPr lang="en-GB" sz="2400" b="1" i="1" kern="1200" dirty="0">
              <a:solidFill>
                <a:schemeClr val="tx1"/>
              </a:solidFill>
            </a:rPr>
            <a:t>private act </a:t>
          </a:r>
          <a:r>
            <a:rPr lang="en-GB" sz="2400" kern="1200" dirty="0">
              <a:solidFill>
                <a:schemeClr val="tx1"/>
              </a:solidFill>
            </a:rPr>
            <a:t>if they are in a place which, in the circumstances would reasonably be expected to provide privacy </a:t>
          </a:r>
          <a:r>
            <a:rPr lang="en-GB" sz="2400" b="1" i="1" kern="1200" dirty="0">
              <a:solidFill>
                <a:schemeClr val="tx1"/>
              </a:solidFill>
            </a:rPr>
            <a:t>AND….</a:t>
          </a:r>
        </a:p>
      </dsp:txBody>
      <dsp:txXfrm>
        <a:off x="0" y="-29313"/>
        <a:ext cx="8935357" cy="1437237"/>
      </dsp:txXfrm>
    </dsp:sp>
    <dsp:sp modelId="{5753CBE2-638B-4681-A1D8-CF4D67A944BE}">
      <dsp:nvSpPr>
        <dsp:cNvPr id="0" name=""/>
        <dsp:cNvSpPr/>
      </dsp:nvSpPr>
      <dsp:spPr>
        <a:xfrm>
          <a:off x="4362" y="1349297"/>
          <a:ext cx="2975543" cy="2771965"/>
        </a:xfrm>
        <a:prstGeom prst="rect">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 person’s </a:t>
          </a:r>
          <a:r>
            <a:rPr lang="en-GB" sz="2400" b="1" i="1" kern="1200" dirty="0">
              <a:solidFill>
                <a:schemeClr val="tx1"/>
              </a:solidFill>
            </a:rPr>
            <a:t>genitals</a:t>
          </a:r>
          <a:r>
            <a:rPr lang="en-GB" sz="2400" kern="1200" dirty="0">
              <a:solidFill>
                <a:schemeClr val="tx1"/>
              </a:solidFill>
            </a:rPr>
            <a:t>, </a:t>
          </a:r>
          <a:r>
            <a:rPr lang="en-GB" sz="2400" b="1" i="1" kern="1200" dirty="0">
              <a:solidFill>
                <a:schemeClr val="tx1"/>
              </a:solidFill>
            </a:rPr>
            <a:t>buttocks</a:t>
          </a:r>
          <a:r>
            <a:rPr lang="en-GB" sz="2400" kern="1200" dirty="0">
              <a:solidFill>
                <a:schemeClr val="tx1"/>
              </a:solidFill>
            </a:rPr>
            <a:t> or </a:t>
          </a:r>
          <a:r>
            <a:rPr lang="en-GB" sz="2400" b="1" i="1" kern="1200" dirty="0">
              <a:solidFill>
                <a:schemeClr val="tx1"/>
              </a:solidFill>
            </a:rPr>
            <a:t>breasts </a:t>
          </a:r>
          <a:r>
            <a:rPr lang="en-GB" sz="2400" kern="1200" dirty="0">
              <a:solidFill>
                <a:schemeClr val="tx1"/>
              </a:solidFill>
            </a:rPr>
            <a:t>are exposed or only covered with underwear</a:t>
          </a:r>
        </a:p>
      </dsp:txBody>
      <dsp:txXfrm>
        <a:off x="4362" y="1349297"/>
        <a:ext cx="2975543" cy="2771965"/>
      </dsp:txXfrm>
    </dsp:sp>
    <dsp:sp modelId="{0E2E74BB-3AC8-4DA6-AD80-962A7AEEB067}">
      <dsp:nvSpPr>
        <dsp:cNvPr id="0" name=""/>
        <dsp:cNvSpPr/>
      </dsp:nvSpPr>
      <dsp:spPr>
        <a:xfrm>
          <a:off x="2979906" y="1349297"/>
          <a:ext cx="2975543" cy="2771965"/>
        </a:xfrm>
        <a:prstGeom prst="rect">
          <a:avLst/>
        </a:prstGeom>
        <a:solidFill>
          <a:schemeClr val="tx2">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person is using a lavatory</a:t>
          </a:r>
        </a:p>
      </dsp:txBody>
      <dsp:txXfrm>
        <a:off x="2979906" y="1349297"/>
        <a:ext cx="2975543" cy="2771965"/>
      </dsp:txXfrm>
    </dsp:sp>
    <dsp:sp modelId="{15EE36CA-22CA-42FE-A2AD-2A94C907D5B7}">
      <dsp:nvSpPr>
        <dsp:cNvPr id="0" name=""/>
        <dsp:cNvSpPr/>
      </dsp:nvSpPr>
      <dsp:spPr>
        <a:xfrm>
          <a:off x="5955450" y="1349297"/>
          <a:ext cx="2975543" cy="2771965"/>
        </a:xfrm>
        <a:prstGeom prst="rect">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person is doing a </a:t>
          </a:r>
          <a:r>
            <a:rPr lang="en-GB" sz="2400" b="1" i="1" kern="1200" dirty="0">
              <a:solidFill>
                <a:schemeClr val="tx1"/>
              </a:solidFill>
            </a:rPr>
            <a:t>sexual act </a:t>
          </a:r>
          <a:r>
            <a:rPr lang="en-GB" sz="2400" kern="1200" dirty="0">
              <a:solidFill>
                <a:schemeClr val="tx1"/>
              </a:solidFill>
            </a:rPr>
            <a:t>that is not of a kind ordinarily done in public</a:t>
          </a:r>
        </a:p>
      </dsp:txBody>
      <dsp:txXfrm>
        <a:off x="5955450" y="1349297"/>
        <a:ext cx="2975543" cy="2771965"/>
      </dsp:txXfrm>
    </dsp:sp>
    <dsp:sp modelId="{577D3E20-D2D1-48E5-9061-62BC2997ED55}">
      <dsp:nvSpPr>
        <dsp:cNvPr id="0" name=""/>
        <dsp:cNvSpPr/>
      </dsp:nvSpPr>
      <dsp:spPr>
        <a:xfrm>
          <a:off x="0" y="4121262"/>
          <a:ext cx="8935357" cy="307996"/>
        </a:xfrm>
        <a:prstGeom prst="rect">
          <a:avLst/>
        </a:prstGeom>
        <a:solidFill>
          <a:schemeClr val="accent1">
            <a:lumMod val="40000"/>
            <a:lumOff val="60000"/>
          </a:schemeClr>
        </a:solidFill>
        <a:ln>
          <a:solidFill>
            <a:schemeClr val="tx1"/>
          </a:solidFill>
        </a:ln>
        <a:effectLst/>
      </dsp:spPr>
      <dsp:style>
        <a:lnRef idx="0">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50BCDB-D1A6-4FD4-A68A-9AB08AA00390}">
      <dsp:nvSpPr>
        <dsp:cNvPr id="0" name=""/>
        <dsp:cNvSpPr/>
      </dsp:nvSpPr>
      <dsp:spPr>
        <a:xfrm>
          <a:off x="3446" y="96147"/>
          <a:ext cx="3359858" cy="691200"/>
        </a:xfrm>
        <a:prstGeom prst="rect">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Section 67(2)</a:t>
          </a:r>
        </a:p>
      </dsp:txBody>
      <dsp:txXfrm>
        <a:off x="3446" y="96147"/>
        <a:ext cx="3359858" cy="691200"/>
      </dsp:txXfrm>
    </dsp:sp>
    <dsp:sp modelId="{F617AA7A-0326-470F-9CF4-3F5BB45A5D0D}">
      <dsp:nvSpPr>
        <dsp:cNvPr id="0" name=""/>
        <dsp:cNvSpPr/>
      </dsp:nvSpPr>
      <dsp:spPr>
        <a:xfrm>
          <a:off x="3446" y="787347"/>
          <a:ext cx="3359858" cy="4348080"/>
        </a:xfrm>
        <a:prstGeom prst="rect">
          <a:avLst/>
        </a:prstGeom>
        <a:solidFill>
          <a:schemeClr val="accent1">
            <a:lumMod val="40000"/>
            <a:lumOff val="6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kern="1200" dirty="0"/>
            <a:t>Operates equipment with the intention of enabling another person to observe, for  sexual gratification, a 3</a:t>
          </a:r>
          <a:r>
            <a:rPr lang="en-GB" sz="2400" kern="1200" baseline="30000" dirty="0"/>
            <a:t>rd</a:t>
          </a:r>
          <a:r>
            <a:rPr lang="en-GB" sz="2400" kern="1200" dirty="0"/>
            <a:t> person doing a  private act and he knows that the other person does not consent to his operating equipment with that intention</a:t>
          </a:r>
        </a:p>
      </dsp:txBody>
      <dsp:txXfrm>
        <a:off x="3446" y="787347"/>
        <a:ext cx="3359858" cy="4348080"/>
      </dsp:txXfrm>
    </dsp:sp>
    <dsp:sp modelId="{A138A8A7-7623-493C-B827-FFA066C00DC7}">
      <dsp:nvSpPr>
        <dsp:cNvPr id="0" name=""/>
        <dsp:cNvSpPr/>
      </dsp:nvSpPr>
      <dsp:spPr>
        <a:xfrm>
          <a:off x="3833684" y="96147"/>
          <a:ext cx="3359858" cy="691200"/>
        </a:xfrm>
        <a:prstGeom prst="rect">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Section 67(3)</a:t>
          </a:r>
        </a:p>
      </dsp:txBody>
      <dsp:txXfrm>
        <a:off x="3833684" y="96147"/>
        <a:ext cx="3359858" cy="691200"/>
      </dsp:txXfrm>
    </dsp:sp>
    <dsp:sp modelId="{FF8B8825-8A3F-4513-9EA5-0E18F64CD6D8}">
      <dsp:nvSpPr>
        <dsp:cNvPr id="0" name=""/>
        <dsp:cNvSpPr/>
      </dsp:nvSpPr>
      <dsp:spPr>
        <a:xfrm>
          <a:off x="3833684" y="787347"/>
          <a:ext cx="3359858" cy="4348080"/>
        </a:xfrm>
        <a:prstGeom prst="rect">
          <a:avLst/>
        </a:prstGeom>
        <a:solidFill>
          <a:schemeClr val="accent1">
            <a:alpha val="90000"/>
            <a:tint val="40000"/>
            <a:hueOff val="0"/>
            <a:satOff val="0"/>
            <a:lumOff val="0"/>
            <a:alphaOff val="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kern="1200" dirty="0"/>
            <a:t>Records another person doing a private act &amp; does so with the intention that he or a 3</a:t>
          </a:r>
          <a:r>
            <a:rPr lang="en-GB" sz="2400" kern="1200" baseline="30000" dirty="0"/>
            <a:t>rd</a:t>
          </a:r>
          <a:r>
            <a:rPr lang="en-GB" sz="2400" kern="1200" dirty="0"/>
            <a:t> person will look at an image of B doing that act for sexual gratification. He knows that B does not consent to his recording the act with that intention</a:t>
          </a:r>
        </a:p>
      </dsp:txBody>
      <dsp:txXfrm>
        <a:off x="3833684" y="787347"/>
        <a:ext cx="3359858" cy="4348080"/>
      </dsp:txXfrm>
    </dsp:sp>
    <dsp:sp modelId="{70D8DD57-CF81-4028-BEF8-59CFF47682FC}">
      <dsp:nvSpPr>
        <dsp:cNvPr id="0" name=""/>
        <dsp:cNvSpPr/>
      </dsp:nvSpPr>
      <dsp:spPr>
        <a:xfrm>
          <a:off x="7663922" y="96147"/>
          <a:ext cx="3359858" cy="691200"/>
        </a:xfrm>
        <a:prstGeom prst="rect">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Section 67(4)</a:t>
          </a:r>
        </a:p>
      </dsp:txBody>
      <dsp:txXfrm>
        <a:off x="7663922" y="96147"/>
        <a:ext cx="3359858" cy="691200"/>
      </dsp:txXfrm>
    </dsp:sp>
    <dsp:sp modelId="{D5067ADF-CDB4-40D6-9259-475356C4D063}">
      <dsp:nvSpPr>
        <dsp:cNvPr id="0" name=""/>
        <dsp:cNvSpPr/>
      </dsp:nvSpPr>
      <dsp:spPr>
        <a:xfrm>
          <a:off x="7663922" y="787347"/>
          <a:ext cx="3359858" cy="4348080"/>
        </a:xfrm>
        <a:prstGeom prst="rect">
          <a:avLst/>
        </a:prstGeom>
        <a:solidFill>
          <a:schemeClr val="tx2">
            <a:lumMod val="20000"/>
            <a:lumOff val="80000"/>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8016" tIns="128016" rIns="170688" bIns="192024" numCol="1" spcCol="1270" anchor="t" anchorCtr="0">
          <a:noAutofit/>
        </a:bodyPr>
        <a:lstStyle/>
        <a:p>
          <a:pPr marL="228600" lvl="1" indent="-228600" algn="l" defTabSz="1066800">
            <a:lnSpc>
              <a:spcPct val="90000"/>
            </a:lnSpc>
            <a:spcBef>
              <a:spcPct val="0"/>
            </a:spcBef>
            <a:spcAft>
              <a:spcPct val="15000"/>
            </a:spcAft>
            <a:buChar char="•"/>
          </a:pPr>
          <a:r>
            <a:rPr lang="en-GB" sz="2400" kern="1200" dirty="0"/>
            <a:t>Install equipment or adapts a structure or part of a structure with the intention of enabling himself or another to commit an offence under subsection (1)</a:t>
          </a:r>
        </a:p>
      </dsp:txBody>
      <dsp:txXfrm>
        <a:off x="7663922" y="787347"/>
        <a:ext cx="3359858" cy="434808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F38134-8888-4229-94D4-DAACB445C7E0}">
      <dsp:nvSpPr>
        <dsp:cNvPr id="0" name=""/>
        <dsp:cNvSpPr/>
      </dsp:nvSpPr>
      <dsp:spPr>
        <a:xfrm>
          <a:off x="0" y="0"/>
          <a:ext cx="6440163" cy="1117862"/>
        </a:xfrm>
        <a:prstGeom prst="rect">
          <a:avLst/>
        </a:prstGeom>
        <a:solidFill>
          <a:schemeClr val="tx2">
            <a:lumMod val="40000"/>
            <a:lumOff val="60000"/>
          </a:schemeClr>
        </a:solidFill>
        <a:ln>
          <a:solidFill>
            <a:schemeClr val="tx1"/>
          </a:solidFill>
        </a:ln>
        <a:effectLst/>
      </dsp:spPr>
      <dsp:style>
        <a:lnRef idx="0">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 person commits an offence of trespass with intent to commit a sexual offence if:</a:t>
          </a:r>
        </a:p>
      </dsp:txBody>
      <dsp:txXfrm>
        <a:off x="0" y="0"/>
        <a:ext cx="6440163" cy="1117862"/>
      </dsp:txXfrm>
    </dsp:sp>
    <dsp:sp modelId="{D758F335-9B4E-4214-BA4C-AEE30E45A271}">
      <dsp:nvSpPr>
        <dsp:cNvPr id="0" name=""/>
        <dsp:cNvSpPr/>
      </dsp:nvSpPr>
      <dsp:spPr>
        <a:xfrm>
          <a:off x="3144" y="1117862"/>
          <a:ext cx="2144624" cy="2347511"/>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They are a trespasser on any premises</a:t>
          </a:r>
        </a:p>
      </dsp:txBody>
      <dsp:txXfrm>
        <a:off x="3144" y="1117862"/>
        <a:ext cx="2144624" cy="2347511"/>
      </dsp:txXfrm>
    </dsp:sp>
    <dsp:sp modelId="{39B1E682-AFAB-42F6-A190-DBAFFE79E22F}">
      <dsp:nvSpPr>
        <dsp:cNvPr id="0" name=""/>
        <dsp:cNvSpPr/>
      </dsp:nvSpPr>
      <dsp:spPr>
        <a:xfrm>
          <a:off x="2147769" y="1117862"/>
          <a:ext cx="2144624" cy="2347511"/>
        </a:xfrm>
        <a:prstGeom prst="rect">
          <a:avLst/>
        </a:prstGeom>
        <a:solidFill>
          <a:schemeClr val="accent1"/>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They intend to commit a relevant sexual offence on the premises, &amp;</a:t>
          </a:r>
        </a:p>
      </dsp:txBody>
      <dsp:txXfrm>
        <a:off x="2147769" y="1117862"/>
        <a:ext cx="2144624" cy="2347511"/>
      </dsp:txXfrm>
    </dsp:sp>
    <dsp:sp modelId="{8949E72F-5DB0-4322-86D5-11C6C664644D}">
      <dsp:nvSpPr>
        <dsp:cNvPr id="0" name=""/>
        <dsp:cNvSpPr/>
      </dsp:nvSpPr>
      <dsp:spPr>
        <a:xfrm>
          <a:off x="4292393" y="1117862"/>
          <a:ext cx="2144624" cy="2347511"/>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They know that, or are reckless as to whether they are a trespasser</a:t>
          </a:r>
        </a:p>
      </dsp:txBody>
      <dsp:txXfrm>
        <a:off x="4292393" y="1117862"/>
        <a:ext cx="2144624" cy="2347511"/>
      </dsp:txXfrm>
    </dsp:sp>
    <dsp:sp modelId="{FD87C761-AF16-4915-8BB3-42C0FFF17F0D}">
      <dsp:nvSpPr>
        <dsp:cNvPr id="0" name=""/>
        <dsp:cNvSpPr/>
      </dsp:nvSpPr>
      <dsp:spPr>
        <a:xfrm>
          <a:off x="0" y="3465374"/>
          <a:ext cx="6440163" cy="260834"/>
        </a:xfrm>
        <a:prstGeom prst="rect">
          <a:avLst/>
        </a:prstGeom>
        <a:solidFill>
          <a:schemeClr val="tx2">
            <a:lumMod val="40000"/>
            <a:lumOff val="60000"/>
          </a:schemeClr>
        </a:solidFill>
        <a:ln>
          <a:solidFill>
            <a:schemeClr val="tx1"/>
          </a:solidFill>
        </a:ln>
        <a:effectLst/>
      </dsp:spPr>
      <dsp:style>
        <a:lnRef idx="0">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E8A759-5E8A-4034-AE4C-C33852839842}">
      <dsp:nvSpPr>
        <dsp:cNvPr id="0" name=""/>
        <dsp:cNvSpPr/>
      </dsp:nvSpPr>
      <dsp:spPr>
        <a:xfrm>
          <a:off x="7570128" y="681404"/>
          <a:ext cx="184469" cy="3414133"/>
        </a:xfrm>
        <a:prstGeom prst="rect">
          <a:avLst/>
        </a:prstGeom>
        <a:solidFill>
          <a:schemeClr val="tx2">
            <a:lumMod val="75000"/>
            <a:alpha val="40000"/>
          </a:schemeClr>
        </a:solidFill>
        <a:ln>
          <a:solidFill>
            <a:schemeClr val="tx1"/>
          </a:solidFill>
        </a:ln>
        <a:effectLst/>
      </dsp:spPr>
      <dsp:style>
        <a:lnRef idx="0">
          <a:scrgbClr r="0" g="0" b="0"/>
        </a:lnRef>
        <a:fillRef idx="1">
          <a:scrgbClr r="0" g="0" b="0"/>
        </a:fillRef>
        <a:effectRef idx="0">
          <a:scrgbClr r="0" g="0" b="0"/>
        </a:effectRef>
        <a:fontRef idx="minor"/>
      </dsp:style>
    </dsp:sp>
    <dsp:sp modelId="{00341187-D634-4AD1-8907-A30589E10552}">
      <dsp:nvSpPr>
        <dsp:cNvPr id="0" name=""/>
        <dsp:cNvSpPr/>
      </dsp:nvSpPr>
      <dsp:spPr>
        <a:xfrm>
          <a:off x="188257" y="681404"/>
          <a:ext cx="4797751" cy="3414133"/>
        </a:xfrm>
        <a:prstGeom prst="frame">
          <a:avLst>
            <a:gd name="adj1" fmla="val 5450"/>
          </a:avLst>
        </a:prstGeom>
        <a:solidFill>
          <a:schemeClr val="tx2">
            <a:lumMod val="75000"/>
            <a:alpha val="40000"/>
          </a:schemeClr>
        </a:solidFill>
        <a:ln>
          <a:solidFill>
            <a:schemeClr val="tx1"/>
          </a:solidFill>
        </a:ln>
        <a:effectLst/>
      </dsp:spPr>
      <dsp:style>
        <a:lnRef idx="0">
          <a:scrgbClr r="0" g="0" b="0"/>
        </a:lnRef>
        <a:fillRef idx="1">
          <a:scrgbClr r="0" g="0" b="0"/>
        </a:fillRef>
        <a:effectRef idx="0">
          <a:scrgbClr r="0" g="0" b="0"/>
        </a:effectRef>
        <a:fontRef idx="minor"/>
      </dsp:style>
    </dsp:sp>
    <dsp:sp modelId="{9E74B988-6FF2-4B1A-8E79-9D3B38AB9D88}">
      <dsp:nvSpPr>
        <dsp:cNvPr id="0" name=""/>
        <dsp:cNvSpPr/>
      </dsp:nvSpPr>
      <dsp:spPr>
        <a:xfrm>
          <a:off x="3788" y="441270"/>
          <a:ext cx="4613281" cy="2891572"/>
        </a:xfrm>
        <a:prstGeom prst="rect">
          <a:avLst/>
        </a:prstGeom>
        <a:blipFill rotWithShape="1">
          <a:blip xmlns:r="http://schemas.openxmlformats.org/officeDocument/2006/relationships" r:embed="rId1"/>
          <a:srcRect/>
          <a:stretch>
            <a:fillRect t="-29000" b="-29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9005CA7-6B2A-4D21-B604-A309AD441FD5}">
      <dsp:nvSpPr>
        <dsp:cNvPr id="0" name=""/>
        <dsp:cNvSpPr/>
      </dsp:nvSpPr>
      <dsp:spPr>
        <a:xfrm>
          <a:off x="375827" y="3502939"/>
          <a:ext cx="4425712" cy="40526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43840" tIns="91440" rIns="243840" bIns="91440" numCol="1" spcCol="1270" anchor="ctr" anchorCtr="0">
          <a:noAutofit/>
        </a:bodyPr>
        <a:lstStyle/>
        <a:p>
          <a:pPr marL="0" lvl="0" indent="0" algn="l" defTabSz="1066800">
            <a:lnSpc>
              <a:spcPct val="90000"/>
            </a:lnSpc>
            <a:spcBef>
              <a:spcPct val="0"/>
            </a:spcBef>
            <a:spcAft>
              <a:spcPct val="35000"/>
            </a:spcAft>
            <a:buNone/>
          </a:pPr>
          <a:r>
            <a:rPr lang="en-GB" sz="2400" kern="1200" dirty="0"/>
            <a:t>S71 Sexual Offences Act 2003</a:t>
          </a:r>
        </a:p>
      </dsp:txBody>
      <dsp:txXfrm>
        <a:off x="375827" y="3502939"/>
        <a:ext cx="4425712" cy="405261"/>
      </dsp:txXfrm>
    </dsp:sp>
    <dsp:sp modelId="{5AA93E16-88AC-435C-A6B3-E528B643D4B4}">
      <dsp:nvSpPr>
        <dsp:cNvPr id="0" name=""/>
        <dsp:cNvSpPr/>
      </dsp:nvSpPr>
      <dsp:spPr>
        <a:xfrm>
          <a:off x="5181328" y="681404"/>
          <a:ext cx="2193479" cy="34141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244600">
            <a:lnSpc>
              <a:spcPct val="90000"/>
            </a:lnSpc>
            <a:spcBef>
              <a:spcPct val="0"/>
            </a:spcBef>
            <a:spcAft>
              <a:spcPct val="35000"/>
            </a:spcAft>
            <a:buNone/>
          </a:pPr>
          <a:r>
            <a:rPr lang="en-GB" sz="2800" kern="1200" dirty="0"/>
            <a:t>It is an offence for a person to engage in sexual activity in a public lavatory</a:t>
          </a:r>
        </a:p>
      </dsp:txBody>
      <dsp:txXfrm>
        <a:off x="5181328" y="681404"/>
        <a:ext cx="2193479" cy="341413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19A727-8DD1-4B33-9AFF-ADB232D27C6D}">
      <dsp:nvSpPr>
        <dsp:cNvPr id="0" name=""/>
        <dsp:cNvSpPr/>
      </dsp:nvSpPr>
      <dsp:spPr>
        <a:xfrm>
          <a:off x="0" y="0"/>
          <a:ext cx="7788165" cy="1260790"/>
        </a:xfrm>
        <a:prstGeom prst="rect">
          <a:avLst/>
        </a:prstGeom>
        <a:solidFill>
          <a:schemeClr val="tx2">
            <a:lumMod val="60000"/>
            <a:lumOff val="40000"/>
          </a:schemeClr>
        </a:solidFill>
        <a:ln>
          <a:solidFill>
            <a:schemeClr val="tx1"/>
          </a:solidFill>
        </a:ln>
        <a:effectLst/>
      </dsp:spPr>
      <dsp:style>
        <a:lnRef idx="0">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A person commits an offence if :-</a:t>
          </a:r>
        </a:p>
      </dsp:txBody>
      <dsp:txXfrm>
        <a:off x="0" y="0"/>
        <a:ext cx="7788165" cy="1260790"/>
      </dsp:txXfrm>
    </dsp:sp>
    <dsp:sp modelId="{5511AE8B-F440-4E67-93C4-8A3BB8142B6B}">
      <dsp:nvSpPr>
        <dsp:cNvPr id="0" name=""/>
        <dsp:cNvSpPr/>
      </dsp:nvSpPr>
      <dsp:spPr>
        <a:xfrm>
          <a:off x="3802" y="1260790"/>
          <a:ext cx="2593519" cy="2647660"/>
        </a:xfrm>
        <a:prstGeom prst="rect">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person discloses, or threatens to disclose a private sexual photograph or film in which another appears</a:t>
          </a:r>
        </a:p>
      </dsp:txBody>
      <dsp:txXfrm>
        <a:off x="3802" y="1260790"/>
        <a:ext cx="2593519" cy="2647660"/>
      </dsp:txXfrm>
    </dsp:sp>
    <dsp:sp modelId="{7E167898-B4C3-4CC4-87AF-5DE713A63A3E}">
      <dsp:nvSpPr>
        <dsp:cNvPr id="0" name=""/>
        <dsp:cNvSpPr/>
      </dsp:nvSpPr>
      <dsp:spPr>
        <a:xfrm>
          <a:off x="2597322" y="1260790"/>
          <a:ext cx="2593519" cy="2647660"/>
        </a:xfrm>
        <a:prstGeom prst="rect">
          <a:avLst/>
        </a:prstGeom>
        <a:solidFill>
          <a:schemeClr val="accent1">
            <a:lumMod val="40000"/>
            <a:lumOff val="6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By doing so, the person intends to cause distress to that individual, &amp;</a:t>
          </a:r>
        </a:p>
      </dsp:txBody>
      <dsp:txXfrm>
        <a:off x="2597322" y="1260790"/>
        <a:ext cx="2593519" cy="2647660"/>
      </dsp:txXfrm>
    </dsp:sp>
    <dsp:sp modelId="{3ECA86BE-FE40-4ECA-99EC-583AF366E99D}">
      <dsp:nvSpPr>
        <dsp:cNvPr id="0" name=""/>
        <dsp:cNvSpPr/>
      </dsp:nvSpPr>
      <dsp:spPr>
        <a:xfrm>
          <a:off x="5190842" y="1260790"/>
          <a:ext cx="2593519" cy="2647660"/>
        </a:xfrm>
        <a:prstGeom prst="rect">
          <a:avLst/>
        </a:prstGeom>
        <a:solidFill>
          <a:schemeClr val="tx2">
            <a:lumMod val="20000"/>
            <a:lumOff val="8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solidFill>
                <a:schemeClr val="tx1"/>
              </a:solidFill>
            </a:rPr>
            <a:t>The disclosure is, or would be made without the consent of the individual</a:t>
          </a:r>
        </a:p>
      </dsp:txBody>
      <dsp:txXfrm>
        <a:off x="5190842" y="1260790"/>
        <a:ext cx="2593519" cy="2647660"/>
      </dsp:txXfrm>
    </dsp:sp>
    <dsp:sp modelId="{E21BC047-DA54-4E60-B481-0A5A2427AE2D}">
      <dsp:nvSpPr>
        <dsp:cNvPr id="0" name=""/>
        <dsp:cNvSpPr/>
      </dsp:nvSpPr>
      <dsp:spPr>
        <a:xfrm>
          <a:off x="0" y="3908451"/>
          <a:ext cx="7788165" cy="294184"/>
        </a:xfrm>
        <a:prstGeom prst="rect">
          <a:avLst/>
        </a:prstGeom>
        <a:solidFill>
          <a:schemeClr val="tx2">
            <a:lumMod val="60000"/>
            <a:lumOff val="40000"/>
          </a:schemeClr>
        </a:solidFill>
        <a:ln>
          <a:solidFill>
            <a:schemeClr val="tx1"/>
          </a:solidFill>
        </a:ln>
        <a:effectLst/>
      </dsp:spPr>
      <dsp:style>
        <a:lnRef idx="0">
          <a:scrgbClr r="0" g="0" b="0"/>
        </a:lnRef>
        <a:fillRef idx="1">
          <a:scrgbClr r="0" g="0" b="0"/>
        </a:fillRef>
        <a:effectRef idx="0">
          <a:scrgbClr r="0" g="0" b="0"/>
        </a:effectRef>
        <a:fontRef idx="minor"/>
      </dsp:style>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102F62-9387-4245-A322-875B672912B2}">
      <dsp:nvSpPr>
        <dsp:cNvPr id="0" name=""/>
        <dsp:cNvSpPr/>
      </dsp:nvSpPr>
      <dsp:spPr>
        <a:xfrm>
          <a:off x="0" y="0"/>
          <a:ext cx="8128000" cy="2823336"/>
        </a:xfrm>
        <a:prstGeom prst="rect">
          <a:avLst/>
        </a:prstGeom>
        <a:solidFill>
          <a:schemeClr val="tx2">
            <a:lumMod val="60000"/>
            <a:lumOff val="4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9136" tIns="199136" rIns="199136" bIns="199136" numCol="1" spcCol="1270" anchor="ctr" anchorCtr="0">
          <a:noAutofit/>
        </a:bodyPr>
        <a:lstStyle/>
        <a:p>
          <a:pPr marL="0" lvl="0" indent="0" algn="ctr" defTabSz="1244600">
            <a:lnSpc>
              <a:spcPct val="90000"/>
            </a:lnSpc>
            <a:spcBef>
              <a:spcPct val="0"/>
            </a:spcBef>
            <a:spcAft>
              <a:spcPct val="35000"/>
            </a:spcAft>
            <a:buNone/>
          </a:pPr>
          <a:r>
            <a:rPr lang="en-GB" sz="2800" kern="1200" dirty="0">
              <a:solidFill>
                <a:schemeClr val="tx1"/>
              </a:solidFill>
            </a:rPr>
            <a:t>Defences to possession of extreme pornography</a:t>
          </a:r>
        </a:p>
      </dsp:txBody>
      <dsp:txXfrm>
        <a:off x="0" y="0"/>
        <a:ext cx="8128000" cy="1524601"/>
      </dsp:txXfrm>
    </dsp:sp>
    <dsp:sp modelId="{2F863F5A-EB94-424D-982D-DB083A4E3C50}">
      <dsp:nvSpPr>
        <dsp:cNvPr id="0" name=""/>
        <dsp:cNvSpPr/>
      </dsp:nvSpPr>
      <dsp:spPr>
        <a:xfrm>
          <a:off x="0" y="1468134"/>
          <a:ext cx="4064000" cy="1298734"/>
        </a:xfrm>
        <a:prstGeom prst="rect">
          <a:avLst/>
        </a:prstGeom>
        <a:solidFill>
          <a:schemeClr val="accent1">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GB" sz="2400" b="1" kern="1200" dirty="0"/>
            <a:t>Section 65</a:t>
          </a:r>
        </a:p>
        <a:p>
          <a:pPr marL="0" lvl="0" indent="0" algn="ctr" defTabSz="1066800">
            <a:lnSpc>
              <a:spcPct val="90000"/>
            </a:lnSpc>
            <a:spcBef>
              <a:spcPct val="0"/>
            </a:spcBef>
            <a:spcAft>
              <a:spcPct val="35000"/>
            </a:spcAft>
            <a:buNone/>
          </a:pPr>
          <a:r>
            <a:rPr lang="en-GB" sz="2400" kern="1200" dirty="0"/>
            <a:t>General Defences</a:t>
          </a:r>
        </a:p>
      </dsp:txBody>
      <dsp:txXfrm>
        <a:off x="0" y="1468134"/>
        <a:ext cx="4064000" cy="1298734"/>
      </dsp:txXfrm>
    </dsp:sp>
    <dsp:sp modelId="{B5B5EAAC-3722-4350-BA2B-B6707E414553}">
      <dsp:nvSpPr>
        <dsp:cNvPr id="0" name=""/>
        <dsp:cNvSpPr/>
      </dsp:nvSpPr>
      <dsp:spPr>
        <a:xfrm>
          <a:off x="4064000" y="1468134"/>
          <a:ext cx="4064000" cy="1298734"/>
        </a:xfrm>
        <a:prstGeom prst="rect">
          <a:avLst/>
        </a:prstGeom>
        <a:solidFill>
          <a:schemeClr val="accent1">
            <a:alpha val="90000"/>
          </a:schemeClr>
        </a:solidFill>
        <a:ln w="12700" cap="flat" cmpd="sng" algn="ctr">
          <a:solidFill>
            <a:schemeClr val="tx1">
              <a:alpha val="9000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GB" sz="2400" b="1" kern="1200" dirty="0"/>
            <a:t>Section 66</a:t>
          </a:r>
        </a:p>
        <a:p>
          <a:pPr marL="0" lvl="0" indent="0" algn="ctr" defTabSz="1066800">
            <a:lnSpc>
              <a:spcPct val="90000"/>
            </a:lnSpc>
            <a:spcBef>
              <a:spcPct val="0"/>
            </a:spcBef>
            <a:spcAft>
              <a:spcPct val="35000"/>
            </a:spcAft>
            <a:buNone/>
          </a:pPr>
          <a:r>
            <a:rPr lang="en-GB" sz="2400" kern="1200" dirty="0"/>
            <a:t>Participation in consensual acts</a:t>
          </a:r>
        </a:p>
      </dsp:txBody>
      <dsp:txXfrm>
        <a:off x="4064000" y="1468134"/>
        <a:ext cx="4064000" cy="1298734"/>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layout5.xml><?xml version="1.0" encoding="utf-8"?>
<dgm:layoutDef xmlns:dgm="http://schemas.openxmlformats.org/drawingml/2006/diagram" xmlns:a="http://schemas.openxmlformats.org/drawingml/2006/main" uniqueId="urn:microsoft.com/office/officeart/2009/3/layout/SnapshotPictureList">
  <dgm:title val=""/>
  <dgm:desc val=""/>
  <dgm:catLst>
    <dgm:cat type="picture" pri="3000"/>
    <dgm:cat type="pictureconvert" pri="3000"/>
  </dgm:catLst>
  <dgm:sampData>
    <dgm:dataModel>
      <dgm:ptLst>
        <dgm:pt modelId="0" type="doc"/>
        <dgm:pt modelId="10">
          <dgm:prSet phldr="1"/>
        </dgm:pt>
        <dgm:pt modelId="11">
          <dgm:prSet phldr="1"/>
        </dgm:pt>
      </dgm:ptLst>
      <dgm:cxnLst>
        <dgm:cxn modelId="40" srcId="0" destId="10" srcOrd="0" destOrd="0"/>
        <dgm:cxn modelId="12" srcId="10" destId="11" srcOrd="0" destOrd="0"/>
      </dgm:cxnLst>
      <dgm:bg/>
      <dgm:whole/>
    </dgm:dataModel>
  </dgm:sampData>
  <dgm:styleData>
    <dgm:dataModel>
      <dgm:ptLst>
        <dgm:pt modelId="0" type="doc"/>
        <dgm:pt modelId="10">
          <dgm:prSet phldr="1"/>
        </dgm:pt>
        <dgm:pt modelId="11">
          <dgm:prSet phldr="1"/>
        </dgm:pt>
      </dgm:ptLst>
      <dgm:cxnLst>
        <dgm:cxn modelId="40" srcId="0" destId="10" srcOrd="0" destOrd="0"/>
        <dgm:cxn modelId="12" srcId="10" destId="11" srcOrd="0" destOrd="0"/>
      </dgm:cxnLst>
      <dgm:bg/>
      <dgm:whole/>
    </dgm:dataModel>
  </dgm:styleData>
  <dgm:clrData>
    <dgm:dataModel>
      <dgm:ptLst>
        <dgm:pt modelId="0" type="doc"/>
        <dgm:pt modelId="10">
          <dgm:prSet phldr="1"/>
        </dgm:pt>
        <dgm:pt modelId="11">
          <dgm:prSet phldr="1"/>
        </dgm:pt>
      </dgm:ptLst>
      <dgm:cxnLst>
        <dgm:cxn modelId="40" srcId="0" destId="10" srcOrd="0" destOrd="0"/>
        <dgm:cxn modelId="12" srcId="10" destId="11" srcOrd="0" destOrd="0"/>
      </dgm:cxnLst>
      <dgm:bg/>
      <dgm:whole/>
    </dgm:dataModel>
  </dgm:clrData>
  <dgm:layoutNode name="Name0">
    <dgm:varLst>
      <dgm:chMax/>
      <dgm:chPref/>
      <dgm:dir/>
      <dgm:animLvl val="lvl"/>
    </dgm:varLst>
    <dgm:alg type="snake">
      <dgm:param type="grDir" val="tL"/>
      <dgm:param type="flowDir" val="col"/>
    </dgm:alg>
    <dgm:shape xmlns:r="http://schemas.openxmlformats.org/officeDocument/2006/relationships" r:blip="">
      <dgm:adjLst/>
    </dgm:shape>
    <dgm:constrLst>
      <dgm:constr type="primFontSz" for="des" forName="ChildText" refType="primFontSz" refFor="des" refForName="ParentText" op="lte"/>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2.0273"/>
        </dgm:alg>
        <dgm:shape xmlns:r="http://schemas.openxmlformats.org/officeDocument/2006/relationships" r:blip="">
          <dgm:adjLst/>
        </dgm:shape>
        <dgm:choose name="Name1">
          <dgm:if name="Name2" func="var" arg="dir" op="equ" val="norm">
            <dgm:constrLst>
              <dgm:constr type="l" for="ch" forName="ParentAccentShape" refType="w" fact="0.0238"/>
              <dgm:constr type="t" for="ch" forName="ParentAccentShape" refType="h" fact="0.107"/>
              <dgm:constr type="w" for="ch" forName="ParentAccentShape" refType="w" fact="0.619"/>
              <dgm:constr type="h" for="ch" forName="ParentAccentShape" refType="h" fact="0.893"/>
              <dgm:constr type="l" for="ch" forName="ParentText" refType="w" fact="0.048"/>
              <dgm:constr type="t" for="ch" forName="ParentText" refType="h" fact="0.845"/>
              <dgm:constr type="w" for="ch" forName="ParentText" refType="w" fact="0.571"/>
              <dgm:constr type="h" for="ch" forName="ParentText" refType="h" fact="0.106"/>
              <dgm:constr type="l" for="ch" forName="ChildText" refType="w" fact="0.668"/>
              <dgm:constr type="t" for="ch" forName="ChildText" refType="h" fact="0.107"/>
              <dgm:constr type="w" for="ch" forName="ChildText" refType="w" fact="0.283"/>
              <dgm:constr type="h" for="ch" forName="ChildText" refType="h" fact="0.893"/>
              <dgm:constr type="l" for="ch" forName="ChildAccentShape" refType="w" fact="0.9762"/>
              <dgm:constr type="t" for="ch" forName="ChildAccentShape" refType="h" fact="0.107"/>
              <dgm:constr type="w" for="ch" forName="ChildAccentShape" refType="w" fact="0.0238"/>
              <dgm:constr type="h" for="ch" forName="ChildAccentShape" refType="h" fact="0.893"/>
              <dgm:constr type="l" for="ch" forName="Image" refType="w" fact="0"/>
              <dgm:constr type="t" for="ch" forName="Image" refType="h" fact="0"/>
              <dgm:constr type="w" for="ch" forName="Image" refType="w" fact="0.5952"/>
              <dgm:constr type="h" for="ch" forName="Image" refType="h" fact="0.8447"/>
            </dgm:constrLst>
          </dgm:if>
          <dgm:else name="Name3">
            <dgm:constrLst>
              <dgm:constr type="l" for="ch" forName="ParentAccentShape" refType="w" fact="0.3572"/>
              <dgm:constr type="t" for="ch" forName="ParentAccentShape" refType="h" fact="0.107"/>
              <dgm:constr type="w" for="ch" forName="ParentAccentShape" refType="w" fact="0.619"/>
              <dgm:constr type="h" for="ch" forName="ParentAccentShape" refType="h" fact="0.893"/>
              <dgm:constr type="l" for="ch" forName="ParentText" refType="w" fact="0.381"/>
              <dgm:constr type="t" for="ch" forName="ParentText" refType="h" fact="0.845"/>
              <dgm:constr type="w" for="ch" forName="ParentText" refType="w" fact="0.571"/>
              <dgm:constr type="h" for="ch" forName="ParentText" refType="h" fact="0.106"/>
              <dgm:constr type="l" for="ch" forName="ChildText" refType="w" fact="0.049"/>
              <dgm:constr type="t" for="ch" forName="ChildText" refType="h" fact="0.107"/>
              <dgm:constr type="w" for="ch" forName="ChildText" refType="w" fact="0.283"/>
              <dgm:constr type="h" for="ch" forName="ChildText" refType="h" fact="0.893"/>
              <dgm:constr type="l" for="ch" forName="ChildAccentShape" refType="w" fact="0"/>
              <dgm:constr type="t" for="ch" forName="ChildAccentShape" refType="h" fact="0.107"/>
              <dgm:constr type="w" for="ch" forName="ChildAccentShape" refType="w" fact="0.0238"/>
              <dgm:constr type="h" for="ch" forName="ChildAccentShape" refType="h" fact="0.893"/>
              <dgm:constr type="l" for="ch" forName="Image" refType="w" fact="0.4048"/>
              <dgm:constr type="t" for="ch" forName="Image" refType="h" fact="0"/>
              <dgm:constr type="w" for="ch" forName="Image" refType="w" fact="0.5952"/>
              <dgm:constr type="h" for="ch" forName="Image" refType="h" fact="0.8447"/>
            </dgm:constrLst>
          </dgm:else>
        </dgm:choose>
        <dgm:layoutNode name="ParentAccentShape" styleLbl="trBgShp">
          <dgm:alg type="sp"/>
          <dgm:shape xmlns:r="http://schemas.openxmlformats.org/officeDocument/2006/relationships" type="frame" r:blip="" zOrderOff="-10">
            <dgm:adjLst>
              <dgm:adj idx="1" val="0.0545"/>
            </dgm:adjLst>
          </dgm:shape>
          <dgm:presOf/>
        </dgm:layoutNode>
        <dgm:layoutNode name="ParentText" styleLbl="revTx">
          <dgm:varLst>
            <dgm:chMax val="1"/>
            <dgm:chPref val="1"/>
            <dgm:bulletEnabled val="1"/>
          </dgm:varLst>
          <dgm:alg type="tx">
            <dgm:param type="parTxLTRAlign" val="l"/>
          </dgm:alg>
          <dgm:shape xmlns:r="http://schemas.openxmlformats.org/officeDocument/2006/relationships" type="rect" r:blip="" zOrderOff="10">
            <dgm:adjLst/>
          </dgm:shape>
          <dgm:presOf axis="self" ptType="node"/>
          <dgm:constrLst>
            <dgm:constr type="lMarg" refType="primFontSz" fact="0.8"/>
            <dgm:constr type="rMarg" refType="primFontSz" fact="0.8"/>
            <dgm:constr type="tMarg" refType="primFontSz" fact="0.3"/>
            <dgm:constr type="bMarg" refType="primFontSz" fact="0.3"/>
          </dgm:constrLst>
          <dgm:ruleLst>
            <dgm:rule type="primFontSz" val="5" fact="NaN" max="NaN"/>
          </dgm:ruleLst>
        </dgm:layoutNode>
        <dgm:layoutNode name="ChildText" styleLbl="revTx">
          <dgm:varLst>
            <dgm:chMax val="0"/>
            <dgm:chPref val="0"/>
          </dgm:varLst>
          <dgm:alg type="tx">
            <dgm:param type="parTxLTRAlign" val="l"/>
            <dgm:param type="txAnchorVert" val="t"/>
          </dgm:alg>
          <dgm:shape xmlns:r="http://schemas.openxmlformats.org/officeDocument/2006/relationships" type="rect" r:blip="" zOrderOff="10">
            <dgm:adjLst/>
          </dgm:shape>
          <dgm:choose name="Name4">
            <dgm:if name="Name5" axis="ch" ptType="node" func="cnt" op="gte" val="1">
              <dgm:presOf axis="des" ptType="node"/>
            </dgm:if>
            <dgm:else name="Name6">
              <dgm:presOf/>
            </dgm:else>
          </dgm:choos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layoutNode name="ChildAccentShape" styleLbl="trBgShp">
          <dgm:alg type="sp"/>
          <dgm:choose name="Name7">
            <dgm:if name="Name8" axis="ch" ptType="node" func="cnt" op="gte" val="1">
              <dgm:shape xmlns:r="http://schemas.openxmlformats.org/officeDocument/2006/relationships" type="rect" r:blip="" zOrderOff="-10">
                <dgm:adjLst/>
              </dgm:shape>
            </dgm:if>
            <dgm:else name="Name9">
              <dgm:shape xmlns:r="http://schemas.openxmlformats.org/officeDocument/2006/relationships" type="rect" r:blip="" hideGeom="1">
                <dgm:adjLst/>
              </dgm:shape>
            </dgm:else>
          </dgm:choose>
          <dgm:presOf/>
        </dgm:layoutNode>
        <dgm:layoutNode name="Image" styleLbl="align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62DB9A-5B63-4CFE-92A7-7F54C9D82B98}" type="datetimeFigureOut">
              <a:rPr lang="en-GB" smtClean="0"/>
              <a:t>24/03/2023</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6C8754-5A55-4C64-8D25-5FBC3AA3A3D0}" type="datetimeFigureOut">
              <a:rPr lang="en-GB" smtClean="0"/>
              <a:t>24/03/2023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fhqweb003/pvh/D10101.htm#intent" TargetMode="External"/><Relationship Id="rId2" Type="http://schemas.openxmlformats.org/officeDocument/2006/relationships/slide" Target="../slides/slide3.xml"/><Relationship Id="rId1" Type="http://schemas.openxmlformats.org/officeDocument/2006/relationships/notesMaster" Target="../notesMasters/notesMaster1.xml"/><Relationship Id="rId5" Type="http://schemas.openxmlformats.org/officeDocument/2006/relationships/hyperlink" Target="http://www.bailii.org/ew/cases/EWHC/Exch/1584/J36.html" TargetMode="External"/><Relationship Id="rId4" Type="http://schemas.openxmlformats.org/officeDocument/2006/relationships/hyperlink" Target="#act"/></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Objectives: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Identify</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offence of Outraging Public Decency under Common Law.</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Identify</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offences of Exposure and Voyeurism as contained in S66 of the SOA 2003.</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Identify</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offence of Trespass with Intent to commit a Sexual Offence under S63 of the SOA 2003.</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Identify</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offence of Sexual Activity in a Public Toilet under S71 of the SOA 2003.</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Identify</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offence of Disclosing Private sexual Photographs and Films with Intent to Cause Distress under S33 of the Criminal Justice and Courts Act 2015.</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Identify</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offence of Possession of Extreme Pornographic Images including potential defences under S63-67 of the Criminal Justice and Immigration Act 2008.</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37594282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lnSpc>
                <a:spcPct val="100000"/>
              </a:lnSpc>
            </a:pPr>
            <a:r>
              <a:rPr lang="en-GB" sz="1100" b="1" i="0" u="none" strike="noStrike" kern="1200" baseline="0" dirty="0">
                <a:solidFill>
                  <a:schemeClr val="tx1"/>
                </a:solidFill>
                <a:latin typeface="Arial" charset="0"/>
                <a:ea typeface="+mn-ea"/>
                <a:cs typeface="+mn-cs"/>
              </a:rPr>
              <a:t>Group activity 1 </a:t>
            </a:r>
          </a:p>
          <a:p>
            <a:pPr rtl="0">
              <a:lnSpc>
                <a:spcPct val="100000"/>
              </a:lnSpc>
            </a:pPr>
            <a:r>
              <a:rPr lang="en-GB" sz="1100" b="1" i="0" u="none" strike="noStrike" kern="1200" baseline="0" dirty="0">
                <a:solidFill>
                  <a:schemeClr val="tx1"/>
                </a:solidFill>
                <a:latin typeface="Arial" charset="0"/>
                <a:ea typeface="+mn-ea"/>
                <a:cs typeface="+mn-cs"/>
              </a:rPr>
              <a:t>QTS – what types of behaviour do you think of if I say, “it’s an offence of outraging public decency”</a:t>
            </a:r>
          </a:p>
          <a:p>
            <a:pPr rtl="0">
              <a:lnSpc>
                <a:spcPct val="100000"/>
              </a:lnSpc>
            </a:pPr>
            <a:endParaRPr lang="en-GB" sz="1100" b="0" i="0" u="none" strike="noStrike" kern="1200" baseline="0" dirty="0">
              <a:solidFill>
                <a:schemeClr val="tx1"/>
              </a:solidFill>
              <a:latin typeface="Arial" charset="0"/>
              <a:ea typeface="+mn-ea"/>
              <a:cs typeface="+mn-cs"/>
            </a:endParaRPr>
          </a:p>
          <a:p>
            <a:pPr rtl="0">
              <a:lnSpc>
                <a:spcPct val="100000"/>
              </a:lnSpc>
            </a:pPr>
            <a:r>
              <a:rPr lang="en-GB" sz="1100" b="0" i="0" u="none" strike="noStrike" kern="1200" baseline="0" dirty="0">
                <a:solidFill>
                  <a:schemeClr val="tx1"/>
                </a:solidFill>
                <a:latin typeface="Arial" charset="0"/>
                <a:ea typeface="+mn-ea"/>
                <a:cs typeface="+mn-cs"/>
              </a:rPr>
              <a:t>Students to write contributions on the boars and Trainer to debrief using student contributions and PPT</a:t>
            </a:r>
          </a:p>
          <a:p>
            <a:pPr rtl="0">
              <a:lnSpc>
                <a:spcPct val="100000"/>
              </a:lnSpc>
            </a:pPr>
            <a:endParaRPr lang="en-GB" sz="1100" b="1" i="0" u="none" strike="noStrike" kern="1200" baseline="0" dirty="0">
              <a:solidFill>
                <a:schemeClr val="tx1"/>
              </a:solidFill>
              <a:latin typeface="Arial" charset="0"/>
              <a:ea typeface="+mn-ea"/>
              <a:cs typeface="+mn-cs"/>
            </a:endParaRPr>
          </a:p>
          <a:p>
            <a:pPr rtl="0">
              <a:lnSpc>
                <a:spcPct val="100000"/>
              </a:lnSpc>
            </a:pPr>
            <a:endParaRPr lang="en-GB" sz="1100" b="1" i="0" u="none" strike="noStrike" kern="1200" baseline="0" dirty="0">
              <a:solidFill>
                <a:schemeClr val="tx1"/>
              </a:solidFill>
              <a:latin typeface="Arial" charset="0"/>
              <a:ea typeface="+mn-ea"/>
              <a:cs typeface="+mn-cs"/>
            </a:endParaRPr>
          </a:p>
          <a:p>
            <a:pPr rtl="0">
              <a:lnSpc>
                <a:spcPct val="100000"/>
              </a:lnSpc>
            </a:pPr>
            <a:r>
              <a:rPr lang="en-GB" sz="1100" b="1" i="0" u="none" strike="noStrike" kern="1200" baseline="0" dirty="0">
                <a:solidFill>
                  <a:schemeClr val="tx1"/>
                </a:solidFill>
                <a:latin typeface="Arial" charset="0"/>
                <a:ea typeface="+mn-ea"/>
                <a:cs typeface="+mn-cs"/>
              </a:rPr>
              <a:t>Obscene</a:t>
            </a:r>
            <a:r>
              <a:rPr lang="en-GB" sz="1100" b="0" i="0" u="none" strike="noStrike" kern="1200" baseline="0" dirty="0">
                <a:solidFill>
                  <a:schemeClr val="tx1"/>
                </a:solidFill>
                <a:latin typeface="Arial" charset="0"/>
                <a:ea typeface="+mn-ea"/>
                <a:cs typeface="+mn-cs"/>
              </a:rPr>
              <a:t> means morally repugnant.</a:t>
            </a:r>
          </a:p>
          <a:p>
            <a:pPr rtl="0">
              <a:lnSpc>
                <a:spcPct val="100000"/>
              </a:lnSpc>
            </a:pPr>
            <a:endParaRPr lang="en-GB" sz="1100" b="0" i="0" u="none" strike="noStrike" kern="1200" baseline="0" dirty="0">
              <a:solidFill>
                <a:schemeClr val="tx1"/>
              </a:solidFill>
              <a:latin typeface="Arial" charset="0"/>
              <a:ea typeface="+mn-ea"/>
              <a:cs typeface="+mn-cs"/>
            </a:endParaRPr>
          </a:p>
          <a:p>
            <a:pPr rtl="0">
              <a:lnSpc>
                <a:spcPct val="100000"/>
              </a:lnSpc>
            </a:pPr>
            <a:r>
              <a:rPr lang="en-GB" sz="1100" b="1" i="0" u="none" strike="noStrike" kern="1200" baseline="0" dirty="0">
                <a:solidFill>
                  <a:schemeClr val="tx1"/>
                </a:solidFill>
                <a:latin typeface="Arial" charset="0"/>
                <a:ea typeface="+mn-ea"/>
                <a:cs typeface="+mn-cs"/>
              </a:rPr>
              <a:t>Disgusting</a:t>
            </a:r>
            <a:r>
              <a:rPr lang="en-GB" sz="1100" b="0" i="0" u="none" strike="noStrike" kern="1200" baseline="0" dirty="0">
                <a:solidFill>
                  <a:schemeClr val="tx1"/>
                </a:solidFill>
                <a:latin typeface="Arial" charset="0"/>
                <a:ea typeface="+mn-ea"/>
                <a:cs typeface="+mn-cs"/>
              </a:rPr>
              <a:t> means repugnant or loathsome.</a:t>
            </a:r>
          </a:p>
          <a:p>
            <a:pPr rtl="0">
              <a:lnSpc>
                <a:spcPct val="100000"/>
              </a:lnSpc>
            </a:pPr>
            <a:endParaRPr lang="en-GB" sz="1100" b="0" i="0" u="none" strike="noStrike" kern="1200" baseline="0" dirty="0">
              <a:solidFill>
                <a:schemeClr val="tx1"/>
              </a:solidFill>
              <a:latin typeface="Arial" charset="0"/>
              <a:ea typeface="+mn-ea"/>
              <a:cs typeface="+mn-cs"/>
            </a:endParaRPr>
          </a:p>
          <a:p>
            <a:pPr rtl="0">
              <a:lnSpc>
                <a:spcPct val="100000"/>
              </a:lnSpc>
            </a:pPr>
            <a:r>
              <a:rPr lang="en-GB" sz="1100" b="0" i="0" u="none" strike="noStrike" kern="1200" baseline="0" dirty="0">
                <a:solidFill>
                  <a:schemeClr val="tx1"/>
                </a:solidFill>
                <a:latin typeface="Arial" charset="0"/>
                <a:ea typeface="+mn-ea"/>
                <a:cs typeface="+mn-cs"/>
              </a:rPr>
              <a:t>The </a:t>
            </a:r>
            <a:r>
              <a:rPr lang="en-GB" sz="1100" b="1" i="0" u="none" strike="noStrike" kern="1200" baseline="0" dirty="0">
                <a:solidFill>
                  <a:schemeClr val="tx1"/>
                </a:solidFill>
                <a:latin typeface="Arial" charset="0"/>
                <a:ea typeface="+mn-ea"/>
                <a:cs typeface="+mn-cs"/>
              </a:rPr>
              <a:t>act</a:t>
            </a:r>
            <a:r>
              <a:rPr lang="en-GB" sz="1100" b="0" i="0" u="none" strike="noStrike" kern="1200" baseline="0" dirty="0">
                <a:solidFill>
                  <a:schemeClr val="tx1"/>
                </a:solidFill>
                <a:latin typeface="Arial" charset="0"/>
                <a:ea typeface="+mn-ea"/>
                <a:cs typeface="+mn-cs"/>
              </a:rPr>
              <a:t> can be committed by both men and women and must be committed where it might be seen by the public of two or more people.</a:t>
            </a:r>
          </a:p>
          <a:p>
            <a:pPr rtl="0">
              <a:lnSpc>
                <a:spcPct val="100000"/>
              </a:lnSpc>
            </a:pPr>
            <a:endParaRPr lang="en-GB" sz="1100" b="0" i="0" u="none" strike="noStrike" kern="1200" baseline="0" dirty="0">
              <a:solidFill>
                <a:schemeClr val="tx1"/>
              </a:solidFill>
              <a:latin typeface="Arial" charset="0"/>
              <a:ea typeface="+mn-ea"/>
              <a:cs typeface="+mn-cs"/>
            </a:endParaRPr>
          </a:p>
          <a:p>
            <a:pPr rtl="0">
              <a:lnSpc>
                <a:spcPct val="100000"/>
              </a:lnSpc>
            </a:pPr>
            <a:r>
              <a:rPr lang="en-GB" sz="1100" b="1" i="0" u="none" strike="noStrike" kern="1200" baseline="0" dirty="0">
                <a:solidFill>
                  <a:schemeClr val="tx1"/>
                </a:solidFill>
                <a:latin typeface="Arial" charset="0"/>
                <a:ea typeface="+mn-ea"/>
                <a:cs typeface="+mn-cs"/>
              </a:rPr>
              <a:t>Outrage</a:t>
            </a:r>
            <a:r>
              <a:rPr lang="en-GB" sz="1100" b="0" i="0" u="none" strike="noStrike" kern="1200" baseline="0" dirty="0">
                <a:solidFill>
                  <a:schemeClr val="tx1"/>
                </a:solidFill>
                <a:latin typeface="Arial" charset="0"/>
                <a:ea typeface="+mn-ea"/>
                <a:cs typeface="+mn-cs"/>
              </a:rPr>
              <a:t> the exposure of naked body parts must go beyond acceptable limits of decency and be likely to substantially offend a reasonable person. </a:t>
            </a:r>
          </a:p>
          <a:p>
            <a:pPr marL="0" marR="0" indent="0" algn="l" defTabSz="914400" rtl="0" eaLnBrk="0" fontAlgn="base" latinLnBrk="0" hangingPunct="0">
              <a:lnSpc>
                <a:spcPct val="100000"/>
              </a:lnSpc>
              <a:spcBef>
                <a:spcPct val="30000"/>
              </a:spcBef>
              <a:spcAft>
                <a:spcPct val="0"/>
              </a:spcAft>
              <a:buClrTx/>
              <a:buSzTx/>
              <a:buFontTx/>
              <a:buNone/>
              <a:tabLst/>
              <a:defRPr/>
            </a:pPr>
            <a:r>
              <a:rPr lang="en-GB" sz="1100" b="0" i="0" u="none" strike="noStrike" kern="1200" baseline="0" dirty="0">
                <a:solidFill>
                  <a:schemeClr val="tx1"/>
                </a:solidFill>
                <a:latin typeface="Arial" charset="0"/>
                <a:ea typeface="+mn-ea"/>
                <a:cs typeface="+mn-cs"/>
              </a:rPr>
              <a:t>However is does not need to be a sexual act, nor does it need to be a ‘live’ activity , it might be a public display of an object associated with sexual activity. However, in the context of exposure, the offence can be committed by exposing the penis, the whole body, or engaging in real or simulated sexual acts</a:t>
            </a:r>
          </a:p>
          <a:p>
            <a:pPr rtl="0">
              <a:lnSpc>
                <a:spcPct val="100000"/>
              </a:lnSpc>
            </a:pPr>
            <a:endParaRPr lang="en-GB" sz="1100" b="0" i="0" u="none" strike="noStrike" kern="1200" baseline="0" dirty="0">
              <a:solidFill>
                <a:schemeClr val="tx1"/>
              </a:solidFill>
              <a:latin typeface="Arial" charset="0"/>
              <a:ea typeface="+mn-ea"/>
              <a:cs typeface="+mn-cs"/>
            </a:endParaRPr>
          </a:p>
          <a:p>
            <a:pPr rtl="0">
              <a:lnSpc>
                <a:spcPct val="100000"/>
              </a:lnSpc>
            </a:pPr>
            <a:r>
              <a:rPr lang="en-GB" sz="1100" b="0" i="0" u="none" strike="noStrike" kern="1200" baseline="0" dirty="0">
                <a:solidFill>
                  <a:schemeClr val="tx1"/>
                </a:solidFill>
                <a:latin typeface="Arial" charset="0"/>
                <a:ea typeface="+mn-ea"/>
                <a:cs typeface="+mn-cs"/>
              </a:rPr>
              <a:t>‘</a:t>
            </a:r>
            <a:r>
              <a:rPr lang="en-GB" sz="1100" b="1" i="0" u="none" strike="noStrike" kern="1200" baseline="0" dirty="0">
                <a:solidFill>
                  <a:schemeClr val="tx1"/>
                </a:solidFill>
                <a:latin typeface="Arial" charset="0"/>
                <a:ea typeface="+mn-ea"/>
                <a:cs typeface="+mn-cs"/>
              </a:rPr>
              <a:t>Public</a:t>
            </a:r>
            <a:r>
              <a:rPr lang="en-GB" sz="1100" b="0" i="0" u="none" strike="noStrike" kern="1200" baseline="0" dirty="0">
                <a:solidFill>
                  <a:schemeClr val="tx1"/>
                </a:solidFill>
                <a:latin typeface="Arial" charset="0"/>
                <a:ea typeface="+mn-ea"/>
                <a:cs typeface="+mn-cs"/>
              </a:rPr>
              <a:t>’ is given a wide meaning and held to be where members of the public go whether they have a right or not.</a:t>
            </a:r>
          </a:p>
          <a:p>
            <a:pPr rtl="0">
              <a:lnSpc>
                <a:spcPct val="100000"/>
              </a:lnSpc>
            </a:pPr>
            <a:r>
              <a:rPr lang="en-GB" sz="1100" b="0" i="0" u="none" strike="noStrike" kern="1200" baseline="0" dirty="0">
                <a:solidFill>
                  <a:schemeClr val="tx1"/>
                </a:solidFill>
                <a:latin typeface="Arial" charset="0"/>
                <a:ea typeface="+mn-ea"/>
                <a:cs typeface="+mn-cs"/>
              </a:rPr>
              <a:t>There is no need to prove the public who witnessed the act were disgusted or outraged by it, it only matters that a reasonable person would be disgusted by it. (this includes a constable)</a:t>
            </a:r>
          </a:p>
          <a:p>
            <a:pPr rtl="0">
              <a:lnSpc>
                <a:spcPct val="100000"/>
              </a:lnSpc>
            </a:pPr>
            <a:endParaRPr lang="en-GB" sz="1100" b="0" i="0" u="none" strike="noStrike" kern="1200" baseline="0" dirty="0">
              <a:solidFill>
                <a:schemeClr val="tx1"/>
              </a:solidFill>
              <a:latin typeface="Arial" charset="0"/>
              <a:ea typeface="+mn-ea"/>
              <a:cs typeface="+mn-cs"/>
            </a:endParaRPr>
          </a:p>
          <a:p>
            <a:pPr rtl="0">
              <a:lnSpc>
                <a:spcPct val="100000"/>
              </a:lnSpc>
            </a:pPr>
            <a:r>
              <a:rPr lang="en-GB" sz="1100" b="0" i="0" u="none" strike="noStrike" kern="1200" baseline="0" dirty="0">
                <a:solidFill>
                  <a:schemeClr val="tx1"/>
                </a:solidFill>
                <a:latin typeface="Arial" charset="0"/>
                <a:ea typeface="+mn-ea"/>
                <a:cs typeface="+mn-cs"/>
              </a:rPr>
              <a:t>‘</a:t>
            </a:r>
            <a:r>
              <a:rPr lang="en-GB" sz="1100" b="1" i="0" u="none" strike="noStrike" kern="1200" baseline="0" dirty="0">
                <a:solidFill>
                  <a:schemeClr val="tx1"/>
                </a:solidFill>
                <a:latin typeface="Arial" charset="0"/>
                <a:ea typeface="+mn-ea"/>
                <a:cs typeface="+mn-cs"/>
              </a:rPr>
              <a:t>Public Place’ </a:t>
            </a:r>
            <a:r>
              <a:rPr lang="en-GB" sz="1100" b="0" i="0" u="none" strike="noStrike" kern="1200" baseline="0" dirty="0">
                <a:solidFill>
                  <a:schemeClr val="tx1"/>
                </a:solidFill>
                <a:latin typeface="Arial" charset="0"/>
                <a:ea typeface="+mn-ea"/>
                <a:cs typeface="+mn-cs"/>
              </a:rPr>
              <a:t>– a place to which the public have access or a place which is visible to the public</a:t>
            </a:r>
          </a:p>
          <a:p>
            <a:pPr rtl="0">
              <a:lnSpc>
                <a:spcPct val="100000"/>
              </a:lnSpc>
            </a:pPr>
            <a:endParaRPr lang="en-GB" sz="1100" b="0" i="0" u="none" strike="noStrike" kern="1200" baseline="0" dirty="0">
              <a:solidFill>
                <a:schemeClr val="tx1"/>
              </a:solidFill>
              <a:latin typeface="Arial" charset="0"/>
              <a:ea typeface="+mn-ea"/>
              <a:cs typeface="+mn-cs"/>
            </a:endParaRPr>
          </a:p>
          <a:p>
            <a:pPr rtl="0">
              <a:lnSpc>
                <a:spcPct val="100000"/>
              </a:lnSpc>
            </a:pPr>
            <a:r>
              <a:rPr lang="en-GB" sz="1100" b="0" i="0" u="none" strike="noStrike" kern="1200" baseline="0" dirty="0">
                <a:solidFill>
                  <a:schemeClr val="tx1"/>
                </a:solidFill>
                <a:latin typeface="Arial" charset="0"/>
                <a:ea typeface="+mn-ea"/>
                <a:cs typeface="+mn-cs"/>
              </a:rPr>
              <a:t>Police officers are classed as members of the public for the purpose of this offence.</a:t>
            </a:r>
          </a:p>
          <a:p>
            <a:pPr rtl="0">
              <a:lnSpc>
                <a:spcPct val="100000"/>
              </a:lnSpc>
            </a:pPr>
            <a:endParaRPr lang="en-GB" sz="1100" b="0" i="0" u="none" strike="noStrike" kern="1200" baseline="0" dirty="0">
              <a:solidFill>
                <a:schemeClr val="tx1"/>
              </a:solidFill>
              <a:latin typeface="Arial" charset="0"/>
              <a:ea typeface="+mn-ea"/>
              <a:cs typeface="+mn-cs"/>
            </a:endParaRPr>
          </a:p>
          <a:p>
            <a:pPr rtl="0">
              <a:lnSpc>
                <a:spcPct val="100000"/>
              </a:lnSpc>
            </a:pPr>
            <a:r>
              <a:rPr lang="en-GB" sz="1100" b="0" i="0" u="none" strike="noStrike" kern="1200" baseline="0" dirty="0">
                <a:solidFill>
                  <a:schemeClr val="tx1"/>
                </a:solidFill>
                <a:latin typeface="Arial" charset="0"/>
                <a:ea typeface="+mn-ea"/>
                <a:cs typeface="+mn-cs"/>
              </a:rPr>
              <a:t>Arrest without warrant</a:t>
            </a:r>
          </a:p>
          <a:p>
            <a:pPr rtl="0">
              <a:lnSpc>
                <a:spcPct val="100000"/>
              </a:lnSpc>
            </a:pPr>
            <a:endParaRPr lang="en-GB" sz="1100" b="0" i="0" u="none" strike="noStrike" kern="1200" baseline="0" dirty="0">
              <a:solidFill>
                <a:schemeClr val="tx1"/>
              </a:solidFill>
              <a:latin typeface="Arial" charset="0"/>
              <a:ea typeface="+mn-ea"/>
              <a:cs typeface="+mn-cs"/>
            </a:endParaRPr>
          </a:p>
          <a:p>
            <a:pPr eaLnBrk="1" hangingPunct="1">
              <a:lnSpc>
                <a:spcPct val="100000"/>
              </a:lnSpc>
              <a:spcBef>
                <a:spcPct val="0"/>
              </a:spcBef>
              <a:buFontTx/>
              <a:buNone/>
            </a:pPr>
            <a:r>
              <a:rPr lang="en-US" altLang="en-US" sz="1100" b="0" dirty="0">
                <a:solidFill>
                  <a:schemeClr val="tx1"/>
                </a:solidFill>
                <a:latin typeface="Arial" panose="020B0604020202020204" pitchFamily="34" charset="0"/>
                <a:ea typeface="ＭＳ Ｐゴシック" panose="020B0600070205080204" pitchFamily="34" charset="-128"/>
              </a:rPr>
              <a:t>Triable - Either Way</a:t>
            </a:r>
          </a:p>
          <a:p>
            <a:pPr eaLnBrk="1" hangingPunct="1">
              <a:lnSpc>
                <a:spcPct val="100000"/>
              </a:lnSpc>
              <a:spcBef>
                <a:spcPct val="0"/>
              </a:spcBef>
              <a:buFontTx/>
              <a:buNone/>
            </a:pPr>
            <a:endParaRPr lang="en-US" altLang="en-US" sz="1100" b="0" dirty="0">
              <a:solidFill>
                <a:schemeClr val="tx1"/>
              </a:solidFill>
              <a:latin typeface="Arial" panose="020B0604020202020204" pitchFamily="34" charset="0"/>
              <a:ea typeface="ＭＳ Ｐゴシック" panose="020B0600070205080204" pitchFamily="34" charset="-128"/>
            </a:endParaRPr>
          </a:p>
          <a:p>
            <a:pPr eaLnBrk="1" hangingPunct="1">
              <a:lnSpc>
                <a:spcPct val="100000"/>
              </a:lnSpc>
              <a:spcBef>
                <a:spcPct val="0"/>
              </a:spcBef>
              <a:buFontTx/>
              <a:buNone/>
            </a:pPr>
            <a:r>
              <a:rPr lang="en-US" altLang="en-US" sz="1100" dirty="0">
                <a:solidFill>
                  <a:schemeClr val="tx1"/>
                </a:solidFill>
                <a:latin typeface="Arial" panose="020B0604020202020204" pitchFamily="34" charset="0"/>
                <a:ea typeface="ＭＳ Ｐゴシック" panose="020B0600070205080204" pitchFamily="34" charset="-128"/>
              </a:rPr>
              <a:t>Summary</a:t>
            </a:r>
            <a:r>
              <a:rPr lang="en-US" altLang="en-US" sz="1100" b="0" dirty="0">
                <a:solidFill>
                  <a:schemeClr val="tx1"/>
                </a:solidFill>
                <a:latin typeface="Arial" panose="020B0604020202020204" pitchFamily="34" charset="0"/>
                <a:ea typeface="ＭＳ Ｐゴシック" panose="020B0600070205080204" pitchFamily="34" charset="-128"/>
              </a:rPr>
              <a:t>: Six months imprisonment and / or a fine not exceeding the statutory maximum.</a:t>
            </a:r>
          </a:p>
          <a:p>
            <a:pPr eaLnBrk="1" hangingPunct="1">
              <a:lnSpc>
                <a:spcPct val="100000"/>
              </a:lnSpc>
              <a:spcBef>
                <a:spcPct val="0"/>
              </a:spcBef>
              <a:buFontTx/>
              <a:buNone/>
            </a:pPr>
            <a:br>
              <a:rPr lang="en-US" altLang="en-US" sz="1100" b="0" dirty="0">
                <a:solidFill>
                  <a:schemeClr val="tx1"/>
                </a:solidFill>
                <a:latin typeface="Arial" panose="020B0604020202020204" pitchFamily="34" charset="0"/>
                <a:ea typeface="ＭＳ Ｐゴシック" panose="020B0600070205080204" pitchFamily="34" charset="-128"/>
              </a:rPr>
            </a:br>
            <a:r>
              <a:rPr lang="en-US" altLang="en-US" sz="1100" dirty="0">
                <a:solidFill>
                  <a:schemeClr val="tx1"/>
                </a:solidFill>
                <a:latin typeface="Arial" panose="020B0604020202020204" pitchFamily="34" charset="0"/>
                <a:ea typeface="ＭＳ Ｐゴシック" panose="020B0600070205080204" pitchFamily="34" charset="-128"/>
              </a:rPr>
              <a:t>Indictment</a:t>
            </a:r>
            <a:r>
              <a:rPr lang="en-US" altLang="en-US" sz="1100" b="0" dirty="0">
                <a:solidFill>
                  <a:schemeClr val="tx1"/>
                </a:solidFill>
                <a:latin typeface="Arial" panose="020B0604020202020204" pitchFamily="34" charset="0"/>
                <a:ea typeface="ＭＳ Ｐゴシック" panose="020B0600070205080204" pitchFamily="34" charset="-128"/>
              </a:rPr>
              <a:t>: Imprisonment and / or a fine</a:t>
            </a:r>
          </a:p>
          <a:p>
            <a:pPr eaLnBrk="1" hangingPunct="1">
              <a:lnSpc>
                <a:spcPct val="100000"/>
              </a:lnSpc>
              <a:spcBef>
                <a:spcPct val="0"/>
              </a:spcBef>
              <a:buFontTx/>
              <a:buNone/>
            </a:pPr>
            <a:r>
              <a:rPr lang="en-GB" altLang="en-US" sz="1100" b="0" dirty="0">
                <a:solidFill>
                  <a:schemeClr val="tx1"/>
                </a:solidFill>
                <a:latin typeface="Arial" panose="020B0604020202020204" pitchFamily="34" charset="0"/>
                <a:ea typeface="ＭＳ Ｐゴシック" panose="020B0600070205080204" pitchFamily="34" charset="-128"/>
              </a:rPr>
              <a:t>Arrest Without Warrant</a:t>
            </a:r>
            <a:endParaRPr lang="en-US" altLang="en-US" sz="1100" b="0" dirty="0">
              <a:solidFill>
                <a:schemeClr val="tx1"/>
              </a:solidFill>
              <a:latin typeface="Arial" panose="020B0604020202020204" pitchFamily="34" charset="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1163263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Lewd</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 means lustful or indecent.</a:t>
            </a:r>
            <a:endParaRPr lang="en-US" altLang="en-US" sz="11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endParaRPr>
          </a:p>
          <a:p>
            <a:pPr eaLnBrk="1" hangingPunct="1">
              <a:lnSpc>
                <a:spcPct val="100000"/>
              </a:lnSpc>
              <a:spcBef>
                <a:spcPct val="0"/>
              </a:spcBef>
              <a:buFontTx/>
              <a:buNone/>
            </a:pPr>
            <a:r>
              <a:rPr lang="en-US" altLang="en-US" sz="1100" b="1"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Obscene</a:t>
            </a:r>
            <a:r>
              <a:rPr lang="en-US" altLang="en-US" sz="1100" b="1" baseline="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 </a:t>
            </a:r>
            <a:r>
              <a:rPr lang="en-US" altLang="en-US" sz="11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means 'morally repugnant or depraved' </a:t>
            </a:r>
          </a:p>
          <a:p>
            <a:pPr eaLnBrk="1" hangingPunct="1">
              <a:lnSpc>
                <a:spcPct val="100000"/>
              </a:lnSpc>
              <a:spcBef>
                <a:spcPct val="0"/>
              </a:spcBef>
              <a:buFontTx/>
              <a:buNone/>
            </a:pPr>
            <a:r>
              <a:rPr lang="en-US" altLang="en-US" sz="1100" b="1"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Disgusting</a:t>
            </a:r>
            <a:r>
              <a:rPr lang="en-US" altLang="en-US" sz="1100" b="0" baseline="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 </a:t>
            </a:r>
            <a:r>
              <a:rPr lang="en-US" altLang="en-US" sz="11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means 'repugnant or loathsome‘</a:t>
            </a:r>
          </a:p>
          <a:p>
            <a:pPr eaLnBrk="1" hangingPunct="1">
              <a:lnSpc>
                <a:spcPct val="100000"/>
              </a:lnSpc>
              <a:spcBef>
                <a:spcPct val="0"/>
              </a:spcBef>
              <a:buFontTx/>
              <a:buNone/>
            </a:pPr>
            <a:endParaRPr lang="en-US" sz="11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endParaRPr>
          </a:p>
          <a:p>
            <a:pPr eaLnBrk="1" hangingPunct="1">
              <a:lnSpc>
                <a:spcPct val="100000"/>
              </a:lnSpc>
              <a:spcBef>
                <a:spcPct val="0"/>
              </a:spcBef>
              <a:buFontTx/>
              <a:buNone/>
            </a:pPr>
            <a:r>
              <a:rPr lang="en-US" altLang="en-US" sz="11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Elements 3 and 4 above were confirmed in R v Walker [1996] 1 Cr </a:t>
            </a:r>
            <a:r>
              <a:rPr lang="en-US" altLang="en-US" sz="1100" b="0" dirty="0" err="1">
                <a:solidFill>
                  <a:schemeClr val="tx1"/>
                </a:solidFill>
                <a:latin typeface="Arial" panose="020B0604020202020204" pitchFamily="34" charset="0"/>
                <a:ea typeface="ＭＳ Ｐゴシック" panose="020B0600070205080204" pitchFamily="34" charset="-128"/>
                <a:cs typeface="Arial" panose="020B0604020202020204" pitchFamily="34" charset="0"/>
              </a:rPr>
              <a:t>AppR</a:t>
            </a:r>
            <a:r>
              <a:rPr lang="en-US" altLang="en-US" sz="11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 111,</a:t>
            </a:r>
          </a:p>
          <a:p>
            <a:pPr eaLnBrk="1" hangingPunct="1">
              <a:lnSpc>
                <a:spcPct val="100000"/>
              </a:lnSpc>
              <a:spcBef>
                <a:spcPct val="0"/>
              </a:spcBef>
              <a:buFontTx/>
              <a:buNone/>
            </a:pPr>
            <a:endParaRPr lang="en-US" altLang="en-US" sz="11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endParaRPr>
          </a:p>
          <a:p>
            <a:pPr eaLnBrk="1" hangingPunct="1">
              <a:lnSpc>
                <a:spcPct val="100000"/>
              </a:lnSpc>
              <a:spcBef>
                <a:spcPct val="0"/>
              </a:spcBef>
              <a:buFontTx/>
              <a:buNone/>
            </a:pPr>
            <a:r>
              <a:rPr lang="en-US" altLang="en-US" sz="11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The defendant exposed himself and masturbated in front of two young girls in the living room of his home. </a:t>
            </a:r>
          </a:p>
          <a:p>
            <a:pPr eaLnBrk="1" hangingPunct="1">
              <a:lnSpc>
                <a:spcPct val="100000"/>
              </a:lnSpc>
              <a:spcBef>
                <a:spcPct val="0"/>
              </a:spcBef>
              <a:buFontTx/>
              <a:buNone/>
            </a:pPr>
            <a:endParaRPr lang="en-US" altLang="en-US" sz="11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endParaRPr>
          </a:p>
          <a:p>
            <a:pPr eaLnBrk="1" hangingPunct="1">
              <a:lnSpc>
                <a:spcPct val="100000"/>
              </a:lnSpc>
              <a:spcBef>
                <a:spcPct val="0"/>
              </a:spcBef>
              <a:buFontTx/>
              <a:buNone/>
            </a:pPr>
            <a:r>
              <a:rPr lang="en-US" altLang="en-US" sz="11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The conviction was quashed by the Court of Appeal, on the basis that the public had not been able to observe what took place in his living room.</a:t>
            </a:r>
          </a:p>
          <a:p>
            <a:pPr>
              <a:lnSpc>
                <a:spcPct val="100000"/>
              </a:lnSpc>
            </a:pPr>
            <a:endParaRPr lang="en-GB" altLang="en-US" sz="1100" dirty="0">
              <a:solidFill>
                <a:schemeClr val="tx1"/>
              </a:solidFill>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His Lounge is NOT a public place. Other offences should be applied here.</a:t>
            </a:r>
          </a:p>
          <a:p>
            <a:pPr>
              <a:lnSpc>
                <a:spcPct val="100000"/>
              </a:lnSpc>
            </a:pPr>
            <a:r>
              <a:rPr lang="en-GB" altLang="en-US" sz="1100" dirty="0" err="1">
                <a:solidFill>
                  <a:schemeClr val="tx1"/>
                </a:solidFill>
                <a:latin typeface="Arial" panose="020B0604020202020204" pitchFamily="34" charset="0"/>
                <a:ea typeface="ＭＳ Ｐゴシック" panose="020B0600070205080204" pitchFamily="34" charset="-128"/>
                <a:cs typeface="Arial" panose="020B0604020202020204" pitchFamily="34" charset="0"/>
              </a:rPr>
              <a:t>Eg</a:t>
            </a:r>
            <a:r>
              <a:rPr lang="en-GB" altLang="en-US" sz="110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 Sexual offences act - </a:t>
            </a:r>
            <a:r>
              <a:rPr lang="en-US" altLang="en-US" sz="110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An offence under section 66 of this Act (exposure)</a:t>
            </a:r>
          </a:p>
          <a:p>
            <a:pPr>
              <a:lnSpc>
                <a:spcPct val="100000"/>
              </a:lnSpc>
            </a:pPr>
            <a:r>
              <a:rPr lang="en-US" altLang="en-US" sz="110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A person who </a:t>
            </a:r>
            <a:r>
              <a:rPr lang="en-US" altLang="en-US" sz="1100" dirty="0">
                <a:solidFill>
                  <a:schemeClr val="tx1"/>
                </a:solidFill>
                <a:latin typeface="Arial" panose="020B0604020202020204" pitchFamily="34" charset="0"/>
                <a:ea typeface="ＭＳ Ｐゴシック" panose="020B0600070205080204" pitchFamily="34" charset="-128"/>
                <a:cs typeface="Arial" panose="020B0604020202020204" pitchFamily="34" charset="0"/>
                <a:hlinkClick r:id="rId3" action="ppaction://hlinkfile"/>
              </a:rPr>
              <a:t>intentionally</a:t>
            </a:r>
            <a:r>
              <a:rPr lang="en-US" altLang="en-US" sz="110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 </a:t>
            </a:r>
            <a:r>
              <a:rPr lang="en-US" altLang="en-US" sz="1100" dirty="0">
                <a:solidFill>
                  <a:schemeClr val="tx1"/>
                </a:solidFill>
                <a:latin typeface="Arial" panose="020B0604020202020204" pitchFamily="34" charset="0"/>
                <a:ea typeface="ＭＳ Ｐゴシック" panose="020B0600070205080204" pitchFamily="34" charset="-128"/>
                <a:cs typeface="Arial" panose="020B0604020202020204" pitchFamily="34" charset="0"/>
                <a:hlinkClick r:id="rId4" action="ppaction://hlinkfile"/>
              </a:rPr>
              <a:t>exposes their genitals so that another person will see them and be caused alarm or distress</a:t>
            </a:r>
            <a:endParaRPr lang="en-US" altLang="en-US" sz="1100" dirty="0">
              <a:solidFill>
                <a:schemeClr val="tx1"/>
              </a:solidFill>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endParaRPr lang="en-US" altLang="en-US" sz="1100" dirty="0">
              <a:solidFill>
                <a:schemeClr val="tx1"/>
              </a:solidFill>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US" altLang="en-US" sz="1100" b="1"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Points to Prove - Exposure</a:t>
            </a:r>
          </a:p>
          <a:p>
            <a:pPr eaLnBrk="1" hangingPunct="1">
              <a:lnSpc>
                <a:spcPct val="100000"/>
              </a:lnSpc>
              <a:spcBef>
                <a:spcPct val="0"/>
              </a:spcBef>
              <a:buFontTx/>
              <a:buNone/>
            </a:pPr>
            <a:endParaRPr lang="en-GB" sz="1100" dirty="0">
              <a:solidFill>
                <a:schemeClr val="tx1"/>
              </a:solidFill>
              <a:latin typeface="Arial" panose="020B0604020202020204" pitchFamily="34" charset="0"/>
              <a:cs typeface="Arial" panose="020B0604020202020204"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100" b="0" i="0" u="none" strike="noStrike" kern="1200" cap="none" spc="0" normalizeH="0" baseline="0" noProof="0" dirty="0">
              <a:ln>
                <a:noFill/>
              </a:ln>
              <a:solidFill>
                <a:schemeClr val="tx1"/>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100" b="0" i="0" u="none" strike="noStrike" kern="1200" cap="none" spc="0" normalizeH="0" baseline="0" noProof="0" dirty="0">
                <a:ln>
                  <a:noFill/>
                </a:ln>
                <a:solidFill>
                  <a:schemeClr val="tx1"/>
                </a:solidFill>
                <a:effectLst/>
                <a:uLnTx/>
                <a:uFillTx/>
                <a:latin typeface="Arial" panose="020B0604020202020204" pitchFamily="34" charset="0"/>
                <a:ea typeface="ＭＳ Ｐゴシック" panose="020B0600070205080204" pitchFamily="34" charset="-128"/>
                <a:cs typeface="Arial" panose="020B0604020202020204" pitchFamily="34" charset="0"/>
              </a:rPr>
              <a:t>Stated  Case……Smith v Hughes [1960] 1 WLR 830.</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US" altLang="en-US" sz="1100" b="0" i="0" u="none" strike="noStrike" kern="1200" cap="none" spc="0" normalizeH="0" baseline="0" noProof="0" dirty="0">
              <a:ln>
                <a:noFill/>
              </a:ln>
              <a:solidFill>
                <a:schemeClr val="tx1"/>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100" b="0" i="0" u="none" strike="noStrike" kern="1200" cap="none" spc="0" normalizeH="0" baseline="0" noProof="0" dirty="0">
                <a:ln>
                  <a:noFill/>
                </a:ln>
                <a:solidFill>
                  <a:schemeClr val="tx1"/>
                </a:solidFill>
                <a:effectLst/>
                <a:uLnTx/>
                <a:uFillTx/>
                <a:latin typeface="Arial" panose="020B0604020202020204" pitchFamily="34" charset="0"/>
                <a:ea typeface="ＭＳ Ｐゴシック" panose="020B0600070205080204" pitchFamily="34" charset="-128"/>
                <a:cs typeface="Arial" panose="020B0604020202020204" pitchFamily="34" charset="0"/>
              </a:rPr>
              <a:t>The balcony of a private house which was visible to the public has been held to be a sufficiently public place for this offence</a:t>
            </a:r>
            <a:endParaRPr kumimoji="0" lang="en-GB" altLang="en-US" sz="1100" b="0" i="0" u="none" strike="noStrike" kern="1200" cap="none" spc="0" normalizeH="0" baseline="0" noProof="0" dirty="0">
              <a:ln>
                <a:noFill/>
              </a:ln>
              <a:solidFill>
                <a:schemeClr val="tx1"/>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US" altLang="en-US" sz="110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A prostitute offered her services from the balcony of a house. </a:t>
            </a:r>
            <a:br>
              <a:rPr lang="en-US" altLang="en-US" sz="110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br>
            <a:endParaRPr lang="en-US" altLang="en-US" sz="1100" dirty="0">
              <a:solidFill>
                <a:schemeClr val="tx1"/>
              </a:solidFill>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US" altLang="en-US" sz="110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Held: She was guilty of the offence of soliciting ‘in a street or public place’ contrary to section 1(1) of the 1956 Act. Applying the mischief rule, it could be seen that her solicitations took place in a ‘street or public place’ for the purposes of the Act. </a:t>
            </a:r>
            <a:br>
              <a:rPr lang="en-US" altLang="en-US" sz="110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br>
            <a:endParaRPr lang="en-US" altLang="en-US" sz="1100" dirty="0">
              <a:solidFill>
                <a:schemeClr val="tx1"/>
              </a:solidFill>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US" altLang="en-US" sz="110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Lord Parker said: ‘Observe that it does not say there specifically that the person who is doing the soliciting must be in the street. Equally it does not say that it is enough if the person who receives the solicitation or to whom it is addressed is in the street. For my part, I approach the matter by considering what is the mischief aimed at by this Act. Everybody knows that this was an Act intended to clean up the streets, to enable people to walk along the streets without being molested or solicited by common prostitutes. Viewed in that way, it can matter little whether the prostitute is soliciting while in the street or is standing in a doorway or on a balcony, or at a window, or whether the window is shut or open or half open; in each case her solicitation is projected to and addressed to somebody walking in the street. For my part, I am content to base my decision on that ground and that ground alone. I think that the magistrate came to a correct conclusion in each case, and that these appeals should be dismissed.</a:t>
            </a:r>
          </a:p>
          <a:p>
            <a:pPr>
              <a:lnSpc>
                <a:spcPct val="100000"/>
              </a:lnSpc>
            </a:pPr>
            <a:endParaRPr lang="en-US" altLang="en-US" sz="1100" dirty="0">
              <a:solidFill>
                <a:schemeClr val="tx1"/>
              </a:solidFill>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US" altLang="en-US" sz="110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 </a:t>
            </a:r>
            <a:r>
              <a:rPr lang="en-US" altLang="en-US" sz="1100" b="1"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Mischief rule </a:t>
            </a:r>
          </a:p>
          <a:p>
            <a:pPr>
              <a:lnSpc>
                <a:spcPct val="100000"/>
              </a:lnSpc>
            </a:pPr>
            <a:r>
              <a:rPr lang="en-US" altLang="en-US" sz="1100" b="1"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The mischief rule looks at the gap in the previous law and puts a meaning on the words 'to advance the remedy' </a:t>
            </a:r>
          </a:p>
          <a:p>
            <a:pPr>
              <a:lnSpc>
                <a:spcPct val="100000"/>
              </a:lnSpc>
            </a:pPr>
            <a:r>
              <a:rPr lang="en-US" altLang="en-US" sz="110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The Mischief Rule gives a judge more discretion than the Golden Rule or the Literal Rule. The definition of the rule comes from</a:t>
            </a:r>
            <a:r>
              <a:rPr lang="en-US" altLang="en-US" sz="1100" i="1" dirty="0">
                <a:solidFill>
                  <a:schemeClr val="tx1"/>
                </a:solidFill>
                <a:latin typeface="Arial" panose="020B0604020202020204" pitchFamily="34" charset="0"/>
                <a:ea typeface="ＭＳ Ｐゴシック" panose="020B0600070205080204" pitchFamily="34" charset="-128"/>
                <a:cs typeface="Arial" panose="020B0604020202020204" pitchFamily="34" charset="0"/>
                <a:hlinkClick r:id="rId5"/>
              </a:rPr>
              <a:t> </a:t>
            </a:r>
            <a:r>
              <a:rPr lang="en-US" altLang="en-US" sz="1100" u="sng" dirty="0" err="1">
                <a:solidFill>
                  <a:schemeClr val="tx1"/>
                </a:solidFill>
                <a:latin typeface="Arial" panose="020B0604020202020204" pitchFamily="34" charset="0"/>
                <a:ea typeface="ＭＳ Ｐゴシック" panose="020B0600070205080204" pitchFamily="34" charset="-128"/>
                <a:cs typeface="Arial" panose="020B0604020202020204" pitchFamily="34" charset="0"/>
                <a:hlinkClick r:id="rId5"/>
              </a:rPr>
              <a:t>Heydon's</a:t>
            </a:r>
            <a:r>
              <a:rPr lang="en-US" altLang="en-US" sz="1100" u="sng" dirty="0">
                <a:solidFill>
                  <a:schemeClr val="tx1"/>
                </a:solidFill>
                <a:latin typeface="Arial" panose="020B0604020202020204" pitchFamily="34" charset="0"/>
                <a:ea typeface="ＭＳ Ｐゴシック" panose="020B0600070205080204" pitchFamily="34" charset="-128"/>
                <a:cs typeface="Arial" panose="020B0604020202020204" pitchFamily="34" charset="0"/>
                <a:hlinkClick r:id="rId5"/>
              </a:rPr>
              <a:t> Case</a:t>
            </a:r>
            <a:r>
              <a:rPr lang="en-US" altLang="en-US" sz="110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 (1584).</a:t>
            </a:r>
          </a:p>
          <a:p>
            <a:pPr eaLnBrk="1" hangingPunct="1">
              <a:spcBef>
                <a:spcPct val="0"/>
              </a:spcBef>
              <a:buFontTx/>
              <a:buNone/>
            </a:pP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21556875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It has been held that, in order to outrage, exposure of the naked body (male or female) must grossly transgress accepted limits of decency &amp; be likely to gravely offend a reasonable person, thus this offence will usually only be suitable if masturbation or sexual intercourse also occurs.</a:t>
            </a:r>
            <a:endParaRPr lang="en-GB" altLang="en-US" sz="11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endParaRPr lang="en-GB" sz="1100" dirty="0">
              <a:solidFill>
                <a:schemeClr val="tx1"/>
              </a:solidFill>
              <a:latin typeface="Arial" panose="020B0604020202020204" pitchFamily="34" charset="0"/>
              <a:cs typeface="Arial" panose="020B0604020202020204" pitchFamily="34" charset="0"/>
            </a:endParaRPr>
          </a:p>
          <a:p>
            <a:pPr eaLnBrk="1" hangingPunct="1">
              <a:lnSpc>
                <a:spcPct val="100000"/>
              </a:lnSpc>
              <a:spcBef>
                <a:spcPct val="0"/>
              </a:spcBef>
              <a:buFontTx/>
              <a:buNone/>
            </a:pPr>
            <a:r>
              <a:rPr lang="en-US" altLang="en-US" sz="11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There is no requirement to prove that those persons who witnessed the act were actually disgusted or outraged by it - the test is an objective one based on whether a reasonable person would be disgusted.</a:t>
            </a:r>
          </a:p>
          <a:p>
            <a:pPr eaLnBrk="1" hangingPunct="1">
              <a:lnSpc>
                <a:spcPct val="100000"/>
              </a:lnSpc>
              <a:spcBef>
                <a:spcPct val="0"/>
              </a:spcBef>
              <a:buFontTx/>
              <a:buNone/>
            </a:pPr>
            <a:endParaRPr lang="en-US" altLang="en-US" sz="11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endParaRPr>
          </a:p>
          <a:p>
            <a:pPr eaLnBrk="1" hangingPunct="1">
              <a:lnSpc>
                <a:spcPct val="100000"/>
              </a:lnSpc>
              <a:spcBef>
                <a:spcPct val="0"/>
              </a:spcBef>
              <a:buFontTx/>
              <a:buNone/>
            </a:pPr>
            <a:r>
              <a:rPr lang="en-US" altLang="en-US" sz="11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However, the reasonable person must be from that section of the general public likely to be exposed to the offending material, therefore the prospect of outrage is linked to the time &amp; place of the exhibition, thus nudist camps, although not generally open to the public, are lawful because all those present consent to their own observation of nakedness.</a:t>
            </a:r>
          </a:p>
          <a:p>
            <a:pPr eaLnBrk="1" hangingPunct="1">
              <a:lnSpc>
                <a:spcPct val="90000"/>
              </a:lnSpc>
              <a:spcBef>
                <a:spcPct val="0"/>
              </a:spcBef>
              <a:buFontTx/>
              <a:buNone/>
            </a:pPr>
            <a:endParaRPr lang="en-US" b="0" dirty="0">
              <a:solidFill>
                <a:srgbClr val="FFFF00"/>
              </a:solidFill>
              <a:latin typeface="Arial" panose="020B0604020202020204" pitchFamily="34" charset="0"/>
              <a:ea typeface="ＭＳ Ｐゴシック" panose="020B0600070205080204" pitchFamily="34" charset="-128"/>
            </a:endParaRPr>
          </a:p>
          <a:p>
            <a:pPr eaLnBrk="1" hangingPunct="1">
              <a:lnSpc>
                <a:spcPct val="90000"/>
              </a:lnSpc>
              <a:spcBef>
                <a:spcPct val="0"/>
              </a:spcBef>
              <a:buFontTx/>
              <a:buNone/>
            </a:pPr>
            <a:r>
              <a:rPr lang="en-US" b="0" dirty="0">
                <a:solidFill>
                  <a:srgbClr val="FFFF00"/>
                </a:solidFill>
                <a:latin typeface="Arial" panose="020B0604020202020204" pitchFamily="34" charset="0"/>
                <a:ea typeface="ＭＳ Ｐゴシック" panose="020B0600070205080204" pitchFamily="34" charset="-128"/>
              </a:rPr>
              <a:t>Where the circumstances are appropriate positive evidence of disgust can be given by a police officer</a:t>
            </a:r>
          </a:p>
          <a:p>
            <a:pPr eaLnBrk="1" hangingPunct="1">
              <a:lnSpc>
                <a:spcPct val="90000"/>
              </a:lnSpc>
              <a:spcBef>
                <a:spcPct val="0"/>
              </a:spcBef>
              <a:buFontTx/>
              <a:buNone/>
            </a:pPr>
            <a:endParaRPr lang="en-US" b="1" dirty="0">
              <a:solidFill>
                <a:srgbClr val="FFFF00"/>
              </a:solidFill>
              <a:latin typeface="Arial" panose="020B0604020202020204" pitchFamily="34" charset="0"/>
              <a:ea typeface="ＭＳ Ｐゴシック" panose="020B0600070205080204" pitchFamily="34" charset="-128"/>
            </a:endParaRPr>
          </a:p>
          <a:p>
            <a:pPr eaLnBrk="1" hangingPunct="1">
              <a:lnSpc>
                <a:spcPct val="90000"/>
              </a:lnSpc>
              <a:spcBef>
                <a:spcPct val="0"/>
              </a:spcBef>
              <a:buFontTx/>
              <a:buNone/>
            </a:pPr>
            <a:r>
              <a:rPr lang="en-US" b="1" dirty="0">
                <a:solidFill>
                  <a:srgbClr val="FFFF00"/>
                </a:solidFill>
                <a:latin typeface="Arial" panose="020B0604020202020204" pitchFamily="34" charset="0"/>
                <a:ea typeface="ＭＳ Ｐゴシック" panose="020B0600070205080204" pitchFamily="34" charset="-128"/>
              </a:rPr>
              <a:t>QTS – what would you base this evidence on? SHACKS</a:t>
            </a:r>
          </a:p>
          <a:p>
            <a:pPr eaLnBrk="1" hangingPunct="1">
              <a:lnSpc>
                <a:spcPct val="90000"/>
              </a:lnSpc>
              <a:spcBef>
                <a:spcPct val="0"/>
              </a:spcBef>
              <a:buFontTx/>
              <a:buNone/>
            </a:pPr>
            <a:r>
              <a:rPr lang="en-US" b="1" dirty="0">
                <a:solidFill>
                  <a:srgbClr val="FFFF00"/>
                </a:solidFill>
                <a:latin typeface="Arial" panose="020B0604020202020204" pitchFamily="34" charset="0"/>
                <a:ea typeface="ＭＳ Ｐゴシック" panose="020B0600070205080204" pitchFamily="34" charset="-128"/>
              </a:rPr>
              <a:t>QTS -where would it be recorded? – EPNB, statement</a:t>
            </a:r>
          </a:p>
          <a:p>
            <a:pPr eaLnBrk="1" hangingPunct="1">
              <a:lnSpc>
                <a:spcPct val="90000"/>
              </a:lnSpc>
              <a:spcBef>
                <a:spcPct val="0"/>
              </a:spcBef>
              <a:buFontTx/>
              <a:buNone/>
            </a:pPr>
            <a:endParaRPr lang="en-US" altLang="en-US" b="1" dirty="0">
              <a:solidFill>
                <a:srgbClr val="FFFF00"/>
              </a:solidFill>
              <a:latin typeface="Arial" panose="020B0604020202020204" pitchFamily="34" charset="0"/>
              <a:ea typeface="ＭＳ Ｐゴシック" panose="020B0600070205080204" pitchFamily="34" charset="-128"/>
            </a:endParaRPr>
          </a:p>
          <a:p>
            <a:pPr eaLnBrk="1" hangingPunct="1">
              <a:lnSpc>
                <a:spcPct val="90000"/>
              </a:lnSpc>
              <a:spcBef>
                <a:spcPct val="0"/>
              </a:spcBef>
              <a:buFontTx/>
              <a:buNone/>
            </a:pPr>
            <a:r>
              <a:rPr lang="en-US" altLang="en-US" b="0" dirty="0">
                <a:solidFill>
                  <a:schemeClr val="tx1"/>
                </a:solidFill>
                <a:latin typeface="Arial" panose="020B0604020202020204" pitchFamily="34" charset="0"/>
                <a:ea typeface="ＭＳ Ｐゴシック" panose="020B0600070205080204" pitchFamily="34" charset="-128"/>
              </a:rPr>
              <a:t>In most cases, offences under the Public Order Act 1986, Sexual Offence Act 2003, OR Obscene Publications Act 1959 would be more appropriate than this common law offence</a:t>
            </a:r>
            <a:endParaRPr lang="en-GB" altLang="en-US" b="0" dirty="0">
              <a:solidFill>
                <a:schemeClr val="tx1"/>
              </a:solidFill>
              <a:latin typeface="Arial" panose="020B0604020202020204" pitchFamily="34" charset="0"/>
              <a:ea typeface="ＭＳ Ｐゴシック" panose="020B0600070205080204" pitchFamily="34" charset="-128"/>
            </a:endParaRPr>
          </a:p>
          <a:p>
            <a:pPr eaLnBrk="1" hangingPunct="1">
              <a:lnSpc>
                <a:spcPct val="90000"/>
              </a:lnSpc>
              <a:spcBef>
                <a:spcPct val="0"/>
              </a:spcBef>
              <a:buFontTx/>
              <a:buNone/>
            </a:pPr>
            <a:endParaRPr lang="en-US" b="1" dirty="0">
              <a:solidFill>
                <a:srgbClr val="FFFF00"/>
              </a:solidFill>
              <a:latin typeface="Arial" panose="020B0604020202020204" pitchFamily="34" charset="0"/>
              <a:ea typeface="ＭＳ Ｐゴシック" panose="020B0600070205080204" pitchFamily="34" charset="-128"/>
            </a:endParaRPr>
          </a:p>
          <a:p>
            <a:pPr fontAlgn="base">
              <a:spcBef>
                <a:spcPct val="0"/>
              </a:spcBef>
              <a:spcAft>
                <a:spcPct val="0"/>
              </a:spcAft>
              <a:buFontTx/>
              <a:buNone/>
            </a:pPr>
            <a:r>
              <a:rPr lang="en-US" altLang="en-US" b="0" dirty="0">
                <a:solidFill>
                  <a:schemeClr val="tx1"/>
                </a:solidFill>
                <a:latin typeface="Arial" panose="020B0604020202020204" pitchFamily="34" charset="0"/>
                <a:ea typeface="ＭＳ Ｐゴシック" panose="020B0600070205080204" pitchFamily="34" charset="-128"/>
              </a:rPr>
              <a:t>Triable - Either Way</a:t>
            </a:r>
          </a:p>
          <a:p>
            <a:pPr fontAlgn="base">
              <a:spcBef>
                <a:spcPct val="0"/>
              </a:spcBef>
              <a:spcAft>
                <a:spcPct val="0"/>
              </a:spcAft>
              <a:buFontTx/>
              <a:buNone/>
            </a:pPr>
            <a:endParaRPr lang="en-US" altLang="en-US" b="0" dirty="0">
              <a:solidFill>
                <a:schemeClr val="tx1"/>
              </a:solidFill>
              <a:latin typeface="Arial" panose="020B0604020202020204" pitchFamily="34" charset="0"/>
              <a:ea typeface="ＭＳ Ｐゴシック" panose="020B0600070205080204" pitchFamily="34" charset="-128"/>
            </a:endParaRPr>
          </a:p>
          <a:p>
            <a:pPr fontAlgn="base">
              <a:spcBef>
                <a:spcPct val="0"/>
              </a:spcBef>
              <a:spcAft>
                <a:spcPct val="0"/>
              </a:spcAft>
              <a:buFontTx/>
              <a:buNone/>
            </a:pPr>
            <a:r>
              <a:rPr lang="en-US" altLang="en-US" dirty="0">
                <a:solidFill>
                  <a:schemeClr val="tx1"/>
                </a:solidFill>
                <a:latin typeface="Arial" panose="020B0604020202020204" pitchFamily="34" charset="0"/>
                <a:ea typeface="ＭＳ Ｐゴシック" panose="020B0600070205080204" pitchFamily="34" charset="-128"/>
              </a:rPr>
              <a:t>Summary</a:t>
            </a:r>
            <a:r>
              <a:rPr lang="en-US" altLang="en-US" b="0" dirty="0">
                <a:solidFill>
                  <a:schemeClr val="tx1"/>
                </a:solidFill>
                <a:latin typeface="Arial" panose="020B0604020202020204" pitchFamily="34" charset="0"/>
                <a:ea typeface="ＭＳ Ｐゴシック" panose="020B0600070205080204" pitchFamily="34" charset="-128"/>
              </a:rPr>
              <a:t>: Six months imprisonment and / or a fine not exceeding the statutory maximum.</a:t>
            </a:r>
          </a:p>
          <a:p>
            <a:pPr fontAlgn="base">
              <a:spcBef>
                <a:spcPct val="0"/>
              </a:spcBef>
              <a:spcAft>
                <a:spcPct val="0"/>
              </a:spcAft>
              <a:buFontTx/>
              <a:buNone/>
            </a:pPr>
            <a:br>
              <a:rPr lang="en-US" altLang="en-US" b="0" dirty="0">
                <a:solidFill>
                  <a:schemeClr val="tx1"/>
                </a:solidFill>
                <a:latin typeface="Arial" panose="020B0604020202020204" pitchFamily="34" charset="0"/>
                <a:ea typeface="ＭＳ Ｐゴシック" panose="020B0600070205080204" pitchFamily="34" charset="-128"/>
              </a:rPr>
            </a:br>
            <a:r>
              <a:rPr lang="en-US" altLang="en-US" dirty="0">
                <a:solidFill>
                  <a:schemeClr val="tx1"/>
                </a:solidFill>
                <a:latin typeface="Arial" panose="020B0604020202020204" pitchFamily="34" charset="0"/>
                <a:ea typeface="ＭＳ Ｐゴシック" panose="020B0600070205080204" pitchFamily="34" charset="-128"/>
              </a:rPr>
              <a:t>Indictment</a:t>
            </a:r>
            <a:r>
              <a:rPr lang="en-US" altLang="en-US" b="0" dirty="0">
                <a:solidFill>
                  <a:schemeClr val="tx1"/>
                </a:solidFill>
                <a:latin typeface="Arial" panose="020B0604020202020204" pitchFamily="34" charset="0"/>
                <a:ea typeface="ＭＳ Ｐゴシック" panose="020B0600070205080204" pitchFamily="34" charset="-128"/>
              </a:rPr>
              <a:t>: Imprisonment and / or a fine</a:t>
            </a:r>
          </a:p>
          <a:p>
            <a:pPr fontAlgn="base">
              <a:spcBef>
                <a:spcPct val="0"/>
              </a:spcBef>
              <a:spcAft>
                <a:spcPct val="0"/>
              </a:spcAft>
              <a:buFontTx/>
              <a:buNone/>
            </a:pPr>
            <a:r>
              <a:rPr lang="en-GB" altLang="en-US" b="0" dirty="0">
                <a:solidFill>
                  <a:schemeClr val="tx1"/>
                </a:solidFill>
                <a:latin typeface="Arial" panose="020B0604020202020204" pitchFamily="34" charset="0"/>
                <a:ea typeface="ＭＳ Ｐゴシック" panose="020B0600070205080204" pitchFamily="34" charset="-128"/>
              </a:rPr>
              <a:t>Arrest Without Warrant</a:t>
            </a:r>
            <a:endParaRPr lang="en-US" altLang="en-US" b="0" dirty="0">
              <a:solidFill>
                <a:schemeClr val="tx1"/>
              </a:solidFill>
              <a:latin typeface="Arial" panose="020B0604020202020204" pitchFamily="34" charset="0"/>
              <a:ea typeface="ＭＳ Ｐゴシック" panose="020B0600070205080204" pitchFamily="34" charset="-128"/>
            </a:endParaRPr>
          </a:p>
          <a:p>
            <a:pPr eaLnBrk="1" hangingPunct="1">
              <a:lnSpc>
                <a:spcPct val="90000"/>
              </a:lnSpc>
              <a:spcBef>
                <a:spcPct val="0"/>
              </a:spcBef>
              <a:buFontTx/>
              <a:buNone/>
            </a:pPr>
            <a:endParaRPr lang="en-US" b="1" dirty="0">
              <a:solidFill>
                <a:srgbClr val="FFFF00"/>
              </a:solidFill>
              <a:latin typeface="Arial" panose="020B0604020202020204" pitchFamily="34" charset="0"/>
              <a:ea typeface="ＭＳ Ｐゴシック" panose="020B0600070205080204" pitchFamily="34" charset="-128"/>
            </a:endParaRPr>
          </a:p>
          <a:p>
            <a:pPr eaLnBrk="1" hangingPunct="1">
              <a:lnSpc>
                <a:spcPct val="90000"/>
              </a:lnSpc>
              <a:spcBef>
                <a:spcPct val="0"/>
              </a:spcBef>
              <a:buFontTx/>
              <a:buNone/>
            </a:pPr>
            <a:endParaRPr lang="en-US" b="0" dirty="0">
              <a:solidFill>
                <a:srgbClr val="FFFF00"/>
              </a:solidFill>
              <a:latin typeface="Arial" panose="020B0604020202020204" pitchFamily="34" charset="0"/>
              <a:ea typeface="ＭＳ Ｐゴシック" panose="020B0600070205080204" pitchFamily="34" charset="-128"/>
            </a:endParaRPr>
          </a:p>
          <a:p>
            <a:pPr eaLnBrk="1" hangingPunct="1">
              <a:lnSpc>
                <a:spcPct val="90000"/>
              </a:lnSpc>
              <a:spcBef>
                <a:spcPct val="0"/>
              </a:spcBef>
              <a:buFontTx/>
              <a:buNone/>
            </a:pP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Tree>
    <p:extLst>
      <p:ext uri="{BB962C8B-B14F-4D97-AF65-F5344CB8AC3E}">
        <p14:creationId xmlns:p14="http://schemas.microsoft.com/office/powerpoint/2010/main" val="20082858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r>
              <a:rPr lang="en-GB" altLang="en-US" sz="1200" b="1" dirty="0">
                <a:latin typeface="Arial" panose="020B0604020202020204" pitchFamily="34" charset="0"/>
                <a:ea typeface="ＭＳ Ｐゴシック" panose="020B0600070205080204" pitchFamily="34" charset="-128"/>
              </a:rPr>
              <a:t>A man who urinated on a woman as she lay dying and shouted "this is YouTube material" has been sentenced to three years in prison.</a:t>
            </a:r>
            <a:r>
              <a:rPr lang="en-GB" altLang="en-US" sz="1200" dirty="0">
                <a:latin typeface="Arial" panose="020B0604020202020204" pitchFamily="34" charset="0"/>
                <a:ea typeface="ＭＳ Ｐゴシック" panose="020B0600070205080204" pitchFamily="34" charset="-128"/>
              </a:rPr>
              <a:t> Anthony Anderson also covered Christine </a:t>
            </a:r>
            <a:r>
              <a:rPr lang="en-GB" altLang="en-US" sz="1200" dirty="0" err="1">
                <a:latin typeface="Arial" panose="020B0604020202020204" pitchFamily="34" charset="0"/>
                <a:ea typeface="ＭＳ Ｐゴシック" panose="020B0600070205080204" pitchFamily="34" charset="-128"/>
              </a:rPr>
              <a:t>Lakinski</a:t>
            </a:r>
            <a:r>
              <a:rPr lang="en-GB" altLang="en-US" sz="1200" dirty="0">
                <a:latin typeface="Arial" panose="020B0604020202020204" pitchFamily="34" charset="0"/>
                <a:ea typeface="ＭＳ Ｐゴシック" panose="020B0600070205080204" pitchFamily="34" charset="-128"/>
              </a:rPr>
              <a:t> with shaving foam after she collapsed in a Hartlepool street. </a:t>
            </a:r>
          </a:p>
          <a:p>
            <a:pPr eaLnBrk="1" hangingPunct="1"/>
            <a:r>
              <a:rPr lang="en-GB" altLang="en-US" sz="1200" dirty="0">
                <a:latin typeface="Arial" panose="020B0604020202020204" pitchFamily="34" charset="0"/>
                <a:ea typeface="ＭＳ Ｐゴシック" panose="020B0600070205080204" pitchFamily="34" charset="-128"/>
              </a:rPr>
              <a:t>Miss </a:t>
            </a:r>
            <a:r>
              <a:rPr lang="en-GB" altLang="en-US" sz="1200" dirty="0" err="1">
                <a:latin typeface="Arial" panose="020B0604020202020204" pitchFamily="34" charset="0"/>
                <a:ea typeface="ＭＳ Ｐゴシック" panose="020B0600070205080204" pitchFamily="34" charset="-128"/>
              </a:rPr>
              <a:t>Lakinski</a:t>
            </a:r>
            <a:r>
              <a:rPr lang="en-GB" altLang="en-US" sz="1200" dirty="0">
                <a:latin typeface="Arial" panose="020B0604020202020204" pitchFamily="34" charset="0"/>
                <a:ea typeface="ＭＳ Ｐゴシック" panose="020B0600070205080204" pitchFamily="34" charset="-128"/>
              </a:rPr>
              <a:t>, 50, who suffered from a number of medical conditions, was later pronounced dead at the scene. Anderson, 27, admitted outraging public decency. </a:t>
            </a:r>
          </a:p>
          <a:p>
            <a:pPr eaLnBrk="1" hangingPunct="1"/>
            <a:r>
              <a:rPr lang="en-GB" altLang="en-US" sz="1200" dirty="0">
                <a:latin typeface="Arial" panose="020B0604020202020204" pitchFamily="34" charset="0"/>
                <a:ea typeface="ＭＳ Ｐゴシック" panose="020B0600070205080204" pitchFamily="34" charset="-128"/>
              </a:rPr>
              <a:t>The court heard how, on 27 July, Miss </a:t>
            </a:r>
            <a:r>
              <a:rPr lang="en-GB" altLang="en-US" sz="1200" dirty="0" err="1">
                <a:latin typeface="Arial" panose="020B0604020202020204" pitchFamily="34" charset="0"/>
                <a:ea typeface="ＭＳ Ｐゴシック" panose="020B0600070205080204" pitchFamily="34" charset="-128"/>
              </a:rPr>
              <a:t>Lakinski</a:t>
            </a:r>
            <a:r>
              <a:rPr lang="en-GB" altLang="en-US" sz="1200" dirty="0">
                <a:latin typeface="Arial" panose="020B0604020202020204" pitchFamily="34" charset="0"/>
                <a:ea typeface="ＭＳ Ｐゴシック" panose="020B0600070205080204" pitchFamily="34" charset="-128"/>
              </a:rPr>
              <a:t> was making her way home with a box of laminate flooring when she fell ill and stumbled into a doorway. </a:t>
            </a:r>
          </a:p>
          <a:p>
            <a:pPr eaLnBrk="1" hangingPunct="1"/>
            <a:r>
              <a:rPr lang="en-GB" altLang="en-US" sz="1200" dirty="0">
                <a:latin typeface="Arial" panose="020B0604020202020204" pitchFamily="34" charset="0"/>
                <a:ea typeface="ＭＳ Ｐゴシック" panose="020B0600070205080204" pitchFamily="34" charset="-128"/>
              </a:rPr>
              <a:t>Anderson, a former soldier, had smoked a cannabis joint and been drinking when he &amp; two friends spotted her. He tried to rouse her by throwing a bucket of water over her, before urinating on her and covering her with shaving foam. A crowd had gathered around, watching and laughing, and the incident was filmed on a mobile phone. She was later declared dead at the scene, the cause of death being given as pancreatic failure. </a:t>
            </a:r>
          </a:p>
          <a:p>
            <a:pPr eaLnBrk="1" hangingPunct="1"/>
            <a:r>
              <a:rPr lang="en-GB" altLang="en-US" sz="1200" dirty="0">
                <a:latin typeface="Arial" panose="020B0604020202020204" pitchFamily="34" charset="0"/>
                <a:ea typeface="ＭＳ Ｐゴシック" panose="020B0600070205080204" pitchFamily="34" charset="-128"/>
              </a:rPr>
              <a:t>Magistrates in Hartlepool had referred the case to Teesside Crown Court so a longer jail term could be handed out. </a:t>
            </a:r>
          </a:p>
          <a:p>
            <a:pPr eaLnBrk="1" hangingPunct="1"/>
            <a:r>
              <a:rPr lang="en-GB" altLang="en-US" sz="1200" dirty="0">
                <a:latin typeface="Arial" panose="020B0604020202020204" pitchFamily="34" charset="0"/>
                <a:ea typeface="ＭＳ Ｐゴシック" panose="020B0600070205080204" pitchFamily="34" charset="-128"/>
              </a:rPr>
              <a:t>Judge Peter Fox, the recorder of Middlesbrough sitting at Teesside Crown Court, said: "You violated this woman in an incredible way, and the shocking nature of your acts over a prolonged period of time must mean that a prison sentence of greater length is appropriate in this case." </a:t>
            </a:r>
          </a:p>
          <a:p>
            <a:pPr eaLnBrk="1" hangingPunct="1"/>
            <a:r>
              <a:rPr lang="en-GB" altLang="en-US" sz="1200" dirty="0">
                <a:latin typeface="Arial" panose="020B0604020202020204" pitchFamily="34" charset="0"/>
                <a:ea typeface="ＭＳ Ｐゴシック" panose="020B0600070205080204" pitchFamily="34" charset="-128"/>
              </a:rPr>
              <a:t>Outside court, Miss </a:t>
            </a:r>
            <a:r>
              <a:rPr lang="en-GB" altLang="en-US" sz="1200" dirty="0" err="1">
                <a:latin typeface="Arial" panose="020B0604020202020204" pitchFamily="34" charset="0"/>
                <a:ea typeface="ＭＳ Ｐゴシック" panose="020B0600070205080204" pitchFamily="34" charset="-128"/>
              </a:rPr>
              <a:t>Lakinski's</a:t>
            </a:r>
            <a:r>
              <a:rPr lang="en-GB" altLang="en-US" sz="1200" dirty="0">
                <a:latin typeface="Arial" panose="020B0604020202020204" pitchFamily="34" charset="0"/>
                <a:ea typeface="ＭＳ Ｐゴシック" panose="020B0600070205080204" pitchFamily="34" charset="-128"/>
              </a:rPr>
              <a:t> family said in a statement: "We remain totally shocked that anyone could behave in such an appalling way. </a:t>
            </a:r>
          </a:p>
          <a:p>
            <a:pPr eaLnBrk="1" hangingPunct="1"/>
            <a:r>
              <a:rPr lang="en-GB" altLang="en-US" sz="1200" dirty="0">
                <a:latin typeface="Arial" panose="020B0604020202020204" pitchFamily="34" charset="0"/>
                <a:ea typeface="ＭＳ Ｐゴシック" panose="020B0600070205080204" pitchFamily="34" charset="-128"/>
              </a:rPr>
              <a:t>"The fact that Christine was dying makes this man's actions even more sick and inhumane. However, those who stood by and did nothing to stop Anderson are also guilty in our eyes. It beggars belief that these people chose not only to condone his cruelty, but also to walk away from a neighbour who was clearly in distress and needed help." </a:t>
            </a:r>
          </a:p>
          <a:p>
            <a:pPr eaLnBrk="1" hangingPunct="1"/>
            <a:endParaRPr lang="en-GB" altLang="en-US" sz="1200" dirty="0">
              <a:latin typeface="Arial" panose="020B0604020202020204" pitchFamily="34" charset="0"/>
              <a:ea typeface="ＭＳ Ｐゴシック" panose="020B0600070205080204" pitchFamily="34" charset="-128"/>
            </a:endParaRPr>
          </a:p>
          <a:p>
            <a:pPr eaLnBrk="1" hangingPunct="1"/>
            <a:r>
              <a:rPr lang="en-GB" altLang="en-US" sz="1200" b="1" u="sng" dirty="0">
                <a:latin typeface="Arial" panose="020B0604020202020204" pitchFamily="34" charset="0"/>
                <a:ea typeface="ＭＳ Ｐゴシック" panose="020B0600070205080204" pitchFamily="34" charset="-128"/>
              </a:rPr>
              <a:t>Philip Laing</a:t>
            </a:r>
          </a:p>
          <a:p>
            <a:pPr eaLnBrk="1" hangingPunct="1"/>
            <a:r>
              <a:rPr lang="en-GB" b="0" i="0" dirty="0">
                <a:solidFill>
                  <a:srgbClr val="121212"/>
                </a:solidFill>
                <a:effectLst/>
                <a:latin typeface="GuardianTextEgyptian"/>
              </a:rPr>
              <a:t>A student at Sheffield caught urinating on a war memorial was spared jail and given 250 hours community service for outraging public</a:t>
            </a:r>
          </a:p>
          <a:p>
            <a:pPr eaLnBrk="1" hangingPunct="1"/>
            <a:endParaRPr lang="en-GB" altLang="en-US" sz="1200" b="0" i="0" dirty="0">
              <a:solidFill>
                <a:srgbClr val="121212"/>
              </a:solidFill>
              <a:effectLst/>
              <a:latin typeface="GuardianTextEgyptian"/>
              <a:ea typeface="ＭＳ Ｐゴシック" panose="020B0600070205080204" pitchFamily="34" charset="-128"/>
            </a:endParaRPr>
          </a:p>
          <a:p>
            <a:pPr eaLnBrk="1" hangingPunct="1"/>
            <a:r>
              <a:rPr lang="en-GB" b="0" i="0" dirty="0">
                <a:solidFill>
                  <a:srgbClr val="121212"/>
                </a:solidFill>
                <a:effectLst/>
                <a:latin typeface="GuardianTextEgyptian"/>
              </a:rPr>
              <a:t>He was caught on camera targeting a poppy wreath at the city's main memorial shortly before Remembrance Sunday, while hopelessly drunk after a pub crawl laid on by the firm Carnage.</a:t>
            </a:r>
          </a:p>
          <a:p>
            <a:pPr eaLnBrk="1" hangingPunct="1"/>
            <a:endParaRPr lang="en-GB" altLang="en-US" sz="1200" b="0" i="0" dirty="0">
              <a:solidFill>
                <a:srgbClr val="121212"/>
              </a:solidFill>
              <a:effectLst/>
              <a:latin typeface="GuardianTextEgyptian"/>
              <a:ea typeface="ＭＳ Ｐゴシック" panose="020B0600070205080204" pitchFamily="34" charset="-128"/>
            </a:endParaRPr>
          </a:p>
          <a:p>
            <a:pPr algn="l" fontAlgn="base"/>
            <a:r>
              <a:rPr lang="en-GB" b="0" i="0" dirty="0">
                <a:solidFill>
                  <a:srgbClr val="121212"/>
                </a:solidFill>
                <a:effectLst/>
                <a:latin typeface="GuardianTextEgyptian"/>
              </a:rPr>
              <a:t>The court heard that Laing had been mortified by the shame brought on himself and his family, especially as both his grandfathers had fought in the second world war and he had done work experience with the army. The CCTV images caused national outrage, and the judge said that he had been sent many letters about the case before sentencing.</a:t>
            </a:r>
          </a:p>
          <a:p>
            <a:pPr algn="l" fontAlgn="base"/>
            <a:r>
              <a:rPr lang="en-GB" b="0" i="0" dirty="0">
                <a:solidFill>
                  <a:srgbClr val="121212"/>
                </a:solidFill>
                <a:effectLst/>
                <a:latin typeface="GuardianTextEgyptian"/>
              </a:rPr>
              <a:t>"I said to you when you last appeared that the image of your urinating over the wreath of poppies at the city war memorial was a truly shocking one. That was no understatement," he said. "There you are, a young man of 19, urinating on the war memorial erected to honour the memory of so many other young men.”</a:t>
            </a:r>
          </a:p>
          <a:p>
            <a:pPr eaLnBrk="1" hangingPunct="1"/>
            <a:endParaRPr lang="en-GB" altLang="en-US" sz="1200" dirty="0">
              <a:latin typeface="Arial" panose="020B0604020202020204" pitchFamily="34" charset="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200" b="1" dirty="0">
                <a:latin typeface="Arial" panose="020B0604020202020204" pitchFamily="34" charset="0"/>
                <a:ea typeface="ＭＳ Ｐゴシック" panose="020B0600070205080204" pitchFamily="34" charset="-128"/>
              </a:rPr>
              <a:t>*** </a:t>
            </a:r>
            <a:r>
              <a:rPr lang="en-GB" altLang="en-US" sz="1200" b="1" dirty="0">
                <a:latin typeface="Arial" panose="020B0604020202020204" pitchFamily="34" charset="0"/>
                <a:ea typeface="ＭＳ Ｐゴシック" panose="020B0600070205080204" pitchFamily="34" charset="-128"/>
              </a:rPr>
              <a:t>Trainer to gather initial thoughts from the group. How do they feel about these incidents? Does it fit the definition? How do you think that the victim felt? Was she vulnerable? How can they as the police, aid her family through the process sensitively? ****</a:t>
            </a:r>
          </a:p>
          <a:p>
            <a:pPr eaLnBrk="1" hangingPunct="1"/>
            <a:endParaRPr lang="en-GB" altLang="en-US" sz="1200" dirty="0">
              <a:latin typeface="Arial" panose="020B0604020202020204" pitchFamily="34" charset="0"/>
              <a:ea typeface="ＭＳ Ｐゴシック" panose="020B0600070205080204" pitchFamily="34" charset="-128"/>
            </a:endParaRPr>
          </a:p>
          <a:p>
            <a:pPr eaLnBrk="1" hangingPunct="1">
              <a:lnSpc>
                <a:spcPct val="90000"/>
              </a:lnSpc>
              <a:spcBef>
                <a:spcPct val="0"/>
              </a:spcBef>
              <a:buFontTx/>
              <a:buNone/>
            </a:pPr>
            <a:endParaRPr lang="en-US" b="0" dirty="0">
              <a:solidFill>
                <a:srgbClr val="FFFF00"/>
              </a:solidFill>
              <a:latin typeface="Arial" panose="020B0604020202020204" pitchFamily="34" charset="0"/>
              <a:ea typeface="ＭＳ Ｐゴシック" panose="020B0600070205080204" pitchFamily="34" charset="-128"/>
            </a:endParaRPr>
          </a:p>
          <a:p>
            <a:pPr eaLnBrk="1" hangingPunct="1">
              <a:lnSpc>
                <a:spcPct val="90000"/>
              </a:lnSpc>
              <a:spcBef>
                <a:spcPct val="0"/>
              </a:spcBef>
              <a:buFontTx/>
              <a:buNone/>
            </a:pP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37389994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a:solidFill>
                  <a:schemeClr val="tx1"/>
                </a:solidFill>
                <a:latin typeface="Arial" panose="020B0604020202020204" pitchFamily="34" charset="0"/>
                <a:ea typeface="ＭＳ Ｐゴシック" panose="020B0600070205080204" pitchFamily="34" charset="-128"/>
              </a:rPr>
              <a:t>QTS – what is exposure and voyeurism better known as?</a:t>
            </a:r>
          </a:p>
          <a:p>
            <a:endParaRPr lang="en-GB" altLang="en-US" sz="1100" dirty="0">
              <a:solidFill>
                <a:schemeClr val="tx1"/>
              </a:solidFill>
              <a:latin typeface="Arial" panose="020B0604020202020204" pitchFamily="34" charset="0"/>
              <a:ea typeface="ＭＳ Ｐゴシック" panose="020B0600070205080204" pitchFamily="34" charset="-128"/>
            </a:endParaRPr>
          </a:p>
          <a:p>
            <a:r>
              <a:rPr lang="en-GB" altLang="en-US" sz="1100" dirty="0">
                <a:solidFill>
                  <a:schemeClr val="tx1"/>
                </a:solidFill>
                <a:latin typeface="Arial" panose="020B0604020202020204" pitchFamily="34" charset="0"/>
                <a:ea typeface="ＭＳ Ｐゴシック" panose="020B0600070205080204" pitchFamily="34" charset="-128"/>
              </a:rPr>
              <a:t>Commonly known as FLASHING</a:t>
            </a:r>
          </a:p>
          <a:p>
            <a:endParaRPr lang="en-GB" altLang="en-US" sz="1100" dirty="0">
              <a:solidFill>
                <a:schemeClr val="tx1"/>
              </a:solidFill>
              <a:latin typeface="Arial" panose="020B0604020202020204" pitchFamily="34" charset="0"/>
              <a:ea typeface="ＭＳ Ｐゴシック" panose="020B0600070205080204" pitchFamily="34" charset="-128"/>
            </a:endParaRPr>
          </a:p>
          <a:p>
            <a:r>
              <a:rPr lang="en-GB" altLang="en-US" sz="1100" dirty="0">
                <a:solidFill>
                  <a:schemeClr val="tx1"/>
                </a:solidFill>
                <a:latin typeface="Arial" panose="020B0604020202020204" pitchFamily="34" charset="0"/>
                <a:ea typeface="ＭＳ Ｐゴシック" panose="020B0600070205080204" pitchFamily="34" charset="-128"/>
              </a:rPr>
              <a:t>Why do flashers FLASH?</a:t>
            </a:r>
          </a:p>
          <a:p>
            <a:endParaRPr lang="en-GB" altLang="en-US" sz="1100" dirty="0">
              <a:solidFill>
                <a:schemeClr val="tx1"/>
              </a:solidFill>
              <a:latin typeface="Arial" panose="020B0604020202020204" pitchFamily="34" charset="0"/>
              <a:ea typeface="ＭＳ Ｐゴシック" panose="020B0600070205080204" pitchFamily="34" charset="-128"/>
            </a:endParaRPr>
          </a:p>
          <a:p>
            <a:r>
              <a:rPr lang="en-GB" altLang="en-US" sz="1100" b="1" dirty="0">
                <a:solidFill>
                  <a:schemeClr val="tx1"/>
                </a:solidFill>
                <a:latin typeface="Arial" panose="020B0604020202020204" pitchFamily="34" charset="0"/>
                <a:ea typeface="ＭＳ Ｐゴシック" panose="020B0600070205080204" pitchFamily="34" charset="-128"/>
              </a:rPr>
              <a:t>Group Activity 2 – </a:t>
            </a:r>
            <a:r>
              <a:rPr lang="en-GB" altLang="en-US" sz="1100" b="0" dirty="0">
                <a:solidFill>
                  <a:schemeClr val="tx1"/>
                </a:solidFill>
                <a:latin typeface="Arial" panose="020B0604020202020204" pitchFamily="34" charset="0"/>
                <a:ea typeface="ＭＳ Ｐゴシック" panose="020B0600070205080204" pitchFamily="34" charset="-128"/>
              </a:rPr>
              <a:t>In pairs students to discuss and record ways in which people commit ‘exposure’ and ‘peeping tom’ offences </a:t>
            </a:r>
          </a:p>
          <a:p>
            <a:endParaRPr lang="en-GB" altLang="en-US" sz="1100" b="0" dirty="0">
              <a:solidFill>
                <a:schemeClr val="tx1"/>
              </a:solidFill>
              <a:latin typeface="Arial" panose="020B0604020202020204" pitchFamily="34" charset="0"/>
              <a:ea typeface="ＭＳ Ｐゴシック" panose="020B0600070205080204" pitchFamily="34" charset="-128"/>
            </a:endParaRPr>
          </a:p>
          <a:p>
            <a:r>
              <a:rPr lang="en-GB" altLang="en-US" sz="1100" b="0" dirty="0">
                <a:solidFill>
                  <a:schemeClr val="tx1"/>
                </a:solidFill>
                <a:latin typeface="Arial" panose="020B0604020202020204" pitchFamily="34" charset="0"/>
                <a:ea typeface="ＭＳ Ｐゴシック" panose="020B0600070205080204" pitchFamily="34" charset="-128"/>
              </a:rPr>
              <a:t>Trainer to debrief using student contributions and PPT</a:t>
            </a:r>
          </a:p>
          <a:p>
            <a:pPr eaLnBrk="0" fontAlgn="base" hangingPunct="0">
              <a:spcBef>
                <a:spcPct val="0"/>
              </a:spcBef>
              <a:spcAft>
                <a:spcPct val="0"/>
              </a:spcAft>
              <a:buFontTx/>
              <a:buNone/>
            </a:pPr>
            <a:endParaRPr lang="en-GB" altLang="en-US" sz="1100" b="0" dirty="0">
              <a:solidFill>
                <a:srgbClr val="FF0000"/>
              </a:solidFill>
              <a:latin typeface="Comic Sans MS" panose="030F0702030302020204" pitchFamily="66" charset="0"/>
              <a:ea typeface="ＭＳ Ｐゴシック" panose="020B0600070205080204" pitchFamily="34" charset="-128"/>
              <a:cs typeface="Arial" panose="020B0604020202020204" pitchFamily="34" charset="0"/>
            </a:endParaRPr>
          </a:p>
          <a:p>
            <a:pPr eaLnBrk="0" fontAlgn="base" hangingPunct="0">
              <a:spcBef>
                <a:spcPct val="0"/>
              </a:spcBef>
              <a:spcAft>
                <a:spcPct val="0"/>
              </a:spcAft>
              <a:buFontTx/>
              <a:buNone/>
            </a:pPr>
            <a:r>
              <a:rPr lang="en-GB" altLang="en-US" sz="1100" b="0" dirty="0">
                <a:solidFill>
                  <a:srgbClr val="FF0000"/>
                </a:solidFill>
                <a:latin typeface="Comic Sans MS" panose="030F0702030302020204" pitchFamily="66" charset="0"/>
                <a:ea typeface="ＭＳ Ｐゴシック" panose="020B0600070205080204" pitchFamily="34" charset="-128"/>
                <a:cs typeface="Arial" panose="020B0604020202020204" pitchFamily="34" charset="0"/>
              </a:rPr>
              <a:t>Either way Offence……</a:t>
            </a:r>
          </a:p>
          <a:p>
            <a:pPr eaLnBrk="0" fontAlgn="base" hangingPunct="0">
              <a:spcBef>
                <a:spcPct val="0"/>
              </a:spcBef>
              <a:spcAft>
                <a:spcPct val="0"/>
              </a:spcAft>
              <a:buFontTx/>
              <a:buNone/>
            </a:pPr>
            <a:endParaRPr lang="en-GB" altLang="en-US" sz="1100" b="0" dirty="0">
              <a:solidFill>
                <a:srgbClr val="FF0000"/>
              </a:solidFill>
              <a:latin typeface="Comic Sans MS" panose="030F0702030302020204" pitchFamily="66" charset="0"/>
              <a:ea typeface="ＭＳ Ｐゴシック" panose="020B0600070205080204" pitchFamily="34" charset="-128"/>
              <a:cs typeface="Arial" panose="020B0604020202020204" pitchFamily="34" charset="0"/>
            </a:endParaRPr>
          </a:p>
          <a:p>
            <a:pPr eaLnBrk="0" fontAlgn="base" hangingPunct="0">
              <a:spcBef>
                <a:spcPct val="0"/>
              </a:spcBef>
              <a:spcAft>
                <a:spcPct val="0"/>
              </a:spcAft>
              <a:buFontTx/>
              <a:buNone/>
            </a:pPr>
            <a:endParaRPr lang="en-GB" altLang="en-US" sz="1100" b="0" dirty="0">
              <a:solidFill>
                <a:srgbClr val="FF0000"/>
              </a:solidFill>
              <a:latin typeface="Comic Sans MS" panose="030F0702030302020204" pitchFamily="66" charset="0"/>
              <a:ea typeface="ＭＳ Ｐゴシック" panose="020B0600070205080204" pitchFamily="34" charset="-128"/>
              <a:cs typeface="Arial" panose="020B0604020202020204" pitchFamily="34" charset="0"/>
            </a:endParaRPr>
          </a:p>
          <a:p>
            <a:pPr eaLnBrk="0" fontAlgn="base" hangingPunct="0">
              <a:spcBef>
                <a:spcPct val="0"/>
              </a:spcBef>
              <a:spcAft>
                <a:spcPct val="0"/>
              </a:spcAft>
              <a:buFontTx/>
              <a:buNone/>
            </a:pPr>
            <a:r>
              <a:rPr lang="en-GB" altLang="en-US" sz="1100" b="0" dirty="0">
                <a:solidFill>
                  <a:srgbClr val="FF0000"/>
                </a:solidFill>
                <a:latin typeface="Comic Sans MS" panose="030F0702030302020204" pitchFamily="66" charset="0"/>
                <a:ea typeface="ＭＳ Ｐゴシック" panose="020B0600070205080204" pitchFamily="34" charset="-128"/>
                <a:cs typeface="Arial" panose="020B0604020202020204" pitchFamily="34" charset="0"/>
              </a:rPr>
              <a:t>Summary – 6months and/or fine</a:t>
            </a:r>
          </a:p>
          <a:p>
            <a:pPr eaLnBrk="0" fontAlgn="base" hangingPunct="0">
              <a:spcBef>
                <a:spcPct val="0"/>
              </a:spcBef>
              <a:spcAft>
                <a:spcPct val="0"/>
              </a:spcAft>
              <a:buFontTx/>
              <a:buNone/>
            </a:pPr>
            <a:r>
              <a:rPr lang="en-GB" altLang="en-US" sz="1100" b="0" dirty="0">
                <a:solidFill>
                  <a:srgbClr val="FF0000"/>
                </a:solidFill>
                <a:latin typeface="Comic Sans MS" panose="030F0702030302020204" pitchFamily="66" charset="0"/>
                <a:ea typeface="ＭＳ Ｐゴシック" panose="020B0600070205080204" pitchFamily="34" charset="-128"/>
                <a:cs typeface="Arial" panose="020B0604020202020204" pitchFamily="34" charset="0"/>
              </a:rPr>
              <a:t>On Indictment – 2 years imprisonment</a:t>
            </a:r>
          </a:p>
          <a:p>
            <a:endParaRPr lang="en-GB" altLang="en-US" sz="1100" dirty="0">
              <a:solidFill>
                <a:schemeClr val="tx1"/>
              </a:solidFill>
              <a:latin typeface="Arial" panose="020B0604020202020204" pitchFamily="34" charset="0"/>
              <a:ea typeface="ＭＳ Ｐゴシック" panose="020B0600070205080204" pitchFamily="34" charset="-128"/>
            </a:endParaRPr>
          </a:p>
          <a:p>
            <a:endParaRPr lang="en-GB" altLang="en-US" sz="1100" dirty="0">
              <a:solidFill>
                <a:schemeClr val="tx1"/>
              </a:solidFill>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dirty="0">
              <a:solidFill>
                <a:srgbClr val="FFFF00"/>
              </a:solidFill>
              <a:latin typeface="Arial" panose="020B0604020202020204" pitchFamily="34" charset="0"/>
              <a:ea typeface="ＭＳ Ｐゴシック" panose="020B0600070205080204" pitchFamily="34" charset="-128"/>
            </a:endParaRPr>
          </a:p>
          <a:p>
            <a:pPr eaLnBrk="1" hangingPunct="1">
              <a:lnSpc>
                <a:spcPct val="90000"/>
              </a:lnSpc>
              <a:spcBef>
                <a:spcPct val="0"/>
              </a:spcBef>
              <a:buFontTx/>
              <a:buNone/>
            </a:pP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41173861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solidFill>
                  <a:schemeClr val="tx1"/>
                </a:solidFill>
                <a:latin typeface="Arial" panose="020B0604020202020204" pitchFamily="34" charset="0"/>
                <a:ea typeface="ＭＳ Ｐゴシック" panose="020B0600070205080204" pitchFamily="34" charset="-128"/>
              </a:rPr>
              <a:t>A person – Male or Female can commit this offence</a:t>
            </a:r>
          </a:p>
          <a:p>
            <a:r>
              <a:rPr lang="en-GB" altLang="en-US" sz="1100" b="1" dirty="0">
                <a:solidFill>
                  <a:schemeClr val="tx1"/>
                </a:solidFill>
                <a:latin typeface="Arial" panose="020B0604020202020204" pitchFamily="34" charset="0"/>
                <a:ea typeface="ＭＳ Ｐゴシック" panose="020B0600070205080204" pitchFamily="34" charset="-128"/>
              </a:rPr>
              <a:t>Intentionally</a:t>
            </a:r>
            <a:r>
              <a:rPr lang="en-GB" altLang="en-US" sz="1100" dirty="0">
                <a:solidFill>
                  <a:schemeClr val="tx1"/>
                </a:solidFill>
                <a:latin typeface="Arial" panose="020B0604020202020204" pitchFamily="34" charset="0"/>
                <a:ea typeface="ＭＳ Ｐゴシック" panose="020B0600070205080204" pitchFamily="34" charset="-128"/>
              </a:rPr>
              <a:t> - court to decide from all the circumstances whether there was a guilty intention or not in the mind of the defendant.  Were they aware their “flies” were undone</a:t>
            </a:r>
          </a:p>
          <a:p>
            <a:r>
              <a:rPr lang="en-GB" altLang="en-US" sz="1100" dirty="0">
                <a:solidFill>
                  <a:schemeClr val="tx1"/>
                </a:solidFill>
                <a:latin typeface="Arial" panose="020B0604020202020204" pitchFamily="34" charset="0"/>
                <a:ea typeface="ＭＳ Ｐゴシック" panose="020B0600070205080204" pitchFamily="34" charset="-128"/>
              </a:rPr>
              <a:t>Exposes genitals – easy enough for a man to do – but for a woman ……“legs akimbo”</a:t>
            </a:r>
          </a:p>
          <a:p>
            <a:r>
              <a:rPr lang="en-GB" altLang="en-US" sz="1100" dirty="0">
                <a:solidFill>
                  <a:schemeClr val="tx1"/>
                </a:solidFill>
                <a:latin typeface="Arial" panose="020B0604020202020204" pitchFamily="34" charset="0"/>
                <a:ea typeface="ＭＳ Ｐゴシック" panose="020B0600070205080204" pitchFamily="34" charset="-128"/>
              </a:rPr>
              <a:t>It’s not necessary for genitals to be seen by anybody or for anyone to be alarmed or distressed – what did the defendant INTEND</a:t>
            </a:r>
          </a:p>
          <a:p>
            <a:endParaRPr lang="en-GB" altLang="en-US" sz="1100" dirty="0">
              <a:solidFill>
                <a:schemeClr val="tx1"/>
              </a:solidFill>
              <a:latin typeface="Arial" panose="020B0604020202020204" pitchFamily="34" charset="0"/>
              <a:ea typeface="ＭＳ Ｐゴシック" panose="020B0600070205080204" pitchFamily="34" charset="-128"/>
            </a:endParaRPr>
          </a:p>
          <a:p>
            <a:r>
              <a:rPr lang="en-GB" altLang="en-US" sz="1100" dirty="0">
                <a:solidFill>
                  <a:schemeClr val="tx1"/>
                </a:solidFill>
                <a:latin typeface="Arial" panose="020B0604020202020204" pitchFamily="34" charset="0"/>
                <a:ea typeface="ＭＳ Ｐゴシック" panose="020B0600070205080204" pitchFamily="34" charset="-128"/>
              </a:rPr>
              <a:t>Alarmed/Distressed should be given their ordinary meaning – the court will decide on the evidence provided.</a:t>
            </a:r>
          </a:p>
          <a:p>
            <a:endParaRPr lang="en-GB" altLang="en-US" sz="1100" dirty="0">
              <a:solidFill>
                <a:schemeClr val="tx1"/>
              </a:solidFill>
              <a:latin typeface="Arial" panose="020B0604020202020204" pitchFamily="34" charset="0"/>
              <a:ea typeface="ＭＳ Ｐゴシック" panose="020B0600070205080204" pitchFamily="34" charset="-128"/>
            </a:endParaRPr>
          </a:p>
          <a:p>
            <a:r>
              <a:rPr lang="en-GB" altLang="en-US" sz="1100" b="1" dirty="0">
                <a:solidFill>
                  <a:schemeClr val="tx1"/>
                </a:solidFill>
                <a:latin typeface="Arial" panose="020B0604020202020204" pitchFamily="34" charset="0"/>
                <a:ea typeface="ＭＳ Ｐゴシック" panose="020B0600070205080204" pitchFamily="34" charset="-128"/>
              </a:rPr>
              <a:t>Example -</a:t>
            </a:r>
            <a:r>
              <a:rPr lang="en-GB" altLang="en-US" sz="1100" dirty="0">
                <a:solidFill>
                  <a:schemeClr val="tx1"/>
                </a:solidFill>
                <a:latin typeface="Arial" panose="020B0604020202020204" pitchFamily="34" charset="0"/>
                <a:ea typeface="ＭＳ Ｐゴシック" panose="020B0600070205080204" pitchFamily="34" charset="-128"/>
              </a:rPr>
              <a:t> </a:t>
            </a:r>
          </a:p>
          <a:p>
            <a:r>
              <a:rPr lang="en-GB" altLang="en-US" sz="1100" dirty="0">
                <a:solidFill>
                  <a:schemeClr val="tx1"/>
                </a:solidFill>
                <a:latin typeface="Arial" panose="020B0604020202020204" pitchFamily="34" charset="0"/>
                <a:ea typeface="ＭＳ Ｐゴシック" panose="020B0600070205080204" pitchFamily="34" charset="-128"/>
              </a:rPr>
              <a:t>Man sat in front seat of car outside a school at home time with “flies” open and erect penis on display…………no one sees it, but what does he intend</a:t>
            </a:r>
          </a:p>
          <a:p>
            <a:endParaRPr lang="en-GB" altLang="en-US" sz="1100" dirty="0">
              <a:solidFill>
                <a:schemeClr val="tx1"/>
              </a:solidFill>
              <a:latin typeface="Arial" panose="020B0604020202020204" pitchFamily="34" charset="0"/>
              <a:ea typeface="ＭＳ Ｐゴシック" panose="020B0600070205080204" pitchFamily="34" charset="-128"/>
            </a:endParaRPr>
          </a:p>
          <a:p>
            <a:r>
              <a:rPr lang="en-GB" altLang="en-US" sz="1100" dirty="0">
                <a:solidFill>
                  <a:schemeClr val="tx1"/>
                </a:solidFill>
                <a:latin typeface="Arial" panose="020B0604020202020204" pitchFamily="34" charset="0"/>
                <a:ea typeface="ＭＳ Ｐゴシック" panose="020B0600070205080204" pitchFamily="34" charset="-128"/>
              </a:rPr>
              <a:t>What if a female pupil saw it, not shocked, but retorted with a put down “Oh look…..It’s like a willy, only smaller!!”  …..she wasn’t alarmed or distressed, but what did he intend?</a:t>
            </a:r>
          </a:p>
          <a:p>
            <a:endParaRPr lang="en-GB" altLang="en-US" sz="1100" dirty="0">
              <a:solidFill>
                <a:schemeClr val="tx1"/>
              </a:solidFill>
              <a:latin typeface="Arial" panose="020B0604020202020204" pitchFamily="34" charset="0"/>
              <a:ea typeface="ＭＳ Ｐゴシック" panose="020B0600070205080204" pitchFamily="34" charset="-128"/>
            </a:endParaRPr>
          </a:p>
          <a:p>
            <a:r>
              <a:rPr lang="en-GB" altLang="en-US" sz="1100" dirty="0">
                <a:solidFill>
                  <a:schemeClr val="tx1"/>
                </a:solidFill>
                <a:latin typeface="Arial" panose="020B0604020202020204" pitchFamily="34" charset="0"/>
                <a:ea typeface="ＭＳ Ｐゴシック" panose="020B0600070205080204" pitchFamily="34" charset="-128"/>
              </a:rPr>
              <a:t>Provided the intent can be proved it is not necessary for someone to actually see the exposed genitalia or for someone to be alarmed or distressed.</a:t>
            </a:r>
          </a:p>
          <a:p>
            <a:endParaRPr lang="en-GB" altLang="en-US" sz="1100" dirty="0">
              <a:solidFill>
                <a:schemeClr val="tx1"/>
              </a:solidFill>
              <a:latin typeface="Arial" panose="020B0604020202020204" pitchFamily="34" charset="0"/>
              <a:ea typeface="ＭＳ Ｐゴシック" panose="020B0600070205080204" pitchFamily="34" charset="-128"/>
            </a:endParaRPr>
          </a:p>
          <a:p>
            <a:r>
              <a:rPr lang="en-GB" altLang="en-US" sz="1100" dirty="0">
                <a:solidFill>
                  <a:schemeClr val="tx1"/>
                </a:solidFill>
                <a:latin typeface="Arial" panose="020B0604020202020204" pitchFamily="34" charset="0"/>
                <a:ea typeface="ＭＳ Ｐゴシック" panose="020B0600070205080204" pitchFamily="34" charset="-128"/>
              </a:rPr>
              <a:t>How will we prove it?</a:t>
            </a:r>
          </a:p>
          <a:p>
            <a:r>
              <a:rPr lang="en-GB" altLang="en-US" sz="1100" dirty="0">
                <a:solidFill>
                  <a:schemeClr val="tx1"/>
                </a:solidFill>
                <a:latin typeface="Arial" panose="020B0604020202020204" pitchFamily="34" charset="0"/>
                <a:ea typeface="ＭＳ Ｐゴシック" panose="020B0600070205080204" pitchFamily="34" charset="-128"/>
              </a:rPr>
              <a:t>What witness actually saw, What defendant did, effects the offence caused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dirty="0">
              <a:solidFill>
                <a:srgbClr val="FFFF00"/>
              </a:solidFill>
              <a:latin typeface="Arial" panose="020B0604020202020204" pitchFamily="34" charset="0"/>
              <a:ea typeface="ＭＳ Ｐゴシック" panose="020B0600070205080204" pitchFamily="34" charset="-128"/>
            </a:endParaRPr>
          </a:p>
          <a:p>
            <a:pPr eaLnBrk="1" hangingPunct="1">
              <a:lnSpc>
                <a:spcPct val="90000"/>
              </a:lnSpc>
              <a:spcBef>
                <a:spcPct val="0"/>
              </a:spcBef>
              <a:buFontTx/>
              <a:buNone/>
            </a:pP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Tree>
    <p:extLst>
      <p:ext uri="{BB962C8B-B14F-4D97-AF65-F5344CB8AC3E}">
        <p14:creationId xmlns:p14="http://schemas.microsoft.com/office/powerpoint/2010/main" val="15334706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b="0" dirty="0">
              <a:solidFill>
                <a:srgbClr val="FFFF00"/>
              </a:solidFill>
              <a:latin typeface="Arial" panose="020B0604020202020204" pitchFamily="34" charset="0"/>
              <a:ea typeface="ＭＳ Ｐゴシック" panose="020B0600070205080204" pitchFamily="34" charset="-128"/>
            </a:endParaRPr>
          </a:p>
          <a:p>
            <a:pPr eaLnBrk="1" hangingPunct="1">
              <a:lnSpc>
                <a:spcPct val="90000"/>
              </a:lnSpc>
              <a:spcBef>
                <a:spcPct val="0"/>
              </a:spcBef>
              <a:buFontTx/>
              <a:buNone/>
            </a:pP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Tree>
    <p:extLst>
      <p:ext uri="{BB962C8B-B14F-4D97-AF65-F5344CB8AC3E}">
        <p14:creationId xmlns:p14="http://schemas.microsoft.com/office/powerpoint/2010/main" val="1654844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altLang="en-US" sz="110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There are very different opinions around the subject of naturism and nudity and Student Officers should consider their own values</a:t>
            </a:r>
            <a:r>
              <a:rPr lang="en-GB" altLang="en-US" sz="1100" baseline="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and beliefs in relation to this matter, so that they can make a justifiable and balanced decision about how to deal with these</a:t>
            </a:r>
            <a:r>
              <a:rPr lang="en-GB" altLang="en-US" sz="1100" baseline="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instances.</a:t>
            </a:r>
          </a:p>
          <a:p>
            <a:pPr>
              <a:lnSpc>
                <a:spcPct val="100000"/>
              </a:lnSpc>
            </a:pPr>
            <a:r>
              <a:rPr lang="en-GB" altLang="en-US" sz="110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Nudity and naturism is not a criminal offence per se but, as the above information demonstrates, a police officer would initially</a:t>
            </a:r>
            <a:r>
              <a:rPr lang="en-GB" altLang="en-US" sz="1100" baseline="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have to investigate the exact circumstances of each incident. This investigation would need to include information about the location</a:t>
            </a:r>
            <a:r>
              <a:rPr lang="en-GB" altLang="en-US" sz="1100" baseline="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of the nudity, time of day, exact behaviour of the naturist, what was seen (if anything) by whom and how it impacted on other</a:t>
            </a:r>
            <a:r>
              <a:rPr lang="en-GB" altLang="en-US" sz="1100" baseline="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people. Officers would then need to consider all of the above legislation to be able to make a decision on whether there was any</a:t>
            </a:r>
            <a:r>
              <a:rPr lang="en-GB" altLang="en-US" sz="1100" baseline="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 </a:t>
            </a:r>
            <a:r>
              <a:rPr lang="en-GB" altLang="en-US" sz="110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evidence that a criminal offence may have been committed in the specific circumstances of the incident.</a:t>
            </a:r>
          </a:p>
          <a:p>
            <a:pPr>
              <a:lnSpc>
                <a:spcPct val="100000"/>
              </a:lnSpc>
            </a:pPr>
            <a:endParaRPr lang="en-GB" altLang="en-US" sz="1100" b="1" dirty="0">
              <a:solidFill>
                <a:schemeClr val="tx1"/>
              </a:solidFill>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b="1"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Other offences to consider….</a:t>
            </a:r>
          </a:p>
          <a:p>
            <a:pPr>
              <a:lnSpc>
                <a:spcPct val="100000"/>
              </a:lnSpc>
            </a:pPr>
            <a:r>
              <a:rPr lang="en-GB" altLang="en-US" sz="110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The Sexual Offences Act 2003, the Public Order Act 1986 and the</a:t>
            </a:r>
          </a:p>
          <a:p>
            <a:pPr>
              <a:lnSpc>
                <a:spcPct val="100000"/>
              </a:lnSpc>
            </a:pPr>
            <a:r>
              <a:rPr lang="en-GB" altLang="en-US" sz="110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Common law offences of Outraging Public Decency or Breach of the</a:t>
            </a:r>
          </a:p>
          <a:p>
            <a:pPr>
              <a:lnSpc>
                <a:spcPct val="100000"/>
              </a:lnSpc>
            </a:pPr>
            <a:r>
              <a:rPr lang="en-GB" altLang="en-US" sz="110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Peace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1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endParaRPr>
          </a:p>
          <a:p>
            <a:pPr eaLnBrk="1" hangingPunct="1">
              <a:lnSpc>
                <a:spcPct val="100000"/>
              </a:lnSpc>
              <a:spcBef>
                <a:spcPct val="0"/>
              </a:spcBef>
              <a:buFontTx/>
              <a:buNone/>
            </a:pPr>
            <a:endParaRPr lang="en-GB" sz="1100" dirty="0">
              <a:solidFill>
                <a:schemeClr val="tx1"/>
              </a:solidFill>
              <a:latin typeface="Arial" panose="020B0604020202020204" pitchFamily="34" charset="0"/>
              <a:cs typeface="Arial" panose="020B0604020202020204" pitchFamily="34" charset="0"/>
            </a:endParaRPr>
          </a:p>
          <a:p>
            <a:pPr eaLnBrk="1" hangingPunct="1">
              <a:lnSpc>
                <a:spcPct val="100000"/>
              </a:lnSpc>
              <a:spcBef>
                <a:spcPct val="0"/>
              </a:spcBef>
              <a:buFontTx/>
              <a:buNone/>
            </a:pPr>
            <a:r>
              <a:rPr lang="en-GB" sz="1100" b="1" u="sng" dirty="0">
                <a:solidFill>
                  <a:schemeClr val="tx1"/>
                </a:solidFill>
                <a:latin typeface="Arial" panose="020B0604020202020204" pitchFamily="34" charset="0"/>
                <a:cs typeface="Arial" panose="020B0604020202020204" pitchFamily="34" charset="0"/>
              </a:rPr>
              <a:t>Note </a:t>
            </a:r>
            <a:endParaRPr lang="en-GB" sz="1100" dirty="0">
              <a:solidFill>
                <a:schemeClr val="tx1"/>
              </a:solidFill>
              <a:latin typeface="Arial" panose="020B0604020202020204" pitchFamily="34" charset="0"/>
              <a:cs typeface="Arial" panose="020B0604020202020204" pitchFamily="34" charset="0"/>
            </a:endParaRPr>
          </a:p>
          <a:p>
            <a:pPr>
              <a:lnSpc>
                <a:spcPct val="100000"/>
              </a:lnSpc>
              <a:spcBef>
                <a:spcPct val="0"/>
              </a:spcBef>
              <a:buFontTx/>
              <a:buNone/>
            </a:pPr>
            <a:r>
              <a:rPr lang="en-GB" altLang="en-US" sz="11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It is </a:t>
            </a:r>
            <a:r>
              <a:rPr lang="en-GB" altLang="en-US" sz="110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not necessary</a:t>
            </a:r>
            <a:r>
              <a:rPr lang="en-GB" altLang="en-US" sz="11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 for a person’s genitals to be seen by anyone or for anyone to be alarmed or distressed.</a:t>
            </a:r>
            <a:r>
              <a:rPr lang="en-GB" altLang="en-US" sz="1100" b="0" baseline="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 </a:t>
            </a:r>
            <a:r>
              <a:rPr lang="en-GB" altLang="en-US" sz="11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It is the </a:t>
            </a:r>
            <a:r>
              <a:rPr lang="en-GB" altLang="en-US" sz="110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intent</a:t>
            </a:r>
            <a:r>
              <a:rPr lang="en-GB" altLang="en-US" sz="11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 of the offender that is important</a:t>
            </a:r>
          </a:p>
          <a:p>
            <a:pPr eaLnBrk="1" hangingPunct="1">
              <a:lnSpc>
                <a:spcPct val="100000"/>
              </a:lnSpc>
              <a:spcBef>
                <a:spcPct val="0"/>
              </a:spcBef>
              <a:buFontTx/>
              <a:buNone/>
            </a:pPr>
            <a:endParaRPr lang="en-GB" sz="1100" dirty="0">
              <a:solidFill>
                <a:schemeClr val="tx1"/>
              </a:solidFill>
              <a:latin typeface="Arial" panose="020B0604020202020204" pitchFamily="34" charset="0"/>
              <a:cs typeface="Arial" panose="020B0604020202020204" pitchFamily="34" charset="0"/>
            </a:endParaRPr>
          </a:p>
          <a:p>
            <a:pPr eaLnBrk="1" hangingPunct="1">
              <a:lnSpc>
                <a:spcPct val="100000"/>
              </a:lnSpc>
              <a:spcBef>
                <a:spcPct val="0"/>
              </a:spcBef>
              <a:buFontTx/>
              <a:buNone/>
            </a:pPr>
            <a:r>
              <a:rPr lang="en-GB" altLang="en-US" sz="11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When taking statements from victims it is important that you accurately record exactly how they felt at the time of the exposure and what the alleged suspect actually did</a:t>
            </a:r>
            <a:endParaRPr lang="en-GB" sz="1100" dirty="0">
              <a:solidFill>
                <a:schemeClr val="tx1"/>
              </a:solidFill>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Tree>
    <p:extLst>
      <p:ext uri="{BB962C8B-B14F-4D97-AF65-F5344CB8AC3E}">
        <p14:creationId xmlns:p14="http://schemas.microsoft.com/office/powerpoint/2010/main" val="18847857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dirty="0">
                <a:solidFill>
                  <a:schemeClr val="tx1"/>
                </a:solidFill>
                <a:latin typeface="Arial" panose="020B0604020202020204" pitchFamily="34" charset="0"/>
                <a:ea typeface="ＭＳ Ｐゴシック" panose="020B0600070205080204" pitchFamily="34" charset="-128"/>
              </a:rPr>
              <a:t>Trainer to explain that the legislation can be quite lengthy. It is important that they are able to communicate to the public what this means using every day terminology. It is also important to remember that those who have been victims may be feeling quite vulnerable and our communication skills will play a vital part here.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dirty="0">
              <a:solidFill>
                <a:srgbClr val="FFFF00"/>
              </a:solidFill>
              <a:latin typeface="Arial" panose="020B0604020202020204" pitchFamily="34" charset="0"/>
              <a:ea typeface="ＭＳ Ｐゴシック" panose="020B0600070205080204" pitchFamily="34" charset="-128"/>
            </a:endParaRPr>
          </a:p>
          <a:p>
            <a:pPr eaLnBrk="1" hangingPunct="1">
              <a:lnSpc>
                <a:spcPct val="90000"/>
              </a:lnSpc>
              <a:spcBef>
                <a:spcPct val="0"/>
              </a:spcBef>
              <a:buFontTx/>
              <a:buNone/>
            </a:pP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a:p>
        </p:txBody>
      </p:sp>
    </p:spTree>
    <p:extLst>
      <p:ext uri="{BB962C8B-B14F-4D97-AF65-F5344CB8AC3E}">
        <p14:creationId xmlns:p14="http://schemas.microsoft.com/office/powerpoint/2010/main" val="15919846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solidFill>
                  <a:schemeClr val="tx1"/>
                </a:solidFill>
                <a:latin typeface="Arial" panose="020B0604020202020204" pitchFamily="34" charset="0"/>
                <a:ea typeface="ＭＳ Ｐゴシック" panose="020B0600070205080204" pitchFamily="34" charset="-128"/>
              </a:rPr>
              <a:t>This is the basic “peeping tom” offence – there are other subsections which cover using equipment/installing equipment with intention/using equipment for 3</a:t>
            </a:r>
            <a:r>
              <a:rPr lang="en-GB" altLang="en-US" sz="1100" baseline="30000" dirty="0">
                <a:solidFill>
                  <a:schemeClr val="tx1"/>
                </a:solidFill>
                <a:latin typeface="Arial" panose="020B0604020202020204" pitchFamily="34" charset="0"/>
                <a:ea typeface="ＭＳ Ｐゴシック" panose="020B0600070205080204" pitchFamily="34" charset="-128"/>
              </a:rPr>
              <a:t>rd</a:t>
            </a:r>
            <a:r>
              <a:rPr lang="en-GB" altLang="en-US" sz="1100" dirty="0">
                <a:solidFill>
                  <a:schemeClr val="tx1"/>
                </a:solidFill>
                <a:latin typeface="Arial" panose="020B0604020202020204" pitchFamily="34" charset="0"/>
                <a:ea typeface="ＭＳ Ｐゴシック" panose="020B0600070205080204" pitchFamily="34" charset="-128"/>
              </a:rPr>
              <a:t> party to view……..</a:t>
            </a:r>
          </a:p>
          <a:p>
            <a:endParaRPr lang="en-GB" altLang="en-US" sz="1100" dirty="0">
              <a:solidFill>
                <a:schemeClr val="tx1"/>
              </a:solidFill>
              <a:latin typeface="Arial" panose="020B0604020202020204" pitchFamily="34" charset="0"/>
              <a:ea typeface="ＭＳ Ｐゴシック" panose="020B0600070205080204" pitchFamily="34" charset="-128"/>
            </a:endParaRPr>
          </a:p>
          <a:p>
            <a:r>
              <a:rPr lang="en-GB" altLang="en-US" sz="1100" b="1" dirty="0">
                <a:solidFill>
                  <a:schemeClr val="tx1"/>
                </a:solidFill>
                <a:latin typeface="Arial" panose="020B0604020202020204" pitchFamily="34" charset="0"/>
                <a:ea typeface="ＭＳ Ｐゴシック" panose="020B0600070205080204" pitchFamily="34" charset="-128"/>
              </a:rPr>
              <a:t>Observing another</a:t>
            </a:r>
            <a:r>
              <a:rPr lang="en-GB" altLang="en-US" sz="1100" dirty="0">
                <a:solidFill>
                  <a:schemeClr val="tx1"/>
                </a:solidFill>
                <a:latin typeface="Arial" panose="020B0604020202020204" pitchFamily="34" charset="0"/>
                <a:ea typeface="ＭＳ Ｐゴシック" panose="020B0600070205080204" pitchFamily="34" charset="-128"/>
              </a:rPr>
              <a:t>……..peeping through a keyhole or window at someone engaging in a sexual act</a:t>
            </a:r>
          </a:p>
          <a:p>
            <a:r>
              <a:rPr lang="en-GB" altLang="en-US" sz="1100" dirty="0">
                <a:solidFill>
                  <a:schemeClr val="tx1"/>
                </a:solidFill>
                <a:latin typeface="Arial" panose="020B0604020202020204" pitchFamily="34" charset="0"/>
                <a:ea typeface="ＭＳ Ｐゴシック" panose="020B0600070205080204" pitchFamily="34" charset="-128"/>
              </a:rPr>
              <a:t>Watching someone getting changed in a changing room</a:t>
            </a:r>
          </a:p>
          <a:p>
            <a:endParaRPr lang="en-GB" altLang="en-US" sz="1100" dirty="0">
              <a:solidFill>
                <a:schemeClr val="tx1"/>
              </a:solidFill>
              <a:latin typeface="Arial" panose="020B0604020202020204" pitchFamily="34" charset="0"/>
              <a:ea typeface="ＭＳ Ｐゴシック" panose="020B0600070205080204" pitchFamily="34" charset="-128"/>
            </a:endParaRPr>
          </a:p>
          <a:p>
            <a:r>
              <a:rPr lang="en-GB" altLang="en-US" sz="1100" b="1" dirty="0">
                <a:solidFill>
                  <a:schemeClr val="tx1"/>
                </a:solidFill>
                <a:latin typeface="Arial" panose="020B0604020202020204" pitchFamily="34" charset="0"/>
                <a:ea typeface="ＭＳ Ｐゴシック" panose="020B0600070205080204" pitchFamily="34" charset="-128"/>
              </a:rPr>
              <a:t>Private act</a:t>
            </a:r>
            <a:r>
              <a:rPr lang="en-GB" altLang="en-US" sz="1100" dirty="0">
                <a:solidFill>
                  <a:schemeClr val="tx1"/>
                </a:solidFill>
                <a:latin typeface="Arial" panose="020B0604020202020204" pitchFamily="34" charset="0"/>
                <a:ea typeface="ＭＳ Ｐゴシック" panose="020B0600070205080204" pitchFamily="34" charset="-128"/>
              </a:rPr>
              <a:t> – something which the person would not do in public</a:t>
            </a:r>
          </a:p>
          <a:p>
            <a:r>
              <a:rPr lang="en-GB" altLang="en-US" sz="1100" dirty="0">
                <a:solidFill>
                  <a:schemeClr val="tx1"/>
                </a:solidFill>
                <a:latin typeface="Arial" panose="020B0604020202020204" pitchFamily="34" charset="0"/>
                <a:ea typeface="ＭＳ Ｐゴシック" panose="020B0600070205080204" pitchFamily="34" charset="-128"/>
              </a:rPr>
              <a:t>Using a toilet, get changed</a:t>
            </a:r>
          </a:p>
          <a:p>
            <a:r>
              <a:rPr lang="en-GB" altLang="en-US" sz="1100" dirty="0">
                <a:solidFill>
                  <a:schemeClr val="tx1"/>
                </a:solidFill>
                <a:latin typeface="Arial" panose="020B0604020202020204" pitchFamily="34" charset="0"/>
                <a:ea typeface="ＭＳ Ｐゴシック" panose="020B0600070205080204" pitchFamily="34" charset="-128"/>
              </a:rPr>
              <a:t>Doing a sexual act – more than just kissing and cuddling</a:t>
            </a:r>
          </a:p>
          <a:p>
            <a:r>
              <a:rPr lang="en-GB" altLang="en-US" sz="1100" dirty="0">
                <a:solidFill>
                  <a:schemeClr val="tx1"/>
                </a:solidFill>
                <a:latin typeface="Arial" panose="020B0604020202020204" pitchFamily="34" charset="0"/>
                <a:ea typeface="ＭＳ Ｐゴシック" panose="020B0600070205080204" pitchFamily="34" charset="-128"/>
              </a:rPr>
              <a:t>Exposing any of the genitals, buttocks or breasts – </a:t>
            </a:r>
            <a:r>
              <a:rPr lang="en-GB" altLang="en-US" sz="1100" b="1" dirty="0">
                <a:solidFill>
                  <a:schemeClr val="tx1"/>
                </a:solidFill>
                <a:latin typeface="Arial" panose="020B0604020202020204" pitchFamily="34" charset="0"/>
                <a:ea typeface="ＭＳ Ｐゴシック" panose="020B0600070205080204" pitchFamily="34" charset="-128"/>
              </a:rPr>
              <a:t>OR when covered only with underwear</a:t>
            </a:r>
          </a:p>
          <a:p>
            <a:r>
              <a:rPr lang="en-GB" altLang="en-US" sz="1100" dirty="0">
                <a:solidFill>
                  <a:schemeClr val="tx1"/>
                </a:solidFill>
                <a:latin typeface="Arial" panose="020B0604020202020204" pitchFamily="34" charset="0"/>
                <a:ea typeface="ＭＳ Ｐゴシック" panose="020B0600070205080204" pitchFamily="34" charset="-128"/>
              </a:rPr>
              <a:t>The private act must be done in a place where there is an expectation of privacy</a:t>
            </a:r>
          </a:p>
          <a:p>
            <a:r>
              <a:rPr lang="en-GB" altLang="en-US" sz="1100" dirty="0">
                <a:solidFill>
                  <a:schemeClr val="tx1"/>
                </a:solidFill>
                <a:latin typeface="Arial" panose="020B0604020202020204" pitchFamily="34" charset="0"/>
                <a:ea typeface="ＭＳ Ｐゴシック" panose="020B0600070205080204" pitchFamily="34" charset="-128"/>
              </a:rPr>
              <a:t>……….consider the activity of “dogging” where couples engage in sexual activities in cars on car parks, knowing that others will watch them for the sexual gratification from exhibitionism….is there an expectation of privacy? Do they consent to being observed?  </a:t>
            </a:r>
          </a:p>
          <a:p>
            <a:r>
              <a:rPr lang="en-GB" altLang="en-US" sz="1100" dirty="0">
                <a:solidFill>
                  <a:schemeClr val="tx1"/>
                </a:solidFill>
                <a:latin typeface="Arial" panose="020B0604020202020204" pitchFamily="34" charset="0"/>
                <a:ea typeface="ＭＳ Ｐゴシック" panose="020B0600070205080204" pitchFamily="34" charset="-128"/>
              </a:rPr>
              <a:t>The place can be in public or private, but if the private act took place on a public beach, there can be no expectation of privacy.</a:t>
            </a:r>
          </a:p>
          <a:p>
            <a:r>
              <a:rPr lang="en-GB" altLang="en-US" sz="1100" dirty="0">
                <a:solidFill>
                  <a:schemeClr val="tx1"/>
                </a:solidFill>
                <a:latin typeface="Arial" panose="020B0604020202020204" pitchFamily="34" charset="0"/>
                <a:ea typeface="ＭＳ Ｐゴシック" panose="020B0600070205080204" pitchFamily="34" charset="-128"/>
              </a:rPr>
              <a:t>Likewise if a person is in a private garden which can be seen from a footpath then the expectation of privacy is much less compared with a garden that is totally secluded.</a:t>
            </a:r>
          </a:p>
          <a:p>
            <a:endParaRPr lang="en-GB" altLang="en-US" sz="1100" dirty="0">
              <a:solidFill>
                <a:schemeClr val="tx1"/>
              </a:solidFill>
              <a:latin typeface="Arial" panose="020B0604020202020204" pitchFamily="34" charset="0"/>
              <a:ea typeface="ＭＳ Ｐゴシック" panose="020B0600070205080204" pitchFamily="34" charset="-128"/>
            </a:endParaRPr>
          </a:p>
          <a:p>
            <a:r>
              <a:rPr lang="en-GB" altLang="en-US" sz="1100" dirty="0">
                <a:solidFill>
                  <a:schemeClr val="tx1"/>
                </a:solidFill>
                <a:latin typeface="Arial" panose="020B0604020202020204" pitchFamily="34" charset="0"/>
                <a:ea typeface="ＭＳ Ｐゴシック" panose="020B0600070205080204" pitchFamily="34" charset="-128"/>
              </a:rPr>
              <a:t>Journalist going about their legitimate activities would not commit this offence as it would not be for any sexual gratification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dirty="0">
              <a:solidFill>
                <a:srgbClr val="FFFF00"/>
              </a:solidFill>
              <a:latin typeface="Arial" panose="020B0604020202020204" pitchFamily="34" charset="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dirty="0">
              <a:solidFill>
                <a:srgbClr val="FFFF00"/>
              </a:solidFill>
              <a:latin typeface="Arial" panose="020B0604020202020204" pitchFamily="34" charset="0"/>
              <a:ea typeface="ＭＳ Ｐゴシック" panose="020B0600070205080204" pitchFamily="34" charset="-128"/>
            </a:endParaRPr>
          </a:p>
          <a:p>
            <a:pPr eaLnBrk="1" hangingPunct="1">
              <a:lnSpc>
                <a:spcPct val="90000"/>
              </a:lnSpc>
              <a:spcBef>
                <a:spcPct val="0"/>
              </a:spcBef>
              <a:buFontTx/>
              <a:buNone/>
            </a:pP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Tree>
    <p:extLst>
      <p:ext uri="{BB962C8B-B14F-4D97-AF65-F5344CB8AC3E}">
        <p14:creationId xmlns:p14="http://schemas.microsoft.com/office/powerpoint/2010/main" val="135935672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spcBef>
                <a:spcPct val="0"/>
              </a:spcBef>
              <a:buFontTx/>
              <a:buNone/>
            </a:pPr>
            <a:r>
              <a:rPr lang="en-GB" altLang="en-US" sz="11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Either Way Offence</a:t>
            </a:r>
          </a:p>
          <a:p>
            <a:pPr>
              <a:lnSpc>
                <a:spcPct val="100000"/>
              </a:lnSpc>
              <a:spcBef>
                <a:spcPct val="0"/>
              </a:spcBef>
              <a:buFontTx/>
              <a:buNone/>
            </a:pPr>
            <a:endParaRPr lang="en-GB" altLang="en-US" sz="11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spcBef>
                <a:spcPct val="0"/>
              </a:spcBef>
              <a:buFontTx/>
              <a:buNone/>
            </a:pPr>
            <a:r>
              <a:rPr lang="en-GB" altLang="en-US" sz="11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Summary – 6months and/or fine</a:t>
            </a:r>
          </a:p>
          <a:p>
            <a:pPr>
              <a:lnSpc>
                <a:spcPct val="100000"/>
              </a:lnSpc>
              <a:spcBef>
                <a:spcPct val="0"/>
              </a:spcBef>
              <a:buFontTx/>
              <a:buNone/>
            </a:pPr>
            <a:r>
              <a:rPr lang="en-GB" altLang="en-US" sz="11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rPr>
              <a:t>On Indictment – 2 years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1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defRPr/>
            </a:pPr>
            <a:r>
              <a:rPr lang="en-US" altLang="en-US" sz="1100" dirty="0">
                <a:solidFill>
                  <a:schemeClr val="tx1"/>
                </a:solidFill>
                <a:latin typeface="Arial" panose="020B0604020202020204" pitchFamily="34" charset="0"/>
                <a:cs typeface="Arial" panose="020B0604020202020204" pitchFamily="34" charset="0"/>
              </a:rPr>
              <a:t>In order to tackle this issue effectively a full detailed history of all incidents must be recorded, so that this is accurately recorded with CPS. It may be that there have been a number of incidents previously, but this is the first one being reported. Reasons behind this could be:</a:t>
            </a:r>
          </a:p>
          <a:p>
            <a:pPr marL="171450" indent="-171450">
              <a:lnSpc>
                <a:spcPct val="100000"/>
              </a:lnSpc>
              <a:buFontTx/>
              <a:buChar char="-"/>
              <a:defRPr/>
            </a:pPr>
            <a:r>
              <a:rPr lang="en-US" altLang="en-US" sz="1100" dirty="0">
                <a:solidFill>
                  <a:schemeClr val="tx1"/>
                </a:solidFill>
                <a:latin typeface="Arial" panose="020B0604020202020204" pitchFamily="34" charset="0"/>
                <a:cs typeface="Arial" panose="020B0604020202020204" pitchFamily="34" charset="0"/>
              </a:rPr>
              <a:t>The victim has only just found out that they have been watched a number of times.</a:t>
            </a:r>
          </a:p>
          <a:p>
            <a:pPr marL="171450" indent="-171450">
              <a:lnSpc>
                <a:spcPct val="100000"/>
              </a:lnSpc>
              <a:buFontTx/>
              <a:buChar char="-"/>
              <a:defRPr/>
            </a:pPr>
            <a:r>
              <a:rPr lang="en-US" altLang="en-US" sz="1100" dirty="0">
                <a:solidFill>
                  <a:schemeClr val="tx1"/>
                </a:solidFill>
                <a:latin typeface="Arial" panose="020B0604020202020204" pitchFamily="34" charset="0"/>
                <a:cs typeface="Arial" panose="020B0604020202020204" pitchFamily="34" charset="0"/>
              </a:rPr>
              <a:t>There may be multiple victims at the same location</a:t>
            </a:r>
          </a:p>
          <a:p>
            <a:pPr eaLnBrk="1" hangingPunct="1">
              <a:lnSpc>
                <a:spcPct val="90000"/>
              </a:lnSpc>
              <a:spcBef>
                <a:spcPct val="0"/>
              </a:spcBef>
              <a:buFontTx/>
              <a:buNone/>
            </a:pPr>
            <a:endParaRPr lang="en-GB" dirty="0"/>
          </a:p>
          <a:p>
            <a:pPr eaLnBrk="1" hangingPunct="1">
              <a:lnSpc>
                <a:spcPct val="90000"/>
              </a:lnSpc>
              <a:spcBef>
                <a:spcPct val="0"/>
              </a:spcBef>
              <a:buFontTx/>
              <a:buNone/>
            </a:pP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Tree>
    <p:extLst>
      <p:ext uri="{BB962C8B-B14F-4D97-AF65-F5344CB8AC3E}">
        <p14:creationId xmlns:p14="http://schemas.microsoft.com/office/powerpoint/2010/main" val="410691172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dirty="0">
                <a:solidFill>
                  <a:schemeClr val="tx1"/>
                </a:solidFill>
                <a:latin typeface="Arial" panose="020B0604020202020204" pitchFamily="34" charset="0"/>
                <a:ea typeface="ＭＳ Ｐゴシック" panose="020B0600070205080204" pitchFamily="34" charset="-128"/>
              </a:rPr>
              <a:t>Section 67 (2)</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dirty="0">
                <a:solidFill>
                  <a:schemeClr val="tx1"/>
                </a:solidFill>
                <a:latin typeface="Arial" panose="020B0604020202020204" pitchFamily="34" charset="0"/>
                <a:ea typeface="ＭＳ Ｐゴシック" panose="020B0600070205080204" pitchFamily="34" charset="-128"/>
              </a:rPr>
              <a:t>Covers a person operating equipment with the intention of enabling another person, for his/her sexual gratification, to observe a third person, doing a private act, where he/she knows that the other person does not consent to being so viewed. This would cover, for example, a landlord operating a webcam to allow people on the internet for their sexual gratification to view live images of his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sz="1100" dirty="0">
              <a:solidFill>
                <a:schemeClr val="tx1"/>
              </a:solidFill>
              <a:latin typeface="Arial" panose="020B0604020202020204" pitchFamily="34" charset="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dirty="0">
                <a:solidFill>
                  <a:schemeClr val="tx1"/>
                </a:solidFill>
                <a:latin typeface="Arial" panose="020B0604020202020204" pitchFamily="34" charset="0"/>
                <a:ea typeface="ＭＳ Ｐゴシック" panose="020B0600070205080204" pitchFamily="34" charset="-128"/>
              </a:rPr>
              <a:t>Section 67</a:t>
            </a:r>
            <a:r>
              <a:rPr lang="en-US" altLang="en-US" sz="1100" baseline="0" dirty="0">
                <a:solidFill>
                  <a:schemeClr val="tx1"/>
                </a:solidFill>
                <a:latin typeface="Arial" panose="020B0604020202020204" pitchFamily="34" charset="0"/>
                <a:ea typeface="ＭＳ Ｐゴシック" panose="020B0600070205080204" pitchFamily="34" charset="-128"/>
              </a:rPr>
              <a:t> (3)</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baseline="0" dirty="0">
                <a:solidFill>
                  <a:schemeClr val="tx1"/>
                </a:solidFill>
                <a:latin typeface="Arial" panose="020B0604020202020204" pitchFamily="34" charset="0"/>
                <a:ea typeface="ＭＳ Ｐゴシック" panose="020B0600070205080204" pitchFamily="34" charset="-128"/>
              </a:rPr>
              <a:t>C</a:t>
            </a:r>
            <a:r>
              <a:rPr lang="en-US" altLang="en-US" sz="1100" dirty="0">
                <a:solidFill>
                  <a:schemeClr val="tx1"/>
                </a:solidFill>
                <a:latin typeface="Arial" panose="020B0604020202020204" pitchFamily="34" charset="0"/>
                <a:ea typeface="ＭＳ Ｐゴシック" panose="020B0600070205080204" pitchFamily="34" charset="-128"/>
              </a:rPr>
              <a:t>overs a person recording another person doing a private act with the intention of looking at the recording for his own sexual gratification, or intending other people to look, for their sexual gratification, at the recording, and where he knows that the other does not consent to the recording of that act with that intention. This would therefore cover the person who secretly films someone masturbating in his bedroom to show to others for their sexual gratification. Proof that the intention was the sexual gratification of others could be derived from, for example, the fact that the image was posted on a pornographic website, or in a pornographic magazine. The defendant will be caught by the offence whether or not those looking at the image know that the person filmed did not consent to being filmed with that intention.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sz="1100" dirty="0">
              <a:solidFill>
                <a:schemeClr val="tx1"/>
              </a:solidFill>
              <a:latin typeface="Arial" panose="020B0604020202020204" pitchFamily="34" charset="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dirty="0">
                <a:solidFill>
                  <a:schemeClr val="tx1"/>
                </a:solidFill>
                <a:latin typeface="Arial" panose="020B0604020202020204" pitchFamily="34" charset="0"/>
                <a:ea typeface="ＭＳ Ｐゴシック" panose="020B0600070205080204" pitchFamily="34" charset="-128"/>
              </a:rPr>
              <a:t>Section 67 (4)</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dirty="0">
                <a:solidFill>
                  <a:schemeClr val="tx1"/>
                </a:solidFill>
                <a:latin typeface="Arial" panose="020B0604020202020204" pitchFamily="34" charset="0"/>
                <a:ea typeface="ＭＳ Ｐゴシック" panose="020B0600070205080204" pitchFamily="34" charset="-128"/>
              </a:rPr>
              <a:t>Covers someone who, for example drilled a spy-hole or installed a two-way mirror in a house with the intention of spying on someone for sexual gratification or allowing others to do so. The defendant would be caught even if the peephole or mirror was discovered before it was used.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dirty="0">
              <a:latin typeface="Arial" panose="020B0604020202020204" pitchFamily="34" charset="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dirty="0">
              <a:latin typeface="Arial" panose="020B0604020202020204" pitchFamily="34" charset="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dirty="0">
              <a:latin typeface="Arial" panose="020B0604020202020204" pitchFamily="34" charset="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dirty="0">
              <a:solidFill>
                <a:srgbClr val="FFFF00"/>
              </a:solidFill>
              <a:latin typeface="Arial" panose="020B0604020202020204" pitchFamily="34" charset="0"/>
              <a:ea typeface="ＭＳ Ｐゴシック" panose="020B0600070205080204" pitchFamily="34" charset="-128"/>
            </a:endParaRPr>
          </a:p>
          <a:p>
            <a:pPr eaLnBrk="1" hangingPunct="1">
              <a:lnSpc>
                <a:spcPct val="90000"/>
              </a:lnSpc>
              <a:spcBef>
                <a:spcPct val="0"/>
              </a:spcBef>
              <a:buFontTx/>
              <a:buNone/>
            </a:pP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13</a:t>
            </a:fld>
            <a:endParaRPr lang="en-GB"/>
          </a:p>
        </p:txBody>
      </p:sp>
    </p:spTree>
    <p:extLst>
      <p:ext uri="{BB962C8B-B14F-4D97-AF65-F5344CB8AC3E}">
        <p14:creationId xmlns:p14="http://schemas.microsoft.com/office/powerpoint/2010/main" val="191841717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dirty="0">
              <a:latin typeface="Arial" panose="020B0604020202020204" pitchFamily="34" charset="0"/>
              <a:ea typeface="ＭＳ Ｐゴシック" panose="020B0600070205080204" pitchFamily="34" charset="-128"/>
            </a:endParaRPr>
          </a:p>
          <a:p>
            <a:pPr marL="0" indent="0" algn="l">
              <a:buNone/>
            </a:pPr>
            <a:r>
              <a:rPr lang="en-GB" sz="1400" b="1" dirty="0"/>
              <a:t>3) The purposes referred to in subsections (1) and (2) are –</a:t>
            </a:r>
            <a:r>
              <a:rPr lang="en-GB" sz="1400" b="1" baseline="0" dirty="0"/>
              <a:t> (a) </a:t>
            </a:r>
            <a:r>
              <a:rPr lang="en-GB" sz="1400" b="1" dirty="0"/>
              <a:t>Obtaining sexual gratification (whether for A or C)</a:t>
            </a:r>
          </a:p>
          <a:p>
            <a:pPr marL="0" indent="0" algn="l">
              <a:buNone/>
            </a:pPr>
            <a:r>
              <a:rPr lang="en-GB" sz="1400" b="1" dirty="0"/>
              <a:t>				      (b)Humiliating, alarming or distressing B</a:t>
            </a:r>
          </a:p>
          <a:p>
            <a:pPr marL="0" indent="0" algn="l">
              <a:buNone/>
            </a:pPr>
            <a:endParaRPr lang="en-GB" sz="1400" b="1" dirty="0"/>
          </a:p>
          <a:p>
            <a:pPr marL="0" indent="0" algn="l">
              <a:buNone/>
            </a:pPr>
            <a:r>
              <a:rPr lang="en-GB" sz="1400" b="0" dirty="0"/>
              <a:t>It is also an offence under this legislation to record an</a:t>
            </a:r>
            <a:r>
              <a:rPr lang="en-GB" sz="1400" b="0" baseline="0" dirty="0"/>
              <a:t> image</a:t>
            </a:r>
          </a:p>
          <a:p>
            <a:pPr marL="0" indent="0" algn="l">
              <a:buNone/>
            </a:pPr>
            <a:endParaRPr lang="en-GB" sz="1400" b="0" baseline="0" dirty="0"/>
          </a:p>
          <a:p>
            <a:pPr rtl="0"/>
            <a:r>
              <a:rPr lang="en-GB" sz="1200" kern="1200" dirty="0">
                <a:solidFill>
                  <a:schemeClr val="tx1"/>
                </a:solidFill>
                <a:effectLst/>
                <a:latin typeface="+mn-lt"/>
                <a:ea typeface="+mn-ea"/>
                <a:cs typeface="+mn-cs"/>
              </a:rPr>
              <a:t>A person guilty of an offence under this section is liable—</a:t>
            </a:r>
          </a:p>
          <a:p>
            <a:pPr rtl="0"/>
            <a:r>
              <a:rPr lang="en-GB" sz="1200" kern="1200" dirty="0">
                <a:solidFill>
                  <a:schemeClr val="tx1"/>
                </a:solidFill>
                <a:effectLst/>
                <a:latin typeface="+mn-lt"/>
                <a:ea typeface="+mn-ea"/>
                <a:cs typeface="+mn-cs"/>
              </a:rPr>
              <a:t>(a)on summary conviction, to imprisonment for a term not exceeding 12 months, or to a fine, or to both;</a:t>
            </a:r>
          </a:p>
          <a:p>
            <a:pPr rtl="0"/>
            <a:r>
              <a:rPr lang="en-GB" sz="1200" kern="1200" dirty="0">
                <a:solidFill>
                  <a:schemeClr val="tx1"/>
                </a:solidFill>
                <a:effectLst/>
                <a:latin typeface="+mn-lt"/>
                <a:ea typeface="+mn-ea"/>
                <a:cs typeface="+mn-cs"/>
              </a:rPr>
              <a:t>(b)on conviction on indictment, to imprisonment for a term not exceeding 2 years.</a:t>
            </a:r>
          </a:p>
          <a:p>
            <a:pPr marL="0" indent="0" algn="l">
              <a:buNone/>
            </a:pPr>
            <a:endParaRPr lang="en-GB" sz="1400" b="0" dirty="0"/>
          </a:p>
          <a:p>
            <a:pPr marL="0" indent="0" algn="l">
              <a:buNone/>
            </a:pPr>
            <a:endParaRPr lang="en-GB" sz="1400" b="1" dirty="0"/>
          </a:p>
          <a:p>
            <a:r>
              <a:rPr lang="en-GB" sz="1200" kern="1200" dirty="0" err="1">
                <a:solidFill>
                  <a:schemeClr val="tx1"/>
                </a:solidFill>
                <a:effectLst/>
                <a:latin typeface="+mn-lt"/>
                <a:ea typeface="+mn-ea"/>
                <a:cs typeface="+mn-cs"/>
              </a:rPr>
              <a:t>Upskirting</a:t>
            </a:r>
            <a:r>
              <a:rPr lang="en-GB" sz="1200" kern="1200" dirty="0">
                <a:solidFill>
                  <a:schemeClr val="tx1"/>
                </a:solidFill>
                <a:effectLst/>
                <a:latin typeface="+mn-lt"/>
                <a:ea typeface="+mn-ea"/>
                <a:cs typeface="+mn-cs"/>
              </a:rPr>
              <a:t> is a highly intrusive practice, which typically involves someone taking a picture under another person’s clothing without their knowledge, with the intention of viewing their genitals or buttocks (with or without underwear).</a:t>
            </a:r>
          </a:p>
          <a:p>
            <a:r>
              <a:rPr lang="en-GB" sz="1200" kern="1200" dirty="0">
                <a:solidFill>
                  <a:schemeClr val="tx1"/>
                </a:solidFill>
                <a:effectLst/>
                <a:latin typeface="+mn-lt"/>
                <a:ea typeface="+mn-ea"/>
                <a:cs typeface="+mn-cs"/>
              </a:rPr>
              <a:t>It can take place in a range of places, e.g. British Transport Police have seen a rise of reports on public transport.</a:t>
            </a:r>
          </a:p>
          <a:p>
            <a:r>
              <a:rPr lang="en-GB" sz="1200" kern="1200" dirty="0">
                <a:solidFill>
                  <a:schemeClr val="tx1"/>
                </a:solidFill>
                <a:effectLst/>
                <a:latin typeface="+mn-lt"/>
                <a:ea typeface="+mn-ea"/>
                <a:cs typeface="+mn-cs"/>
              </a:rPr>
              <a:t>The new law will capture instances where the purpose of the behaviour is to obtain sexual gratification, or to cause humiliation, distress or alarm.</a:t>
            </a:r>
          </a:p>
          <a:p>
            <a:r>
              <a:rPr lang="en-GB" sz="1200" kern="1200" dirty="0">
                <a:solidFill>
                  <a:schemeClr val="tx1"/>
                </a:solidFill>
                <a:effectLst/>
                <a:latin typeface="+mn-lt"/>
                <a:ea typeface="+mn-ea"/>
                <a:cs typeface="+mn-cs"/>
              </a:rPr>
              <a:t>Anyone, and any gender, can be a victim and this behaviour is completely unacceptable.</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What effect can </a:t>
            </a:r>
            <a:r>
              <a:rPr lang="en-GB" sz="1200" b="1" kern="1200" dirty="0" err="1">
                <a:solidFill>
                  <a:schemeClr val="tx1"/>
                </a:solidFill>
                <a:effectLst/>
                <a:latin typeface="+mn-lt"/>
                <a:ea typeface="+mn-ea"/>
                <a:cs typeface="+mn-cs"/>
              </a:rPr>
              <a:t>upskirting</a:t>
            </a:r>
            <a:r>
              <a:rPr lang="en-GB" sz="1200" b="1" kern="1200" dirty="0">
                <a:solidFill>
                  <a:schemeClr val="tx1"/>
                </a:solidFill>
                <a:effectLst/>
                <a:latin typeface="+mn-lt"/>
                <a:ea typeface="+mn-ea"/>
                <a:cs typeface="+mn-cs"/>
              </a:rPr>
              <a:t> have on victims?</a:t>
            </a:r>
            <a:endParaRPr lang="en-GB"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Upskirting</a:t>
            </a:r>
            <a:r>
              <a:rPr lang="en-GB" sz="1200" kern="1200" dirty="0">
                <a:solidFill>
                  <a:schemeClr val="tx1"/>
                </a:solidFill>
                <a:effectLst/>
                <a:latin typeface="+mn-lt"/>
                <a:ea typeface="+mn-ea"/>
                <a:cs typeface="+mn-cs"/>
              </a:rPr>
              <a:t> is distressing and a humiliating violation of privacy for victims.</a:t>
            </a:r>
          </a:p>
          <a:p>
            <a:r>
              <a:rPr lang="en-GB" sz="1200" kern="1200" dirty="0">
                <a:solidFill>
                  <a:schemeClr val="tx1"/>
                </a:solidFill>
                <a:effectLst/>
                <a:latin typeface="+mn-lt"/>
                <a:ea typeface="+mn-ea"/>
                <a:cs typeface="+mn-cs"/>
              </a:rPr>
              <a:t>We want victims to know and be confident that reports to the police will be taken seriously.</a:t>
            </a:r>
          </a:p>
          <a:p>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What punishment can </a:t>
            </a:r>
            <a:r>
              <a:rPr lang="en-GB" sz="1200" b="1" kern="1200" dirty="0" err="1">
                <a:solidFill>
                  <a:schemeClr val="tx1"/>
                </a:solidFill>
                <a:effectLst/>
                <a:latin typeface="+mn-lt"/>
                <a:ea typeface="+mn-ea"/>
                <a:cs typeface="+mn-cs"/>
              </a:rPr>
              <a:t>upskirting</a:t>
            </a:r>
            <a:r>
              <a:rPr lang="en-GB" sz="1200" b="1" kern="1200" dirty="0">
                <a:solidFill>
                  <a:schemeClr val="tx1"/>
                </a:solidFill>
                <a:effectLst/>
                <a:latin typeface="+mn-lt"/>
                <a:ea typeface="+mn-ea"/>
                <a:cs typeface="+mn-cs"/>
              </a:rPr>
              <a:t> perpetrators face under the new law?</a:t>
            </a:r>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Perpetrators will face two years in prison. By criminalising this distressing practice, it is hoped that it deters people from committing the crime.</a:t>
            </a:r>
          </a:p>
          <a:p>
            <a:r>
              <a:rPr lang="en-GB" sz="1200" kern="1200" dirty="0" err="1">
                <a:solidFill>
                  <a:schemeClr val="tx1"/>
                </a:solidFill>
                <a:effectLst/>
                <a:latin typeface="+mn-lt"/>
                <a:ea typeface="+mn-ea"/>
                <a:cs typeface="+mn-cs"/>
              </a:rPr>
              <a:t>Upskirting</a:t>
            </a:r>
            <a:r>
              <a:rPr lang="en-GB" sz="1200" kern="1200" dirty="0">
                <a:solidFill>
                  <a:schemeClr val="tx1"/>
                </a:solidFill>
                <a:effectLst/>
                <a:latin typeface="+mn-lt"/>
                <a:ea typeface="+mn-ea"/>
                <a:cs typeface="+mn-cs"/>
              </a:rPr>
              <a:t>, where committed to obtain sexual gratification, can result in the most serious offenders being placed on the sex offenders register.</a:t>
            </a:r>
          </a:p>
          <a:p>
            <a:r>
              <a:rPr lang="en-GB" sz="1200" kern="1200" dirty="0">
                <a:solidFill>
                  <a:schemeClr val="tx1"/>
                </a:solidFill>
                <a:effectLst/>
                <a:latin typeface="+mn-lt"/>
                <a:ea typeface="+mn-ea"/>
                <a:cs typeface="+mn-cs"/>
              </a:rPr>
              <a:t>The new law will send a clear message that such behaviour is criminal and will not be tolerated.</a:t>
            </a:r>
          </a:p>
          <a:p>
            <a:endParaRPr lang="en-GB" sz="1200" kern="1200" dirty="0">
              <a:solidFill>
                <a:schemeClr val="tx1"/>
              </a:solidFill>
              <a:effectLst/>
              <a:latin typeface="+mn-lt"/>
              <a:ea typeface="+mn-ea"/>
              <a:cs typeface="+mn-cs"/>
            </a:endParaRPr>
          </a:p>
          <a:p>
            <a:r>
              <a:rPr lang="en-GB" sz="1200" kern="1200" dirty="0" err="1">
                <a:solidFill>
                  <a:schemeClr val="tx1"/>
                </a:solidFill>
                <a:effectLst/>
                <a:latin typeface="+mn-lt"/>
                <a:ea typeface="+mn-ea"/>
                <a:cs typeface="+mn-cs"/>
              </a:rPr>
              <a:t>Upskirting</a:t>
            </a:r>
            <a:r>
              <a:rPr lang="en-GB" sz="1200" kern="1200" dirty="0">
                <a:solidFill>
                  <a:schemeClr val="tx1"/>
                </a:solidFill>
                <a:effectLst/>
                <a:latin typeface="+mn-lt"/>
                <a:ea typeface="+mn-ea"/>
                <a:cs typeface="+mn-cs"/>
              </a:rPr>
              <a:t> has not gone unpunished in England and Wales - depending on the circumstances it has already prosecuted under the common law offence of outraging public decency.</a:t>
            </a:r>
          </a:p>
          <a:p>
            <a:r>
              <a:rPr lang="en-GB" sz="1200" kern="1200" dirty="0">
                <a:solidFill>
                  <a:schemeClr val="tx1"/>
                </a:solidFill>
                <a:effectLst/>
                <a:latin typeface="+mn-lt"/>
                <a:ea typeface="+mn-ea"/>
                <a:cs typeface="+mn-cs"/>
              </a:rPr>
              <a:t>However, following concerns expressed by victims, a review of the law found that the existing criminal law may not have been able to capture all instances.</a:t>
            </a:r>
          </a:p>
          <a:p>
            <a:r>
              <a:rPr lang="en-GB" sz="1200" kern="1200" dirty="0">
                <a:solidFill>
                  <a:schemeClr val="tx1"/>
                </a:solidFill>
                <a:effectLst/>
                <a:latin typeface="+mn-lt"/>
                <a:ea typeface="+mn-ea"/>
                <a:cs typeface="+mn-cs"/>
              </a:rPr>
              <a:t>The </a:t>
            </a:r>
            <a:r>
              <a:rPr lang="en-GB" sz="1200" b="1" kern="1200" dirty="0">
                <a:solidFill>
                  <a:schemeClr val="tx1"/>
                </a:solidFill>
                <a:effectLst/>
                <a:latin typeface="+mn-lt"/>
                <a:ea typeface="+mn-ea"/>
                <a:cs typeface="+mn-cs"/>
              </a:rPr>
              <a:t>Voyeurism Offences Act,</a:t>
            </a:r>
            <a:r>
              <a:rPr lang="en-GB" sz="1200" kern="1200" dirty="0">
                <a:solidFill>
                  <a:schemeClr val="tx1"/>
                </a:solidFill>
                <a:effectLst/>
                <a:latin typeface="+mn-lt"/>
                <a:ea typeface="+mn-ea"/>
                <a:cs typeface="+mn-cs"/>
              </a:rPr>
              <a:t> which was commonly known as the </a:t>
            </a:r>
            <a:r>
              <a:rPr lang="en-GB" sz="1200" kern="1200" dirty="0" err="1">
                <a:solidFill>
                  <a:schemeClr val="tx1"/>
                </a:solidFill>
                <a:effectLst/>
                <a:latin typeface="+mn-lt"/>
                <a:ea typeface="+mn-ea"/>
                <a:cs typeface="+mn-cs"/>
              </a:rPr>
              <a:t>Upskirting</a:t>
            </a:r>
            <a:r>
              <a:rPr lang="en-GB" sz="1200" kern="1200" dirty="0">
                <a:solidFill>
                  <a:schemeClr val="tx1"/>
                </a:solidFill>
                <a:effectLst/>
                <a:latin typeface="+mn-lt"/>
                <a:ea typeface="+mn-ea"/>
                <a:cs typeface="+mn-cs"/>
              </a:rPr>
              <a:t> Bill, was introduced on 21 June 2018. It came into force on 12 April 2019.</a:t>
            </a:r>
          </a:p>
          <a:p>
            <a:endParaRPr lang="en-GB" sz="1200" kern="1200" dirty="0">
              <a:solidFill>
                <a:schemeClr val="tx1"/>
              </a:solidFill>
              <a:effectLst/>
              <a:latin typeface="+mn-lt"/>
              <a:ea typeface="+mn-ea"/>
              <a:cs typeface="+mn-cs"/>
            </a:endParaRPr>
          </a:p>
          <a:p>
            <a:pPr marL="0" indent="0" algn="l">
              <a:buNone/>
            </a:pPr>
            <a:endParaRPr lang="en-GB" sz="1400" b="1" dirty="0"/>
          </a:p>
          <a:p>
            <a:pPr marL="0" indent="0" algn="l">
              <a:buNone/>
            </a:pPr>
            <a:endParaRPr lang="en-GB" sz="1400" b="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1" dirty="0">
              <a:latin typeface="Arial" panose="020B0604020202020204" pitchFamily="34" charset="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dirty="0">
              <a:latin typeface="Arial" panose="020B0604020202020204" pitchFamily="34" charset="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dirty="0">
              <a:solidFill>
                <a:srgbClr val="FFFF00"/>
              </a:solidFill>
              <a:latin typeface="Arial" panose="020B0604020202020204" pitchFamily="34" charset="0"/>
              <a:ea typeface="ＭＳ Ｐゴシック" panose="020B0600070205080204" pitchFamily="34" charset="-128"/>
            </a:endParaRPr>
          </a:p>
          <a:p>
            <a:pPr eaLnBrk="1" hangingPunct="1">
              <a:lnSpc>
                <a:spcPct val="90000"/>
              </a:lnSpc>
              <a:spcBef>
                <a:spcPct val="0"/>
              </a:spcBef>
              <a:buFontTx/>
              <a:buNone/>
            </a:pP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14</a:t>
            </a:fld>
            <a:endParaRPr lang="en-GB"/>
          </a:p>
        </p:txBody>
      </p:sp>
    </p:spTree>
    <p:extLst>
      <p:ext uri="{BB962C8B-B14F-4D97-AF65-F5344CB8AC3E}">
        <p14:creationId xmlns:p14="http://schemas.microsoft.com/office/powerpoint/2010/main" val="12694624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lnSpc>
                <a:spcPct val="100000"/>
              </a:lnSpc>
            </a:pPr>
            <a:r>
              <a:rPr lang="en-GB" sz="1200" b="1" i="0" u="none" strike="noStrike" kern="1200" baseline="0" dirty="0">
                <a:solidFill>
                  <a:schemeClr val="tx1"/>
                </a:solidFill>
                <a:latin typeface="Arial" panose="020B0604020202020204" pitchFamily="34" charset="0"/>
                <a:ea typeface="+mn-ea"/>
                <a:cs typeface="Arial" panose="020B0604020202020204" pitchFamily="34" charset="0"/>
              </a:rPr>
              <a:t>QTS – where can people commit sexual offences?</a:t>
            </a:r>
          </a:p>
          <a:p>
            <a:pPr rtl="0">
              <a:lnSpc>
                <a:spcPct val="100000"/>
              </a:lnSpc>
            </a:pPr>
            <a:r>
              <a:rPr lang="en-GB" sz="1200" b="1" i="0" u="none" strike="noStrike" kern="1200" baseline="0" dirty="0">
                <a:solidFill>
                  <a:schemeClr val="tx1"/>
                </a:solidFill>
                <a:latin typeface="Arial" panose="020B0604020202020204" pitchFamily="34" charset="0"/>
                <a:ea typeface="+mn-ea"/>
                <a:cs typeface="Arial" panose="020B0604020202020204" pitchFamily="34" charset="0"/>
              </a:rPr>
              <a:t>QTS – what types of items do you think people may carry if they are going to commit a sexual offence?</a:t>
            </a:r>
          </a:p>
          <a:p>
            <a:pPr rtl="0">
              <a:lnSpc>
                <a:spcPct val="100000"/>
              </a:lnSpc>
            </a:pPr>
            <a:endParaRPr lang="en-GB" sz="1200" b="0" i="0" u="none" strike="noStrike" kern="1200" baseline="0" dirty="0">
              <a:solidFill>
                <a:schemeClr val="tx1"/>
              </a:solidFill>
              <a:latin typeface="Arial" panose="020B0604020202020204" pitchFamily="34" charset="0"/>
              <a:ea typeface="+mn-ea"/>
              <a:cs typeface="Arial" panose="020B0604020202020204" pitchFamily="34" charset="0"/>
            </a:endParaRPr>
          </a:p>
          <a:p>
            <a:pPr rtl="0">
              <a:lnSpc>
                <a:spcPct val="100000"/>
              </a:lnSpc>
            </a:pPr>
            <a:r>
              <a:rPr lang="en-GB" sz="1200" b="0" i="0" u="none" strike="noStrike" kern="1200" baseline="0" dirty="0">
                <a:solidFill>
                  <a:schemeClr val="tx1"/>
                </a:solidFill>
                <a:latin typeface="Arial" panose="020B0604020202020204" pitchFamily="34" charset="0"/>
                <a:ea typeface="+mn-ea"/>
                <a:cs typeface="Arial" panose="020B0604020202020204" pitchFamily="34" charset="0"/>
              </a:rPr>
              <a:t>An offence applies under Section 63 of the Act regardless of whether or not the sexual offence is actually committed. </a:t>
            </a:r>
          </a:p>
          <a:p>
            <a:pPr rtl="0">
              <a:lnSpc>
                <a:spcPct val="100000"/>
              </a:lnSpc>
            </a:pPr>
            <a:endParaRPr lang="en-GB" sz="1200" b="0" i="0" u="none" strike="noStrike" kern="1200" baseline="0" dirty="0">
              <a:solidFill>
                <a:schemeClr val="tx1"/>
              </a:solidFill>
              <a:latin typeface="Arial" panose="020B0604020202020204" pitchFamily="34" charset="0"/>
              <a:ea typeface="+mn-ea"/>
              <a:cs typeface="Arial" panose="020B0604020202020204" pitchFamily="34" charset="0"/>
            </a:endParaRPr>
          </a:p>
          <a:p>
            <a:pPr rtl="0">
              <a:lnSpc>
                <a:spcPct val="100000"/>
              </a:lnSpc>
            </a:pPr>
            <a:r>
              <a:rPr lang="en-GB" sz="1200" b="0" i="0" u="none" strike="noStrike" kern="1200" baseline="0" dirty="0">
                <a:solidFill>
                  <a:schemeClr val="tx1"/>
                </a:solidFill>
                <a:latin typeface="Arial" panose="020B0604020202020204" pitchFamily="34" charset="0"/>
                <a:ea typeface="+mn-ea"/>
                <a:cs typeface="Arial" panose="020B0604020202020204" pitchFamily="34" charset="0"/>
              </a:rPr>
              <a:t>The intent is likely to be inferred from what the defendant says or does to the intended victim (if there is one), or from items in their possession at the time they commit the trespass. </a:t>
            </a:r>
          </a:p>
          <a:p>
            <a:pPr rtl="0">
              <a:lnSpc>
                <a:spcPct val="100000"/>
              </a:lnSpc>
            </a:pPr>
            <a:r>
              <a:rPr lang="en-GB" sz="1200" b="0" i="0" u="none" strike="noStrike" kern="1200" baseline="0" dirty="0">
                <a:solidFill>
                  <a:schemeClr val="tx1"/>
                </a:solidFill>
                <a:latin typeface="Arial" panose="020B0604020202020204" pitchFamily="34" charset="0"/>
                <a:ea typeface="+mn-ea"/>
                <a:cs typeface="Arial" panose="020B0604020202020204" pitchFamily="34" charset="0"/>
              </a:rPr>
              <a:t>A separate offence is needed to cover trespass because trespass is a civil dispute and not a criminal offence. </a:t>
            </a:r>
          </a:p>
          <a:p>
            <a:pPr rtl="0">
              <a:lnSpc>
                <a:spcPct val="100000"/>
              </a:lnSpc>
            </a:pPr>
            <a:endParaRPr lang="en-GB" sz="1200" b="0" i="0" u="none" strike="noStrike" kern="1200" baseline="0" dirty="0">
              <a:solidFill>
                <a:schemeClr val="tx1"/>
              </a:solidFill>
              <a:latin typeface="Arial" panose="020B0604020202020204" pitchFamily="34" charset="0"/>
              <a:ea typeface="+mn-ea"/>
              <a:cs typeface="Arial" panose="020B0604020202020204" pitchFamily="34" charset="0"/>
            </a:endParaRPr>
          </a:p>
          <a:p>
            <a:pPr>
              <a:lnSpc>
                <a:spcPct val="100000"/>
              </a:lnSpc>
            </a:pPr>
            <a:r>
              <a:rPr lang="en-GB" sz="1200" b="1" i="0" u="none" strike="noStrike" kern="1200" baseline="0" dirty="0">
                <a:solidFill>
                  <a:schemeClr val="tx1"/>
                </a:solidFill>
                <a:latin typeface="Arial" panose="020B0604020202020204" pitchFamily="34" charset="0"/>
                <a:ea typeface="+mn-ea"/>
                <a:cs typeface="Arial" panose="020B0604020202020204" pitchFamily="34" charset="0"/>
              </a:rPr>
              <a:t>Example of Trespass with Intent to Commit a Sexual Offence </a:t>
            </a:r>
          </a:p>
          <a:p>
            <a:pPr marL="0" indent="0">
              <a:lnSpc>
                <a:spcPct val="100000"/>
              </a:lnSpc>
              <a:buFont typeface="Arial" panose="020B0604020202020204" pitchFamily="34" charset="0"/>
              <a:buNone/>
            </a:pPr>
            <a:endParaRPr lang="en-GB" sz="1200" b="0" i="0" u="none" strike="noStrike" kern="1200" baseline="0" dirty="0">
              <a:solidFill>
                <a:schemeClr val="tx1"/>
              </a:solidFill>
              <a:latin typeface="Arial" panose="020B0604020202020204" pitchFamily="34" charset="0"/>
              <a:ea typeface="+mn-ea"/>
              <a:cs typeface="Arial" panose="020B0604020202020204" pitchFamily="34" charset="0"/>
            </a:endParaRPr>
          </a:p>
          <a:p>
            <a:pPr marL="0" indent="0">
              <a:lnSpc>
                <a:spcPct val="100000"/>
              </a:lnSpc>
              <a:buFont typeface="Arial" panose="020B0604020202020204" pitchFamily="34" charset="0"/>
              <a:buNone/>
            </a:pPr>
            <a:r>
              <a:rPr lang="en-GB" sz="1200" b="0" i="0" u="none" strike="noStrike" kern="1200" baseline="0" dirty="0">
                <a:solidFill>
                  <a:schemeClr val="tx1"/>
                </a:solidFill>
                <a:latin typeface="Arial" panose="020B0604020202020204" pitchFamily="34" charset="0"/>
                <a:ea typeface="+mn-ea"/>
                <a:cs typeface="Arial" panose="020B0604020202020204" pitchFamily="34" charset="0"/>
              </a:rPr>
              <a:t>Michael goes into Sarah’s garden without her consent. He has in his possession condoms, lubricating jelly and pornographic materials. Michael intends to commit a sexual offence against Sarah on her premises. </a:t>
            </a:r>
          </a:p>
          <a:p>
            <a:pPr marL="0" indent="0">
              <a:lnSpc>
                <a:spcPct val="100000"/>
              </a:lnSpc>
              <a:buFont typeface="Arial" panose="020B0604020202020204" pitchFamily="34" charset="0"/>
              <a:buNone/>
            </a:pPr>
            <a:endParaRPr lang="en-GB" sz="1200" b="0" i="0" u="none" strike="noStrike" kern="1200" baseline="0" dirty="0">
              <a:solidFill>
                <a:schemeClr val="tx1"/>
              </a:solidFill>
              <a:latin typeface="Arial" panose="020B0604020202020204" pitchFamily="34" charset="0"/>
              <a:ea typeface="+mn-ea"/>
              <a:cs typeface="Arial" panose="020B0604020202020204" pitchFamily="34" charset="0"/>
            </a:endParaRPr>
          </a:p>
          <a:p>
            <a:pPr marL="0" indent="0">
              <a:lnSpc>
                <a:spcPct val="100000"/>
              </a:lnSpc>
              <a:buFont typeface="Arial" panose="020B0604020202020204" pitchFamily="34" charset="0"/>
              <a:buNone/>
            </a:pPr>
            <a:r>
              <a:rPr lang="en-GB" sz="1200" b="0" i="0" u="none" strike="noStrike" kern="1200" baseline="0" dirty="0">
                <a:solidFill>
                  <a:schemeClr val="tx1"/>
                </a:solidFill>
                <a:latin typeface="Arial" panose="020B0604020202020204" pitchFamily="34" charset="0"/>
                <a:ea typeface="+mn-ea"/>
                <a:cs typeface="Arial" panose="020B0604020202020204" pitchFamily="34" charset="0"/>
              </a:rPr>
              <a:t>This is an offence under Section 63 of the Sexual Offence Act because Michael has trespassed with the intention to commit a sexual offence whilst he is on Sarah’s premises. Michael knows he is trespassing. A person is a trespasser if he is on any premises without the owner or occupier’s consent, or other lawful excuse.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en-US" dirty="0">
              <a:latin typeface="Arial" panose="020B0604020202020204" pitchFamily="34" charset="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dirty="0">
              <a:latin typeface="Arial" panose="020B0604020202020204" pitchFamily="34" charset="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dirty="0">
              <a:latin typeface="Arial" panose="020B0604020202020204" pitchFamily="34" charset="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dirty="0">
              <a:solidFill>
                <a:srgbClr val="FFFF00"/>
              </a:solidFill>
              <a:latin typeface="Arial" panose="020B0604020202020204" pitchFamily="34" charset="0"/>
              <a:ea typeface="ＭＳ Ｐゴシック" panose="020B0600070205080204" pitchFamily="34" charset="-128"/>
            </a:endParaRPr>
          </a:p>
          <a:p>
            <a:pPr eaLnBrk="1" hangingPunct="1">
              <a:lnSpc>
                <a:spcPct val="90000"/>
              </a:lnSpc>
              <a:spcBef>
                <a:spcPct val="0"/>
              </a:spcBef>
              <a:buFontTx/>
              <a:buNone/>
            </a:pP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15</a:t>
            </a:fld>
            <a:endParaRPr lang="en-GB"/>
          </a:p>
        </p:txBody>
      </p:sp>
    </p:spTree>
    <p:extLst>
      <p:ext uri="{BB962C8B-B14F-4D97-AF65-F5344CB8AC3E}">
        <p14:creationId xmlns:p14="http://schemas.microsoft.com/office/powerpoint/2010/main" val="227047808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Prior to showing the slide, Trainer to give handout 1 - the ‘George Michael’ handout</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1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QTS – if this happened in Britain, what offence would be committed?</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QTS – what elements do you think you need for this offence to be complete?</a:t>
            </a:r>
          </a:p>
          <a:p>
            <a:pPr marL="0" marR="0" lvl="0" indent="0" algn="l" defTabSz="914400" rtl="0" eaLnBrk="0" fontAlgn="base" latinLnBrk="0" hangingPunct="0">
              <a:lnSpc>
                <a:spcPct val="100000"/>
              </a:lnSpc>
              <a:spcBef>
                <a:spcPct val="30000"/>
              </a:spcBef>
              <a:spcAft>
                <a:spcPct val="0"/>
              </a:spcAft>
              <a:buClrTx/>
              <a:buSzTx/>
              <a:buFontTx/>
              <a:buNone/>
              <a:tabLst/>
              <a:defRPr/>
            </a:pPr>
            <a:endParaRPr kumimoji="0" lang="en-GB" sz="1100" b="1"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Section 71 of the Sexual Offences Act 2003 makes it an offence for a person to engage in sexual activity in a public lavatory. </a:t>
            </a:r>
          </a:p>
          <a:p>
            <a:pPr marL="0" marR="0" lvl="0" indent="0" algn="l" defTabSz="914400" rtl="0" eaLnBrk="0" fontAlgn="base" latinLnBrk="0" hangingPunct="0">
              <a:lnSpc>
                <a:spcPct val="100000"/>
              </a:lnSpc>
              <a:spcBef>
                <a:spcPct val="30000"/>
              </a:spcBef>
              <a:spcAft>
                <a:spcPct val="0"/>
              </a:spcAft>
              <a:buClrTx/>
              <a:buSzTx/>
              <a:buFontTx/>
              <a:buNone/>
              <a:tabLst/>
              <a:defRPr/>
            </a:pPr>
            <a:endParaRPr lang="en-GB" sz="1100" kern="1200" dirty="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GB" sz="1100" kern="1200" dirty="0">
                <a:solidFill>
                  <a:schemeClr val="tx1"/>
                </a:solidFill>
                <a:effectLst/>
                <a:latin typeface="Arial" panose="020B0604020202020204" pitchFamily="34" charset="0"/>
                <a:ea typeface="+mn-ea"/>
                <a:cs typeface="Arial" panose="020B0604020202020204" pitchFamily="34" charset="0"/>
              </a:rPr>
              <a:t>Facilitate a discussion based on the following areas</a:t>
            </a:r>
          </a:p>
          <a:p>
            <a:pPr>
              <a:lnSpc>
                <a:spcPct val="100000"/>
              </a:lnSpc>
            </a:pPr>
            <a:endParaRPr lang="en-GB" sz="1100" b="1" kern="1200" dirty="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GB" sz="1100" b="1" kern="1200" dirty="0">
                <a:solidFill>
                  <a:schemeClr val="tx1"/>
                </a:solidFill>
                <a:effectLst/>
                <a:latin typeface="Arial" panose="020B0604020202020204" pitchFamily="34" charset="0"/>
                <a:ea typeface="+mn-ea"/>
                <a:cs typeface="Arial" panose="020B0604020202020204" pitchFamily="34" charset="0"/>
              </a:rPr>
              <a:t>Why would persons choose to do this in a toilet</a:t>
            </a:r>
            <a:endParaRPr lang="en-GB" sz="1100" kern="1200" dirty="0">
              <a:solidFill>
                <a:schemeClr val="tx1"/>
              </a:solidFill>
              <a:effectLst/>
              <a:latin typeface="Arial" panose="020B0604020202020204" pitchFamily="34" charset="0"/>
              <a:ea typeface="+mn-ea"/>
              <a:cs typeface="Arial" panose="020B0604020202020204" pitchFamily="34" charset="0"/>
            </a:endParaRPr>
          </a:p>
          <a:p>
            <a:pPr lvl="0">
              <a:lnSpc>
                <a:spcPct val="100000"/>
              </a:lnSpc>
            </a:pPr>
            <a:r>
              <a:rPr lang="en-GB" sz="1100" kern="1200" dirty="0">
                <a:solidFill>
                  <a:schemeClr val="tx1"/>
                </a:solidFill>
                <a:effectLst/>
                <a:latin typeface="Arial" panose="020B0604020202020204" pitchFamily="34" charset="0"/>
                <a:ea typeface="+mn-ea"/>
                <a:cs typeface="Arial" panose="020B0604020202020204" pitchFamily="34" charset="0"/>
              </a:rPr>
              <a:t>Rape/sexual assaults</a:t>
            </a:r>
          </a:p>
          <a:p>
            <a:pPr lvl="0">
              <a:lnSpc>
                <a:spcPct val="100000"/>
              </a:lnSpc>
            </a:pPr>
            <a:r>
              <a:rPr lang="en-GB" sz="1100" kern="1200" dirty="0">
                <a:solidFill>
                  <a:schemeClr val="tx1"/>
                </a:solidFill>
                <a:effectLst/>
                <a:latin typeface="Arial" panose="020B0604020202020204" pitchFamily="34" charset="0"/>
                <a:ea typeface="+mn-ea"/>
                <a:cs typeface="Arial" panose="020B0604020202020204" pitchFamily="34" charset="0"/>
              </a:rPr>
              <a:t>Affairs</a:t>
            </a:r>
          </a:p>
          <a:p>
            <a:pPr lvl="0">
              <a:lnSpc>
                <a:spcPct val="100000"/>
              </a:lnSpc>
            </a:pPr>
            <a:r>
              <a:rPr lang="en-GB" sz="1100" kern="1200" dirty="0">
                <a:solidFill>
                  <a:schemeClr val="tx1"/>
                </a:solidFill>
                <a:effectLst/>
                <a:latin typeface="Arial" panose="020B0604020202020204" pitchFamily="34" charset="0"/>
                <a:ea typeface="+mn-ea"/>
                <a:cs typeface="Arial" panose="020B0604020202020204" pitchFamily="34" charset="0"/>
              </a:rPr>
              <a:t>Underage sex (Consider Safeguarding)</a:t>
            </a:r>
          </a:p>
          <a:p>
            <a:pPr lvl="0">
              <a:lnSpc>
                <a:spcPct val="100000"/>
              </a:lnSpc>
            </a:pPr>
            <a:r>
              <a:rPr lang="en-GB" sz="1100" kern="1200" dirty="0">
                <a:solidFill>
                  <a:schemeClr val="tx1"/>
                </a:solidFill>
                <a:effectLst/>
                <a:latin typeface="Arial" panose="020B0604020202020204" pitchFamily="34" charset="0"/>
                <a:ea typeface="+mn-ea"/>
                <a:cs typeface="Arial" panose="020B0604020202020204" pitchFamily="34" charset="0"/>
              </a:rPr>
              <a:t>Sexual Gratification</a:t>
            </a:r>
          </a:p>
          <a:p>
            <a:pPr lvl="0">
              <a:lnSpc>
                <a:spcPct val="100000"/>
              </a:lnSpc>
            </a:pPr>
            <a:r>
              <a:rPr lang="en-GB" sz="1100" kern="1200" dirty="0">
                <a:solidFill>
                  <a:schemeClr val="tx1"/>
                </a:solidFill>
                <a:effectLst/>
                <a:latin typeface="Arial" panose="020B0604020202020204" pitchFamily="34" charset="0"/>
                <a:ea typeface="+mn-ea"/>
                <a:cs typeface="Arial" panose="020B0604020202020204" pitchFamily="34" charset="0"/>
              </a:rPr>
              <a:t>Alcohol lowers inhibitions and fuels sexual desires</a:t>
            </a:r>
          </a:p>
          <a:p>
            <a:pPr>
              <a:lnSpc>
                <a:spcPct val="100000"/>
              </a:lnSpc>
            </a:pPr>
            <a:r>
              <a:rPr lang="en-GB" sz="1100" kern="1200" dirty="0">
                <a:solidFill>
                  <a:schemeClr val="tx1"/>
                </a:solidFill>
                <a:effectLst/>
                <a:latin typeface="Arial" panose="020B0604020202020204" pitchFamily="34" charset="0"/>
                <a:ea typeface="+mn-ea"/>
                <a:cs typeface="Arial" panose="020B0604020202020204" pitchFamily="34" charset="0"/>
              </a:rPr>
              <a:t> </a:t>
            </a:r>
          </a:p>
          <a:p>
            <a:pPr>
              <a:lnSpc>
                <a:spcPct val="100000"/>
              </a:lnSpc>
            </a:pPr>
            <a:r>
              <a:rPr lang="en-GB" sz="1100" b="1" kern="1200" dirty="0">
                <a:solidFill>
                  <a:schemeClr val="tx1"/>
                </a:solidFill>
                <a:effectLst/>
                <a:latin typeface="Arial" panose="020B0604020202020204" pitchFamily="34" charset="0"/>
                <a:ea typeface="+mn-ea"/>
                <a:cs typeface="Arial" panose="020B0604020202020204" pitchFamily="34" charset="0"/>
              </a:rPr>
              <a:t>Who can commit the offence</a:t>
            </a:r>
            <a:endParaRPr lang="en-GB" sz="1100" kern="1200" dirty="0">
              <a:solidFill>
                <a:schemeClr val="tx1"/>
              </a:solidFill>
              <a:effectLst/>
              <a:latin typeface="Arial" panose="020B0604020202020204" pitchFamily="34" charset="0"/>
              <a:ea typeface="+mn-ea"/>
              <a:cs typeface="Arial" panose="020B0604020202020204" pitchFamily="34" charset="0"/>
            </a:endParaRPr>
          </a:p>
          <a:p>
            <a:pPr lvl="0">
              <a:lnSpc>
                <a:spcPct val="100000"/>
              </a:lnSpc>
            </a:pPr>
            <a:r>
              <a:rPr lang="en-GB" sz="1100" kern="1200" dirty="0">
                <a:solidFill>
                  <a:schemeClr val="tx1"/>
                </a:solidFill>
                <a:effectLst/>
                <a:latin typeface="Arial" panose="020B0604020202020204" pitchFamily="34" charset="0"/>
                <a:ea typeface="+mn-ea"/>
                <a:cs typeface="Arial" panose="020B0604020202020204" pitchFamily="34" charset="0"/>
              </a:rPr>
              <a:t>Male or female</a:t>
            </a:r>
          </a:p>
          <a:p>
            <a:pPr lvl="0">
              <a:lnSpc>
                <a:spcPct val="100000"/>
              </a:lnSpc>
            </a:pPr>
            <a:r>
              <a:rPr lang="en-GB" sz="1100" kern="1200" dirty="0">
                <a:solidFill>
                  <a:schemeClr val="tx1"/>
                </a:solidFill>
                <a:effectLst/>
                <a:latin typeface="Arial" panose="020B0604020202020204" pitchFamily="34" charset="0"/>
                <a:ea typeface="+mn-ea"/>
                <a:cs typeface="Arial" panose="020B0604020202020204" pitchFamily="34" charset="0"/>
              </a:rPr>
              <a:t>Any age over 10</a:t>
            </a:r>
          </a:p>
          <a:p>
            <a:pPr>
              <a:lnSpc>
                <a:spcPct val="100000"/>
              </a:lnSpc>
            </a:pPr>
            <a:r>
              <a:rPr lang="en-GB" sz="1100" kern="1200" dirty="0">
                <a:solidFill>
                  <a:schemeClr val="tx1"/>
                </a:solidFill>
                <a:effectLst/>
                <a:latin typeface="Arial" panose="020B0604020202020204" pitchFamily="34" charset="0"/>
                <a:ea typeface="+mn-ea"/>
                <a:cs typeface="Arial" panose="020B0604020202020204" pitchFamily="34" charset="0"/>
              </a:rPr>
              <a:t> </a:t>
            </a:r>
          </a:p>
          <a:p>
            <a:pPr>
              <a:lnSpc>
                <a:spcPct val="100000"/>
              </a:lnSpc>
            </a:pPr>
            <a:r>
              <a:rPr lang="en-GB" sz="1100" b="1" kern="1200" dirty="0">
                <a:solidFill>
                  <a:schemeClr val="tx1"/>
                </a:solidFill>
                <a:effectLst/>
                <a:latin typeface="Arial" panose="020B0604020202020204" pitchFamily="34" charset="0"/>
                <a:ea typeface="+mn-ea"/>
                <a:cs typeface="Arial" panose="020B0604020202020204" pitchFamily="34" charset="0"/>
              </a:rPr>
              <a:t>What is a “Public Toilet”</a:t>
            </a:r>
            <a:endParaRPr lang="en-GB" sz="1100" kern="1200" dirty="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GB" sz="1100" kern="1200" dirty="0">
                <a:solidFill>
                  <a:schemeClr val="tx1"/>
                </a:solidFill>
                <a:effectLst/>
                <a:latin typeface="Arial" panose="020B0604020202020204" pitchFamily="34" charset="0"/>
                <a:ea typeface="+mn-ea"/>
                <a:cs typeface="Arial" panose="020B0604020202020204" pitchFamily="34" charset="0"/>
              </a:rPr>
              <a:t> </a:t>
            </a:r>
          </a:p>
          <a:p>
            <a:pPr>
              <a:lnSpc>
                <a:spcPct val="100000"/>
              </a:lnSpc>
            </a:pPr>
            <a:r>
              <a:rPr lang="en-GB" sz="1100" kern="1200" dirty="0">
                <a:solidFill>
                  <a:schemeClr val="tx1"/>
                </a:solidFill>
                <a:effectLst/>
                <a:latin typeface="Arial" panose="020B0604020202020204" pitchFamily="34" charset="0"/>
                <a:ea typeface="+mn-ea"/>
                <a:cs typeface="Arial" panose="020B0604020202020204" pitchFamily="34" charset="0"/>
              </a:rPr>
              <a:t>Any toilet which the public have access to on payment or otherwise. Where access is readily gained/implied access, no signage stating private for example.</a:t>
            </a:r>
          </a:p>
          <a:p>
            <a:pPr>
              <a:lnSpc>
                <a:spcPct val="100000"/>
              </a:lnSpc>
            </a:pPr>
            <a:r>
              <a:rPr lang="en-GB" sz="1100" b="1" kern="1200" dirty="0">
                <a:solidFill>
                  <a:schemeClr val="tx1"/>
                </a:solidFill>
                <a:effectLst/>
                <a:latin typeface="Arial" panose="020B0604020202020204" pitchFamily="34" charset="0"/>
                <a:ea typeface="+mn-ea"/>
                <a:cs typeface="Arial" panose="020B0604020202020204" pitchFamily="34" charset="0"/>
              </a:rPr>
              <a:t> </a:t>
            </a:r>
            <a:endParaRPr lang="en-GB" sz="1100" kern="1200" dirty="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GB" sz="1100" b="1" kern="1200" dirty="0">
                <a:solidFill>
                  <a:schemeClr val="tx1"/>
                </a:solidFill>
                <a:effectLst/>
                <a:latin typeface="Arial" panose="020B0604020202020204" pitchFamily="34" charset="0"/>
                <a:ea typeface="+mn-ea"/>
                <a:cs typeface="Arial" panose="020B0604020202020204" pitchFamily="34" charset="0"/>
              </a:rPr>
              <a:t>What defines sexual activity?</a:t>
            </a:r>
            <a:endParaRPr lang="en-GB" sz="1100" kern="1200" dirty="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US" sz="1100" i="1" kern="1200" dirty="0">
                <a:solidFill>
                  <a:schemeClr val="tx1"/>
                </a:solidFill>
                <a:effectLst/>
                <a:latin typeface="Arial" panose="020B0604020202020204" pitchFamily="34" charset="0"/>
                <a:ea typeface="+mn-ea"/>
                <a:cs typeface="Arial" panose="020B0604020202020204" pitchFamily="34" charset="0"/>
              </a:rPr>
              <a:t> </a:t>
            </a:r>
            <a:endParaRPr lang="en-GB" sz="1100" kern="1200" dirty="0">
              <a:solidFill>
                <a:schemeClr val="tx1"/>
              </a:solidFill>
              <a:effectLst/>
              <a:latin typeface="Arial" panose="020B0604020202020204" pitchFamily="34" charset="0"/>
              <a:ea typeface="+mn-ea"/>
              <a:cs typeface="Arial" panose="020B0604020202020204" pitchFamily="34" charset="0"/>
            </a:endParaRP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A different definition of ‘sexual’ is used in this section, as opposed to the one applied elsewhere in the Act (Section 78); </a:t>
            </a:r>
          </a:p>
          <a:p>
            <a:pPr marL="0" marR="0" lvl="0" indent="0" algn="l" defTabSz="914400" rtl="0" eaLnBrk="0" fontAlgn="base" latinLnBrk="0" hangingPunct="0">
              <a:lnSpc>
                <a:spcPct val="100000"/>
              </a:lnSpc>
              <a:spcBef>
                <a:spcPct val="30000"/>
              </a:spcBef>
              <a:spcAft>
                <a:spcPct val="0"/>
              </a:spcAft>
              <a:buClrTx/>
              <a:buSzTx/>
              <a:buFontTx/>
              <a:buNone/>
              <a:tabLst/>
              <a:defRPr/>
            </a:pPr>
            <a:r>
              <a:rPr kumimoji="0" lang="en-GB" sz="11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Sexual activity is limited to that which a reasonable observer would see as unambiguously sexual. This is because it is unlikely that the third party who witnesses the activity will have information about the purpose of the defendant. </a:t>
            </a:r>
          </a:p>
          <a:p>
            <a:pPr>
              <a:lnSpc>
                <a:spcPct val="100000"/>
              </a:lnSpc>
            </a:pPr>
            <a:r>
              <a:rPr lang="en-US" sz="1100" i="1" kern="1200" dirty="0">
                <a:solidFill>
                  <a:schemeClr val="tx1"/>
                </a:solidFill>
                <a:effectLst/>
                <a:latin typeface="Arial" panose="020B0604020202020204" pitchFamily="34" charset="0"/>
                <a:ea typeface="+mn-ea"/>
                <a:cs typeface="Arial" panose="020B0604020202020204" pitchFamily="34" charset="0"/>
              </a:rPr>
              <a:t> </a:t>
            </a:r>
            <a:endParaRPr lang="en-GB" sz="1100" kern="1200" dirty="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GB" sz="1100" b="1" kern="1200" dirty="0">
                <a:solidFill>
                  <a:schemeClr val="tx1"/>
                </a:solidFill>
                <a:effectLst/>
                <a:latin typeface="Arial" panose="020B0604020202020204" pitchFamily="34" charset="0"/>
                <a:ea typeface="+mn-ea"/>
                <a:cs typeface="Arial" panose="020B0604020202020204" pitchFamily="34" charset="0"/>
              </a:rPr>
              <a:t>Examples?</a:t>
            </a:r>
            <a:endParaRPr lang="en-GB" sz="1100" kern="1200" dirty="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GB" sz="1100" kern="1200" dirty="0">
                <a:solidFill>
                  <a:schemeClr val="tx1"/>
                </a:solidFill>
                <a:effectLst/>
                <a:latin typeface="Arial" panose="020B0604020202020204" pitchFamily="34" charset="0"/>
                <a:ea typeface="+mn-ea"/>
                <a:cs typeface="Arial" panose="020B0604020202020204" pitchFamily="34" charset="0"/>
              </a:rPr>
              <a:t>Oral sex</a:t>
            </a:r>
          </a:p>
          <a:p>
            <a:pPr>
              <a:lnSpc>
                <a:spcPct val="100000"/>
              </a:lnSpc>
            </a:pPr>
            <a:r>
              <a:rPr lang="en-GB" sz="1100" kern="1200" dirty="0">
                <a:solidFill>
                  <a:schemeClr val="tx1"/>
                </a:solidFill>
                <a:effectLst/>
                <a:latin typeface="Arial" panose="020B0604020202020204" pitchFamily="34" charset="0"/>
                <a:ea typeface="+mn-ea"/>
                <a:cs typeface="Arial" panose="020B0604020202020204" pitchFamily="34" charset="0"/>
              </a:rPr>
              <a:t>Sexual intercourse</a:t>
            </a:r>
          </a:p>
          <a:p>
            <a:pPr>
              <a:lnSpc>
                <a:spcPct val="100000"/>
              </a:lnSpc>
            </a:pPr>
            <a:r>
              <a:rPr lang="en-GB" sz="1100" kern="1200" dirty="0">
                <a:solidFill>
                  <a:schemeClr val="tx1"/>
                </a:solidFill>
                <a:effectLst/>
                <a:latin typeface="Arial" panose="020B0604020202020204" pitchFamily="34" charset="0"/>
                <a:ea typeface="+mn-ea"/>
                <a:cs typeface="Arial" panose="020B0604020202020204" pitchFamily="34" charset="0"/>
              </a:rPr>
              <a:t>Digital penetration</a:t>
            </a:r>
          </a:p>
          <a:p>
            <a:pPr>
              <a:lnSpc>
                <a:spcPct val="100000"/>
              </a:lnSpc>
            </a:pPr>
            <a:r>
              <a:rPr lang="en-GB" sz="1100" kern="1200" dirty="0">
                <a:solidFill>
                  <a:schemeClr val="tx1"/>
                </a:solidFill>
                <a:effectLst/>
                <a:latin typeface="Arial" panose="020B0604020202020204" pitchFamily="34" charset="0"/>
                <a:ea typeface="+mn-ea"/>
                <a:cs typeface="Arial" panose="020B0604020202020204" pitchFamily="34" charset="0"/>
              </a:rPr>
              <a:t>Any anal/vaginal penetration</a:t>
            </a:r>
          </a:p>
          <a:p>
            <a:pPr>
              <a:lnSpc>
                <a:spcPct val="100000"/>
              </a:lnSpc>
            </a:pPr>
            <a:r>
              <a:rPr lang="en-GB" sz="1100" kern="1200" dirty="0">
                <a:solidFill>
                  <a:schemeClr val="tx1"/>
                </a:solidFill>
                <a:effectLst/>
                <a:latin typeface="Arial" panose="020B0604020202020204" pitchFamily="34" charset="0"/>
                <a:ea typeface="+mn-ea"/>
                <a:cs typeface="Arial" panose="020B0604020202020204" pitchFamily="34" charset="0"/>
              </a:rPr>
              <a:t>Poking penis’s through cubicle walls inviting contact.</a:t>
            </a:r>
          </a:p>
          <a:p>
            <a:pPr>
              <a:lnSpc>
                <a:spcPct val="100000"/>
              </a:lnSpc>
            </a:pPr>
            <a:r>
              <a:rPr lang="en-GB" sz="1100" kern="1200" dirty="0">
                <a:solidFill>
                  <a:schemeClr val="tx1"/>
                </a:solidFill>
                <a:effectLst/>
                <a:latin typeface="Arial" panose="020B0604020202020204" pitchFamily="34" charset="0"/>
                <a:ea typeface="+mn-ea"/>
                <a:cs typeface="Arial" panose="020B0604020202020204" pitchFamily="34" charset="0"/>
              </a:rPr>
              <a:t>Masturbation/self/other</a:t>
            </a:r>
          </a:p>
          <a:p>
            <a:pPr>
              <a:lnSpc>
                <a:spcPct val="100000"/>
              </a:lnSpc>
            </a:pPr>
            <a:r>
              <a:rPr lang="en-GB" sz="1100" kern="1200" dirty="0">
                <a:solidFill>
                  <a:schemeClr val="tx1"/>
                </a:solidFill>
                <a:effectLst/>
                <a:latin typeface="Arial" panose="020B0604020202020204" pitchFamily="34" charset="0"/>
                <a:ea typeface="+mn-ea"/>
                <a:cs typeface="Arial" panose="020B0604020202020204" pitchFamily="34" charset="0"/>
              </a:rPr>
              <a:t>Exposure?</a:t>
            </a:r>
          </a:p>
          <a:p>
            <a:pPr>
              <a:lnSpc>
                <a:spcPct val="100000"/>
              </a:lnSpc>
            </a:pPr>
            <a:r>
              <a:rPr lang="en-GB" sz="1100" kern="1200" dirty="0">
                <a:solidFill>
                  <a:schemeClr val="tx1"/>
                </a:solidFill>
                <a:effectLst/>
                <a:latin typeface="Arial" panose="020B0604020202020204" pitchFamily="34" charset="0"/>
                <a:ea typeface="+mn-ea"/>
                <a:cs typeface="Arial" panose="020B0604020202020204" pitchFamily="34" charset="0"/>
              </a:rPr>
              <a:t> </a:t>
            </a:r>
          </a:p>
          <a:p>
            <a:pPr>
              <a:lnSpc>
                <a:spcPct val="100000"/>
              </a:lnSpc>
            </a:pPr>
            <a:r>
              <a:rPr lang="en-GB" sz="1100" b="1" kern="1200" dirty="0">
                <a:solidFill>
                  <a:schemeClr val="tx1"/>
                </a:solidFill>
                <a:effectLst/>
                <a:latin typeface="Arial" panose="020B0604020202020204" pitchFamily="34" charset="0"/>
                <a:ea typeface="+mn-ea"/>
                <a:cs typeface="Arial" panose="020B0604020202020204" pitchFamily="34" charset="0"/>
              </a:rPr>
              <a:t>Does it matter if the person discovering is affected/alarmed/distressed or even bothered?</a:t>
            </a:r>
            <a:endParaRPr lang="en-GB" sz="1100" kern="1200" dirty="0">
              <a:solidFill>
                <a:schemeClr val="tx1"/>
              </a:solidFill>
              <a:effectLst/>
              <a:latin typeface="Arial" panose="020B0604020202020204" pitchFamily="34" charset="0"/>
              <a:ea typeface="+mn-ea"/>
              <a:cs typeface="Arial" panose="020B0604020202020204" pitchFamily="34" charset="0"/>
            </a:endParaRPr>
          </a:p>
          <a:p>
            <a:pPr>
              <a:lnSpc>
                <a:spcPct val="100000"/>
              </a:lnSpc>
            </a:pPr>
            <a:r>
              <a:rPr lang="en-GB" sz="1100" kern="1200" dirty="0">
                <a:solidFill>
                  <a:schemeClr val="tx1"/>
                </a:solidFill>
                <a:effectLst/>
                <a:latin typeface="Arial" panose="020B0604020202020204" pitchFamily="34" charset="0"/>
                <a:ea typeface="+mn-ea"/>
                <a:cs typeface="Arial" panose="020B0604020202020204" pitchFamily="34" charset="0"/>
              </a:rPr>
              <a:t>No, the offence is committed.</a:t>
            </a:r>
          </a:p>
          <a:p>
            <a:r>
              <a:rPr lang="en-GB" sz="1200" kern="1200" dirty="0">
                <a:solidFill>
                  <a:schemeClr val="tx1"/>
                </a:solidFill>
                <a:effectLst/>
                <a:latin typeface="+mn-lt"/>
                <a:ea typeface="+mn-ea"/>
                <a:cs typeface="+mn-cs"/>
              </a:rPr>
              <a:t> </a:t>
            </a:r>
          </a:p>
          <a:p>
            <a:pPr eaLnBrk="1" hangingPunct="1">
              <a:lnSpc>
                <a:spcPct val="90000"/>
              </a:lnSpc>
              <a:spcBef>
                <a:spcPct val="0"/>
              </a:spcBef>
              <a:buFontTx/>
              <a:buNone/>
            </a:pP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16</a:t>
            </a:fld>
            <a:endParaRPr lang="en-GB"/>
          </a:p>
        </p:txBody>
      </p:sp>
    </p:spTree>
    <p:extLst>
      <p:ext uri="{BB962C8B-B14F-4D97-AF65-F5344CB8AC3E}">
        <p14:creationId xmlns:p14="http://schemas.microsoft.com/office/powerpoint/2010/main" val="331370335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dirty="0">
              <a:latin typeface="Arial" panose="020B0604020202020204" pitchFamily="34" charset="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1" dirty="0">
                <a:latin typeface="Arial" panose="020B0604020202020204" pitchFamily="34" charset="0"/>
                <a:ea typeface="ＭＳ Ｐゴシック" panose="020B0600070205080204" pitchFamily="34" charset="-128"/>
              </a:rPr>
              <a:t>Prior to showing the slide – Group Activity 4 – </a:t>
            </a:r>
            <a:r>
              <a:rPr lang="en-GB" altLang="en-US" b="0" dirty="0">
                <a:latin typeface="Arial" panose="020B0604020202020204" pitchFamily="34" charset="0"/>
                <a:ea typeface="ＭＳ Ｐゴシック" panose="020B0600070205080204" pitchFamily="34" charset="-128"/>
              </a:rPr>
              <a:t>Trainer to split students into pairs to read examples and discuss whether they would constitute ‘revenge porn’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b="0" dirty="0">
              <a:latin typeface="Arial" panose="020B0604020202020204" pitchFamily="34" charset="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b="0" dirty="0">
                <a:latin typeface="Arial" panose="020B0604020202020204" pitchFamily="34" charset="0"/>
                <a:ea typeface="ＭＳ Ｐゴシック" panose="020B0600070205080204" pitchFamily="34" charset="-128"/>
              </a:rPr>
              <a:t>Trainer to debrief student responses using Trainer copy of Handout 2 and PPT notes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dirty="0">
              <a:latin typeface="Arial" panose="020B0604020202020204" pitchFamily="34" charset="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latin typeface="Arial" panose="020B0604020202020204" pitchFamily="34" charset="0"/>
                <a:ea typeface="ＭＳ Ｐゴシック" panose="020B0600070205080204" pitchFamily="34" charset="-128"/>
              </a:rPr>
              <a:t>This has recently been amended by the Domestic Abuse</a:t>
            </a:r>
            <a:r>
              <a:rPr lang="en-GB" altLang="en-US" baseline="0" dirty="0">
                <a:latin typeface="Arial" panose="020B0604020202020204" pitchFamily="34" charset="0"/>
                <a:ea typeface="ＭＳ Ｐゴシック" panose="020B0600070205080204" pitchFamily="34" charset="-128"/>
              </a:rPr>
              <a:t> Act 2021</a:t>
            </a:r>
            <a:endParaRPr lang="en-US" b="0" dirty="0">
              <a:solidFill>
                <a:srgbClr val="FFFF00"/>
              </a:solidFill>
              <a:latin typeface="Arial" panose="020B0604020202020204" pitchFamily="34" charset="0"/>
              <a:ea typeface="ＭＳ Ｐゴシック" panose="020B0600070205080204" pitchFamily="34" charset="-128"/>
            </a:endParaRPr>
          </a:p>
          <a:p>
            <a:pPr eaLnBrk="1" hangingPunct="1">
              <a:lnSpc>
                <a:spcPct val="90000"/>
              </a:lnSpc>
              <a:spcBef>
                <a:spcPct val="0"/>
              </a:spcBef>
              <a:buFontTx/>
              <a:buNone/>
            </a:pPr>
            <a:endParaRPr lang="en-GB" dirty="0"/>
          </a:p>
          <a:p>
            <a:r>
              <a:rPr lang="en-GB" sz="1200" b="0" i="0" u="none" strike="noStrike" kern="1200" baseline="0" dirty="0">
                <a:solidFill>
                  <a:schemeClr val="tx1"/>
                </a:solidFill>
                <a:latin typeface="Arial" panose="020B0604020202020204" pitchFamily="34" charset="0"/>
                <a:ea typeface="+mn-ea"/>
                <a:cs typeface="Arial" panose="020B0604020202020204" pitchFamily="34" charset="0"/>
              </a:rPr>
              <a:t>This is more commonly known ‘Revenge Porn’. It occurs when someone discloses or publishes private sexual photographs or film of another without their consent and with the intent to cause them distress. The use of social media is the most common medium for this, but it would also include photographs in hard copy publications. It usually has a devastating effect on the victim and especially with access to and use of social media being so prolific, the damage is done before it can be removed. </a:t>
            </a:r>
          </a:p>
          <a:p>
            <a:endParaRPr lang="en-GB" sz="120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400" b="1" i="0" kern="1200" dirty="0">
                <a:solidFill>
                  <a:schemeClr val="tx1"/>
                </a:solidFill>
                <a:effectLst/>
                <a:latin typeface="+mn-lt"/>
                <a:ea typeface="+mn-ea"/>
                <a:cs typeface="+mn-cs"/>
              </a:rPr>
              <a:t>**** This has been introduced by the Domestic Abuse Act</a:t>
            </a:r>
            <a:r>
              <a:rPr lang="en-GB" sz="1400" b="1" i="0" kern="1200" baseline="0" dirty="0">
                <a:solidFill>
                  <a:schemeClr val="tx1"/>
                </a:solidFill>
                <a:effectLst/>
                <a:latin typeface="+mn-lt"/>
                <a:ea typeface="+mn-ea"/>
                <a:cs typeface="+mn-cs"/>
              </a:rPr>
              <a:t> 2021*******</a:t>
            </a:r>
            <a:r>
              <a:rPr lang="en-GB" sz="1400" b="0" i="0" kern="1200" dirty="0">
                <a:solidFill>
                  <a:schemeClr val="tx1"/>
                </a:solidFill>
                <a:effectLst/>
                <a:latin typeface="+mn-lt"/>
                <a:ea typeface="+mn-ea"/>
                <a:cs typeface="+mn-cs"/>
              </a:rPr>
              <a:t>Where a person is charged with an offence under this section </a:t>
            </a:r>
            <a:r>
              <a:rPr lang="en-GB" sz="1400" b="1" i="0" kern="1200" dirty="0">
                <a:solidFill>
                  <a:schemeClr val="tx1"/>
                </a:solidFill>
                <a:effectLst/>
                <a:latin typeface="+mn-lt"/>
                <a:ea typeface="+mn-ea"/>
                <a:cs typeface="+mn-cs"/>
              </a:rPr>
              <a:t>of threatening to disclose </a:t>
            </a:r>
            <a:r>
              <a:rPr lang="en-GB" sz="1400" b="0" i="0" kern="1200" dirty="0">
                <a:solidFill>
                  <a:schemeClr val="tx1"/>
                </a:solidFill>
                <a:effectLst/>
                <a:latin typeface="+mn-lt"/>
                <a:ea typeface="+mn-ea"/>
                <a:cs typeface="+mn-cs"/>
              </a:rPr>
              <a:t>a private sexual photograph or film, it is not necessary for the prosecution to prove—</a:t>
            </a:r>
          </a:p>
          <a:p>
            <a:r>
              <a:rPr lang="en-GB" sz="1400" b="0" i="0" kern="1200" dirty="0">
                <a:solidFill>
                  <a:schemeClr val="tx1"/>
                </a:solidFill>
                <a:effectLst/>
                <a:latin typeface="+mn-lt"/>
                <a:ea typeface="+mn-ea"/>
                <a:cs typeface="+mn-cs"/>
              </a:rPr>
              <a:t>(a)that the photograph or film referred to in the threat exists, or</a:t>
            </a:r>
          </a:p>
          <a:p>
            <a:r>
              <a:rPr lang="en-GB" sz="1400" b="0" i="0" kern="1200" dirty="0">
                <a:solidFill>
                  <a:schemeClr val="tx1"/>
                </a:solidFill>
                <a:effectLst/>
                <a:latin typeface="+mn-lt"/>
                <a:ea typeface="+mn-ea"/>
                <a:cs typeface="+mn-cs"/>
              </a:rPr>
              <a:t>(b)if it does exist, that it is in fact a private sexual photograph or film.”</a:t>
            </a:r>
          </a:p>
          <a:p>
            <a:endParaRPr lang="en-GB" sz="1200" b="0" i="0" u="none" strike="noStrike" kern="1200" baseline="0" dirty="0">
              <a:solidFill>
                <a:schemeClr val="tx1"/>
              </a:solidFill>
              <a:latin typeface="Arial" panose="020B0604020202020204" pitchFamily="34" charset="0"/>
              <a:ea typeface="+mn-ea"/>
              <a:cs typeface="Arial" panose="020B0604020202020204" pitchFamily="34" charset="0"/>
            </a:endParaRPr>
          </a:p>
          <a:p>
            <a:endParaRPr lang="en-GB" sz="120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200" b="0" i="0" u="none" strike="noStrike" kern="1200" baseline="0" dirty="0">
                <a:solidFill>
                  <a:schemeClr val="tx1"/>
                </a:solidFill>
                <a:latin typeface="Arial" panose="020B0604020202020204" pitchFamily="34" charset="0"/>
                <a:ea typeface="+mn-ea"/>
                <a:cs typeface="Arial" panose="020B0604020202020204" pitchFamily="34" charset="0"/>
              </a:rPr>
              <a:t>A person ‘discloses’ something to a person if, by any means, he or she gives or shows it to the person or makes it available to the person. This can be done by uploading images to the internet, sending by text, email or through messaging platforms, as well as simply showing someone a physical or electronic image. </a:t>
            </a:r>
          </a:p>
          <a:p>
            <a:endParaRPr lang="en-GB" sz="1200" b="0" i="0" u="none" strike="noStrike" kern="1200" baseline="0" dirty="0">
              <a:solidFill>
                <a:schemeClr val="tx1"/>
              </a:solidFill>
              <a:latin typeface="Arial" panose="020B0604020202020204" pitchFamily="34" charset="0"/>
              <a:ea typeface="+mn-ea"/>
              <a:cs typeface="Arial" panose="020B0604020202020204" pitchFamily="34" charset="0"/>
            </a:endParaRPr>
          </a:p>
          <a:p>
            <a:pPr marL="171450" indent="-171450">
              <a:buFont typeface="Arial" panose="020B0604020202020204" pitchFamily="34" charset="0"/>
              <a:buChar char="•"/>
            </a:pPr>
            <a:r>
              <a:rPr lang="en-GB" sz="1200" b="0" i="0" u="none" strike="noStrike" kern="1200" baseline="0" dirty="0">
                <a:solidFill>
                  <a:schemeClr val="tx1"/>
                </a:solidFill>
                <a:latin typeface="Arial" panose="020B0604020202020204" pitchFamily="34" charset="0"/>
                <a:ea typeface="+mn-ea"/>
                <a:cs typeface="Arial" panose="020B0604020202020204" pitchFamily="34" charset="0"/>
              </a:rPr>
              <a:t>A ‘photograph or filmed image’ means a still or moving image that was originally captured by photography or filming, or is part of an image originally captured by photography or filming. </a:t>
            </a:r>
          </a:p>
          <a:p>
            <a:pPr marL="171450" indent="-171450">
              <a:buFont typeface="Arial" panose="020B0604020202020204" pitchFamily="34" charset="0"/>
              <a:buChar char="•"/>
            </a:pPr>
            <a:r>
              <a:rPr lang="en-GB" sz="1200" b="0" i="0" u="none" strike="noStrike" kern="1200" baseline="0" dirty="0">
                <a:solidFill>
                  <a:schemeClr val="tx1"/>
                </a:solidFill>
                <a:latin typeface="Arial" panose="020B0604020202020204" pitchFamily="34" charset="0"/>
                <a:ea typeface="+mn-ea"/>
                <a:cs typeface="Arial" panose="020B0604020202020204" pitchFamily="34" charset="0"/>
              </a:rPr>
              <a:t>A photograph or film is ‘private’ if it shows something that is not of a kind ordinarily seen in public. </a:t>
            </a:r>
          </a:p>
          <a:p>
            <a:pPr marL="171450" indent="-171450">
              <a:buFont typeface="Arial" panose="020B0604020202020204" pitchFamily="34" charset="0"/>
              <a:buChar char="•"/>
            </a:pPr>
            <a:r>
              <a:rPr lang="en-GB" sz="1200" b="0" i="0" u="none" strike="noStrike" kern="1200" baseline="0" dirty="0">
                <a:solidFill>
                  <a:schemeClr val="tx1"/>
                </a:solidFill>
                <a:latin typeface="Arial" panose="020B0604020202020204" pitchFamily="34" charset="0"/>
                <a:ea typeface="+mn-ea"/>
                <a:cs typeface="Arial" panose="020B0604020202020204" pitchFamily="34" charset="0"/>
              </a:rPr>
              <a:t>A photograph or film is ‘sexual’ if it shows all or part of an individual’s exposed genitals or pubic area, if it shows something that a reasonable person would consider to be sexual because of its nature, or its content, taken as a whole, is such that a reasonable person would consider it to be sexual. </a:t>
            </a:r>
          </a:p>
          <a:p>
            <a:pPr marL="171450" indent="-171450">
              <a:buFont typeface="Arial" panose="020B0604020202020204" pitchFamily="34" charset="0"/>
              <a:buChar char="•"/>
            </a:pPr>
            <a:endParaRPr lang="en-GB" sz="120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200" b="0" i="0" u="none" strike="noStrike" kern="1200" baseline="0" dirty="0">
                <a:solidFill>
                  <a:schemeClr val="tx1"/>
                </a:solidFill>
                <a:latin typeface="Arial" panose="020B0604020202020204" pitchFamily="34" charset="0"/>
                <a:ea typeface="+mn-ea"/>
                <a:cs typeface="Arial" panose="020B0604020202020204" pitchFamily="34" charset="0"/>
              </a:rPr>
              <a:t>It is a defence for a person charged with an offence under this section to prove that he or she reasonably believed: </a:t>
            </a:r>
          </a:p>
          <a:p>
            <a:endParaRPr lang="en-GB" sz="120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200" b="0" i="0" u="none" strike="noStrike" kern="1200" baseline="0" dirty="0">
                <a:solidFill>
                  <a:schemeClr val="tx1"/>
                </a:solidFill>
                <a:latin typeface="Arial" panose="020B0604020202020204" pitchFamily="34" charset="0"/>
                <a:ea typeface="+mn-ea"/>
                <a:cs typeface="Arial" panose="020B0604020202020204" pitchFamily="34" charset="0"/>
              </a:rPr>
              <a:t>a. that the disclosure was necessary for the purposes of preventing, detecting or investigating crime. </a:t>
            </a:r>
          </a:p>
          <a:p>
            <a:r>
              <a:rPr lang="en-GB" sz="1200" b="0" i="0" u="none" strike="noStrike" kern="1200" baseline="0" dirty="0">
                <a:solidFill>
                  <a:schemeClr val="tx1"/>
                </a:solidFill>
                <a:latin typeface="Arial" panose="020B0604020202020204" pitchFamily="34" charset="0"/>
                <a:ea typeface="+mn-ea"/>
                <a:cs typeface="Arial" panose="020B0604020202020204" pitchFamily="34" charset="0"/>
              </a:rPr>
              <a:t>b. that the disclosure was made in the course of, or with a view to, the publication of journalistic material, and </a:t>
            </a:r>
          </a:p>
          <a:p>
            <a:r>
              <a:rPr lang="en-GB" sz="1200" b="0" i="0" u="none" strike="noStrike" kern="1200" baseline="0" dirty="0">
                <a:solidFill>
                  <a:schemeClr val="tx1"/>
                </a:solidFill>
                <a:latin typeface="Arial" panose="020B0604020202020204" pitchFamily="34" charset="0"/>
                <a:ea typeface="+mn-ea"/>
                <a:cs typeface="Arial" panose="020B0604020202020204" pitchFamily="34" charset="0"/>
              </a:rPr>
              <a:t>c. he or she reasonably believed that, in the particular circumstances, the publication of the journalistic material was, or would be, in the public interest. </a:t>
            </a:r>
          </a:p>
          <a:p>
            <a:endParaRPr lang="en-GB" sz="1200" b="0" i="0" u="none" strike="noStrike" kern="1200" baseline="0" dirty="0">
              <a:solidFill>
                <a:schemeClr val="tx1"/>
              </a:solidFill>
              <a:latin typeface="Arial" panose="020B0604020202020204" pitchFamily="34" charset="0"/>
              <a:ea typeface="+mn-ea"/>
              <a:cs typeface="Arial" panose="020B0604020202020204" pitchFamily="34" charset="0"/>
            </a:endParaRPr>
          </a:p>
          <a:p>
            <a:endParaRPr lang="en-GB" sz="1200" dirty="0">
              <a:solidFill>
                <a:schemeClr val="tx1"/>
              </a:solidFill>
              <a:latin typeface="Arial" panose="020B0604020202020204" pitchFamily="34" charset="0"/>
              <a:cs typeface="Arial" panose="020B0604020202020204" pitchFamily="34" charset="0"/>
            </a:endParaRPr>
          </a:p>
          <a:p>
            <a:r>
              <a:rPr lang="en-GB" sz="1200" b="0" i="0" u="none" strike="noStrike" kern="1200" baseline="0" dirty="0">
                <a:solidFill>
                  <a:schemeClr val="tx1"/>
                </a:solidFill>
                <a:latin typeface="Arial" panose="020B0604020202020204" pitchFamily="34" charset="0"/>
                <a:ea typeface="+mn-ea"/>
                <a:cs typeface="Arial" panose="020B0604020202020204" pitchFamily="34" charset="0"/>
              </a:rPr>
              <a:t>In this case, ‘publication of journalistic material’ means disclosure to the public at large or to a section of the public. </a:t>
            </a:r>
          </a:p>
          <a:p>
            <a:endParaRPr lang="en-GB" sz="120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200" b="0" i="0" u="none" strike="noStrike" kern="1200" baseline="0" dirty="0">
                <a:solidFill>
                  <a:schemeClr val="tx1"/>
                </a:solidFill>
                <a:latin typeface="Arial" panose="020B0604020202020204" pitchFamily="34" charset="0"/>
                <a:ea typeface="+mn-ea"/>
                <a:cs typeface="Arial" panose="020B0604020202020204" pitchFamily="34" charset="0"/>
              </a:rPr>
              <a:t>It is also a defence for a person charged with an offence under this section to show that he or she reasonably believed: </a:t>
            </a:r>
          </a:p>
          <a:p>
            <a:endParaRPr lang="en-GB" sz="1200" b="0"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200" b="0" i="0" u="none" strike="noStrike" kern="1200" baseline="0" dirty="0">
                <a:solidFill>
                  <a:schemeClr val="tx1"/>
                </a:solidFill>
                <a:latin typeface="Arial" panose="020B0604020202020204" pitchFamily="34" charset="0"/>
                <a:ea typeface="+mn-ea"/>
                <a:cs typeface="Arial" panose="020B0604020202020204" pitchFamily="34" charset="0"/>
              </a:rPr>
              <a:t>a. that the photograph or film had previously been disclosed for reward, whether by the victim or another person, and </a:t>
            </a:r>
          </a:p>
          <a:p>
            <a:r>
              <a:rPr lang="en-GB" sz="1200" b="0" i="0" u="none" strike="noStrike" kern="1200" baseline="0" dirty="0">
                <a:solidFill>
                  <a:schemeClr val="tx1"/>
                </a:solidFill>
                <a:latin typeface="Arial" panose="020B0604020202020204" pitchFamily="34" charset="0"/>
                <a:ea typeface="+mn-ea"/>
                <a:cs typeface="Arial" panose="020B0604020202020204" pitchFamily="34" charset="0"/>
              </a:rPr>
              <a:t>b. he or she had no reason to believe that the previous disclosure for reward was made without the consent of the victim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dirty="0">
              <a:latin typeface="Arial" panose="020B0604020202020204" pitchFamily="34" charset="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dirty="0">
              <a:solidFill>
                <a:srgbClr val="FFFF00"/>
              </a:solidFill>
              <a:latin typeface="Arial" panose="020B0604020202020204" pitchFamily="34" charset="0"/>
              <a:ea typeface="ＭＳ Ｐゴシック" panose="020B0600070205080204" pitchFamily="34" charset="-128"/>
            </a:endParaRPr>
          </a:p>
          <a:p>
            <a:pPr eaLnBrk="1" hangingPunct="1">
              <a:lnSpc>
                <a:spcPct val="90000"/>
              </a:lnSpc>
              <a:spcBef>
                <a:spcPct val="0"/>
              </a:spcBef>
              <a:buFontTx/>
              <a:buNone/>
            </a:pP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17</a:t>
            </a:fld>
            <a:endParaRPr lang="en-GB"/>
          </a:p>
        </p:txBody>
      </p:sp>
    </p:spTree>
    <p:extLst>
      <p:ext uri="{BB962C8B-B14F-4D97-AF65-F5344CB8AC3E}">
        <p14:creationId xmlns:p14="http://schemas.microsoft.com/office/powerpoint/2010/main" val="108812703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solidFill>
                  <a:schemeClr val="tx1"/>
                </a:solidFill>
                <a:latin typeface="Arial" panose="020B0604020202020204" pitchFamily="34" charset="0"/>
                <a:ea typeface="ＭＳ Ｐゴシック" panose="020B0600070205080204" pitchFamily="34" charset="-128"/>
              </a:rPr>
              <a:t>QTS – what is pornography?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baseline="0" dirty="0">
                <a:solidFill>
                  <a:schemeClr val="tx1"/>
                </a:solidFill>
                <a:latin typeface="Arial" panose="020B0604020202020204" pitchFamily="34" charset="0"/>
                <a:ea typeface="ＭＳ Ｐゴシック" panose="020B0600070205080204" pitchFamily="34" charset="-128"/>
              </a:rPr>
              <a:t>QTS – what is the difference between pornography and extreme pornography?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0" baseline="0" dirty="0">
              <a:solidFill>
                <a:schemeClr val="tx1"/>
              </a:solidFill>
              <a:latin typeface="Arial" panose="020B0604020202020204" pitchFamily="34" charset="0"/>
              <a:ea typeface="ＭＳ Ｐゴシック" panose="020B0600070205080204" pitchFamily="34" charset="-128"/>
            </a:endParaRPr>
          </a:p>
          <a:p>
            <a:r>
              <a:rPr lang="en-GB" sz="1200" b="0" i="0" u="none" strike="noStrike" kern="1200" baseline="0" dirty="0">
                <a:solidFill>
                  <a:schemeClr val="tx1"/>
                </a:solidFill>
                <a:latin typeface="Arial" charset="0"/>
                <a:ea typeface="+mn-ea"/>
                <a:cs typeface="+mn-cs"/>
              </a:rPr>
              <a:t>Under Section 63-67 of the Criminal Justice and Immigration Act 2008 there are three elements to the offence of possessions of extreme pornographic images. An image must come within the terms of all three elements before an offence is committed. Those elements are: </a:t>
            </a:r>
          </a:p>
          <a:p>
            <a:endParaRPr lang="en-GB" sz="1200" b="0" i="0" u="none" strike="noStrike" kern="1200" baseline="0" dirty="0">
              <a:solidFill>
                <a:schemeClr val="tx1"/>
              </a:solidFill>
              <a:latin typeface="Arial" charset="0"/>
              <a:ea typeface="+mn-ea"/>
              <a:cs typeface="+mn-cs"/>
            </a:endParaRPr>
          </a:p>
          <a:p>
            <a:r>
              <a:rPr lang="en-GB" sz="1200" b="0" i="0" u="none" strike="noStrike" kern="1200" baseline="0" dirty="0">
                <a:solidFill>
                  <a:schemeClr val="tx1"/>
                </a:solidFill>
                <a:latin typeface="Arial" charset="0"/>
                <a:ea typeface="+mn-ea"/>
                <a:cs typeface="+mn-cs"/>
              </a:rPr>
              <a:t>1. the image is extreme pornographic </a:t>
            </a:r>
          </a:p>
          <a:p>
            <a:r>
              <a:rPr lang="en-GB" sz="1200" b="0" i="0" u="none" strike="noStrike" kern="1200" baseline="0" dirty="0">
                <a:solidFill>
                  <a:schemeClr val="tx1"/>
                </a:solidFill>
                <a:latin typeface="Arial" charset="0"/>
                <a:ea typeface="+mn-ea"/>
                <a:cs typeface="+mn-cs"/>
              </a:rPr>
              <a:t>2. the image is grossly offensive, disgusting, or otherwise of an obscene character, and </a:t>
            </a:r>
          </a:p>
          <a:p>
            <a:r>
              <a:rPr lang="en-GB" sz="1200" b="0" i="0" u="none" strike="noStrike" kern="1200" baseline="0" dirty="0">
                <a:solidFill>
                  <a:schemeClr val="tx1"/>
                </a:solidFill>
                <a:latin typeface="Arial" charset="0"/>
                <a:ea typeface="+mn-ea"/>
                <a:cs typeface="+mn-cs"/>
              </a:rPr>
              <a:t>3. the image portrays in an explicit and realistic way, one of the following extreme acts: </a:t>
            </a:r>
          </a:p>
          <a:p>
            <a:pPr marL="171450" indent="-171450">
              <a:buFont typeface="Arial" panose="020B0604020202020204" pitchFamily="34" charset="0"/>
              <a:buChar char="•"/>
            </a:pPr>
            <a:r>
              <a:rPr lang="en-GB" sz="1200" b="0" i="0" u="none" strike="noStrike" kern="1200" baseline="0" dirty="0">
                <a:solidFill>
                  <a:schemeClr val="tx1"/>
                </a:solidFill>
                <a:latin typeface="Arial" charset="0"/>
                <a:ea typeface="+mn-ea"/>
                <a:cs typeface="+mn-cs"/>
              </a:rPr>
              <a:t>an act which threatens a person’s life </a:t>
            </a:r>
          </a:p>
          <a:p>
            <a:pPr marL="171450" indent="-171450">
              <a:buFont typeface="Arial" panose="020B0604020202020204" pitchFamily="34" charset="0"/>
              <a:buChar char="•"/>
            </a:pPr>
            <a:r>
              <a:rPr lang="en-GB" sz="1200" b="0" i="0" u="none" strike="noStrike" kern="1200" baseline="0" dirty="0">
                <a:solidFill>
                  <a:schemeClr val="tx1"/>
                </a:solidFill>
                <a:latin typeface="Arial" charset="0"/>
                <a:ea typeface="+mn-ea"/>
                <a:cs typeface="+mn-cs"/>
              </a:rPr>
              <a:t>an act which results in or is likely to result in serious injury to a person’s anus, breast or genitals </a:t>
            </a:r>
          </a:p>
          <a:p>
            <a:pPr marL="171450" indent="-171450">
              <a:buFont typeface="Arial" panose="020B0604020202020204" pitchFamily="34" charset="0"/>
              <a:buChar char="•"/>
            </a:pPr>
            <a:r>
              <a:rPr lang="en-GB" sz="1200" b="0" i="0" u="none" strike="noStrike" kern="1200" baseline="0" dirty="0">
                <a:solidFill>
                  <a:schemeClr val="tx1"/>
                </a:solidFill>
                <a:latin typeface="Arial" charset="0"/>
                <a:ea typeface="+mn-ea"/>
                <a:cs typeface="+mn-cs"/>
              </a:rPr>
              <a:t>an act involving sexual interference with a human corpse </a:t>
            </a:r>
          </a:p>
          <a:p>
            <a:pPr marL="171450" indent="-171450">
              <a:buFont typeface="Arial" panose="020B0604020202020204" pitchFamily="34" charset="0"/>
              <a:buChar char="•"/>
            </a:pPr>
            <a:r>
              <a:rPr lang="en-GB" sz="1200" b="0" i="0" u="none" strike="noStrike" kern="1200" baseline="0" dirty="0">
                <a:solidFill>
                  <a:schemeClr val="tx1"/>
                </a:solidFill>
                <a:latin typeface="Arial" charset="0"/>
                <a:ea typeface="+mn-ea"/>
                <a:cs typeface="+mn-cs"/>
              </a:rPr>
              <a:t>a person performing an act of intercourse or oral sex with an animal (whether dead or alive) </a:t>
            </a:r>
          </a:p>
          <a:p>
            <a:pPr marL="0" indent="0">
              <a:buFont typeface="Arial" panose="020B0604020202020204" pitchFamily="34" charset="0"/>
              <a:buNone/>
            </a:pPr>
            <a:endParaRPr lang="en-GB" sz="1200" b="0" i="0" u="none" strike="noStrike" kern="1200" baseline="0" dirty="0">
              <a:solidFill>
                <a:schemeClr val="tx1"/>
              </a:solidFill>
              <a:latin typeface="Arial" charset="0"/>
              <a:ea typeface="+mn-ea"/>
              <a:cs typeface="+mn-cs"/>
            </a:endParaRPr>
          </a:p>
          <a:p>
            <a:r>
              <a:rPr lang="en-GB" sz="1200" b="0" i="0" u="none" strike="noStrike" kern="1200" baseline="0" dirty="0">
                <a:solidFill>
                  <a:schemeClr val="tx1"/>
                </a:solidFill>
                <a:latin typeface="Arial" charset="0"/>
                <a:ea typeface="+mn-ea"/>
                <a:cs typeface="+mn-cs"/>
              </a:rPr>
              <a:t>and a reasonable person looking at the image would think that the people and animals portrayed were real. </a:t>
            </a:r>
          </a:p>
          <a:p>
            <a:endParaRPr lang="en-GB" sz="1200" b="0" i="0" u="none" strike="noStrike" kern="1200" baseline="0" dirty="0">
              <a:solidFill>
                <a:schemeClr val="tx1"/>
              </a:solidFill>
              <a:latin typeface="Arial" charset="0"/>
              <a:ea typeface="+mn-ea"/>
              <a:cs typeface="+mn-cs"/>
            </a:endParaRPr>
          </a:p>
          <a:p>
            <a:r>
              <a:rPr lang="en-GB" sz="1200" b="0" i="0" u="none" strike="noStrike" kern="1200" baseline="0" dirty="0">
                <a:solidFill>
                  <a:schemeClr val="tx1"/>
                </a:solidFill>
                <a:latin typeface="Arial" charset="0"/>
                <a:ea typeface="+mn-ea"/>
                <a:cs typeface="+mn-cs"/>
              </a:rPr>
              <a:t>Section 63 of the Act defines an image as pornographic if: </a:t>
            </a:r>
          </a:p>
          <a:p>
            <a:endParaRPr lang="en-GB" sz="1200" b="0" i="0" u="none" strike="noStrike" kern="1200" baseline="0" dirty="0">
              <a:solidFill>
                <a:schemeClr val="tx1"/>
              </a:solidFill>
              <a:latin typeface="Arial" charset="0"/>
              <a:ea typeface="+mn-ea"/>
              <a:cs typeface="+mn-cs"/>
            </a:endParaRPr>
          </a:p>
          <a:p>
            <a:r>
              <a:rPr lang="en-GB" sz="1200" b="0" i="0" u="none" strike="noStrike" kern="1200" baseline="0" dirty="0">
                <a:solidFill>
                  <a:schemeClr val="tx1"/>
                </a:solidFill>
                <a:latin typeface="Arial" charset="0"/>
                <a:ea typeface="+mn-ea"/>
                <a:cs typeface="+mn-cs"/>
              </a:rPr>
              <a:t>‘…it is of such a nature that it must reasonably be assumed to have been produced solely or principally for the purpose of sexual arousal.’ </a:t>
            </a:r>
          </a:p>
          <a:p>
            <a:endParaRPr lang="en-GB" sz="1200" b="0" i="0" u="none" strike="noStrike" kern="1200" baseline="0" dirty="0">
              <a:solidFill>
                <a:schemeClr val="tx1"/>
              </a:solidFill>
              <a:latin typeface="Arial" charset="0"/>
              <a:ea typeface="+mn-ea"/>
              <a:cs typeface="+mn-cs"/>
            </a:endParaRPr>
          </a:p>
          <a:p>
            <a:r>
              <a:rPr lang="en-GB" sz="1200" b="0" i="0" u="none" strike="noStrike" kern="1200" baseline="0" dirty="0">
                <a:solidFill>
                  <a:schemeClr val="tx1"/>
                </a:solidFill>
                <a:latin typeface="Arial" charset="0"/>
                <a:ea typeface="+mn-ea"/>
                <a:cs typeface="+mn-cs"/>
              </a:rPr>
              <a:t>Even if an image is pornographic, it will not come within the terms of the offence unless it also satisfies all other aspects of the offence. </a:t>
            </a:r>
          </a:p>
          <a:p>
            <a:endParaRPr lang="en-GB" sz="1200" b="0" i="0" u="none" strike="noStrike" kern="1200" baseline="0" dirty="0">
              <a:solidFill>
                <a:schemeClr val="tx1"/>
              </a:solidFill>
              <a:latin typeface="Arial" charset="0"/>
              <a:ea typeface="+mn-ea"/>
              <a:cs typeface="+mn-cs"/>
            </a:endParaRPr>
          </a:p>
          <a:p>
            <a:r>
              <a:rPr lang="en-GB" sz="1200" b="0" i="0" u="none" strike="noStrike" kern="1200" baseline="0" dirty="0">
                <a:solidFill>
                  <a:schemeClr val="tx1"/>
                </a:solidFill>
                <a:latin typeface="Arial" charset="0"/>
                <a:ea typeface="+mn-ea"/>
                <a:cs typeface="+mn-cs"/>
              </a:rPr>
              <a:t>The words ‘grossly offensive’ and ‘disgusting’ are not alternatives to ‘obscene character’, but are examples of it. This element of the offence must be read in conjunction with the other two elements. </a:t>
            </a:r>
          </a:p>
          <a:p>
            <a:endParaRPr lang="en-GB" sz="1200" b="0" i="0" u="none" strike="noStrike" kern="1200" baseline="0" dirty="0">
              <a:solidFill>
                <a:schemeClr val="tx1"/>
              </a:solidFill>
              <a:latin typeface="Arial" charset="0"/>
              <a:ea typeface="+mn-ea"/>
              <a:cs typeface="+mn-cs"/>
            </a:endParaRPr>
          </a:p>
          <a:p>
            <a:r>
              <a:rPr lang="en-GB" sz="1200" b="0" i="0" u="none" strike="noStrike" kern="1200" baseline="0" dirty="0">
                <a:solidFill>
                  <a:schemeClr val="tx1"/>
                </a:solidFill>
                <a:latin typeface="Arial" charset="0"/>
                <a:ea typeface="+mn-ea"/>
                <a:cs typeface="+mn-cs"/>
              </a:rPr>
              <a:t>Only those specific ‘extreme acts’ mentioned above can be considered, and then only in conjunction with the other two elements of the offence. ‘Life threatening’ is not defined in the Act, but could include depictions of hanging, suffocation, or sexual assault involving a threat with a weapon. Serious injury is also not defined, but could include the insertion of sharp objects or the mutilation of breasts or genitals. As well as being a specified act, an extreme act must be explicit and realistic.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dirty="0">
              <a:latin typeface="Arial" panose="020B0604020202020204" pitchFamily="34" charset="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dirty="0">
              <a:solidFill>
                <a:srgbClr val="FFFF00"/>
              </a:solidFill>
              <a:latin typeface="Arial" panose="020B0604020202020204" pitchFamily="34" charset="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dirty="0">
              <a:solidFill>
                <a:srgbClr val="FFFF00"/>
              </a:solidFill>
              <a:latin typeface="Arial" panose="020B0604020202020204" pitchFamily="34" charset="0"/>
              <a:ea typeface="ＭＳ Ｐゴシック" panose="020B0600070205080204" pitchFamily="34" charset="-128"/>
            </a:endParaRPr>
          </a:p>
          <a:p>
            <a:pPr eaLnBrk="1" hangingPunct="1">
              <a:lnSpc>
                <a:spcPct val="90000"/>
              </a:lnSpc>
              <a:spcBef>
                <a:spcPct val="0"/>
              </a:spcBef>
              <a:buFontTx/>
              <a:buNone/>
            </a:pP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18</a:t>
            </a:fld>
            <a:endParaRPr lang="en-GB"/>
          </a:p>
        </p:txBody>
      </p:sp>
    </p:spTree>
    <p:extLst>
      <p:ext uri="{BB962C8B-B14F-4D97-AF65-F5344CB8AC3E}">
        <p14:creationId xmlns:p14="http://schemas.microsoft.com/office/powerpoint/2010/main" val="393964292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b="1" dirty="0">
                <a:solidFill>
                  <a:schemeClr val="tx1"/>
                </a:solidFill>
                <a:effectLst/>
                <a:latin typeface="Arial" panose="020B0604020202020204" pitchFamily="34" charset="0"/>
                <a:cs typeface="Arial" panose="020B0604020202020204" pitchFamily="34" charset="0"/>
              </a:rPr>
              <a:t>Section 65 </a:t>
            </a:r>
            <a:r>
              <a:rPr lang="en-GB" sz="1100" dirty="0">
                <a:solidFill>
                  <a:schemeClr val="tx1"/>
                </a:solidFill>
                <a:effectLst/>
                <a:latin typeface="Arial" panose="020B0604020202020204" pitchFamily="34" charset="0"/>
                <a:cs typeface="Arial" panose="020B0604020202020204" pitchFamily="34" charset="0"/>
              </a:rPr>
              <a:t>of the Criminal Justice and Immigration Act 2008 sets out a series of defences to the offence of possession of extreme pornographic images.</a:t>
            </a:r>
          </a:p>
          <a:p>
            <a:pPr>
              <a:lnSpc>
                <a:spcPct val="100000"/>
              </a:lnSpc>
            </a:pPr>
            <a:r>
              <a:rPr lang="en-GB" sz="1100" dirty="0">
                <a:solidFill>
                  <a:schemeClr val="tx1"/>
                </a:solidFill>
                <a:effectLst/>
                <a:latin typeface="Arial" panose="020B0604020202020204" pitchFamily="34" charset="0"/>
                <a:cs typeface="Arial" panose="020B0604020202020204" pitchFamily="34" charset="0"/>
              </a:rPr>
              <a:t>65(1) Where a person is charged with an offence unde</a:t>
            </a:r>
            <a:r>
              <a:rPr lang="en-GB" sz="1100" baseline="0" dirty="0">
                <a:solidFill>
                  <a:schemeClr val="tx1"/>
                </a:solidFill>
                <a:effectLst/>
                <a:latin typeface="Arial" panose="020B0604020202020204" pitchFamily="34" charset="0"/>
                <a:cs typeface="Arial" panose="020B0604020202020204" pitchFamily="34" charset="0"/>
              </a:rPr>
              <a:t>r </a:t>
            </a:r>
            <a:r>
              <a:rPr lang="en-GB" sz="1100" u="none" dirty="0">
                <a:solidFill>
                  <a:schemeClr val="tx1"/>
                </a:solidFill>
                <a:effectLst/>
                <a:latin typeface="Arial" panose="020B0604020202020204" pitchFamily="34" charset="0"/>
                <a:cs typeface="Arial" panose="020B0604020202020204" pitchFamily="34" charset="0"/>
              </a:rPr>
              <a:t>section 63</a:t>
            </a:r>
            <a:r>
              <a:rPr lang="en-GB" sz="1100" u="none" baseline="0" dirty="0">
                <a:solidFill>
                  <a:schemeClr val="tx1"/>
                </a:solidFill>
                <a:effectLst/>
                <a:latin typeface="Arial" panose="020B0604020202020204" pitchFamily="34" charset="0"/>
                <a:cs typeface="Arial" panose="020B0604020202020204" pitchFamily="34" charset="0"/>
              </a:rPr>
              <a:t> </a:t>
            </a:r>
            <a:r>
              <a:rPr lang="en-GB" sz="1100" u="none" dirty="0">
                <a:solidFill>
                  <a:schemeClr val="tx1"/>
                </a:solidFill>
                <a:effectLst/>
                <a:latin typeface="Arial" panose="020B0604020202020204" pitchFamily="34" charset="0"/>
                <a:cs typeface="Arial" panose="020B0604020202020204" pitchFamily="34" charset="0"/>
              </a:rPr>
              <a:t>it </a:t>
            </a:r>
            <a:r>
              <a:rPr lang="en-GB" sz="1100" dirty="0">
                <a:solidFill>
                  <a:schemeClr val="tx1"/>
                </a:solidFill>
                <a:effectLst/>
                <a:latin typeface="Arial" panose="020B0604020202020204" pitchFamily="34" charset="0"/>
                <a:cs typeface="Arial" panose="020B0604020202020204" pitchFamily="34" charset="0"/>
              </a:rPr>
              <a:t>is a defence for the person to prove</a:t>
            </a:r>
            <a:r>
              <a:rPr lang="en-GB" sz="1100" baseline="0" dirty="0">
                <a:solidFill>
                  <a:schemeClr val="tx1"/>
                </a:solidFill>
                <a:effectLst/>
                <a:latin typeface="Arial" panose="020B0604020202020204" pitchFamily="34" charset="0"/>
                <a:cs typeface="Arial" panose="020B0604020202020204" pitchFamily="34" charset="0"/>
              </a:rPr>
              <a:t> t</a:t>
            </a:r>
            <a:r>
              <a:rPr lang="en-GB" sz="1100" dirty="0">
                <a:solidFill>
                  <a:schemeClr val="tx1"/>
                </a:solidFill>
                <a:effectLst/>
                <a:latin typeface="Arial" panose="020B0604020202020204" pitchFamily="34" charset="0"/>
                <a:cs typeface="Arial" panose="020B0604020202020204" pitchFamily="34" charset="0"/>
              </a:rPr>
              <a:t>he matters are:</a:t>
            </a:r>
          </a:p>
          <a:p>
            <a:pPr>
              <a:lnSpc>
                <a:spcPct val="100000"/>
              </a:lnSpc>
            </a:pPr>
            <a:r>
              <a:rPr lang="en-GB" sz="1100" dirty="0">
                <a:solidFill>
                  <a:schemeClr val="tx1"/>
                </a:solidFill>
                <a:effectLst/>
                <a:latin typeface="Arial" panose="020B0604020202020204" pitchFamily="34" charset="0"/>
                <a:cs typeface="Arial" panose="020B0604020202020204" pitchFamily="34" charset="0"/>
              </a:rPr>
              <a:t>(a) that the person had a legitimate reason for being in possession of the image concerned; </a:t>
            </a:r>
            <a:br>
              <a:rPr lang="en-GB" sz="1100" dirty="0">
                <a:solidFill>
                  <a:schemeClr val="tx1"/>
                </a:solidFill>
                <a:effectLst/>
                <a:latin typeface="Arial" panose="020B0604020202020204" pitchFamily="34" charset="0"/>
                <a:cs typeface="Arial" panose="020B0604020202020204" pitchFamily="34" charset="0"/>
              </a:rPr>
            </a:br>
            <a:r>
              <a:rPr lang="en-GB" sz="1100" dirty="0">
                <a:solidFill>
                  <a:schemeClr val="tx1"/>
                </a:solidFill>
                <a:effectLst/>
                <a:latin typeface="Arial" panose="020B0604020202020204" pitchFamily="34" charset="0"/>
                <a:cs typeface="Arial" panose="020B0604020202020204" pitchFamily="34" charset="0"/>
              </a:rPr>
              <a:t>(b) that the person had not seen the image concerned and did not know, nor had any cause to suspect, it to be an extreme pornographic image; </a:t>
            </a:r>
            <a:br>
              <a:rPr lang="en-GB" sz="1100" dirty="0">
                <a:solidFill>
                  <a:schemeClr val="tx1"/>
                </a:solidFill>
                <a:effectLst/>
                <a:latin typeface="Arial" panose="020B0604020202020204" pitchFamily="34" charset="0"/>
                <a:cs typeface="Arial" panose="020B0604020202020204" pitchFamily="34" charset="0"/>
              </a:rPr>
            </a:br>
            <a:r>
              <a:rPr lang="en-GB" sz="1100" dirty="0">
                <a:solidFill>
                  <a:schemeClr val="tx1"/>
                </a:solidFill>
                <a:effectLst/>
                <a:latin typeface="Arial" panose="020B0604020202020204" pitchFamily="34" charset="0"/>
                <a:cs typeface="Arial" panose="020B0604020202020204" pitchFamily="34" charset="0"/>
              </a:rPr>
              <a:t>(c) that the person - </a:t>
            </a:r>
          </a:p>
          <a:p>
            <a:pPr>
              <a:lnSpc>
                <a:spcPct val="100000"/>
              </a:lnSpc>
            </a:pPr>
            <a:r>
              <a:rPr lang="en-GB" sz="1100" dirty="0">
                <a:solidFill>
                  <a:schemeClr val="tx1"/>
                </a:solidFill>
                <a:effectLst/>
                <a:latin typeface="Arial" panose="020B0604020202020204" pitchFamily="34" charset="0"/>
                <a:cs typeface="Arial" panose="020B0604020202020204" pitchFamily="34" charset="0"/>
              </a:rPr>
              <a:t>(</a:t>
            </a:r>
            <a:r>
              <a:rPr lang="en-GB" sz="1100" dirty="0" err="1">
                <a:solidFill>
                  <a:schemeClr val="tx1"/>
                </a:solidFill>
                <a:effectLst/>
                <a:latin typeface="Arial" panose="020B0604020202020204" pitchFamily="34" charset="0"/>
                <a:cs typeface="Arial" panose="020B0604020202020204" pitchFamily="34" charset="0"/>
              </a:rPr>
              <a:t>i</a:t>
            </a:r>
            <a:r>
              <a:rPr lang="en-GB" sz="1100" dirty="0">
                <a:solidFill>
                  <a:schemeClr val="tx1"/>
                </a:solidFill>
                <a:effectLst/>
                <a:latin typeface="Arial" panose="020B0604020202020204" pitchFamily="34" charset="0"/>
                <a:cs typeface="Arial" panose="020B0604020202020204" pitchFamily="34" charset="0"/>
              </a:rPr>
              <a:t>) was sent the image concerned without any prior request having been made by or on behalf of the person, and </a:t>
            </a:r>
            <a:br>
              <a:rPr lang="en-GB" sz="1100" dirty="0">
                <a:solidFill>
                  <a:schemeClr val="tx1"/>
                </a:solidFill>
                <a:effectLst/>
                <a:latin typeface="Arial" panose="020B0604020202020204" pitchFamily="34" charset="0"/>
                <a:cs typeface="Arial" panose="020B0604020202020204" pitchFamily="34" charset="0"/>
              </a:rPr>
            </a:br>
            <a:r>
              <a:rPr lang="en-GB" sz="1100" dirty="0">
                <a:solidFill>
                  <a:schemeClr val="tx1"/>
                </a:solidFill>
                <a:effectLst/>
                <a:latin typeface="Arial" panose="020B0604020202020204" pitchFamily="34" charset="0"/>
                <a:cs typeface="Arial" panose="020B0604020202020204" pitchFamily="34" charset="0"/>
              </a:rPr>
              <a:t>(ii) did not keep it for an unreasonable time.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100" dirty="0">
              <a:solidFill>
                <a:schemeClr val="tx1"/>
              </a:solidFill>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100" dirty="0">
              <a:solidFill>
                <a:schemeClr val="tx1"/>
              </a:solidFill>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sz="1100" b="1" dirty="0">
                <a:solidFill>
                  <a:schemeClr val="tx1"/>
                </a:solidFill>
                <a:effectLst/>
                <a:latin typeface="Arial" panose="020B0604020202020204" pitchFamily="34" charset="0"/>
                <a:cs typeface="Arial" panose="020B0604020202020204" pitchFamily="34" charset="0"/>
              </a:rPr>
              <a:t>Section 66 </a:t>
            </a:r>
            <a:r>
              <a:rPr lang="en-GB" sz="1100" dirty="0">
                <a:solidFill>
                  <a:schemeClr val="tx1"/>
                </a:solidFill>
                <a:effectLst/>
                <a:latin typeface="Arial" panose="020B0604020202020204" pitchFamily="34" charset="0"/>
                <a:cs typeface="Arial" panose="020B0604020202020204" pitchFamily="34" charset="0"/>
              </a:rPr>
              <a:t>of the Criminal Justice and Immigration Act 2008 creates an additional defence</a:t>
            </a:r>
            <a:r>
              <a:rPr lang="en-GB" sz="1100" baseline="0" dirty="0">
                <a:solidFill>
                  <a:schemeClr val="tx1"/>
                </a:solidFill>
                <a:effectLst/>
                <a:latin typeface="Arial" panose="020B0604020202020204" pitchFamily="34" charset="0"/>
                <a:cs typeface="Arial" panose="020B0604020202020204" pitchFamily="34" charset="0"/>
              </a:rPr>
              <a:t> </a:t>
            </a:r>
            <a:r>
              <a:rPr lang="en-GB" sz="1100" dirty="0">
                <a:solidFill>
                  <a:schemeClr val="tx1"/>
                </a:solidFill>
                <a:effectLst/>
                <a:latin typeface="Arial" panose="020B0604020202020204" pitchFamily="34" charset="0"/>
                <a:cs typeface="Arial" panose="020B0604020202020204" pitchFamily="34" charset="0"/>
              </a:rPr>
              <a:t>for those who participate in the creation of extreme pornographic images.</a:t>
            </a:r>
          </a:p>
          <a:p>
            <a:pPr>
              <a:lnSpc>
                <a:spcPct val="100000"/>
              </a:lnSpc>
            </a:pPr>
            <a:endParaRPr lang="en-GB" sz="1100" dirty="0">
              <a:solidFill>
                <a:schemeClr val="tx1"/>
              </a:solidFill>
              <a:effectLst/>
              <a:latin typeface="Arial" panose="020B0604020202020204" pitchFamily="34" charset="0"/>
              <a:cs typeface="Arial" panose="020B0604020202020204" pitchFamily="34" charset="0"/>
            </a:endParaRPr>
          </a:p>
          <a:p>
            <a:pPr>
              <a:lnSpc>
                <a:spcPct val="100000"/>
              </a:lnSpc>
            </a:pPr>
            <a:r>
              <a:rPr lang="en-GB" sz="1100" dirty="0">
                <a:solidFill>
                  <a:schemeClr val="tx1"/>
                </a:solidFill>
                <a:effectLst/>
                <a:latin typeface="Arial" panose="020B0604020202020204" pitchFamily="34" charset="0"/>
                <a:cs typeface="Arial" panose="020B0604020202020204" pitchFamily="34" charset="0"/>
              </a:rPr>
              <a:t>It is a defence for the</a:t>
            </a:r>
            <a:r>
              <a:rPr lang="en-GB" sz="1100" baseline="0" dirty="0">
                <a:solidFill>
                  <a:schemeClr val="tx1"/>
                </a:solidFill>
                <a:effectLst/>
                <a:latin typeface="Arial" panose="020B0604020202020204" pitchFamily="34" charset="0"/>
                <a:cs typeface="Arial" panose="020B0604020202020204" pitchFamily="34" charset="0"/>
              </a:rPr>
              <a:t> defendant </a:t>
            </a:r>
            <a:r>
              <a:rPr lang="en-GB" sz="1100" dirty="0">
                <a:solidFill>
                  <a:schemeClr val="tx1"/>
                </a:solidFill>
                <a:effectLst/>
                <a:latin typeface="Arial" panose="020B0604020202020204" pitchFamily="34" charset="0"/>
                <a:cs typeface="Arial" panose="020B0604020202020204" pitchFamily="34" charset="0"/>
              </a:rPr>
              <a:t>to prove -</a:t>
            </a:r>
          </a:p>
          <a:p>
            <a:pPr>
              <a:lnSpc>
                <a:spcPct val="100000"/>
              </a:lnSpc>
            </a:pPr>
            <a:r>
              <a:rPr lang="en-GB" sz="1100" dirty="0">
                <a:solidFill>
                  <a:schemeClr val="tx1"/>
                </a:solidFill>
                <a:effectLst/>
                <a:latin typeface="Arial" panose="020B0604020202020204" pitchFamily="34" charset="0"/>
                <a:cs typeface="Arial" panose="020B0604020202020204" pitchFamily="34" charset="0"/>
              </a:rPr>
              <a:t>(a) that he directly participated in the act or any of the acts portrayed, and</a:t>
            </a:r>
            <a:br>
              <a:rPr lang="en-GB" sz="1100" dirty="0">
                <a:solidFill>
                  <a:schemeClr val="tx1"/>
                </a:solidFill>
                <a:effectLst/>
                <a:latin typeface="Arial" panose="020B0604020202020204" pitchFamily="34" charset="0"/>
                <a:cs typeface="Arial" panose="020B0604020202020204" pitchFamily="34" charset="0"/>
              </a:rPr>
            </a:br>
            <a:r>
              <a:rPr lang="en-GB" sz="1100" dirty="0">
                <a:solidFill>
                  <a:schemeClr val="tx1"/>
                </a:solidFill>
                <a:effectLst/>
                <a:latin typeface="Arial" panose="020B0604020202020204" pitchFamily="34" charset="0"/>
                <a:cs typeface="Arial" panose="020B0604020202020204" pitchFamily="34" charset="0"/>
              </a:rPr>
              <a:t>(b) that the act or acts did not involve the infliction of any non-consensual harm on any person, and</a:t>
            </a:r>
            <a:br>
              <a:rPr lang="en-GB" sz="1100" dirty="0">
                <a:solidFill>
                  <a:schemeClr val="tx1"/>
                </a:solidFill>
                <a:effectLst/>
                <a:latin typeface="Arial" panose="020B0604020202020204" pitchFamily="34" charset="0"/>
                <a:cs typeface="Arial" panose="020B0604020202020204" pitchFamily="34" charset="0"/>
              </a:rPr>
            </a:br>
            <a:r>
              <a:rPr lang="en-GB" sz="1100" dirty="0">
                <a:solidFill>
                  <a:schemeClr val="tx1"/>
                </a:solidFill>
                <a:effectLst/>
                <a:latin typeface="Arial" panose="020B0604020202020204" pitchFamily="34" charset="0"/>
                <a:cs typeface="Arial" panose="020B0604020202020204" pitchFamily="34" charset="0"/>
              </a:rPr>
              <a:t>(c) if the image portrays an act within section 63(7)(c), that what is portrayed as a human corpse was not in fact a corpse, and</a:t>
            </a:r>
            <a:br>
              <a:rPr lang="en-GB" sz="1100" dirty="0">
                <a:solidFill>
                  <a:schemeClr val="tx1"/>
                </a:solidFill>
                <a:effectLst/>
                <a:latin typeface="Arial" panose="020B0604020202020204" pitchFamily="34" charset="0"/>
                <a:cs typeface="Arial" panose="020B0604020202020204" pitchFamily="34" charset="0"/>
              </a:rPr>
            </a:br>
            <a:r>
              <a:rPr lang="en-GB" sz="1100" dirty="0">
                <a:solidFill>
                  <a:schemeClr val="tx1"/>
                </a:solidFill>
                <a:effectLst/>
                <a:latin typeface="Arial" panose="020B0604020202020204" pitchFamily="34" charset="0"/>
                <a:cs typeface="Arial" panose="020B0604020202020204" pitchFamily="34" charset="0"/>
              </a:rPr>
              <a:t>(d) if the image portrays an act within section 63(7A), that what is portrayed as non-consensual penetration was in fact consensual.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b="0" dirty="0">
              <a:solidFill>
                <a:schemeClr val="tx1"/>
              </a:solidFill>
              <a:effectLst/>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1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dirty="0">
                <a:solidFill>
                  <a:schemeClr val="tx1"/>
                </a:solidFill>
                <a:effectLst/>
                <a:latin typeface="Arial" panose="020B0604020202020204" pitchFamily="34" charset="0"/>
                <a:cs typeface="Arial" panose="020B0604020202020204" pitchFamily="34" charset="0"/>
              </a:rPr>
              <a:t>Either way</a:t>
            </a:r>
            <a:br>
              <a:rPr lang="en-GB" sz="1100" dirty="0">
                <a:solidFill>
                  <a:schemeClr val="tx1"/>
                </a:solidFill>
                <a:effectLst/>
                <a:latin typeface="Arial" panose="020B0604020202020204" pitchFamily="34" charset="0"/>
                <a:cs typeface="Arial" panose="020B0604020202020204" pitchFamily="34" charset="0"/>
              </a:rPr>
            </a:br>
            <a:r>
              <a:rPr lang="en-GB" sz="1100" dirty="0">
                <a:solidFill>
                  <a:schemeClr val="tx1"/>
                </a:solidFill>
                <a:effectLst/>
                <a:latin typeface="Arial" panose="020B0604020202020204" pitchFamily="34" charset="0"/>
                <a:cs typeface="Arial" panose="020B0604020202020204" pitchFamily="34" charset="0"/>
              </a:rPr>
              <a:t>67(2) - image that portrays any relevant act</a:t>
            </a:r>
            <a:br>
              <a:rPr lang="en-GB" sz="1100" dirty="0">
                <a:solidFill>
                  <a:schemeClr val="tx1"/>
                </a:solidFill>
                <a:effectLst/>
                <a:latin typeface="Arial" panose="020B0604020202020204" pitchFamily="34" charset="0"/>
                <a:cs typeface="Arial" panose="020B0604020202020204" pitchFamily="34" charset="0"/>
              </a:rPr>
            </a:br>
            <a:r>
              <a:rPr lang="en-GB" sz="1100" dirty="0">
                <a:solidFill>
                  <a:schemeClr val="tx1"/>
                </a:solidFill>
                <a:effectLst/>
                <a:latin typeface="Arial" panose="020B0604020202020204" pitchFamily="34" charset="0"/>
                <a:cs typeface="Arial" panose="020B0604020202020204" pitchFamily="34" charset="0"/>
              </a:rPr>
              <a:t>Summary: maximum 12 months and/or fine </a:t>
            </a:r>
            <a:br>
              <a:rPr lang="en-GB" sz="1100" dirty="0">
                <a:solidFill>
                  <a:schemeClr val="tx1"/>
                </a:solidFill>
                <a:effectLst/>
                <a:latin typeface="Arial" panose="020B0604020202020204" pitchFamily="34" charset="0"/>
                <a:cs typeface="Arial" panose="020B0604020202020204" pitchFamily="34" charset="0"/>
              </a:rPr>
            </a:br>
            <a:r>
              <a:rPr lang="en-GB" sz="1100" dirty="0">
                <a:solidFill>
                  <a:schemeClr val="tx1"/>
                </a:solidFill>
                <a:effectLst/>
                <a:latin typeface="Arial" panose="020B0604020202020204" pitchFamily="34" charset="0"/>
                <a:cs typeface="Arial" panose="020B0604020202020204" pitchFamily="34" charset="0"/>
              </a:rPr>
              <a:t>Indictment: maximum imprisonment 3 years and/or fine</a:t>
            </a:r>
            <a:endParaRPr lang="en-US" sz="1100" b="0" dirty="0">
              <a:solidFill>
                <a:schemeClr val="tx1"/>
              </a:solidFill>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dirty="0">
              <a:solidFill>
                <a:srgbClr val="FFFF00"/>
              </a:solidFill>
              <a:latin typeface="Arial" panose="020B0604020202020204" pitchFamily="34" charset="0"/>
              <a:ea typeface="ＭＳ Ｐゴシック" panose="020B0600070205080204" pitchFamily="34" charset="-128"/>
            </a:endParaRPr>
          </a:p>
          <a:p>
            <a:pPr eaLnBrk="1" hangingPunct="1">
              <a:lnSpc>
                <a:spcPct val="90000"/>
              </a:lnSpc>
              <a:spcBef>
                <a:spcPct val="0"/>
              </a:spcBef>
              <a:buFontTx/>
              <a:buNone/>
            </a:pP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19</a:t>
            </a:fld>
            <a:endParaRPr lang="en-GB"/>
          </a:p>
        </p:txBody>
      </p:sp>
    </p:spTree>
    <p:extLst>
      <p:ext uri="{BB962C8B-B14F-4D97-AF65-F5344CB8AC3E}">
        <p14:creationId xmlns:p14="http://schemas.microsoft.com/office/powerpoint/2010/main" val="63742466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dirty="0">
              <a:latin typeface="Arial" panose="020B0604020202020204" pitchFamily="34" charset="0"/>
              <a:ea typeface="ＭＳ Ｐゴシック" panose="020B0600070205080204" pitchFamily="34" charset="-128"/>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dirty="0">
              <a:solidFill>
                <a:srgbClr val="FFFF00"/>
              </a:solidFill>
              <a:latin typeface="Arial" panose="020B0604020202020204" pitchFamily="34" charset="0"/>
              <a:ea typeface="ＭＳ Ｐゴシック" panose="020B0600070205080204" pitchFamily="34" charset="-128"/>
            </a:endParaRPr>
          </a:p>
          <a:p>
            <a:pPr eaLnBrk="1" hangingPunct="1">
              <a:lnSpc>
                <a:spcPct val="90000"/>
              </a:lnSpc>
              <a:spcBef>
                <a:spcPct val="0"/>
              </a:spcBef>
              <a:buFontTx/>
              <a:buNone/>
            </a:pP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20</a:t>
            </a:fld>
            <a:endParaRPr lang="en-GB"/>
          </a:p>
        </p:txBody>
      </p:sp>
    </p:spTree>
    <p:extLst>
      <p:ext uri="{BB962C8B-B14F-4D97-AF65-F5344CB8AC3E}">
        <p14:creationId xmlns:p14="http://schemas.microsoft.com/office/powerpoint/2010/main" val="113619521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24/03/2023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24/03/2023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24/03/2023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24/03/2023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24/03/2023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24/03/2023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24/03/2023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24/03/2023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24/03/2023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24/03/2023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24/03/2023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24/03/2023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613131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24/03/2023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440081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24/03/2023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3977657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24/03/2023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9425284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24/03/2023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2287574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24/03/2023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2501936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24/03/2023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12661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24/03/2023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5847758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24/03/2023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941408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24/03/2023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6995380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24/03/2023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9763745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24/03/2023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24/03/2023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72073897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8.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6.xml"/><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2.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3.xml"/><Relationship Id="rId1" Type="http://schemas.openxmlformats.org/officeDocument/2006/relationships/slideLayout" Target="../slideLayouts/slideLayout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1.png"/><Relationship Id="rId7" Type="http://schemas.openxmlformats.org/officeDocument/2006/relationships/diagramColors" Target="../diagrams/colors4.xm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7.xml.rels><?xml version="1.0" encoding="UTF-8" standalone="yes"?>
<Relationships xmlns="http://schemas.openxmlformats.org/package/2006/relationships"><Relationship Id="rId8" Type="http://schemas.microsoft.com/office/2007/relationships/diagramDrawing" Target="../diagrams/drawing6.xml"/><Relationship Id="rId3" Type="http://schemas.openxmlformats.org/officeDocument/2006/relationships/image" Target="../media/image13.png"/><Relationship Id="rId7" Type="http://schemas.openxmlformats.org/officeDocument/2006/relationships/diagramColors" Target="../diagrams/colors6.xml"/><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diagramQuickStyle" Target="../diagrams/quickStyle6.xml"/><Relationship Id="rId5" Type="http://schemas.openxmlformats.org/officeDocument/2006/relationships/diagramLayout" Target="../diagrams/layout6.xml"/><Relationship Id="rId4" Type="http://schemas.openxmlformats.org/officeDocument/2006/relationships/diagramData" Target="../diagrams/data6.xml"/></Relationships>
</file>

<file path=ppt/slides/_rels/slide1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sky, outdoor, silhouette&#10;&#10;Description automatically generated">
            <a:extLst>
              <a:ext uri="{FF2B5EF4-FFF2-40B4-BE49-F238E27FC236}">
                <a16:creationId xmlns:a16="http://schemas.microsoft.com/office/drawing/2014/main" id="{27C766DE-5A6F-47BB-A75B-0A869F5FF5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63471"/>
            <a:ext cx="12192000" cy="6857999"/>
          </a:xfrm>
          <a:prstGeom prst="rect">
            <a:avLst/>
          </a:prstGeom>
        </p:spPr>
      </p:pic>
      <p:pic>
        <p:nvPicPr>
          <p:cNvPr id="3" name="Picture 2">
            <a:extLst>
              <a:ext uri="{FF2B5EF4-FFF2-40B4-BE49-F238E27FC236}">
                <a16:creationId xmlns:a16="http://schemas.microsoft.com/office/drawing/2014/main" id="{2C699B1C-38D3-437B-ACD1-4D50A7AD5B2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2" y="0"/>
            <a:ext cx="12191996" cy="2161031"/>
          </a:xfrm>
          <a:prstGeom prst="rect">
            <a:avLst/>
          </a:prstGeom>
        </p:spPr>
      </p:pic>
      <p:sp>
        <p:nvSpPr>
          <p:cNvPr id="2" name="Rectangle 1">
            <a:extLst>
              <a:ext uri="{FF2B5EF4-FFF2-40B4-BE49-F238E27FC236}">
                <a16:creationId xmlns:a16="http://schemas.microsoft.com/office/drawing/2014/main" id="{1BACB95F-029E-4EA2-9541-00825AC0F3E8}"/>
              </a:ext>
            </a:extLst>
          </p:cNvPr>
          <p:cNvSpPr/>
          <p:nvPr/>
        </p:nvSpPr>
        <p:spPr>
          <a:xfrm>
            <a:off x="0" y="1980548"/>
            <a:ext cx="4572000" cy="175920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TextBox 9">
            <a:extLst>
              <a:ext uri="{FF2B5EF4-FFF2-40B4-BE49-F238E27FC236}">
                <a16:creationId xmlns:a16="http://schemas.microsoft.com/office/drawing/2014/main" id="{D11BBBE3-89BD-4392-B5CB-F459ACD19BC8}"/>
              </a:ext>
            </a:extLst>
          </p:cNvPr>
          <p:cNvSpPr txBox="1"/>
          <p:nvPr/>
        </p:nvSpPr>
        <p:spPr>
          <a:xfrm>
            <a:off x="300779" y="2198603"/>
            <a:ext cx="4271221" cy="1477328"/>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500" b="1" noProof="0" dirty="0">
                <a:solidFill>
                  <a:srgbClr val="002A68"/>
                </a:solidFill>
                <a:latin typeface="Arial Nova Cond" panose="020B0604020202020204" pitchFamily="34" charset="0"/>
                <a:ea typeface="Tahoma" panose="020B0604030504040204" pitchFamily="34" charset="0"/>
                <a:cs typeface="Tahoma" panose="020B0604030504040204" pitchFamily="34" charset="0"/>
              </a:rPr>
              <a:t>Further Sexual Offences</a:t>
            </a:r>
            <a:endParaRPr kumimoji="0" lang="en-GB" sz="1600" b="0" i="0" u="none" strike="noStrike" kern="1200" cap="none" spc="0" normalizeH="0" baseline="0" noProof="0" dirty="0">
              <a:ln>
                <a:noFill/>
              </a:ln>
              <a:solidFill>
                <a:prstClr val="black"/>
              </a:solidFill>
              <a:effectLst/>
              <a:uLnTx/>
              <a:uFillTx/>
              <a:latin typeface="Arial Nova" panose="020B050402020202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42516F"/>
              </a:solidFill>
              <a:effectLst/>
              <a:uLnTx/>
              <a:uFillTx/>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15652215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756746" y="232843"/>
            <a:ext cx="10815144" cy="584775"/>
          </a:xfrm>
          <a:prstGeom prst="rect">
            <a:avLst/>
          </a:prstGeom>
          <a:solidFill>
            <a:srgbClr val="002060"/>
          </a:solidFill>
        </p:spPr>
        <p:txBody>
          <a:bodyPr wrap="square" rtlCol="0">
            <a:spAutoFit/>
          </a:bodyPr>
          <a:lstStyle/>
          <a:p>
            <a:pPr algn="ctr"/>
            <a:r>
              <a:rPr lang="en-GB" sz="3200" b="1" dirty="0">
                <a:solidFill>
                  <a:schemeClr val="bg1"/>
                </a:solidFill>
              </a:rPr>
              <a:t>Outraging Public Decency</a:t>
            </a:r>
          </a:p>
        </p:txBody>
      </p:sp>
      <p:pic>
        <p:nvPicPr>
          <p:cNvPr id="2" name="Picture 1">
            <a:extLst>
              <a:ext uri="{FF2B5EF4-FFF2-40B4-BE49-F238E27FC236}">
                <a16:creationId xmlns:a16="http://schemas.microsoft.com/office/drawing/2014/main" id="{7ED08841-602D-49F6-8D00-6C2C09164F21}"/>
              </a:ext>
            </a:extLst>
          </p:cNvPr>
          <p:cNvPicPr>
            <a:picLocks noChangeAspect="1"/>
          </p:cNvPicPr>
          <p:nvPr/>
        </p:nvPicPr>
        <p:blipFill>
          <a:blip r:embed="rId3"/>
          <a:stretch>
            <a:fillRect/>
          </a:stretch>
        </p:blipFill>
        <p:spPr>
          <a:xfrm>
            <a:off x="9551245" y="4240749"/>
            <a:ext cx="2223396" cy="1474362"/>
          </a:xfrm>
          <a:prstGeom prst="rect">
            <a:avLst/>
          </a:prstGeom>
        </p:spPr>
      </p:pic>
      <p:sp>
        <p:nvSpPr>
          <p:cNvPr id="3" name="Scroll: Horizontal 2">
            <a:extLst>
              <a:ext uri="{FF2B5EF4-FFF2-40B4-BE49-F238E27FC236}">
                <a16:creationId xmlns:a16="http://schemas.microsoft.com/office/drawing/2014/main" id="{338269E4-9CE2-4A7F-9252-D70588EB873E}"/>
              </a:ext>
            </a:extLst>
          </p:cNvPr>
          <p:cNvSpPr/>
          <p:nvPr/>
        </p:nvSpPr>
        <p:spPr>
          <a:xfrm>
            <a:off x="961696" y="1198180"/>
            <a:ext cx="7401190" cy="3935753"/>
          </a:xfrm>
          <a:prstGeom prst="horizontalScroll">
            <a:avLst/>
          </a:prstGeom>
          <a:solidFill>
            <a:schemeClr val="tx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It is an offence to commit an act of a lewd, obscene &amp; disgusting nature, which is capable of outraging public decency in a public place where at least two members of the public could have witnessed it.</a:t>
            </a:r>
          </a:p>
          <a:p>
            <a:pPr algn="ctr"/>
            <a:endParaRPr lang="en-GB" sz="2400" dirty="0"/>
          </a:p>
          <a:p>
            <a:pPr algn="ctr"/>
            <a:r>
              <a:rPr lang="en-GB" sz="2400" b="1" dirty="0">
                <a:solidFill>
                  <a:schemeClr val="tx1"/>
                </a:solidFill>
              </a:rPr>
              <a:t>Contrary to Common Law</a:t>
            </a:r>
          </a:p>
        </p:txBody>
      </p:sp>
    </p:spTree>
    <p:extLst>
      <p:ext uri="{BB962C8B-B14F-4D97-AF65-F5344CB8AC3E}">
        <p14:creationId xmlns:p14="http://schemas.microsoft.com/office/powerpoint/2010/main" val="10474836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Effect transition="in" filter="fade">
                                      <p:cBhvr>
                                        <p:cTn id="7" dur="500"/>
                                        <p:tgtEl>
                                          <p:spTgt spid="3">
                                            <p:bg/>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500"/>
                                        <p:tgtEl>
                                          <p:spTgt spid="3">
                                            <p:txEl>
                                              <p:pRg st="0" end="0"/>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allAtOnce"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38843" y="195693"/>
            <a:ext cx="11397343" cy="584775"/>
          </a:xfrm>
          <a:prstGeom prst="rect">
            <a:avLst/>
          </a:prstGeom>
          <a:solidFill>
            <a:srgbClr val="002060"/>
          </a:solidFill>
        </p:spPr>
        <p:txBody>
          <a:bodyPr wrap="square" rtlCol="0">
            <a:spAutoFit/>
          </a:bodyPr>
          <a:lstStyle/>
          <a:p>
            <a:pPr algn="ctr"/>
            <a:r>
              <a:rPr lang="en-GB" sz="3200" b="1" dirty="0">
                <a:solidFill>
                  <a:schemeClr val="bg1"/>
                </a:solidFill>
              </a:rPr>
              <a:t>The 4 Elements of the Offence</a:t>
            </a:r>
          </a:p>
        </p:txBody>
      </p:sp>
      <p:graphicFrame>
        <p:nvGraphicFramePr>
          <p:cNvPr id="2" name="Diagram 1">
            <a:extLst>
              <a:ext uri="{FF2B5EF4-FFF2-40B4-BE49-F238E27FC236}">
                <a16:creationId xmlns:a16="http://schemas.microsoft.com/office/drawing/2014/main" id="{0AFB3A3C-6B82-4823-B6E9-81F553B62C2F}"/>
              </a:ext>
            </a:extLst>
          </p:cNvPr>
          <p:cNvGraphicFramePr/>
          <p:nvPr>
            <p:extLst>
              <p:ext uri="{D42A27DB-BD31-4B8C-83A1-F6EECF244321}">
                <p14:modId xmlns:p14="http://schemas.microsoft.com/office/powerpoint/2010/main" val="786691562"/>
              </p:ext>
            </p:extLst>
          </p:nvPr>
        </p:nvGraphicFramePr>
        <p:xfrm>
          <a:off x="1094014" y="999406"/>
          <a:ext cx="10602685" cy="46305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661540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A2B4E567-5030-44FD-82DE-C275D82A51E0}"/>
                                            </p:graphicEl>
                                          </p:spTgt>
                                        </p:tgtEl>
                                        <p:attrNameLst>
                                          <p:attrName>style.visibility</p:attrName>
                                        </p:attrNameLst>
                                      </p:cBhvr>
                                      <p:to>
                                        <p:strVal val="visible"/>
                                      </p:to>
                                    </p:set>
                                    <p:animEffect transition="in" filter="fade">
                                      <p:cBhvr>
                                        <p:cTn id="7" dur="500"/>
                                        <p:tgtEl>
                                          <p:spTgt spid="2">
                                            <p:graphicEl>
                                              <a:dgm id="{A2B4E567-5030-44FD-82DE-C275D82A51E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31121D80-7E80-4F0B-ACEE-3B1692D6FDBC}"/>
                                            </p:graphicEl>
                                          </p:spTgt>
                                        </p:tgtEl>
                                        <p:attrNameLst>
                                          <p:attrName>style.visibility</p:attrName>
                                        </p:attrNameLst>
                                      </p:cBhvr>
                                      <p:to>
                                        <p:strVal val="visible"/>
                                      </p:to>
                                    </p:set>
                                    <p:animEffect transition="in" filter="fade">
                                      <p:cBhvr>
                                        <p:cTn id="12" dur="500"/>
                                        <p:tgtEl>
                                          <p:spTgt spid="2">
                                            <p:graphicEl>
                                              <a:dgm id="{31121D80-7E80-4F0B-ACEE-3B1692D6FDB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4AFE92EE-337D-4BE5-8068-87278BA7A471}"/>
                                            </p:graphicEl>
                                          </p:spTgt>
                                        </p:tgtEl>
                                        <p:attrNameLst>
                                          <p:attrName>style.visibility</p:attrName>
                                        </p:attrNameLst>
                                      </p:cBhvr>
                                      <p:to>
                                        <p:strVal val="visible"/>
                                      </p:to>
                                    </p:set>
                                    <p:animEffect transition="in" filter="fade">
                                      <p:cBhvr>
                                        <p:cTn id="17" dur="500"/>
                                        <p:tgtEl>
                                          <p:spTgt spid="2">
                                            <p:graphicEl>
                                              <a:dgm id="{4AFE92EE-337D-4BE5-8068-87278BA7A471}"/>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A4B7E70F-B5A4-452C-9163-363C35137834}"/>
                                            </p:graphicEl>
                                          </p:spTgt>
                                        </p:tgtEl>
                                        <p:attrNameLst>
                                          <p:attrName>style.visibility</p:attrName>
                                        </p:attrNameLst>
                                      </p:cBhvr>
                                      <p:to>
                                        <p:strVal val="visible"/>
                                      </p:to>
                                    </p:set>
                                    <p:animEffect transition="in" filter="fade">
                                      <p:cBhvr>
                                        <p:cTn id="22" dur="500"/>
                                        <p:tgtEl>
                                          <p:spTgt spid="2">
                                            <p:graphicEl>
                                              <a:dgm id="{A4B7E70F-B5A4-452C-9163-363C3513783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819807" y="286090"/>
            <a:ext cx="10499833" cy="584775"/>
          </a:xfrm>
          <a:prstGeom prst="rect">
            <a:avLst/>
          </a:prstGeom>
          <a:solidFill>
            <a:srgbClr val="002060"/>
          </a:solidFill>
        </p:spPr>
        <p:txBody>
          <a:bodyPr wrap="square" rtlCol="0">
            <a:spAutoFit/>
          </a:bodyPr>
          <a:lstStyle/>
          <a:p>
            <a:pPr algn="ctr"/>
            <a:r>
              <a:rPr lang="en-GB" sz="3200" b="1" dirty="0">
                <a:solidFill>
                  <a:schemeClr val="bg1"/>
                </a:solidFill>
              </a:rPr>
              <a:t>R v Gibson [1990] 2 QB 619</a:t>
            </a:r>
          </a:p>
        </p:txBody>
      </p:sp>
      <p:sp>
        <p:nvSpPr>
          <p:cNvPr id="2" name="Rectangle: Rounded Corners 1">
            <a:extLst>
              <a:ext uri="{FF2B5EF4-FFF2-40B4-BE49-F238E27FC236}">
                <a16:creationId xmlns:a16="http://schemas.microsoft.com/office/drawing/2014/main" id="{B99053EA-1DCF-410C-BDAA-E2DF050D4252}"/>
              </a:ext>
            </a:extLst>
          </p:cNvPr>
          <p:cNvSpPr/>
          <p:nvPr/>
        </p:nvSpPr>
        <p:spPr>
          <a:xfrm>
            <a:off x="2101881" y="1437476"/>
            <a:ext cx="7680344" cy="3559629"/>
          </a:xfrm>
          <a:custGeom>
            <a:avLst/>
            <a:gdLst>
              <a:gd name="connsiteX0" fmla="*/ 0 w 7680344"/>
              <a:gd name="connsiteY0" fmla="*/ 593283 h 3559629"/>
              <a:gd name="connsiteX1" fmla="*/ 593283 w 7680344"/>
              <a:gd name="connsiteY1" fmla="*/ 0 h 3559629"/>
              <a:gd name="connsiteX2" fmla="*/ 1053751 w 7680344"/>
              <a:gd name="connsiteY2" fmla="*/ 0 h 3559629"/>
              <a:gd name="connsiteX3" fmla="*/ 1579157 w 7680344"/>
              <a:gd name="connsiteY3" fmla="*/ 0 h 3559629"/>
              <a:gd name="connsiteX4" fmla="*/ 2169500 w 7680344"/>
              <a:gd name="connsiteY4" fmla="*/ 0 h 3559629"/>
              <a:gd name="connsiteX5" fmla="*/ 2629968 w 7680344"/>
              <a:gd name="connsiteY5" fmla="*/ 0 h 3559629"/>
              <a:gd name="connsiteX6" fmla="*/ 3350187 w 7680344"/>
              <a:gd name="connsiteY6" fmla="*/ 0 h 3559629"/>
              <a:gd name="connsiteX7" fmla="*/ 3940530 w 7680344"/>
              <a:gd name="connsiteY7" fmla="*/ 0 h 3559629"/>
              <a:gd name="connsiteX8" fmla="*/ 4660749 w 7680344"/>
              <a:gd name="connsiteY8" fmla="*/ 0 h 3559629"/>
              <a:gd name="connsiteX9" fmla="*/ 5316031 w 7680344"/>
              <a:gd name="connsiteY9" fmla="*/ 0 h 3559629"/>
              <a:gd name="connsiteX10" fmla="*/ 5841436 w 7680344"/>
              <a:gd name="connsiteY10" fmla="*/ 0 h 3559629"/>
              <a:gd name="connsiteX11" fmla="*/ 6496718 w 7680344"/>
              <a:gd name="connsiteY11" fmla="*/ 0 h 3559629"/>
              <a:gd name="connsiteX12" fmla="*/ 7087061 w 7680344"/>
              <a:gd name="connsiteY12" fmla="*/ 0 h 3559629"/>
              <a:gd name="connsiteX13" fmla="*/ 7680344 w 7680344"/>
              <a:gd name="connsiteY13" fmla="*/ 593283 h 3559629"/>
              <a:gd name="connsiteX14" fmla="*/ 7680344 w 7680344"/>
              <a:gd name="connsiteY14" fmla="*/ 1210279 h 3559629"/>
              <a:gd name="connsiteX15" fmla="*/ 7680344 w 7680344"/>
              <a:gd name="connsiteY15" fmla="*/ 1803545 h 3559629"/>
              <a:gd name="connsiteX16" fmla="*/ 7680344 w 7680344"/>
              <a:gd name="connsiteY16" fmla="*/ 2444272 h 3559629"/>
              <a:gd name="connsiteX17" fmla="*/ 7680344 w 7680344"/>
              <a:gd name="connsiteY17" fmla="*/ 2966346 h 3559629"/>
              <a:gd name="connsiteX18" fmla="*/ 7087061 w 7680344"/>
              <a:gd name="connsiteY18" fmla="*/ 3559629 h 3559629"/>
              <a:gd name="connsiteX19" fmla="*/ 6496718 w 7680344"/>
              <a:gd name="connsiteY19" fmla="*/ 3559629 h 3559629"/>
              <a:gd name="connsiteX20" fmla="*/ 5776499 w 7680344"/>
              <a:gd name="connsiteY20" fmla="*/ 3559629 h 3559629"/>
              <a:gd name="connsiteX21" fmla="*/ 5121217 w 7680344"/>
              <a:gd name="connsiteY21" fmla="*/ 3559629 h 3559629"/>
              <a:gd name="connsiteX22" fmla="*/ 4400998 w 7680344"/>
              <a:gd name="connsiteY22" fmla="*/ 3559629 h 3559629"/>
              <a:gd name="connsiteX23" fmla="*/ 3745717 w 7680344"/>
              <a:gd name="connsiteY23" fmla="*/ 3559629 h 3559629"/>
              <a:gd name="connsiteX24" fmla="*/ 3285249 w 7680344"/>
              <a:gd name="connsiteY24" fmla="*/ 3559629 h 3559629"/>
              <a:gd name="connsiteX25" fmla="*/ 2629968 w 7680344"/>
              <a:gd name="connsiteY25" fmla="*/ 3559629 h 3559629"/>
              <a:gd name="connsiteX26" fmla="*/ 2104562 w 7680344"/>
              <a:gd name="connsiteY26" fmla="*/ 3559629 h 3559629"/>
              <a:gd name="connsiteX27" fmla="*/ 1644094 w 7680344"/>
              <a:gd name="connsiteY27" fmla="*/ 3559629 h 3559629"/>
              <a:gd name="connsiteX28" fmla="*/ 1248564 w 7680344"/>
              <a:gd name="connsiteY28" fmla="*/ 3559629 h 3559629"/>
              <a:gd name="connsiteX29" fmla="*/ 593283 w 7680344"/>
              <a:gd name="connsiteY29" fmla="*/ 3559629 h 3559629"/>
              <a:gd name="connsiteX30" fmla="*/ 0 w 7680344"/>
              <a:gd name="connsiteY30" fmla="*/ 2966346 h 3559629"/>
              <a:gd name="connsiteX31" fmla="*/ 0 w 7680344"/>
              <a:gd name="connsiteY31" fmla="*/ 2349350 h 3559629"/>
              <a:gd name="connsiteX32" fmla="*/ 0 w 7680344"/>
              <a:gd name="connsiteY32" fmla="*/ 1779815 h 3559629"/>
              <a:gd name="connsiteX33" fmla="*/ 0 w 7680344"/>
              <a:gd name="connsiteY33" fmla="*/ 1139087 h 3559629"/>
              <a:gd name="connsiteX34" fmla="*/ 0 w 7680344"/>
              <a:gd name="connsiteY34" fmla="*/ 593283 h 3559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680344" h="3559629" fill="none" extrusionOk="0">
                <a:moveTo>
                  <a:pt x="0" y="593283"/>
                </a:moveTo>
                <a:cubicBezTo>
                  <a:pt x="26935" y="258493"/>
                  <a:pt x="263890" y="12001"/>
                  <a:pt x="593283" y="0"/>
                </a:cubicBezTo>
                <a:cubicBezTo>
                  <a:pt x="762291" y="-29132"/>
                  <a:pt x="936823" y="3304"/>
                  <a:pt x="1053751" y="0"/>
                </a:cubicBezTo>
                <a:cubicBezTo>
                  <a:pt x="1170679" y="-3304"/>
                  <a:pt x="1398021" y="17706"/>
                  <a:pt x="1579157" y="0"/>
                </a:cubicBezTo>
                <a:cubicBezTo>
                  <a:pt x="1760293" y="-17706"/>
                  <a:pt x="1977045" y="54848"/>
                  <a:pt x="2169500" y="0"/>
                </a:cubicBezTo>
                <a:cubicBezTo>
                  <a:pt x="2361955" y="-54848"/>
                  <a:pt x="2449995" y="18853"/>
                  <a:pt x="2629968" y="0"/>
                </a:cubicBezTo>
                <a:cubicBezTo>
                  <a:pt x="2809941" y="-18853"/>
                  <a:pt x="3124000" y="38949"/>
                  <a:pt x="3350187" y="0"/>
                </a:cubicBezTo>
                <a:cubicBezTo>
                  <a:pt x="3576374" y="-38949"/>
                  <a:pt x="3668587" y="10246"/>
                  <a:pt x="3940530" y="0"/>
                </a:cubicBezTo>
                <a:cubicBezTo>
                  <a:pt x="4212473" y="-10246"/>
                  <a:pt x="4399753" y="38775"/>
                  <a:pt x="4660749" y="0"/>
                </a:cubicBezTo>
                <a:cubicBezTo>
                  <a:pt x="4921745" y="-38775"/>
                  <a:pt x="5023473" y="24020"/>
                  <a:pt x="5316031" y="0"/>
                </a:cubicBezTo>
                <a:cubicBezTo>
                  <a:pt x="5608589" y="-24020"/>
                  <a:pt x="5644449" y="61889"/>
                  <a:pt x="5841436" y="0"/>
                </a:cubicBezTo>
                <a:cubicBezTo>
                  <a:pt x="6038423" y="-61889"/>
                  <a:pt x="6225943" y="60520"/>
                  <a:pt x="6496718" y="0"/>
                </a:cubicBezTo>
                <a:cubicBezTo>
                  <a:pt x="6767493" y="-60520"/>
                  <a:pt x="6920881" y="47507"/>
                  <a:pt x="7087061" y="0"/>
                </a:cubicBezTo>
                <a:cubicBezTo>
                  <a:pt x="7418086" y="-34000"/>
                  <a:pt x="7701339" y="203554"/>
                  <a:pt x="7680344" y="593283"/>
                </a:cubicBezTo>
                <a:cubicBezTo>
                  <a:pt x="7722159" y="806191"/>
                  <a:pt x="7638668" y="968643"/>
                  <a:pt x="7680344" y="1210279"/>
                </a:cubicBezTo>
                <a:cubicBezTo>
                  <a:pt x="7722020" y="1451915"/>
                  <a:pt x="7646705" y="1607362"/>
                  <a:pt x="7680344" y="1803545"/>
                </a:cubicBezTo>
                <a:cubicBezTo>
                  <a:pt x="7713983" y="1999728"/>
                  <a:pt x="7640788" y="2153610"/>
                  <a:pt x="7680344" y="2444272"/>
                </a:cubicBezTo>
                <a:cubicBezTo>
                  <a:pt x="7719900" y="2734934"/>
                  <a:pt x="7675250" y="2780634"/>
                  <a:pt x="7680344" y="2966346"/>
                </a:cubicBezTo>
                <a:cubicBezTo>
                  <a:pt x="7642725" y="3253697"/>
                  <a:pt x="7466974" y="3601703"/>
                  <a:pt x="7087061" y="3559629"/>
                </a:cubicBezTo>
                <a:cubicBezTo>
                  <a:pt x="6802571" y="3625643"/>
                  <a:pt x="6716168" y="3524830"/>
                  <a:pt x="6496718" y="3559629"/>
                </a:cubicBezTo>
                <a:cubicBezTo>
                  <a:pt x="6277268" y="3594428"/>
                  <a:pt x="5995593" y="3556567"/>
                  <a:pt x="5776499" y="3559629"/>
                </a:cubicBezTo>
                <a:cubicBezTo>
                  <a:pt x="5557405" y="3562691"/>
                  <a:pt x="5254832" y="3530097"/>
                  <a:pt x="5121217" y="3559629"/>
                </a:cubicBezTo>
                <a:cubicBezTo>
                  <a:pt x="4987602" y="3589161"/>
                  <a:pt x="4595744" y="3553507"/>
                  <a:pt x="4400998" y="3559629"/>
                </a:cubicBezTo>
                <a:cubicBezTo>
                  <a:pt x="4206252" y="3565751"/>
                  <a:pt x="4018439" y="3511707"/>
                  <a:pt x="3745717" y="3559629"/>
                </a:cubicBezTo>
                <a:cubicBezTo>
                  <a:pt x="3472995" y="3607551"/>
                  <a:pt x="3471886" y="3510352"/>
                  <a:pt x="3285249" y="3559629"/>
                </a:cubicBezTo>
                <a:cubicBezTo>
                  <a:pt x="3098612" y="3608906"/>
                  <a:pt x="2827715" y="3490382"/>
                  <a:pt x="2629968" y="3559629"/>
                </a:cubicBezTo>
                <a:cubicBezTo>
                  <a:pt x="2432221" y="3628876"/>
                  <a:pt x="2223658" y="3502448"/>
                  <a:pt x="2104562" y="3559629"/>
                </a:cubicBezTo>
                <a:cubicBezTo>
                  <a:pt x="1985466" y="3616810"/>
                  <a:pt x="1826843" y="3506489"/>
                  <a:pt x="1644094" y="3559629"/>
                </a:cubicBezTo>
                <a:cubicBezTo>
                  <a:pt x="1461345" y="3612769"/>
                  <a:pt x="1431311" y="3555203"/>
                  <a:pt x="1248564" y="3559629"/>
                </a:cubicBezTo>
                <a:cubicBezTo>
                  <a:pt x="1065817" y="3564055"/>
                  <a:pt x="801918" y="3550628"/>
                  <a:pt x="593283" y="3559629"/>
                </a:cubicBezTo>
                <a:cubicBezTo>
                  <a:pt x="207652" y="3547375"/>
                  <a:pt x="85494" y="3311104"/>
                  <a:pt x="0" y="2966346"/>
                </a:cubicBezTo>
                <a:cubicBezTo>
                  <a:pt x="-33009" y="2814912"/>
                  <a:pt x="63663" y="2566550"/>
                  <a:pt x="0" y="2349350"/>
                </a:cubicBezTo>
                <a:cubicBezTo>
                  <a:pt x="-63663" y="2132150"/>
                  <a:pt x="13551" y="1914831"/>
                  <a:pt x="0" y="1779815"/>
                </a:cubicBezTo>
                <a:cubicBezTo>
                  <a:pt x="-13551" y="1644800"/>
                  <a:pt x="3969" y="1442941"/>
                  <a:pt x="0" y="1139087"/>
                </a:cubicBezTo>
                <a:cubicBezTo>
                  <a:pt x="-3969" y="835233"/>
                  <a:pt x="44926" y="715665"/>
                  <a:pt x="0" y="593283"/>
                </a:cubicBezTo>
                <a:close/>
              </a:path>
              <a:path w="7680344" h="3559629" stroke="0" extrusionOk="0">
                <a:moveTo>
                  <a:pt x="0" y="593283"/>
                </a:moveTo>
                <a:cubicBezTo>
                  <a:pt x="-70448" y="222168"/>
                  <a:pt x="178689" y="32627"/>
                  <a:pt x="593283" y="0"/>
                </a:cubicBezTo>
                <a:cubicBezTo>
                  <a:pt x="787077" y="-20163"/>
                  <a:pt x="1137393" y="53152"/>
                  <a:pt x="1313502" y="0"/>
                </a:cubicBezTo>
                <a:cubicBezTo>
                  <a:pt x="1489611" y="-53152"/>
                  <a:pt x="1656760" y="24366"/>
                  <a:pt x="1838908" y="0"/>
                </a:cubicBezTo>
                <a:cubicBezTo>
                  <a:pt x="2021056" y="-24366"/>
                  <a:pt x="2122067" y="37236"/>
                  <a:pt x="2299376" y="0"/>
                </a:cubicBezTo>
                <a:cubicBezTo>
                  <a:pt x="2476685" y="-37236"/>
                  <a:pt x="2677580" y="73242"/>
                  <a:pt x="2954657" y="0"/>
                </a:cubicBezTo>
                <a:cubicBezTo>
                  <a:pt x="3231734" y="-73242"/>
                  <a:pt x="3249858" y="23056"/>
                  <a:pt x="3480062" y="0"/>
                </a:cubicBezTo>
                <a:cubicBezTo>
                  <a:pt x="3710266" y="-23056"/>
                  <a:pt x="3914164" y="27606"/>
                  <a:pt x="4200282" y="0"/>
                </a:cubicBezTo>
                <a:cubicBezTo>
                  <a:pt x="4486400" y="-27606"/>
                  <a:pt x="4548791" y="24939"/>
                  <a:pt x="4660749" y="0"/>
                </a:cubicBezTo>
                <a:cubicBezTo>
                  <a:pt x="4772707" y="-24939"/>
                  <a:pt x="5124945" y="67279"/>
                  <a:pt x="5380968" y="0"/>
                </a:cubicBezTo>
                <a:cubicBezTo>
                  <a:pt x="5636991" y="-67279"/>
                  <a:pt x="5690269" y="26123"/>
                  <a:pt x="5776499" y="0"/>
                </a:cubicBezTo>
                <a:cubicBezTo>
                  <a:pt x="5862729" y="-26123"/>
                  <a:pt x="6170411" y="11744"/>
                  <a:pt x="6366842" y="0"/>
                </a:cubicBezTo>
                <a:cubicBezTo>
                  <a:pt x="6563273" y="-11744"/>
                  <a:pt x="6905952" y="31804"/>
                  <a:pt x="7087061" y="0"/>
                </a:cubicBezTo>
                <a:cubicBezTo>
                  <a:pt x="7441075" y="-26041"/>
                  <a:pt x="7717081" y="241934"/>
                  <a:pt x="7680344" y="593283"/>
                </a:cubicBezTo>
                <a:cubicBezTo>
                  <a:pt x="7695731" y="881124"/>
                  <a:pt x="7612028" y="997818"/>
                  <a:pt x="7680344" y="1186549"/>
                </a:cubicBezTo>
                <a:cubicBezTo>
                  <a:pt x="7748660" y="1375280"/>
                  <a:pt x="7647287" y="1482414"/>
                  <a:pt x="7680344" y="1732353"/>
                </a:cubicBezTo>
                <a:cubicBezTo>
                  <a:pt x="7713401" y="1982292"/>
                  <a:pt x="7677868" y="2180813"/>
                  <a:pt x="7680344" y="2325619"/>
                </a:cubicBezTo>
                <a:cubicBezTo>
                  <a:pt x="7682820" y="2470425"/>
                  <a:pt x="7618287" y="2686537"/>
                  <a:pt x="7680344" y="2966346"/>
                </a:cubicBezTo>
                <a:cubicBezTo>
                  <a:pt x="7650589" y="3204497"/>
                  <a:pt x="7508747" y="3540527"/>
                  <a:pt x="7087061" y="3559629"/>
                </a:cubicBezTo>
                <a:cubicBezTo>
                  <a:pt x="6911692" y="3560256"/>
                  <a:pt x="6844027" y="3525524"/>
                  <a:pt x="6691531" y="3559629"/>
                </a:cubicBezTo>
                <a:cubicBezTo>
                  <a:pt x="6539035" y="3593734"/>
                  <a:pt x="6159058" y="3503970"/>
                  <a:pt x="5971312" y="3559629"/>
                </a:cubicBezTo>
                <a:cubicBezTo>
                  <a:pt x="5783566" y="3615288"/>
                  <a:pt x="5645854" y="3544533"/>
                  <a:pt x="5380968" y="3559629"/>
                </a:cubicBezTo>
                <a:cubicBezTo>
                  <a:pt x="5116082" y="3574725"/>
                  <a:pt x="5039655" y="3507168"/>
                  <a:pt x="4920501" y="3559629"/>
                </a:cubicBezTo>
                <a:cubicBezTo>
                  <a:pt x="4801347" y="3612090"/>
                  <a:pt x="4599696" y="3490538"/>
                  <a:pt x="4330157" y="3559629"/>
                </a:cubicBezTo>
                <a:cubicBezTo>
                  <a:pt x="4060618" y="3628720"/>
                  <a:pt x="4067285" y="3548713"/>
                  <a:pt x="3934627" y="3559629"/>
                </a:cubicBezTo>
                <a:cubicBezTo>
                  <a:pt x="3801969" y="3570545"/>
                  <a:pt x="3632033" y="3523864"/>
                  <a:pt x="3539097" y="3559629"/>
                </a:cubicBezTo>
                <a:cubicBezTo>
                  <a:pt x="3446161" y="3595394"/>
                  <a:pt x="3220798" y="3500495"/>
                  <a:pt x="2948753" y="3559629"/>
                </a:cubicBezTo>
                <a:cubicBezTo>
                  <a:pt x="2676708" y="3618763"/>
                  <a:pt x="2605427" y="3523256"/>
                  <a:pt x="2488285" y="3559629"/>
                </a:cubicBezTo>
                <a:cubicBezTo>
                  <a:pt x="2371143" y="3596002"/>
                  <a:pt x="1972752" y="3534158"/>
                  <a:pt x="1833004" y="3559629"/>
                </a:cubicBezTo>
                <a:cubicBezTo>
                  <a:pt x="1693256" y="3585100"/>
                  <a:pt x="1589703" y="3529086"/>
                  <a:pt x="1372536" y="3559629"/>
                </a:cubicBezTo>
                <a:cubicBezTo>
                  <a:pt x="1155369" y="3590172"/>
                  <a:pt x="945340" y="3554873"/>
                  <a:pt x="593283" y="3559629"/>
                </a:cubicBezTo>
                <a:cubicBezTo>
                  <a:pt x="228784" y="3596919"/>
                  <a:pt x="-23760" y="3344853"/>
                  <a:pt x="0" y="2966346"/>
                </a:cubicBezTo>
                <a:cubicBezTo>
                  <a:pt x="-70761" y="2812145"/>
                  <a:pt x="43933" y="2474158"/>
                  <a:pt x="0" y="2349350"/>
                </a:cubicBezTo>
                <a:cubicBezTo>
                  <a:pt x="-43933" y="2224542"/>
                  <a:pt x="41100" y="1960483"/>
                  <a:pt x="0" y="1827276"/>
                </a:cubicBezTo>
                <a:cubicBezTo>
                  <a:pt x="-41100" y="1694069"/>
                  <a:pt x="15820" y="1401715"/>
                  <a:pt x="0" y="1281471"/>
                </a:cubicBezTo>
                <a:cubicBezTo>
                  <a:pt x="-15820" y="1161228"/>
                  <a:pt x="73959" y="828652"/>
                  <a:pt x="0" y="593283"/>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1219033472">
                  <a:prstGeom prst="round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 ‘act’ does not have to be a ‘live’ activity, nor does it have to be of a sexual nature.</a:t>
            </a:r>
          </a:p>
          <a:p>
            <a:pPr algn="ctr"/>
            <a:r>
              <a:rPr lang="en-GB" sz="2400" dirty="0">
                <a:solidFill>
                  <a:schemeClr val="tx1"/>
                </a:solidFill>
              </a:rPr>
              <a:t>It may be the act of putting a disgusting object on public display such as displaying a sculpted head with a real human foetus dangling from it in a public art gallery</a:t>
            </a:r>
          </a:p>
          <a:p>
            <a:pPr algn="ctr"/>
            <a:endParaRPr lang="en-GB" sz="2400" dirty="0"/>
          </a:p>
        </p:txBody>
      </p:sp>
    </p:spTree>
    <p:extLst>
      <p:ext uri="{BB962C8B-B14F-4D97-AF65-F5344CB8AC3E}">
        <p14:creationId xmlns:p14="http://schemas.microsoft.com/office/powerpoint/2010/main" val="27511634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bg/>
                                          </p:spTgt>
                                        </p:tgtEl>
                                        <p:attrNameLst>
                                          <p:attrName>style.visibility</p:attrName>
                                        </p:attrNameLst>
                                      </p:cBhvr>
                                      <p:to>
                                        <p:strVal val="visible"/>
                                      </p:to>
                                    </p:set>
                                    <p:animEffect transition="in" filter="fade">
                                      <p:cBhvr>
                                        <p:cTn id="7" dur="500"/>
                                        <p:tgtEl>
                                          <p:spTgt spid="2">
                                            <p:bg/>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txEl>
                                              <p:pRg st="0" end="0"/>
                                            </p:txEl>
                                          </p:spTgt>
                                        </p:tgtEl>
                                        <p:attrNameLst>
                                          <p:attrName>style.visibility</p:attrName>
                                        </p:attrNameLst>
                                      </p:cBhvr>
                                      <p:to>
                                        <p:strVal val="visible"/>
                                      </p:to>
                                    </p:set>
                                    <p:animEffect transition="in" filter="fade">
                                      <p:cBhvr>
                                        <p:cTn id="10" dur="500"/>
                                        <p:tgtEl>
                                          <p:spTgt spid="2">
                                            <p:txEl>
                                              <p:pRg st="0" end="0"/>
                                            </p:tx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Effect transition="in" filter="fade">
                                      <p:cBhvr>
                                        <p:cTn id="13" dur="500"/>
                                        <p:tgtEl>
                                          <p:spTgt spid="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allAtOnce"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04DA8-D4F5-477A-8883-AD85B3A10D10}"/>
              </a:ext>
            </a:extLst>
          </p:cNvPr>
          <p:cNvSpPr>
            <a:spLocks noGrp="1"/>
          </p:cNvSpPr>
          <p:nvPr>
            <p:ph type="title"/>
          </p:nvPr>
        </p:nvSpPr>
        <p:spPr>
          <a:xfrm>
            <a:off x="838200" y="365126"/>
            <a:ext cx="10515600" cy="517744"/>
          </a:xfrm>
          <a:solidFill>
            <a:srgbClr val="002060"/>
          </a:solidFill>
        </p:spPr>
        <p:txBody>
          <a:bodyPr>
            <a:normAutofit fontScale="90000"/>
          </a:bodyPr>
          <a:lstStyle/>
          <a:p>
            <a:pPr algn="ctr"/>
            <a:r>
              <a:rPr lang="en-GB" sz="3200" b="1" dirty="0">
                <a:solidFill>
                  <a:schemeClr val="bg1"/>
                </a:solidFill>
                <a:latin typeface="+mn-lt"/>
              </a:rPr>
              <a:t>Examples</a:t>
            </a:r>
          </a:p>
        </p:txBody>
      </p:sp>
      <p:pic>
        <p:nvPicPr>
          <p:cNvPr id="7" name="Picture 5" descr="Anthony Anderson, 27, who was jailed for three years today for outraging public decency after he urinated on a disabled woman as she lay dying in the street">
            <a:extLst>
              <a:ext uri="{FF2B5EF4-FFF2-40B4-BE49-F238E27FC236}">
                <a16:creationId xmlns:a16="http://schemas.microsoft.com/office/drawing/2014/main" id="{9D6EBB71-BAEF-4802-9655-F326C587AD7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32182" y="2251950"/>
            <a:ext cx="3655757" cy="28507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 name="Rectangle 2">
            <a:extLst>
              <a:ext uri="{FF2B5EF4-FFF2-40B4-BE49-F238E27FC236}">
                <a16:creationId xmlns:a16="http://schemas.microsoft.com/office/drawing/2014/main" id="{6A6609C5-C540-4959-A221-5C1F4F6E394B}"/>
              </a:ext>
            </a:extLst>
          </p:cNvPr>
          <p:cNvSpPr txBox="1">
            <a:spLocks noChangeArrowheads="1"/>
          </p:cNvSpPr>
          <p:nvPr/>
        </p:nvSpPr>
        <p:spPr bwMode="auto">
          <a:xfrm>
            <a:off x="1287674" y="1150882"/>
            <a:ext cx="3700265" cy="874987"/>
          </a:xfrm>
          <a:custGeom>
            <a:avLst/>
            <a:gdLst>
              <a:gd name="connsiteX0" fmla="*/ 0 w 3700265"/>
              <a:gd name="connsiteY0" fmla="*/ 0 h 874987"/>
              <a:gd name="connsiteX1" fmla="*/ 454604 w 3700265"/>
              <a:gd name="connsiteY1" fmla="*/ 0 h 874987"/>
              <a:gd name="connsiteX2" fmla="*/ 1020216 w 3700265"/>
              <a:gd name="connsiteY2" fmla="*/ 0 h 874987"/>
              <a:gd name="connsiteX3" fmla="*/ 1511823 w 3700265"/>
              <a:gd name="connsiteY3" fmla="*/ 0 h 874987"/>
              <a:gd name="connsiteX4" fmla="*/ 1966427 w 3700265"/>
              <a:gd name="connsiteY4" fmla="*/ 0 h 874987"/>
              <a:gd name="connsiteX5" fmla="*/ 2532038 w 3700265"/>
              <a:gd name="connsiteY5" fmla="*/ 0 h 874987"/>
              <a:gd name="connsiteX6" fmla="*/ 3060648 w 3700265"/>
              <a:gd name="connsiteY6" fmla="*/ 0 h 874987"/>
              <a:gd name="connsiteX7" fmla="*/ 3700265 w 3700265"/>
              <a:gd name="connsiteY7" fmla="*/ 0 h 874987"/>
              <a:gd name="connsiteX8" fmla="*/ 3700265 w 3700265"/>
              <a:gd name="connsiteY8" fmla="*/ 454993 h 874987"/>
              <a:gd name="connsiteX9" fmla="*/ 3700265 w 3700265"/>
              <a:gd name="connsiteY9" fmla="*/ 874987 h 874987"/>
              <a:gd name="connsiteX10" fmla="*/ 3245661 w 3700265"/>
              <a:gd name="connsiteY10" fmla="*/ 874987 h 874987"/>
              <a:gd name="connsiteX11" fmla="*/ 2828060 w 3700265"/>
              <a:gd name="connsiteY11" fmla="*/ 874987 h 874987"/>
              <a:gd name="connsiteX12" fmla="*/ 2262448 w 3700265"/>
              <a:gd name="connsiteY12" fmla="*/ 874987 h 874987"/>
              <a:gd name="connsiteX13" fmla="*/ 1807844 w 3700265"/>
              <a:gd name="connsiteY13" fmla="*/ 874987 h 874987"/>
              <a:gd name="connsiteX14" fmla="*/ 1242232 w 3700265"/>
              <a:gd name="connsiteY14" fmla="*/ 874987 h 874987"/>
              <a:gd name="connsiteX15" fmla="*/ 639617 w 3700265"/>
              <a:gd name="connsiteY15" fmla="*/ 874987 h 874987"/>
              <a:gd name="connsiteX16" fmla="*/ 0 w 3700265"/>
              <a:gd name="connsiteY16" fmla="*/ 874987 h 874987"/>
              <a:gd name="connsiteX17" fmla="*/ 0 w 3700265"/>
              <a:gd name="connsiteY17" fmla="*/ 419994 h 874987"/>
              <a:gd name="connsiteX18" fmla="*/ 0 w 3700265"/>
              <a:gd name="connsiteY18" fmla="*/ 0 h 87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700265" h="874987" fill="none" extrusionOk="0">
                <a:moveTo>
                  <a:pt x="0" y="0"/>
                </a:moveTo>
                <a:cubicBezTo>
                  <a:pt x="162185" y="-18783"/>
                  <a:pt x="292166" y="54512"/>
                  <a:pt x="454604" y="0"/>
                </a:cubicBezTo>
                <a:cubicBezTo>
                  <a:pt x="617042" y="-54512"/>
                  <a:pt x="830483" y="30178"/>
                  <a:pt x="1020216" y="0"/>
                </a:cubicBezTo>
                <a:cubicBezTo>
                  <a:pt x="1209949" y="-30178"/>
                  <a:pt x="1269292" y="25863"/>
                  <a:pt x="1511823" y="0"/>
                </a:cubicBezTo>
                <a:cubicBezTo>
                  <a:pt x="1754354" y="-25863"/>
                  <a:pt x="1767267" y="48260"/>
                  <a:pt x="1966427" y="0"/>
                </a:cubicBezTo>
                <a:cubicBezTo>
                  <a:pt x="2165587" y="-48260"/>
                  <a:pt x="2282290" y="3610"/>
                  <a:pt x="2532038" y="0"/>
                </a:cubicBezTo>
                <a:cubicBezTo>
                  <a:pt x="2781786" y="-3610"/>
                  <a:pt x="2854967" y="45752"/>
                  <a:pt x="3060648" y="0"/>
                </a:cubicBezTo>
                <a:cubicBezTo>
                  <a:pt x="3266329" y="-45752"/>
                  <a:pt x="3387561" y="76211"/>
                  <a:pt x="3700265" y="0"/>
                </a:cubicBezTo>
                <a:cubicBezTo>
                  <a:pt x="3733222" y="210724"/>
                  <a:pt x="3662483" y="347443"/>
                  <a:pt x="3700265" y="454993"/>
                </a:cubicBezTo>
                <a:cubicBezTo>
                  <a:pt x="3738047" y="562543"/>
                  <a:pt x="3672931" y="697600"/>
                  <a:pt x="3700265" y="874987"/>
                </a:cubicBezTo>
                <a:cubicBezTo>
                  <a:pt x="3476784" y="912445"/>
                  <a:pt x="3346199" y="865182"/>
                  <a:pt x="3245661" y="874987"/>
                </a:cubicBezTo>
                <a:cubicBezTo>
                  <a:pt x="3145123" y="884792"/>
                  <a:pt x="2947552" y="867313"/>
                  <a:pt x="2828060" y="874987"/>
                </a:cubicBezTo>
                <a:cubicBezTo>
                  <a:pt x="2708568" y="882661"/>
                  <a:pt x="2474695" y="820111"/>
                  <a:pt x="2262448" y="874987"/>
                </a:cubicBezTo>
                <a:cubicBezTo>
                  <a:pt x="2050201" y="929863"/>
                  <a:pt x="1934549" y="833735"/>
                  <a:pt x="1807844" y="874987"/>
                </a:cubicBezTo>
                <a:cubicBezTo>
                  <a:pt x="1681139" y="916239"/>
                  <a:pt x="1423348" y="867128"/>
                  <a:pt x="1242232" y="874987"/>
                </a:cubicBezTo>
                <a:cubicBezTo>
                  <a:pt x="1061116" y="882846"/>
                  <a:pt x="783279" y="852404"/>
                  <a:pt x="639617" y="874987"/>
                </a:cubicBezTo>
                <a:cubicBezTo>
                  <a:pt x="495956" y="897570"/>
                  <a:pt x="284984" y="858623"/>
                  <a:pt x="0" y="874987"/>
                </a:cubicBezTo>
                <a:cubicBezTo>
                  <a:pt x="-2543" y="675685"/>
                  <a:pt x="40520" y="598717"/>
                  <a:pt x="0" y="419994"/>
                </a:cubicBezTo>
                <a:cubicBezTo>
                  <a:pt x="-40520" y="241271"/>
                  <a:pt x="43819" y="97522"/>
                  <a:pt x="0" y="0"/>
                </a:cubicBezTo>
                <a:close/>
              </a:path>
              <a:path w="3700265" h="874987" stroke="0" extrusionOk="0">
                <a:moveTo>
                  <a:pt x="0" y="0"/>
                </a:moveTo>
                <a:cubicBezTo>
                  <a:pt x="139940" y="-22319"/>
                  <a:pt x="259759" y="43182"/>
                  <a:pt x="491607" y="0"/>
                </a:cubicBezTo>
                <a:cubicBezTo>
                  <a:pt x="723455" y="-43182"/>
                  <a:pt x="752017" y="13098"/>
                  <a:pt x="909208" y="0"/>
                </a:cubicBezTo>
                <a:cubicBezTo>
                  <a:pt x="1066399" y="-13098"/>
                  <a:pt x="1215087" y="44452"/>
                  <a:pt x="1511823" y="0"/>
                </a:cubicBezTo>
                <a:cubicBezTo>
                  <a:pt x="1808559" y="-44452"/>
                  <a:pt x="1843052" y="12131"/>
                  <a:pt x="2003429" y="0"/>
                </a:cubicBezTo>
                <a:cubicBezTo>
                  <a:pt x="2163806" y="-12131"/>
                  <a:pt x="2306285" y="22649"/>
                  <a:pt x="2495036" y="0"/>
                </a:cubicBezTo>
                <a:cubicBezTo>
                  <a:pt x="2683787" y="-22649"/>
                  <a:pt x="2917063" y="8170"/>
                  <a:pt x="3097650" y="0"/>
                </a:cubicBezTo>
                <a:cubicBezTo>
                  <a:pt x="3278237" y="-8170"/>
                  <a:pt x="3536774" y="33131"/>
                  <a:pt x="3700265" y="0"/>
                </a:cubicBezTo>
                <a:cubicBezTo>
                  <a:pt x="3713260" y="203408"/>
                  <a:pt x="3666881" y="338641"/>
                  <a:pt x="3700265" y="454993"/>
                </a:cubicBezTo>
                <a:cubicBezTo>
                  <a:pt x="3733649" y="571345"/>
                  <a:pt x="3690555" y="739628"/>
                  <a:pt x="3700265" y="874987"/>
                </a:cubicBezTo>
                <a:cubicBezTo>
                  <a:pt x="3522713" y="892495"/>
                  <a:pt x="3470360" y="847322"/>
                  <a:pt x="3245661" y="874987"/>
                </a:cubicBezTo>
                <a:cubicBezTo>
                  <a:pt x="3020962" y="902652"/>
                  <a:pt x="2906872" y="855460"/>
                  <a:pt x="2717052" y="874987"/>
                </a:cubicBezTo>
                <a:cubicBezTo>
                  <a:pt x="2527232" y="894514"/>
                  <a:pt x="2462301" y="825969"/>
                  <a:pt x="2225445" y="874987"/>
                </a:cubicBezTo>
                <a:cubicBezTo>
                  <a:pt x="1988589" y="924005"/>
                  <a:pt x="1917263" y="840417"/>
                  <a:pt x="1622831" y="874987"/>
                </a:cubicBezTo>
                <a:cubicBezTo>
                  <a:pt x="1328399" y="909557"/>
                  <a:pt x="1251180" y="830601"/>
                  <a:pt x="1020216" y="874987"/>
                </a:cubicBezTo>
                <a:cubicBezTo>
                  <a:pt x="789252" y="919373"/>
                  <a:pt x="726514" y="866542"/>
                  <a:pt x="565612" y="874987"/>
                </a:cubicBezTo>
                <a:cubicBezTo>
                  <a:pt x="404710" y="883432"/>
                  <a:pt x="176202" y="873285"/>
                  <a:pt x="0" y="874987"/>
                </a:cubicBezTo>
                <a:cubicBezTo>
                  <a:pt x="-53696" y="729518"/>
                  <a:pt x="25133" y="559206"/>
                  <a:pt x="0" y="419994"/>
                </a:cubicBezTo>
                <a:cubicBezTo>
                  <a:pt x="-25133" y="280782"/>
                  <a:pt x="19784" y="193984"/>
                  <a:pt x="0" y="0"/>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1219033472">
                  <a:prstGeom prst="rect">
                    <a:avLst/>
                  </a:prstGeom>
                  <ask:type>
                    <ask:lineSketchScribble/>
                  </ask:type>
                </ask:lineSketchStyleProps>
              </a:ext>
            </a:extLst>
          </a:ln>
          <a:effec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200" b="1">
                <a:solidFill>
                  <a:schemeClr val="folHlink"/>
                </a:solidFill>
                <a:latin typeface="+mj-lt"/>
                <a:ea typeface="+mj-ea"/>
                <a:cs typeface="Osaka"/>
              </a:defRPr>
            </a:lvl1pPr>
            <a:lvl2pPr algn="l" rtl="0" eaLnBrk="0" fontAlgn="base" hangingPunct="0">
              <a:spcBef>
                <a:spcPct val="0"/>
              </a:spcBef>
              <a:spcAft>
                <a:spcPct val="0"/>
              </a:spcAft>
              <a:defRPr sz="3200" b="1">
                <a:solidFill>
                  <a:schemeClr val="bg2"/>
                </a:solidFill>
                <a:latin typeface="Arial Black" pitchFamily="34" charset="0"/>
                <a:ea typeface="Osaka" pitchFamily="1" charset="-128"/>
                <a:cs typeface="Osaka"/>
              </a:defRPr>
            </a:lvl2pPr>
            <a:lvl3pPr algn="l" rtl="0" eaLnBrk="0" fontAlgn="base" hangingPunct="0">
              <a:spcBef>
                <a:spcPct val="0"/>
              </a:spcBef>
              <a:spcAft>
                <a:spcPct val="0"/>
              </a:spcAft>
              <a:defRPr sz="3200" b="1">
                <a:solidFill>
                  <a:schemeClr val="bg2"/>
                </a:solidFill>
                <a:latin typeface="Arial Black" pitchFamily="34" charset="0"/>
                <a:ea typeface="Osaka" pitchFamily="1" charset="-128"/>
                <a:cs typeface="Osaka"/>
              </a:defRPr>
            </a:lvl3pPr>
            <a:lvl4pPr algn="l" rtl="0" eaLnBrk="0" fontAlgn="base" hangingPunct="0">
              <a:spcBef>
                <a:spcPct val="0"/>
              </a:spcBef>
              <a:spcAft>
                <a:spcPct val="0"/>
              </a:spcAft>
              <a:defRPr sz="3200" b="1">
                <a:solidFill>
                  <a:schemeClr val="bg2"/>
                </a:solidFill>
                <a:latin typeface="Arial Black" pitchFamily="34" charset="0"/>
                <a:ea typeface="Osaka" pitchFamily="1" charset="-128"/>
                <a:cs typeface="Osaka"/>
              </a:defRPr>
            </a:lvl4pPr>
            <a:lvl5pPr algn="l" rtl="0" eaLnBrk="0" fontAlgn="base" hangingPunct="0">
              <a:spcBef>
                <a:spcPct val="0"/>
              </a:spcBef>
              <a:spcAft>
                <a:spcPct val="0"/>
              </a:spcAft>
              <a:defRPr sz="3200" b="1">
                <a:solidFill>
                  <a:schemeClr val="bg2"/>
                </a:solidFill>
                <a:latin typeface="Arial Black" pitchFamily="34" charset="0"/>
                <a:ea typeface="Osaka" pitchFamily="1" charset="-128"/>
                <a:cs typeface="Osaka"/>
              </a:defRPr>
            </a:lvl5pPr>
            <a:lvl6pPr marL="457200" algn="l" rtl="0" fontAlgn="base">
              <a:spcBef>
                <a:spcPct val="0"/>
              </a:spcBef>
              <a:spcAft>
                <a:spcPct val="0"/>
              </a:spcAft>
              <a:defRPr sz="3200" b="1">
                <a:solidFill>
                  <a:schemeClr val="bg2"/>
                </a:solidFill>
                <a:latin typeface="Arial Black" pitchFamily="34" charset="0"/>
                <a:ea typeface="Osaka" pitchFamily="1" charset="-128"/>
              </a:defRPr>
            </a:lvl6pPr>
            <a:lvl7pPr marL="914400" algn="l" rtl="0" fontAlgn="base">
              <a:spcBef>
                <a:spcPct val="0"/>
              </a:spcBef>
              <a:spcAft>
                <a:spcPct val="0"/>
              </a:spcAft>
              <a:defRPr sz="3200" b="1">
                <a:solidFill>
                  <a:schemeClr val="bg2"/>
                </a:solidFill>
                <a:latin typeface="Arial Black" pitchFamily="34" charset="0"/>
                <a:ea typeface="Osaka" pitchFamily="1" charset="-128"/>
              </a:defRPr>
            </a:lvl7pPr>
            <a:lvl8pPr marL="1371600" algn="l" rtl="0" fontAlgn="base">
              <a:spcBef>
                <a:spcPct val="0"/>
              </a:spcBef>
              <a:spcAft>
                <a:spcPct val="0"/>
              </a:spcAft>
              <a:defRPr sz="3200" b="1">
                <a:solidFill>
                  <a:schemeClr val="bg2"/>
                </a:solidFill>
                <a:latin typeface="Arial Black" pitchFamily="34" charset="0"/>
                <a:ea typeface="Osaka" pitchFamily="1" charset="-128"/>
              </a:defRPr>
            </a:lvl8pPr>
            <a:lvl9pPr marL="1828800" algn="l" rtl="0" fontAlgn="base">
              <a:spcBef>
                <a:spcPct val="0"/>
              </a:spcBef>
              <a:spcAft>
                <a:spcPct val="0"/>
              </a:spcAft>
              <a:defRPr sz="3200" b="1">
                <a:solidFill>
                  <a:schemeClr val="bg2"/>
                </a:solidFill>
                <a:latin typeface="Arial Black" pitchFamily="34" charset="0"/>
                <a:ea typeface="Osaka" pitchFamily="1" charset="-128"/>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2400" b="0" i="0" u="none" strike="noStrike" kern="0" cap="none" spc="0" normalizeH="0" baseline="0" noProof="0" dirty="0">
                <a:ln>
                  <a:noFill/>
                </a:ln>
                <a:solidFill>
                  <a:schemeClr val="tx1"/>
                </a:solidFill>
                <a:effectLst/>
                <a:uLnTx/>
                <a:uFillTx/>
                <a:latin typeface="+mn-lt"/>
              </a:rPr>
              <a:t>Anthony Anderson</a:t>
            </a:r>
          </a:p>
        </p:txBody>
      </p:sp>
      <p:pic>
        <p:nvPicPr>
          <p:cNvPr id="9" name="Picture 2" descr="urinate">
            <a:extLst>
              <a:ext uri="{FF2B5EF4-FFF2-40B4-BE49-F238E27FC236}">
                <a16:creationId xmlns:a16="http://schemas.microsoft.com/office/drawing/2014/main" id="{F39F001D-E7CD-4507-AD34-74D71012ABB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33557" y="2251950"/>
            <a:ext cx="3655757" cy="296500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Rectangle 2">
            <a:extLst>
              <a:ext uri="{FF2B5EF4-FFF2-40B4-BE49-F238E27FC236}">
                <a16:creationId xmlns:a16="http://schemas.microsoft.com/office/drawing/2014/main" id="{72C40853-197C-412E-9810-327D02781209}"/>
              </a:ext>
            </a:extLst>
          </p:cNvPr>
          <p:cNvSpPr txBox="1">
            <a:spLocks noChangeArrowheads="1"/>
          </p:cNvSpPr>
          <p:nvPr/>
        </p:nvSpPr>
        <p:spPr bwMode="auto">
          <a:xfrm>
            <a:off x="7189049" y="1061598"/>
            <a:ext cx="3700265" cy="874987"/>
          </a:xfrm>
          <a:custGeom>
            <a:avLst/>
            <a:gdLst>
              <a:gd name="connsiteX0" fmla="*/ 0 w 3700265"/>
              <a:gd name="connsiteY0" fmla="*/ 0 h 874987"/>
              <a:gd name="connsiteX1" fmla="*/ 454604 w 3700265"/>
              <a:gd name="connsiteY1" fmla="*/ 0 h 874987"/>
              <a:gd name="connsiteX2" fmla="*/ 1020216 w 3700265"/>
              <a:gd name="connsiteY2" fmla="*/ 0 h 874987"/>
              <a:gd name="connsiteX3" fmla="*/ 1511823 w 3700265"/>
              <a:gd name="connsiteY3" fmla="*/ 0 h 874987"/>
              <a:gd name="connsiteX4" fmla="*/ 1966427 w 3700265"/>
              <a:gd name="connsiteY4" fmla="*/ 0 h 874987"/>
              <a:gd name="connsiteX5" fmla="*/ 2532038 w 3700265"/>
              <a:gd name="connsiteY5" fmla="*/ 0 h 874987"/>
              <a:gd name="connsiteX6" fmla="*/ 3060648 w 3700265"/>
              <a:gd name="connsiteY6" fmla="*/ 0 h 874987"/>
              <a:gd name="connsiteX7" fmla="*/ 3700265 w 3700265"/>
              <a:gd name="connsiteY7" fmla="*/ 0 h 874987"/>
              <a:gd name="connsiteX8" fmla="*/ 3700265 w 3700265"/>
              <a:gd name="connsiteY8" fmla="*/ 454993 h 874987"/>
              <a:gd name="connsiteX9" fmla="*/ 3700265 w 3700265"/>
              <a:gd name="connsiteY9" fmla="*/ 874987 h 874987"/>
              <a:gd name="connsiteX10" fmla="*/ 3245661 w 3700265"/>
              <a:gd name="connsiteY10" fmla="*/ 874987 h 874987"/>
              <a:gd name="connsiteX11" fmla="*/ 2828060 w 3700265"/>
              <a:gd name="connsiteY11" fmla="*/ 874987 h 874987"/>
              <a:gd name="connsiteX12" fmla="*/ 2262448 w 3700265"/>
              <a:gd name="connsiteY12" fmla="*/ 874987 h 874987"/>
              <a:gd name="connsiteX13" fmla="*/ 1807844 w 3700265"/>
              <a:gd name="connsiteY13" fmla="*/ 874987 h 874987"/>
              <a:gd name="connsiteX14" fmla="*/ 1242232 w 3700265"/>
              <a:gd name="connsiteY14" fmla="*/ 874987 h 874987"/>
              <a:gd name="connsiteX15" fmla="*/ 639617 w 3700265"/>
              <a:gd name="connsiteY15" fmla="*/ 874987 h 874987"/>
              <a:gd name="connsiteX16" fmla="*/ 0 w 3700265"/>
              <a:gd name="connsiteY16" fmla="*/ 874987 h 874987"/>
              <a:gd name="connsiteX17" fmla="*/ 0 w 3700265"/>
              <a:gd name="connsiteY17" fmla="*/ 419994 h 874987"/>
              <a:gd name="connsiteX18" fmla="*/ 0 w 3700265"/>
              <a:gd name="connsiteY18" fmla="*/ 0 h 874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700265" h="874987" fill="none" extrusionOk="0">
                <a:moveTo>
                  <a:pt x="0" y="0"/>
                </a:moveTo>
                <a:cubicBezTo>
                  <a:pt x="162185" y="-18783"/>
                  <a:pt x="292166" y="54512"/>
                  <a:pt x="454604" y="0"/>
                </a:cubicBezTo>
                <a:cubicBezTo>
                  <a:pt x="617042" y="-54512"/>
                  <a:pt x="830483" y="30178"/>
                  <a:pt x="1020216" y="0"/>
                </a:cubicBezTo>
                <a:cubicBezTo>
                  <a:pt x="1209949" y="-30178"/>
                  <a:pt x="1269292" y="25863"/>
                  <a:pt x="1511823" y="0"/>
                </a:cubicBezTo>
                <a:cubicBezTo>
                  <a:pt x="1754354" y="-25863"/>
                  <a:pt x="1767267" y="48260"/>
                  <a:pt x="1966427" y="0"/>
                </a:cubicBezTo>
                <a:cubicBezTo>
                  <a:pt x="2165587" y="-48260"/>
                  <a:pt x="2282290" y="3610"/>
                  <a:pt x="2532038" y="0"/>
                </a:cubicBezTo>
                <a:cubicBezTo>
                  <a:pt x="2781786" y="-3610"/>
                  <a:pt x="2854967" y="45752"/>
                  <a:pt x="3060648" y="0"/>
                </a:cubicBezTo>
                <a:cubicBezTo>
                  <a:pt x="3266329" y="-45752"/>
                  <a:pt x="3387561" y="76211"/>
                  <a:pt x="3700265" y="0"/>
                </a:cubicBezTo>
                <a:cubicBezTo>
                  <a:pt x="3733222" y="210724"/>
                  <a:pt x="3662483" y="347443"/>
                  <a:pt x="3700265" y="454993"/>
                </a:cubicBezTo>
                <a:cubicBezTo>
                  <a:pt x="3738047" y="562543"/>
                  <a:pt x="3672931" y="697600"/>
                  <a:pt x="3700265" y="874987"/>
                </a:cubicBezTo>
                <a:cubicBezTo>
                  <a:pt x="3476784" y="912445"/>
                  <a:pt x="3346199" y="865182"/>
                  <a:pt x="3245661" y="874987"/>
                </a:cubicBezTo>
                <a:cubicBezTo>
                  <a:pt x="3145123" y="884792"/>
                  <a:pt x="2947552" y="867313"/>
                  <a:pt x="2828060" y="874987"/>
                </a:cubicBezTo>
                <a:cubicBezTo>
                  <a:pt x="2708568" y="882661"/>
                  <a:pt x="2474695" y="820111"/>
                  <a:pt x="2262448" y="874987"/>
                </a:cubicBezTo>
                <a:cubicBezTo>
                  <a:pt x="2050201" y="929863"/>
                  <a:pt x="1934549" y="833735"/>
                  <a:pt x="1807844" y="874987"/>
                </a:cubicBezTo>
                <a:cubicBezTo>
                  <a:pt x="1681139" y="916239"/>
                  <a:pt x="1423348" y="867128"/>
                  <a:pt x="1242232" y="874987"/>
                </a:cubicBezTo>
                <a:cubicBezTo>
                  <a:pt x="1061116" y="882846"/>
                  <a:pt x="783279" y="852404"/>
                  <a:pt x="639617" y="874987"/>
                </a:cubicBezTo>
                <a:cubicBezTo>
                  <a:pt x="495956" y="897570"/>
                  <a:pt x="284984" y="858623"/>
                  <a:pt x="0" y="874987"/>
                </a:cubicBezTo>
                <a:cubicBezTo>
                  <a:pt x="-2543" y="675685"/>
                  <a:pt x="40520" y="598717"/>
                  <a:pt x="0" y="419994"/>
                </a:cubicBezTo>
                <a:cubicBezTo>
                  <a:pt x="-40520" y="241271"/>
                  <a:pt x="43819" y="97522"/>
                  <a:pt x="0" y="0"/>
                </a:cubicBezTo>
                <a:close/>
              </a:path>
              <a:path w="3700265" h="874987" stroke="0" extrusionOk="0">
                <a:moveTo>
                  <a:pt x="0" y="0"/>
                </a:moveTo>
                <a:cubicBezTo>
                  <a:pt x="139940" y="-22319"/>
                  <a:pt x="259759" y="43182"/>
                  <a:pt x="491607" y="0"/>
                </a:cubicBezTo>
                <a:cubicBezTo>
                  <a:pt x="723455" y="-43182"/>
                  <a:pt x="752017" y="13098"/>
                  <a:pt x="909208" y="0"/>
                </a:cubicBezTo>
                <a:cubicBezTo>
                  <a:pt x="1066399" y="-13098"/>
                  <a:pt x="1215087" y="44452"/>
                  <a:pt x="1511823" y="0"/>
                </a:cubicBezTo>
                <a:cubicBezTo>
                  <a:pt x="1808559" y="-44452"/>
                  <a:pt x="1843052" y="12131"/>
                  <a:pt x="2003429" y="0"/>
                </a:cubicBezTo>
                <a:cubicBezTo>
                  <a:pt x="2163806" y="-12131"/>
                  <a:pt x="2306285" y="22649"/>
                  <a:pt x="2495036" y="0"/>
                </a:cubicBezTo>
                <a:cubicBezTo>
                  <a:pt x="2683787" y="-22649"/>
                  <a:pt x="2917063" y="8170"/>
                  <a:pt x="3097650" y="0"/>
                </a:cubicBezTo>
                <a:cubicBezTo>
                  <a:pt x="3278237" y="-8170"/>
                  <a:pt x="3536774" y="33131"/>
                  <a:pt x="3700265" y="0"/>
                </a:cubicBezTo>
                <a:cubicBezTo>
                  <a:pt x="3713260" y="203408"/>
                  <a:pt x="3666881" y="338641"/>
                  <a:pt x="3700265" y="454993"/>
                </a:cubicBezTo>
                <a:cubicBezTo>
                  <a:pt x="3733649" y="571345"/>
                  <a:pt x="3690555" y="739628"/>
                  <a:pt x="3700265" y="874987"/>
                </a:cubicBezTo>
                <a:cubicBezTo>
                  <a:pt x="3522713" y="892495"/>
                  <a:pt x="3470360" y="847322"/>
                  <a:pt x="3245661" y="874987"/>
                </a:cubicBezTo>
                <a:cubicBezTo>
                  <a:pt x="3020962" y="902652"/>
                  <a:pt x="2906872" y="855460"/>
                  <a:pt x="2717052" y="874987"/>
                </a:cubicBezTo>
                <a:cubicBezTo>
                  <a:pt x="2527232" y="894514"/>
                  <a:pt x="2462301" y="825969"/>
                  <a:pt x="2225445" y="874987"/>
                </a:cubicBezTo>
                <a:cubicBezTo>
                  <a:pt x="1988589" y="924005"/>
                  <a:pt x="1917263" y="840417"/>
                  <a:pt x="1622831" y="874987"/>
                </a:cubicBezTo>
                <a:cubicBezTo>
                  <a:pt x="1328399" y="909557"/>
                  <a:pt x="1251180" y="830601"/>
                  <a:pt x="1020216" y="874987"/>
                </a:cubicBezTo>
                <a:cubicBezTo>
                  <a:pt x="789252" y="919373"/>
                  <a:pt x="726514" y="866542"/>
                  <a:pt x="565612" y="874987"/>
                </a:cubicBezTo>
                <a:cubicBezTo>
                  <a:pt x="404710" y="883432"/>
                  <a:pt x="176202" y="873285"/>
                  <a:pt x="0" y="874987"/>
                </a:cubicBezTo>
                <a:cubicBezTo>
                  <a:pt x="-53696" y="729518"/>
                  <a:pt x="25133" y="559206"/>
                  <a:pt x="0" y="419994"/>
                </a:cubicBezTo>
                <a:cubicBezTo>
                  <a:pt x="-25133" y="280782"/>
                  <a:pt x="19784" y="193984"/>
                  <a:pt x="0" y="0"/>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1219033472">
                  <a:prstGeom prst="rect">
                    <a:avLst/>
                  </a:prstGeom>
                  <ask:type>
                    <ask:lineSketchScribble/>
                  </ask:type>
                </ask:lineSketchStyleProps>
              </a:ext>
            </a:extLst>
          </a:ln>
          <a:effec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200" b="1">
                <a:solidFill>
                  <a:schemeClr val="folHlink"/>
                </a:solidFill>
                <a:latin typeface="+mj-lt"/>
                <a:ea typeface="+mj-ea"/>
                <a:cs typeface="Osaka"/>
              </a:defRPr>
            </a:lvl1pPr>
            <a:lvl2pPr algn="l" rtl="0" eaLnBrk="0" fontAlgn="base" hangingPunct="0">
              <a:spcBef>
                <a:spcPct val="0"/>
              </a:spcBef>
              <a:spcAft>
                <a:spcPct val="0"/>
              </a:spcAft>
              <a:defRPr sz="3200" b="1">
                <a:solidFill>
                  <a:schemeClr val="bg2"/>
                </a:solidFill>
                <a:latin typeface="Arial Black" pitchFamily="34" charset="0"/>
                <a:ea typeface="Osaka" pitchFamily="1" charset="-128"/>
                <a:cs typeface="Osaka"/>
              </a:defRPr>
            </a:lvl2pPr>
            <a:lvl3pPr algn="l" rtl="0" eaLnBrk="0" fontAlgn="base" hangingPunct="0">
              <a:spcBef>
                <a:spcPct val="0"/>
              </a:spcBef>
              <a:spcAft>
                <a:spcPct val="0"/>
              </a:spcAft>
              <a:defRPr sz="3200" b="1">
                <a:solidFill>
                  <a:schemeClr val="bg2"/>
                </a:solidFill>
                <a:latin typeface="Arial Black" pitchFamily="34" charset="0"/>
                <a:ea typeface="Osaka" pitchFamily="1" charset="-128"/>
                <a:cs typeface="Osaka"/>
              </a:defRPr>
            </a:lvl3pPr>
            <a:lvl4pPr algn="l" rtl="0" eaLnBrk="0" fontAlgn="base" hangingPunct="0">
              <a:spcBef>
                <a:spcPct val="0"/>
              </a:spcBef>
              <a:spcAft>
                <a:spcPct val="0"/>
              </a:spcAft>
              <a:defRPr sz="3200" b="1">
                <a:solidFill>
                  <a:schemeClr val="bg2"/>
                </a:solidFill>
                <a:latin typeface="Arial Black" pitchFamily="34" charset="0"/>
                <a:ea typeface="Osaka" pitchFamily="1" charset="-128"/>
                <a:cs typeface="Osaka"/>
              </a:defRPr>
            </a:lvl4pPr>
            <a:lvl5pPr algn="l" rtl="0" eaLnBrk="0" fontAlgn="base" hangingPunct="0">
              <a:spcBef>
                <a:spcPct val="0"/>
              </a:spcBef>
              <a:spcAft>
                <a:spcPct val="0"/>
              </a:spcAft>
              <a:defRPr sz="3200" b="1">
                <a:solidFill>
                  <a:schemeClr val="bg2"/>
                </a:solidFill>
                <a:latin typeface="Arial Black" pitchFamily="34" charset="0"/>
                <a:ea typeface="Osaka" pitchFamily="1" charset="-128"/>
                <a:cs typeface="Osaka"/>
              </a:defRPr>
            </a:lvl5pPr>
            <a:lvl6pPr marL="457200" algn="l" rtl="0" fontAlgn="base">
              <a:spcBef>
                <a:spcPct val="0"/>
              </a:spcBef>
              <a:spcAft>
                <a:spcPct val="0"/>
              </a:spcAft>
              <a:defRPr sz="3200" b="1">
                <a:solidFill>
                  <a:schemeClr val="bg2"/>
                </a:solidFill>
                <a:latin typeface="Arial Black" pitchFamily="34" charset="0"/>
                <a:ea typeface="Osaka" pitchFamily="1" charset="-128"/>
              </a:defRPr>
            </a:lvl6pPr>
            <a:lvl7pPr marL="914400" algn="l" rtl="0" fontAlgn="base">
              <a:spcBef>
                <a:spcPct val="0"/>
              </a:spcBef>
              <a:spcAft>
                <a:spcPct val="0"/>
              </a:spcAft>
              <a:defRPr sz="3200" b="1">
                <a:solidFill>
                  <a:schemeClr val="bg2"/>
                </a:solidFill>
                <a:latin typeface="Arial Black" pitchFamily="34" charset="0"/>
                <a:ea typeface="Osaka" pitchFamily="1" charset="-128"/>
              </a:defRPr>
            </a:lvl7pPr>
            <a:lvl8pPr marL="1371600" algn="l" rtl="0" fontAlgn="base">
              <a:spcBef>
                <a:spcPct val="0"/>
              </a:spcBef>
              <a:spcAft>
                <a:spcPct val="0"/>
              </a:spcAft>
              <a:defRPr sz="3200" b="1">
                <a:solidFill>
                  <a:schemeClr val="bg2"/>
                </a:solidFill>
                <a:latin typeface="Arial Black" pitchFamily="34" charset="0"/>
                <a:ea typeface="Osaka" pitchFamily="1" charset="-128"/>
              </a:defRPr>
            </a:lvl8pPr>
            <a:lvl9pPr marL="1828800" algn="l" rtl="0" fontAlgn="base">
              <a:spcBef>
                <a:spcPct val="0"/>
              </a:spcBef>
              <a:spcAft>
                <a:spcPct val="0"/>
              </a:spcAft>
              <a:defRPr sz="3200" b="1">
                <a:solidFill>
                  <a:schemeClr val="bg2"/>
                </a:solidFill>
                <a:latin typeface="Arial Black" pitchFamily="34" charset="0"/>
                <a:ea typeface="Osaka" pitchFamily="1" charset="-128"/>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lang="en-GB" altLang="en-US" sz="2400" b="0" kern="0" dirty="0">
                <a:solidFill>
                  <a:schemeClr val="tx1"/>
                </a:solidFill>
                <a:latin typeface="+mn-lt"/>
              </a:rPr>
              <a:t>Philip Laing</a:t>
            </a:r>
            <a:endParaRPr kumimoji="0" lang="en-GB" altLang="en-US" sz="2400" b="0" i="0" u="none" strike="noStrike" kern="0" cap="none" spc="0" normalizeH="0" baseline="0" noProof="0" dirty="0">
              <a:ln>
                <a:noFill/>
              </a:ln>
              <a:solidFill>
                <a:schemeClr val="tx1"/>
              </a:solidFill>
              <a:effectLst/>
              <a:uLnTx/>
              <a:uFillTx/>
              <a:latin typeface="+mn-lt"/>
            </a:endParaRPr>
          </a:p>
        </p:txBody>
      </p:sp>
    </p:spTree>
    <p:extLst>
      <p:ext uri="{BB962C8B-B14F-4D97-AF65-F5344CB8AC3E}">
        <p14:creationId xmlns:p14="http://schemas.microsoft.com/office/powerpoint/2010/main" val="36784667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fade">
                                      <p:cBhvr>
                                        <p:cTn id="10" dur="500"/>
                                        <p:tgtEl>
                                          <p:spTgt spid="8"/>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fade">
                                      <p:cBhvr>
                                        <p:cTn id="15" dur="500"/>
                                        <p:tgtEl>
                                          <p:spTgt spid="9"/>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10"/>
                                        </p:tgtEl>
                                        <p:attrNameLst>
                                          <p:attrName>style.visibility</p:attrName>
                                        </p:attrNameLst>
                                      </p:cBhvr>
                                      <p:to>
                                        <p:strVal val="visible"/>
                                      </p:to>
                                    </p:set>
                                    <p:animEffect transition="in" filter="fade">
                                      <p:cBhvr>
                                        <p:cTn id="18"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0"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24712" y="1481959"/>
            <a:ext cx="5142575" cy="33233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TextBox 1"/>
          <p:cNvSpPr txBox="1">
            <a:spLocks noChangeArrowheads="1"/>
          </p:cNvSpPr>
          <p:nvPr/>
        </p:nvSpPr>
        <p:spPr bwMode="auto">
          <a:xfrm>
            <a:off x="2842351" y="5178699"/>
            <a:ext cx="6507298" cy="461665"/>
          </a:xfrm>
          <a:custGeom>
            <a:avLst/>
            <a:gdLst>
              <a:gd name="connsiteX0" fmla="*/ 0 w 6507298"/>
              <a:gd name="connsiteY0" fmla="*/ 0 h 461665"/>
              <a:gd name="connsiteX1" fmla="*/ 396354 w 6507298"/>
              <a:gd name="connsiteY1" fmla="*/ 0 h 461665"/>
              <a:gd name="connsiteX2" fmla="*/ 1118072 w 6507298"/>
              <a:gd name="connsiteY2" fmla="*/ 0 h 461665"/>
              <a:gd name="connsiteX3" fmla="*/ 1774718 w 6507298"/>
              <a:gd name="connsiteY3" fmla="*/ 0 h 461665"/>
              <a:gd name="connsiteX4" fmla="*/ 2171071 w 6507298"/>
              <a:gd name="connsiteY4" fmla="*/ 0 h 461665"/>
              <a:gd name="connsiteX5" fmla="*/ 2697571 w 6507298"/>
              <a:gd name="connsiteY5" fmla="*/ 0 h 461665"/>
              <a:gd name="connsiteX6" fmla="*/ 3419289 w 6507298"/>
              <a:gd name="connsiteY6" fmla="*/ 0 h 461665"/>
              <a:gd name="connsiteX7" fmla="*/ 4010862 w 6507298"/>
              <a:gd name="connsiteY7" fmla="*/ 0 h 461665"/>
              <a:gd name="connsiteX8" fmla="*/ 4667507 w 6507298"/>
              <a:gd name="connsiteY8" fmla="*/ 0 h 461665"/>
              <a:gd name="connsiteX9" fmla="*/ 5194007 w 6507298"/>
              <a:gd name="connsiteY9" fmla="*/ 0 h 461665"/>
              <a:gd name="connsiteX10" fmla="*/ 5785579 w 6507298"/>
              <a:gd name="connsiteY10" fmla="*/ 0 h 461665"/>
              <a:gd name="connsiteX11" fmla="*/ 6507298 w 6507298"/>
              <a:gd name="connsiteY11" fmla="*/ 0 h 461665"/>
              <a:gd name="connsiteX12" fmla="*/ 6507298 w 6507298"/>
              <a:gd name="connsiteY12" fmla="*/ 461665 h 461665"/>
              <a:gd name="connsiteX13" fmla="*/ 6110944 w 6507298"/>
              <a:gd name="connsiteY13" fmla="*/ 461665 h 461665"/>
              <a:gd name="connsiteX14" fmla="*/ 5714591 w 6507298"/>
              <a:gd name="connsiteY14" fmla="*/ 461665 h 461665"/>
              <a:gd name="connsiteX15" fmla="*/ 5057945 w 6507298"/>
              <a:gd name="connsiteY15" fmla="*/ 461665 h 461665"/>
              <a:gd name="connsiteX16" fmla="*/ 4661592 w 6507298"/>
              <a:gd name="connsiteY16" fmla="*/ 461665 h 461665"/>
              <a:gd name="connsiteX17" fmla="*/ 4070019 w 6507298"/>
              <a:gd name="connsiteY17" fmla="*/ 461665 h 461665"/>
              <a:gd name="connsiteX18" fmla="*/ 3608593 w 6507298"/>
              <a:gd name="connsiteY18" fmla="*/ 461665 h 461665"/>
              <a:gd name="connsiteX19" fmla="*/ 3017020 w 6507298"/>
              <a:gd name="connsiteY19" fmla="*/ 461665 h 461665"/>
              <a:gd name="connsiteX20" fmla="*/ 2425447 w 6507298"/>
              <a:gd name="connsiteY20" fmla="*/ 461665 h 461665"/>
              <a:gd name="connsiteX21" fmla="*/ 1833875 w 6507298"/>
              <a:gd name="connsiteY21" fmla="*/ 461665 h 461665"/>
              <a:gd name="connsiteX22" fmla="*/ 1242302 w 6507298"/>
              <a:gd name="connsiteY22" fmla="*/ 461665 h 461665"/>
              <a:gd name="connsiteX23" fmla="*/ 715803 w 6507298"/>
              <a:gd name="connsiteY23" fmla="*/ 461665 h 461665"/>
              <a:gd name="connsiteX24" fmla="*/ 0 w 6507298"/>
              <a:gd name="connsiteY24" fmla="*/ 461665 h 461665"/>
              <a:gd name="connsiteX25" fmla="*/ 0 w 6507298"/>
              <a:gd name="connsiteY25" fmla="*/ 0 h 461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6507298" h="461665" fill="none" extrusionOk="0">
                <a:moveTo>
                  <a:pt x="0" y="0"/>
                </a:moveTo>
                <a:cubicBezTo>
                  <a:pt x="197000" y="-27778"/>
                  <a:pt x="242771" y="41657"/>
                  <a:pt x="396354" y="0"/>
                </a:cubicBezTo>
                <a:cubicBezTo>
                  <a:pt x="549937" y="-41657"/>
                  <a:pt x="808822" y="77769"/>
                  <a:pt x="1118072" y="0"/>
                </a:cubicBezTo>
                <a:cubicBezTo>
                  <a:pt x="1427322" y="-77769"/>
                  <a:pt x="1497182" y="3693"/>
                  <a:pt x="1774718" y="0"/>
                </a:cubicBezTo>
                <a:cubicBezTo>
                  <a:pt x="2052254" y="-3693"/>
                  <a:pt x="2007381" y="31621"/>
                  <a:pt x="2171071" y="0"/>
                </a:cubicBezTo>
                <a:cubicBezTo>
                  <a:pt x="2334761" y="-31621"/>
                  <a:pt x="2466259" y="39502"/>
                  <a:pt x="2697571" y="0"/>
                </a:cubicBezTo>
                <a:cubicBezTo>
                  <a:pt x="2928883" y="-39502"/>
                  <a:pt x="3170356" y="4514"/>
                  <a:pt x="3419289" y="0"/>
                </a:cubicBezTo>
                <a:cubicBezTo>
                  <a:pt x="3668222" y="-4514"/>
                  <a:pt x="3838530" y="47431"/>
                  <a:pt x="4010862" y="0"/>
                </a:cubicBezTo>
                <a:cubicBezTo>
                  <a:pt x="4183194" y="-47431"/>
                  <a:pt x="4513245" y="19932"/>
                  <a:pt x="4667507" y="0"/>
                </a:cubicBezTo>
                <a:cubicBezTo>
                  <a:pt x="4821770" y="-19932"/>
                  <a:pt x="5062944" y="4200"/>
                  <a:pt x="5194007" y="0"/>
                </a:cubicBezTo>
                <a:cubicBezTo>
                  <a:pt x="5325070" y="-4200"/>
                  <a:pt x="5564782" y="15410"/>
                  <a:pt x="5785579" y="0"/>
                </a:cubicBezTo>
                <a:cubicBezTo>
                  <a:pt x="6006376" y="-15410"/>
                  <a:pt x="6308068" y="31747"/>
                  <a:pt x="6507298" y="0"/>
                </a:cubicBezTo>
                <a:cubicBezTo>
                  <a:pt x="6547366" y="150733"/>
                  <a:pt x="6490252" y="357139"/>
                  <a:pt x="6507298" y="461665"/>
                </a:cubicBezTo>
                <a:cubicBezTo>
                  <a:pt x="6365553" y="487435"/>
                  <a:pt x="6232931" y="434488"/>
                  <a:pt x="6110944" y="461665"/>
                </a:cubicBezTo>
                <a:cubicBezTo>
                  <a:pt x="5988957" y="488842"/>
                  <a:pt x="5896123" y="461175"/>
                  <a:pt x="5714591" y="461665"/>
                </a:cubicBezTo>
                <a:cubicBezTo>
                  <a:pt x="5533059" y="462155"/>
                  <a:pt x="5265656" y="389282"/>
                  <a:pt x="5057945" y="461665"/>
                </a:cubicBezTo>
                <a:cubicBezTo>
                  <a:pt x="4850234" y="534048"/>
                  <a:pt x="4789418" y="438488"/>
                  <a:pt x="4661592" y="461665"/>
                </a:cubicBezTo>
                <a:cubicBezTo>
                  <a:pt x="4533766" y="484842"/>
                  <a:pt x="4328765" y="438467"/>
                  <a:pt x="4070019" y="461665"/>
                </a:cubicBezTo>
                <a:cubicBezTo>
                  <a:pt x="3811273" y="484863"/>
                  <a:pt x="3781554" y="461418"/>
                  <a:pt x="3608593" y="461665"/>
                </a:cubicBezTo>
                <a:cubicBezTo>
                  <a:pt x="3435632" y="461912"/>
                  <a:pt x="3226783" y="408614"/>
                  <a:pt x="3017020" y="461665"/>
                </a:cubicBezTo>
                <a:cubicBezTo>
                  <a:pt x="2807257" y="514716"/>
                  <a:pt x="2597630" y="420966"/>
                  <a:pt x="2425447" y="461665"/>
                </a:cubicBezTo>
                <a:cubicBezTo>
                  <a:pt x="2253264" y="502364"/>
                  <a:pt x="2053349" y="409167"/>
                  <a:pt x="1833875" y="461665"/>
                </a:cubicBezTo>
                <a:cubicBezTo>
                  <a:pt x="1614401" y="514163"/>
                  <a:pt x="1390378" y="460455"/>
                  <a:pt x="1242302" y="461665"/>
                </a:cubicBezTo>
                <a:cubicBezTo>
                  <a:pt x="1094226" y="462875"/>
                  <a:pt x="851800" y="458886"/>
                  <a:pt x="715803" y="461665"/>
                </a:cubicBezTo>
                <a:cubicBezTo>
                  <a:pt x="579806" y="464444"/>
                  <a:pt x="268176" y="428425"/>
                  <a:pt x="0" y="461665"/>
                </a:cubicBezTo>
                <a:cubicBezTo>
                  <a:pt x="-4626" y="328533"/>
                  <a:pt x="40458" y="112900"/>
                  <a:pt x="0" y="0"/>
                </a:cubicBezTo>
                <a:close/>
              </a:path>
              <a:path w="6507298" h="461665" stroke="0" extrusionOk="0">
                <a:moveTo>
                  <a:pt x="0" y="0"/>
                </a:moveTo>
                <a:cubicBezTo>
                  <a:pt x="198996" y="-48253"/>
                  <a:pt x="401267" y="45707"/>
                  <a:pt x="526500" y="0"/>
                </a:cubicBezTo>
                <a:cubicBezTo>
                  <a:pt x="651733" y="-45707"/>
                  <a:pt x="733378" y="4853"/>
                  <a:pt x="922853" y="0"/>
                </a:cubicBezTo>
                <a:cubicBezTo>
                  <a:pt x="1112328" y="-4853"/>
                  <a:pt x="1442560" y="80851"/>
                  <a:pt x="1644572" y="0"/>
                </a:cubicBezTo>
                <a:cubicBezTo>
                  <a:pt x="1846584" y="-80851"/>
                  <a:pt x="1976910" y="12413"/>
                  <a:pt x="2171071" y="0"/>
                </a:cubicBezTo>
                <a:cubicBezTo>
                  <a:pt x="2365232" y="-12413"/>
                  <a:pt x="2500675" y="5533"/>
                  <a:pt x="2697571" y="0"/>
                </a:cubicBezTo>
                <a:cubicBezTo>
                  <a:pt x="2894467" y="-5533"/>
                  <a:pt x="3146246" y="7165"/>
                  <a:pt x="3419289" y="0"/>
                </a:cubicBezTo>
                <a:cubicBezTo>
                  <a:pt x="3692332" y="-7165"/>
                  <a:pt x="3726296" y="37849"/>
                  <a:pt x="3880716" y="0"/>
                </a:cubicBezTo>
                <a:cubicBezTo>
                  <a:pt x="4035136" y="-37849"/>
                  <a:pt x="4417468" y="37582"/>
                  <a:pt x="4602434" y="0"/>
                </a:cubicBezTo>
                <a:cubicBezTo>
                  <a:pt x="4787400" y="-37582"/>
                  <a:pt x="5169886" y="38915"/>
                  <a:pt x="5324153" y="0"/>
                </a:cubicBezTo>
                <a:cubicBezTo>
                  <a:pt x="5478420" y="-38915"/>
                  <a:pt x="5665237" y="758"/>
                  <a:pt x="5915725" y="0"/>
                </a:cubicBezTo>
                <a:cubicBezTo>
                  <a:pt x="6166213" y="-758"/>
                  <a:pt x="6368979" y="15997"/>
                  <a:pt x="6507298" y="0"/>
                </a:cubicBezTo>
                <a:cubicBezTo>
                  <a:pt x="6519309" y="186666"/>
                  <a:pt x="6507119" y="321628"/>
                  <a:pt x="6507298" y="461665"/>
                </a:cubicBezTo>
                <a:cubicBezTo>
                  <a:pt x="6335641" y="466292"/>
                  <a:pt x="6255384" y="421951"/>
                  <a:pt x="6110944" y="461665"/>
                </a:cubicBezTo>
                <a:cubicBezTo>
                  <a:pt x="5966504" y="501379"/>
                  <a:pt x="5648950" y="419179"/>
                  <a:pt x="5389226" y="461665"/>
                </a:cubicBezTo>
                <a:cubicBezTo>
                  <a:pt x="5129502" y="504151"/>
                  <a:pt x="5156116" y="418447"/>
                  <a:pt x="4927799" y="461665"/>
                </a:cubicBezTo>
                <a:cubicBezTo>
                  <a:pt x="4699482" y="504883"/>
                  <a:pt x="4549851" y="411562"/>
                  <a:pt x="4336227" y="461665"/>
                </a:cubicBezTo>
                <a:cubicBezTo>
                  <a:pt x="4122603" y="511768"/>
                  <a:pt x="3842719" y="449442"/>
                  <a:pt x="3614508" y="461665"/>
                </a:cubicBezTo>
                <a:cubicBezTo>
                  <a:pt x="3386297" y="473888"/>
                  <a:pt x="3191566" y="409401"/>
                  <a:pt x="3022936" y="461665"/>
                </a:cubicBezTo>
                <a:cubicBezTo>
                  <a:pt x="2854306" y="513929"/>
                  <a:pt x="2786109" y="419985"/>
                  <a:pt x="2626582" y="461665"/>
                </a:cubicBezTo>
                <a:cubicBezTo>
                  <a:pt x="2467055" y="503345"/>
                  <a:pt x="2262588" y="407217"/>
                  <a:pt x="2165156" y="461665"/>
                </a:cubicBezTo>
                <a:cubicBezTo>
                  <a:pt x="2067724" y="516113"/>
                  <a:pt x="1727266" y="449153"/>
                  <a:pt x="1443437" y="461665"/>
                </a:cubicBezTo>
                <a:cubicBezTo>
                  <a:pt x="1159608" y="474177"/>
                  <a:pt x="1075317" y="457756"/>
                  <a:pt x="851864" y="461665"/>
                </a:cubicBezTo>
                <a:cubicBezTo>
                  <a:pt x="628411" y="465574"/>
                  <a:pt x="216301" y="406668"/>
                  <a:pt x="0" y="461665"/>
                </a:cubicBezTo>
                <a:cubicBezTo>
                  <a:pt x="-9637" y="325272"/>
                  <a:pt x="13225" y="95047"/>
                  <a:pt x="0" y="0"/>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txBody>
          <a:bodyPr wrap="square">
            <a:spAutoFit/>
          </a:bodyPr>
          <a:lstStyle>
            <a:defPPr>
              <a:defRPr lang="en-US"/>
            </a:defPPr>
            <a:lvl1pPr algn="l" rtl="0" eaLnBrk="0" fontAlgn="base" hangingPunct="0">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5pPr>
            <a:lvl6pPr marL="2286000" algn="l" defTabSz="914400" rtl="0" eaLnBrk="1" latinLnBrk="0" hangingPunct="1">
              <a:defRPr sz="2400" kern="1200">
                <a:solidFill>
                  <a:schemeClr val="tx1"/>
                </a:solidFill>
                <a:latin typeface="Arial" panose="020B0604020202020204" pitchFamily="34" charset="0"/>
                <a:ea typeface="ＭＳ Ｐゴシック" panose="020B0600070205080204" pitchFamily="34" charset="-128"/>
                <a:cs typeface="+mn-cs"/>
              </a:defRPr>
            </a:lvl6pPr>
            <a:lvl7pPr marL="2743200" algn="l" defTabSz="914400" rtl="0" eaLnBrk="1" latinLnBrk="0" hangingPunct="1">
              <a:defRPr sz="2400" kern="1200">
                <a:solidFill>
                  <a:schemeClr val="tx1"/>
                </a:solidFill>
                <a:latin typeface="Arial" panose="020B0604020202020204" pitchFamily="34" charset="0"/>
                <a:ea typeface="ＭＳ Ｐゴシック" panose="020B0600070205080204" pitchFamily="34" charset="-128"/>
                <a:cs typeface="+mn-cs"/>
              </a:defRPr>
            </a:lvl7pPr>
            <a:lvl8pPr marL="3200400" algn="l" defTabSz="914400" rtl="0" eaLnBrk="1" latinLnBrk="0" hangingPunct="1">
              <a:defRPr sz="2400" kern="1200">
                <a:solidFill>
                  <a:schemeClr val="tx1"/>
                </a:solidFill>
                <a:latin typeface="Arial" panose="020B0604020202020204" pitchFamily="34" charset="0"/>
                <a:ea typeface="ＭＳ Ｐゴシック" panose="020B0600070205080204" pitchFamily="34" charset="-128"/>
                <a:cs typeface="+mn-cs"/>
              </a:defRPr>
            </a:lvl8pPr>
            <a:lvl9pPr marL="3657600" algn="l" defTabSz="914400" rtl="0" eaLnBrk="1" latinLnBrk="0" hangingPunct="1">
              <a:defRPr sz="2400" kern="1200">
                <a:solidFill>
                  <a:schemeClr val="tx1"/>
                </a:solidFill>
                <a:latin typeface="Arial" panose="020B0604020202020204" pitchFamily="34" charset="0"/>
                <a:ea typeface="ＭＳ Ｐゴシック" panose="020B0600070205080204" pitchFamily="34" charset="-128"/>
                <a:cs typeface="+mn-cs"/>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i="0" u="none" strike="noStrike" kern="1200" cap="none" spc="0" normalizeH="0" baseline="0" noProof="0" dirty="0">
                <a:ln>
                  <a:noFill/>
                </a:ln>
                <a:effectLst/>
                <a:uLnTx/>
                <a:uFillTx/>
                <a:latin typeface="+mn-lt"/>
                <a:cs typeface="Arial" panose="020B0604020202020204" pitchFamily="34" charset="0"/>
              </a:rPr>
              <a:t>Section 66, Sexual Offences Act 2003</a:t>
            </a:r>
          </a:p>
        </p:txBody>
      </p:sp>
      <p:sp>
        <p:nvSpPr>
          <p:cNvPr id="7" name="TextBox 6"/>
          <p:cNvSpPr txBox="1"/>
          <p:nvPr/>
        </p:nvSpPr>
        <p:spPr>
          <a:xfrm>
            <a:off x="1495926" y="448504"/>
            <a:ext cx="9047748" cy="584775"/>
          </a:xfrm>
          <a:prstGeom prst="rect">
            <a:avLst/>
          </a:prstGeom>
          <a:solidFill>
            <a:srgbClr val="002060"/>
          </a:solidFill>
        </p:spPr>
        <p:txBody>
          <a:bodyPr wrap="square" rtlCol="0">
            <a:spAutoFit/>
          </a:bodyPr>
          <a:lstStyle/>
          <a:p>
            <a:pPr algn="ctr"/>
            <a:r>
              <a:rPr lang="en-GB" sz="3200" b="1" dirty="0">
                <a:solidFill>
                  <a:schemeClr val="bg1"/>
                </a:solidFill>
              </a:rPr>
              <a:t>Exposure</a:t>
            </a:r>
          </a:p>
        </p:txBody>
      </p:sp>
    </p:spTree>
    <p:extLst>
      <p:ext uri="{BB962C8B-B14F-4D97-AF65-F5344CB8AC3E}">
        <p14:creationId xmlns:p14="http://schemas.microsoft.com/office/powerpoint/2010/main" val="7617059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1"/>
          <p:cNvSpPr txBox="1">
            <a:spLocks noChangeArrowheads="1"/>
          </p:cNvSpPr>
          <p:nvPr/>
        </p:nvSpPr>
        <p:spPr bwMode="auto">
          <a:xfrm>
            <a:off x="2615589" y="4820763"/>
            <a:ext cx="6904500" cy="461665"/>
          </a:xfrm>
          <a:custGeom>
            <a:avLst/>
            <a:gdLst>
              <a:gd name="connsiteX0" fmla="*/ 0 w 6904500"/>
              <a:gd name="connsiteY0" fmla="*/ 0 h 461665"/>
              <a:gd name="connsiteX1" fmla="*/ 368240 w 6904500"/>
              <a:gd name="connsiteY1" fmla="*/ 0 h 461665"/>
              <a:gd name="connsiteX2" fmla="*/ 1012660 w 6904500"/>
              <a:gd name="connsiteY2" fmla="*/ 0 h 461665"/>
              <a:gd name="connsiteX3" fmla="*/ 1380900 w 6904500"/>
              <a:gd name="connsiteY3" fmla="*/ 0 h 461665"/>
              <a:gd name="connsiteX4" fmla="*/ 1887230 w 6904500"/>
              <a:gd name="connsiteY4" fmla="*/ 0 h 461665"/>
              <a:gd name="connsiteX5" fmla="*/ 2600695 w 6904500"/>
              <a:gd name="connsiteY5" fmla="*/ 0 h 461665"/>
              <a:gd name="connsiteX6" fmla="*/ 3176070 w 6904500"/>
              <a:gd name="connsiteY6" fmla="*/ 0 h 461665"/>
              <a:gd name="connsiteX7" fmla="*/ 3820490 w 6904500"/>
              <a:gd name="connsiteY7" fmla="*/ 0 h 461665"/>
              <a:gd name="connsiteX8" fmla="*/ 4326820 w 6904500"/>
              <a:gd name="connsiteY8" fmla="*/ 0 h 461665"/>
              <a:gd name="connsiteX9" fmla="*/ 4902195 w 6904500"/>
              <a:gd name="connsiteY9" fmla="*/ 0 h 461665"/>
              <a:gd name="connsiteX10" fmla="*/ 5615660 w 6904500"/>
              <a:gd name="connsiteY10" fmla="*/ 0 h 461665"/>
              <a:gd name="connsiteX11" fmla="*/ 6052945 w 6904500"/>
              <a:gd name="connsiteY11" fmla="*/ 0 h 461665"/>
              <a:gd name="connsiteX12" fmla="*/ 6904500 w 6904500"/>
              <a:gd name="connsiteY12" fmla="*/ 0 h 461665"/>
              <a:gd name="connsiteX13" fmla="*/ 6904500 w 6904500"/>
              <a:gd name="connsiteY13" fmla="*/ 461665 h 461665"/>
              <a:gd name="connsiteX14" fmla="*/ 6398170 w 6904500"/>
              <a:gd name="connsiteY14" fmla="*/ 461665 h 461665"/>
              <a:gd name="connsiteX15" fmla="*/ 6029930 w 6904500"/>
              <a:gd name="connsiteY15" fmla="*/ 461665 h 461665"/>
              <a:gd name="connsiteX16" fmla="*/ 5454555 w 6904500"/>
              <a:gd name="connsiteY16" fmla="*/ 461665 h 461665"/>
              <a:gd name="connsiteX17" fmla="*/ 5017270 w 6904500"/>
              <a:gd name="connsiteY17" fmla="*/ 461665 h 461665"/>
              <a:gd name="connsiteX18" fmla="*/ 4441895 w 6904500"/>
              <a:gd name="connsiteY18" fmla="*/ 461665 h 461665"/>
              <a:gd name="connsiteX19" fmla="*/ 3866520 w 6904500"/>
              <a:gd name="connsiteY19" fmla="*/ 461665 h 461665"/>
              <a:gd name="connsiteX20" fmla="*/ 3291145 w 6904500"/>
              <a:gd name="connsiteY20" fmla="*/ 461665 h 461665"/>
              <a:gd name="connsiteX21" fmla="*/ 2715770 w 6904500"/>
              <a:gd name="connsiteY21" fmla="*/ 461665 h 461665"/>
              <a:gd name="connsiteX22" fmla="*/ 2209440 w 6904500"/>
              <a:gd name="connsiteY22" fmla="*/ 461665 h 461665"/>
              <a:gd name="connsiteX23" fmla="*/ 1565020 w 6904500"/>
              <a:gd name="connsiteY23" fmla="*/ 461665 h 461665"/>
              <a:gd name="connsiteX24" fmla="*/ 989645 w 6904500"/>
              <a:gd name="connsiteY24" fmla="*/ 461665 h 461665"/>
              <a:gd name="connsiteX25" fmla="*/ 0 w 6904500"/>
              <a:gd name="connsiteY25" fmla="*/ 461665 h 461665"/>
              <a:gd name="connsiteX26" fmla="*/ 0 w 6904500"/>
              <a:gd name="connsiteY26" fmla="*/ 0 h 461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6904500" h="461665" fill="none" extrusionOk="0">
                <a:moveTo>
                  <a:pt x="0" y="0"/>
                </a:moveTo>
                <a:cubicBezTo>
                  <a:pt x="165688" y="-32204"/>
                  <a:pt x="189197" y="25163"/>
                  <a:pt x="368240" y="0"/>
                </a:cubicBezTo>
                <a:cubicBezTo>
                  <a:pt x="547283" y="-25163"/>
                  <a:pt x="745680" y="17228"/>
                  <a:pt x="1012660" y="0"/>
                </a:cubicBezTo>
                <a:cubicBezTo>
                  <a:pt x="1279640" y="-17228"/>
                  <a:pt x="1254168" y="38310"/>
                  <a:pt x="1380900" y="0"/>
                </a:cubicBezTo>
                <a:cubicBezTo>
                  <a:pt x="1507632" y="-38310"/>
                  <a:pt x="1748833" y="20877"/>
                  <a:pt x="1887230" y="0"/>
                </a:cubicBezTo>
                <a:cubicBezTo>
                  <a:pt x="2025627" y="-20877"/>
                  <a:pt x="2267019" y="42722"/>
                  <a:pt x="2600695" y="0"/>
                </a:cubicBezTo>
                <a:cubicBezTo>
                  <a:pt x="2934372" y="-42722"/>
                  <a:pt x="2945317" y="20038"/>
                  <a:pt x="3176070" y="0"/>
                </a:cubicBezTo>
                <a:cubicBezTo>
                  <a:pt x="3406823" y="-20038"/>
                  <a:pt x="3525790" y="1929"/>
                  <a:pt x="3820490" y="0"/>
                </a:cubicBezTo>
                <a:cubicBezTo>
                  <a:pt x="4115190" y="-1929"/>
                  <a:pt x="4140233" y="6848"/>
                  <a:pt x="4326820" y="0"/>
                </a:cubicBezTo>
                <a:cubicBezTo>
                  <a:pt x="4513407" y="-6848"/>
                  <a:pt x="4707234" y="35824"/>
                  <a:pt x="4902195" y="0"/>
                </a:cubicBezTo>
                <a:cubicBezTo>
                  <a:pt x="5097156" y="-35824"/>
                  <a:pt x="5441971" y="14901"/>
                  <a:pt x="5615660" y="0"/>
                </a:cubicBezTo>
                <a:cubicBezTo>
                  <a:pt x="5789349" y="-14901"/>
                  <a:pt x="5944288" y="50000"/>
                  <a:pt x="6052945" y="0"/>
                </a:cubicBezTo>
                <a:cubicBezTo>
                  <a:pt x="6161602" y="-50000"/>
                  <a:pt x="6506702" y="97911"/>
                  <a:pt x="6904500" y="0"/>
                </a:cubicBezTo>
                <a:cubicBezTo>
                  <a:pt x="6915654" y="160857"/>
                  <a:pt x="6900585" y="323140"/>
                  <a:pt x="6904500" y="461665"/>
                </a:cubicBezTo>
                <a:cubicBezTo>
                  <a:pt x="6776738" y="490714"/>
                  <a:pt x="6557632" y="432175"/>
                  <a:pt x="6398170" y="461665"/>
                </a:cubicBezTo>
                <a:cubicBezTo>
                  <a:pt x="6238708" y="491155"/>
                  <a:pt x="6114252" y="454064"/>
                  <a:pt x="6029930" y="461665"/>
                </a:cubicBezTo>
                <a:cubicBezTo>
                  <a:pt x="5945608" y="469266"/>
                  <a:pt x="5683853" y="404786"/>
                  <a:pt x="5454555" y="461665"/>
                </a:cubicBezTo>
                <a:cubicBezTo>
                  <a:pt x="5225257" y="518544"/>
                  <a:pt x="5125390" y="459848"/>
                  <a:pt x="5017270" y="461665"/>
                </a:cubicBezTo>
                <a:cubicBezTo>
                  <a:pt x="4909151" y="463482"/>
                  <a:pt x="4625454" y="407797"/>
                  <a:pt x="4441895" y="461665"/>
                </a:cubicBezTo>
                <a:cubicBezTo>
                  <a:pt x="4258336" y="515533"/>
                  <a:pt x="4086912" y="397570"/>
                  <a:pt x="3866520" y="461665"/>
                </a:cubicBezTo>
                <a:cubicBezTo>
                  <a:pt x="3646129" y="525760"/>
                  <a:pt x="3447316" y="423917"/>
                  <a:pt x="3291145" y="461665"/>
                </a:cubicBezTo>
                <a:cubicBezTo>
                  <a:pt x="3134974" y="499413"/>
                  <a:pt x="2842115" y="412007"/>
                  <a:pt x="2715770" y="461665"/>
                </a:cubicBezTo>
                <a:cubicBezTo>
                  <a:pt x="2589426" y="511323"/>
                  <a:pt x="2315864" y="444371"/>
                  <a:pt x="2209440" y="461665"/>
                </a:cubicBezTo>
                <a:cubicBezTo>
                  <a:pt x="2103016" y="478959"/>
                  <a:pt x="1771789" y="445572"/>
                  <a:pt x="1565020" y="461665"/>
                </a:cubicBezTo>
                <a:cubicBezTo>
                  <a:pt x="1358251" y="477758"/>
                  <a:pt x="1211139" y="433017"/>
                  <a:pt x="989645" y="461665"/>
                </a:cubicBezTo>
                <a:cubicBezTo>
                  <a:pt x="768152" y="490313"/>
                  <a:pt x="283173" y="407105"/>
                  <a:pt x="0" y="461665"/>
                </a:cubicBezTo>
                <a:cubicBezTo>
                  <a:pt x="-27788" y="282393"/>
                  <a:pt x="48873" y="152082"/>
                  <a:pt x="0" y="0"/>
                </a:cubicBezTo>
                <a:close/>
              </a:path>
              <a:path w="6904500" h="461665" stroke="0" extrusionOk="0">
                <a:moveTo>
                  <a:pt x="0" y="0"/>
                </a:moveTo>
                <a:cubicBezTo>
                  <a:pt x="143311" y="-19477"/>
                  <a:pt x="256577" y="13144"/>
                  <a:pt x="506330" y="0"/>
                </a:cubicBezTo>
                <a:cubicBezTo>
                  <a:pt x="756083" y="-13144"/>
                  <a:pt x="709291" y="32806"/>
                  <a:pt x="874570" y="0"/>
                </a:cubicBezTo>
                <a:cubicBezTo>
                  <a:pt x="1039849" y="-32806"/>
                  <a:pt x="1343087" y="37104"/>
                  <a:pt x="1588035" y="0"/>
                </a:cubicBezTo>
                <a:cubicBezTo>
                  <a:pt x="1832983" y="-37104"/>
                  <a:pt x="1917301" y="56883"/>
                  <a:pt x="2094365" y="0"/>
                </a:cubicBezTo>
                <a:cubicBezTo>
                  <a:pt x="2271429" y="-56883"/>
                  <a:pt x="2349450" y="4760"/>
                  <a:pt x="2600695" y="0"/>
                </a:cubicBezTo>
                <a:cubicBezTo>
                  <a:pt x="2851940" y="-4760"/>
                  <a:pt x="3019062" y="8526"/>
                  <a:pt x="3314160" y="0"/>
                </a:cubicBezTo>
                <a:cubicBezTo>
                  <a:pt x="3609259" y="-8526"/>
                  <a:pt x="3581903" y="37661"/>
                  <a:pt x="3751445" y="0"/>
                </a:cubicBezTo>
                <a:cubicBezTo>
                  <a:pt x="3920988" y="-37661"/>
                  <a:pt x="4159446" y="35358"/>
                  <a:pt x="4464910" y="0"/>
                </a:cubicBezTo>
                <a:cubicBezTo>
                  <a:pt x="4770375" y="-35358"/>
                  <a:pt x="4874275" y="36680"/>
                  <a:pt x="5178375" y="0"/>
                </a:cubicBezTo>
                <a:cubicBezTo>
                  <a:pt x="5482476" y="-36680"/>
                  <a:pt x="5613729" y="42151"/>
                  <a:pt x="5753750" y="0"/>
                </a:cubicBezTo>
                <a:cubicBezTo>
                  <a:pt x="5893771" y="-42151"/>
                  <a:pt x="6560714" y="68649"/>
                  <a:pt x="6904500" y="0"/>
                </a:cubicBezTo>
                <a:cubicBezTo>
                  <a:pt x="6916511" y="186666"/>
                  <a:pt x="6904321" y="321628"/>
                  <a:pt x="6904500" y="461665"/>
                </a:cubicBezTo>
                <a:cubicBezTo>
                  <a:pt x="6738312" y="495752"/>
                  <a:pt x="6696129" y="431683"/>
                  <a:pt x="6536260" y="461665"/>
                </a:cubicBezTo>
                <a:cubicBezTo>
                  <a:pt x="6376391" y="491647"/>
                  <a:pt x="6140308" y="382126"/>
                  <a:pt x="5822795" y="461665"/>
                </a:cubicBezTo>
                <a:cubicBezTo>
                  <a:pt x="5505282" y="541204"/>
                  <a:pt x="5546799" y="439024"/>
                  <a:pt x="5385510" y="461665"/>
                </a:cubicBezTo>
                <a:cubicBezTo>
                  <a:pt x="5224222" y="484306"/>
                  <a:pt x="5073827" y="442447"/>
                  <a:pt x="4810135" y="461665"/>
                </a:cubicBezTo>
                <a:cubicBezTo>
                  <a:pt x="4546444" y="480883"/>
                  <a:pt x="4337254" y="433439"/>
                  <a:pt x="4096670" y="461665"/>
                </a:cubicBezTo>
                <a:cubicBezTo>
                  <a:pt x="3856087" y="489891"/>
                  <a:pt x="3759239" y="416590"/>
                  <a:pt x="3521295" y="461665"/>
                </a:cubicBezTo>
                <a:cubicBezTo>
                  <a:pt x="3283351" y="506740"/>
                  <a:pt x="3316177" y="446785"/>
                  <a:pt x="3153055" y="461665"/>
                </a:cubicBezTo>
                <a:cubicBezTo>
                  <a:pt x="2989933" y="476545"/>
                  <a:pt x="2923160" y="460041"/>
                  <a:pt x="2715770" y="461665"/>
                </a:cubicBezTo>
                <a:cubicBezTo>
                  <a:pt x="2508380" y="463289"/>
                  <a:pt x="2285419" y="459198"/>
                  <a:pt x="2002305" y="461665"/>
                </a:cubicBezTo>
                <a:cubicBezTo>
                  <a:pt x="1719192" y="464132"/>
                  <a:pt x="1580560" y="429578"/>
                  <a:pt x="1426930" y="461665"/>
                </a:cubicBezTo>
                <a:cubicBezTo>
                  <a:pt x="1273301" y="493752"/>
                  <a:pt x="1106286" y="411282"/>
                  <a:pt x="989645" y="461665"/>
                </a:cubicBezTo>
                <a:cubicBezTo>
                  <a:pt x="873005" y="512048"/>
                  <a:pt x="220052" y="387331"/>
                  <a:pt x="0" y="461665"/>
                </a:cubicBezTo>
                <a:cubicBezTo>
                  <a:pt x="-51355" y="347363"/>
                  <a:pt x="20885" y="95506"/>
                  <a:pt x="0" y="0"/>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txBody>
          <a:bodyPr wrap="square">
            <a:spAutoFit/>
          </a:bodyPr>
          <a:lstStyle>
            <a:defPPr>
              <a:defRPr lang="en-US"/>
            </a:defPPr>
            <a:lvl1pPr algn="l" rtl="0" eaLnBrk="0" fontAlgn="base" hangingPunct="0">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1pPr>
            <a:lvl2pPr marL="457200" algn="l" rtl="0" eaLnBrk="0" fontAlgn="base" hangingPunct="0">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2pPr>
            <a:lvl3pPr marL="914400" algn="l" rtl="0" eaLnBrk="0" fontAlgn="base" hangingPunct="0">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3pPr>
            <a:lvl4pPr marL="1371600" algn="l" rtl="0" eaLnBrk="0" fontAlgn="base" hangingPunct="0">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4pPr>
            <a:lvl5pPr marL="1828800" algn="l" rtl="0" eaLnBrk="0" fontAlgn="base" hangingPunct="0">
              <a:spcBef>
                <a:spcPct val="0"/>
              </a:spcBef>
              <a:spcAft>
                <a:spcPct val="0"/>
              </a:spcAft>
              <a:defRPr sz="2400" kern="1200">
                <a:solidFill>
                  <a:schemeClr val="tx1"/>
                </a:solidFill>
                <a:latin typeface="Arial" panose="020B0604020202020204" pitchFamily="34" charset="0"/>
                <a:ea typeface="ＭＳ Ｐゴシック" panose="020B0600070205080204" pitchFamily="34" charset="-128"/>
                <a:cs typeface="+mn-cs"/>
              </a:defRPr>
            </a:lvl5pPr>
            <a:lvl6pPr marL="2286000" algn="l" defTabSz="914400" rtl="0" eaLnBrk="1" latinLnBrk="0" hangingPunct="1">
              <a:defRPr sz="2400" kern="1200">
                <a:solidFill>
                  <a:schemeClr val="tx1"/>
                </a:solidFill>
                <a:latin typeface="Arial" panose="020B0604020202020204" pitchFamily="34" charset="0"/>
                <a:ea typeface="ＭＳ Ｐゴシック" panose="020B0600070205080204" pitchFamily="34" charset="-128"/>
                <a:cs typeface="+mn-cs"/>
              </a:defRPr>
            </a:lvl6pPr>
            <a:lvl7pPr marL="2743200" algn="l" defTabSz="914400" rtl="0" eaLnBrk="1" latinLnBrk="0" hangingPunct="1">
              <a:defRPr sz="2400" kern="1200">
                <a:solidFill>
                  <a:schemeClr val="tx1"/>
                </a:solidFill>
                <a:latin typeface="Arial" panose="020B0604020202020204" pitchFamily="34" charset="0"/>
                <a:ea typeface="ＭＳ Ｐゴシック" panose="020B0600070205080204" pitchFamily="34" charset="-128"/>
                <a:cs typeface="+mn-cs"/>
              </a:defRPr>
            </a:lvl7pPr>
            <a:lvl8pPr marL="3200400" algn="l" defTabSz="914400" rtl="0" eaLnBrk="1" latinLnBrk="0" hangingPunct="1">
              <a:defRPr sz="2400" kern="1200">
                <a:solidFill>
                  <a:schemeClr val="tx1"/>
                </a:solidFill>
                <a:latin typeface="Arial" panose="020B0604020202020204" pitchFamily="34" charset="0"/>
                <a:ea typeface="ＭＳ Ｐゴシック" panose="020B0600070205080204" pitchFamily="34" charset="-128"/>
                <a:cs typeface="+mn-cs"/>
              </a:defRPr>
            </a:lvl8pPr>
            <a:lvl9pPr marL="3657600" algn="l" defTabSz="914400" rtl="0" eaLnBrk="1" latinLnBrk="0" hangingPunct="1">
              <a:defRPr sz="2400" kern="1200">
                <a:solidFill>
                  <a:schemeClr val="tx1"/>
                </a:solidFill>
                <a:latin typeface="Arial" panose="020B0604020202020204" pitchFamily="34" charset="0"/>
                <a:ea typeface="ＭＳ Ｐゴシック" panose="020B0600070205080204" pitchFamily="34" charset="-128"/>
                <a:cs typeface="+mn-cs"/>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i="0" u="none" strike="noStrike" kern="1200" cap="none" spc="0" normalizeH="0" baseline="0" noProof="0" dirty="0">
                <a:ln>
                  <a:noFill/>
                </a:ln>
                <a:effectLst/>
                <a:uLnTx/>
                <a:uFillTx/>
                <a:latin typeface="+mn-lt"/>
                <a:cs typeface="Arial" panose="020B0604020202020204" pitchFamily="34" charset="0"/>
              </a:rPr>
              <a:t>Section 66, Sexual Offences Act 2003</a:t>
            </a:r>
          </a:p>
        </p:txBody>
      </p:sp>
      <p:sp>
        <p:nvSpPr>
          <p:cNvPr id="4" name="TextBox 3">
            <a:extLst>
              <a:ext uri="{FF2B5EF4-FFF2-40B4-BE49-F238E27FC236}">
                <a16:creationId xmlns:a16="http://schemas.microsoft.com/office/drawing/2014/main" id="{D802E8E1-E093-429D-A5EF-CC7C0D678C5E}"/>
              </a:ext>
            </a:extLst>
          </p:cNvPr>
          <p:cNvSpPr txBox="1"/>
          <p:nvPr/>
        </p:nvSpPr>
        <p:spPr>
          <a:xfrm>
            <a:off x="751114" y="146360"/>
            <a:ext cx="10352315" cy="584775"/>
          </a:xfrm>
          <a:prstGeom prst="rect">
            <a:avLst/>
          </a:prstGeom>
          <a:solidFill>
            <a:srgbClr val="002060"/>
          </a:solidFill>
        </p:spPr>
        <p:txBody>
          <a:bodyPr wrap="square" rtlCol="0">
            <a:spAutoFit/>
          </a:bodyPr>
          <a:lstStyle/>
          <a:p>
            <a:pPr algn="ctr"/>
            <a:r>
              <a:rPr lang="en-GB" sz="3200" b="1" dirty="0">
                <a:solidFill>
                  <a:schemeClr val="bg1"/>
                </a:solidFill>
              </a:rPr>
              <a:t>Exposure</a:t>
            </a:r>
          </a:p>
        </p:txBody>
      </p:sp>
      <p:sp>
        <p:nvSpPr>
          <p:cNvPr id="5" name="Scroll: Horizontal 4">
            <a:extLst>
              <a:ext uri="{FF2B5EF4-FFF2-40B4-BE49-F238E27FC236}">
                <a16:creationId xmlns:a16="http://schemas.microsoft.com/office/drawing/2014/main" id="{0B36CE11-9AAB-46FC-A646-01E43AEE9A89}"/>
              </a:ext>
            </a:extLst>
          </p:cNvPr>
          <p:cNvSpPr/>
          <p:nvPr/>
        </p:nvSpPr>
        <p:spPr>
          <a:xfrm>
            <a:off x="1877786" y="1221677"/>
            <a:ext cx="8441871" cy="2795152"/>
          </a:xfrm>
          <a:prstGeom prst="horizontalScroll">
            <a:avLst/>
          </a:prstGeom>
          <a:solidFill>
            <a:schemeClr val="accent1">
              <a:lumMod val="60000"/>
              <a:lumOff val="4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A person </a:t>
            </a:r>
            <a:r>
              <a:rPr lang="en-GB" sz="2400" b="1" u="sng" dirty="0">
                <a:solidFill>
                  <a:schemeClr val="tx1"/>
                </a:solidFill>
              </a:rPr>
              <a:t>intentionally</a:t>
            </a:r>
            <a:r>
              <a:rPr lang="en-GB" sz="2400" dirty="0">
                <a:solidFill>
                  <a:schemeClr val="tx1"/>
                </a:solidFill>
              </a:rPr>
              <a:t> exposes their genitals</a:t>
            </a:r>
          </a:p>
          <a:p>
            <a:pPr algn="ctr"/>
            <a:r>
              <a:rPr lang="en-GB" sz="2400" b="1" dirty="0">
                <a:solidFill>
                  <a:schemeClr val="tx1"/>
                </a:solidFill>
              </a:rPr>
              <a:t>AND</a:t>
            </a:r>
          </a:p>
          <a:p>
            <a:pPr algn="ctr"/>
            <a:r>
              <a:rPr lang="en-GB" sz="2400" dirty="0">
                <a:solidFill>
                  <a:schemeClr val="tx1"/>
                </a:solidFill>
              </a:rPr>
              <a:t>they </a:t>
            </a:r>
            <a:r>
              <a:rPr lang="en-GB" sz="2400" b="1" u="sng" dirty="0">
                <a:solidFill>
                  <a:schemeClr val="tx1"/>
                </a:solidFill>
              </a:rPr>
              <a:t>intend </a:t>
            </a:r>
            <a:r>
              <a:rPr lang="en-GB" sz="2400" dirty="0">
                <a:solidFill>
                  <a:schemeClr val="tx1"/>
                </a:solidFill>
              </a:rPr>
              <a:t>that someone will see them &amp; be caused alarm or distress</a:t>
            </a:r>
          </a:p>
        </p:txBody>
      </p:sp>
    </p:spTree>
    <p:extLst>
      <p:ext uri="{BB962C8B-B14F-4D97-AF65-F5344CB8AC3E}">
        <p14:creationId xmlns:p14="http://schemas.microsoft.com/office/powerpoint/2010/main" val="5672464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bg/>
                                          </p:spTgt>
                                        </p:tgtEl>
                                        <p:attrNameLst>
                                          <p:attrName>style.visibility</p:attrName>
                                        </p:attrNameLst>
                                      </p:cBhvr>
                                      <p:to>
                                        <p:strVal val="visible"/>
                                      </p:to>
                                    </p:set>
                                    <p:animEffect transition="in" filter="fade">
                                      <p:cBhvr>
                                        <p:cTn id="7" dur="500"/>
                                        <p:tgtEl>
                                          <p:spTgt spid="5">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fade">
                                      <p:cBhvr>
                                        <p:cTn id="12" dur="500"/>
                                        <p:tgtEl>
                                          <p:spTgt spid="5">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xEl>
                                              <p:pRg st="1" end="1"/>
                                            </p:txEl>
                                          </p:spTgt>
                                        </p:tgtEl>
                                        <p:attrNameLst>
                                          <p:attrName>style.visibility</p:attrName>
                                        </p:attrNameLst>
                                      </p:cBhvr>
                                      <p:to>
                                        <p:strVal val="visible"/>
                                      </p:to>
                                    </p:set>
                                    <p:animEffect transition="in" filter="fade">
                                      <p:cBhvr>
                                        <p:cTn id="17" dur="500"/>
                                        <p:tgtEl>
                                          <p:spTgt spid="5">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xEl>
                                              <p:pRg st="2" end="2"/>
                                            </p:txEl>
                                          </p:spTgt>
                                        </p:tgtEl>
                                        <p:attrNameLst>
                                          <p:attrName>style.visibility</p:attrName>
                                        </p:attrNameLst>
                                      </p:cBhvr>
                                      <p:to>
                                        <p:strVal val="visible"/>
                                      </p:to>
                                    </p:set>
                                    <p:animEffect transition="in" filter="fade">
                                      <p:cBhvr>
                                        <p:cTn id="22" dur="500"/>
                                        <p:tgtEl>
                                          <p:spTgt spid="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725215" y="259821"/>
            <a:ext cx="11004330" cy="584775"/>
          </a:xfrm>
          <a:prstGeom prst="rect">
            <a:avLst/>
          </a:prstGeom>
          <a:solidFill>
            <a:srgbClr val="002060"/>
          </a:solidFill>
        </p:spPr>
        <p:txBody>
          <a:bodyPr wrap="square" rtlCol="0">
            <a:spAutoFit/>
          </a:bodyPr>
          <a:lstStyle/>
          <a:p>
            <a:pPr algn="ctr"/>
            <a:r>
              <a:rPr lang="en-GB" sz="3200" b="1" dirty="0">
                <a:solidFill>
                  <a:schemeClr val="bg1"/>
                </a:solidFill>
              </a:rPr>
              <a:t>Alarm or Distress</a:t>
            </a:r>
          </a:p>
        </p:txBody>
      </p:sp>
      <p:pic>
        <p:nvPicPr>
          <p:cNvPr id="1026" name="Picture 2" descr="What Is Indecent Exposure? | Britton &amp; Time Solicitors">
            <a:extLst>
              <a:ext uri="{FF2B5EF4-FFF2-40B4-BE49-F238E27FC236}">
                <a16:creationId xmlns:a16="http://schemas.microsoft.com/office/drawing/2014/main" id="{B830E09B-BA65-4308-BA05-A23640E7C5CC}"/>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80877" y="2349061"/>
            <a:ext cx="3452649" cy="2301766"/>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Rounded Corners 1">
            <a:extLst>
              <a:ext uri="{FF2B5EF4-FFF2-40B4-BE49-F238E27FC236}">
                <a16:creationId xmlns:a16="http://schemas.microsoft.com/office/drawing/2014/main" id="{C2D55E98-982A-4FE1-95DC-E18442B84C8D}"/>
              </a:ext>
            </a:extLst>
          </p:cNvPr>
          <p:cNvSpPr/>
          <p:nvPr/>
        </p:nvSpPr>
        <p:spPr>
          <a:xfrm>
            <a:off x="6096000" y="2073165"/>
            <a:ext cx="5265683" cy="2853559"/>
          </a:xfrm>
          <a:custGeom>
            <a:avLst/>
            <a:gdLst>
              <a:gd name="connsiteX0" fmla="*/ 0 w 5265683"/>
              <a:gd name="connsiteY0" fmla="*/ 475603 h 2853559"/>
              <a:gd name="connsiteX1" fmla="*/ 475603 w 5265683"/>
              <a:gd name="connsiteY1" fmla="*/ 0 h 2853559"/>
              <a:gd name="connsiteX2" fmla="*/ 1014913 w 5265683"/>
              <a:gd name="connsiteY2" fmla="*/ 0 h 2853559"/>
              <a:gd name="connsiteX3" fmla="*/ 1467933 w 5265683"/>
              <a:gd name="connsiteY3" fmla="*/ 0 h 2853559"/>
              <a:gd name="connsiteX4" fmla="*/ 1877808 w 5265683"/>
              <a:gd name="connsiteY4" fmla="*/ 0 h 2853559"/>
              <a:gd name="connsiteX5" fmla="*/ 2330828 w 5265683"/>
              <a:gd name="connsiteY5" fmla="*/ 0 h 2853559"/>
              <a:gd name="connsiteX6" fmla="*/ 2913283 w 5265683"/>
              <a:gd name="connsiteY6" fmla="*/ 0 h 2853559"/>
              <a:gd name="connsiteX7" fmla="*/ 3366303 w 5265683"/>
              <a:gd name="connsiteY7" fmla="*/ 0 h 2853559"/>
              <a:gd name="connsiteX8" fmla="*/ 3776178 w 5265683"/>
              <a:gd name="connsiteY8" fmla="*/ 0 h 2853559"/>
              <a:gd name="connsiteX9" fmla="*/ 4229198 w 5265683"/>
              <a:gd name="connsiteY9" fmla="*/ 0 h 2853559"/>
              <a:gd name="connsiteX10" fmla="*/ 4790080 w 5265683"/>
              <a:gd name="connsiteY10" fmla="*/ 0 h 2853559"/>
              <a:gd name="connsiteX11" fmla="*/ 5265683 w 5265683"/>
              <a:gd name="connsiteY11" fmla="*/ 475603 h 2853559"/>
              <a:gd name="connsiteX12" fmla="*/ 5265683 w 5265683"/>
              <a:gd name="connsiteY12" fmla="*/ 894121 h 2853559"/>
              <a:gd name="connsiteX13" fmla="*/ 5265683 w 5265683"/>
              <a:gd name="connsiteY13" fmla="*/ 1369709 h 2853559"/>
              <a:gd name="connsiteX14" fmla="*/ 5265683 w 5265683"/>
              <a:gd name="connsiteY14" fmla="*/ 1883344 h 2853559"/>
              <a:gd name="connsiteX15" fmla="*/ 5265683 w 5265683"/>
              <a:gd name="connsiteY15" fmla="*/ 2377956 h 2853559"/>
              <a:gd name="connsiteX16" fmla="*/ 4790080 w 5265683"/>
              <a:gd name="connsiteY16" fmla="*/ 2853559 h 2853559"/>
              <a:gd name="connsiteX17" fmla="*/ 4293915 w 5265683"/>
              <a:gd name="connsiteY17" fmla="*/ 2853559 h 2853559"/>
              <a:gd name="connsiteX18" fmla="*/ 3754606 w 5265683"/>
              <a:gd name="connsiteY18" fmla="*/ 2853559 h 2853559"/>
              <a:gd name="connsiteX19" fmla="*/ 3344730 w 5265683"/>
              <a:gd name="connsiteY19" fmla="*/ 2853559 h 2853559"/>
              <a:gd name="connsiteX20" fmla="*/ 2719131 w 5265683"/>
              <a:gd name="connsiteY20" fmla="*/ 2853559 h 2853559"/>
              <a:gd name="connsiteX21" fmla="*/ 2179821 w 5265683"/>
              <a:gd name="connsiteY21" fmla="*/ 2853559 h 2853559"/>
              <a:gd name="connsiteX22" fmla="*/ 1554222 w 5265683"/>
              <a:gd name="connsiteY22" fmla="*/ 2853559 h 2853559"/>
              <a:gd name="connsiteX23" fmla="*/ 1058057 w 5265683"/>
              <a:gd name="connsiteY23" fmla="*/ 2853559 h 2853559"/>
              <a:gd name="connsiteX24" fmla="*/ 475603 w 5265683"/>
              <a:gd name="connsiteY24" fmla="*/ 2853559 h 2853559"/>
              <a:gd name="connsiteX25" fmla="*/ 0 w 5265683"/>
              <a:gd name="connsiteY25" fmla="*/ 2377956 h 2853559"/>
              <a:gd name="connsiteX26" fmla="*/ 0 w 5265683"/>
              <a:gd name="connsiteY26" fmla="*/ 1902368 h 2853559"/>
              <a:gd name="connsiteX27" fmla="*/ 0 w 5265683"/>
              <a:gd name="connsiteY27" fmla="*/ 1407756 h 2853559"/>
              <a:gd name="connsiteX28" fmla="*/ 0 w 5265683"/>
              <a:gd name="connsiteY28" fmla="*/ 894121 h 2853559"/>
              <a:gd name="connsiteX29" fmla="*/ 0 w 5265683"/>
              <a:gd name="connsiteY29" fmla="*/ 475603 h 2853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65683" h="2853559" fill="none" extrusionOk="0">
                <a:moveTo>
                  <a:pt x="0" y="475603"/>
                </a:moveTo>
                <a:cubicBezTo>
                  <a:pt x="-11796" y="249712"/>
                  <a:pt x="208964" y="-12504"/>
                  <a:pt x="475603" y="0"/>
                </a:cubicBezTo>
                <a:cubicBezTo>
                  <a:pt x="607467" y="-35196"/>
                  <a:pt x="790500" y="26741"/>
                  <a:pt x="1014913" y="0"/>
                </a:cubicBezTo>
                <a:cubicBezTo>
                  <a:pt x="1239326" y="-26741"/>
                  <a:pt x="1303541" y="48029"/>
                  <a:pt x="1467933" y="0"/>
                </a:cubicBezTo>
                <a:cubicBezTo>
                  <a:pt x="1632325" y="-48029"/>
                  <a:pt x="1764683" y="34235"/>
                  <a:pt x="1877808" y="0"/>
                </a:cubicBezTo>
                <a:cubicBezTo>
                  <a:pt x="1990934" y="-34235"/>
                  <a:pt x="2129262" y="10198"/>
                  <a:pt x="2330828" y="0"/>
                </a:cubicBezTo>
                <a:cubicBezTo>
                  <a:pt x="2532394" y="-10198"/>
                  <a:pt x="2764769" y="45054"/>
                  <a:pt x="2913283" y="0"/>
                </a:cubicBezTo>
                <a:cubicBezTo>
                  <a:pt x="3061797" y="-45054"/>
                  <a:pt x="3259212" y="23921"/>
                  <a:pt x="3366303" y="0"/>
                </a:cubicBezTo>
                <a:cubicBezTo>
                  <a:pt x="3473394" y="-23921"/>
                  <a:pt x="3656194" y="27966"/>
                  <a:pt x="3776178" y="0"/>
                </a:cubicBezTo>
                <a:cubicBezTo>
                  <a:pt x="3896162" y="-27966"/>
                  <a:pt x="4049471" y="18536"/>
                  <a:pt x="4229198" y="0"/>
                </a:cubicBezTo>
                <a:cubicBezTo>
                  <a:pt x="4408925" y="-18536"/>
                  <a:pt x="4632545" y="57431"/>
                  <a:pt x="4790080" y="0"/>
                </a:cubicBezTo>
                <a:cubicBezTo>
                  <a:pt x="5014665" y="4566"/>
                  <a:pt x="5293603" y="242261"/>
                  <a:pt x="5265683" y="475603"/>
                </a:cubicBezTo>
                <a:cubicBezTo>
                  <a:pt x="5294828" y="664216"/>
                  <a:pt x="5225751" y="747437"/>
                  <a:pt x="5265683" y="894121"/>
                </a:cubicBezTo>
                <a:cubicBezTo>
                  <a:pt x="5305615" y="1040805"/>
                  <a:pt x="5256501" y="1262079"/>
                  <a:pt x="5265683" y="1369709"/>
                </a:cubicBezTo>
                <a:cubicBezTo>
                  <a:pt x="5274865" y="1477339"/>
                  <a:pt x="5252399" y="1648286"/>
                  <a:pt x="5265683" y="1883344"/>
                </a:cubicBezTo>
                <a:cubicBezTo>
                  <a:pt x="5278967" y="2118403"/>
                  <a:pt x="5221462" y="2132063"/>
                  <a:pt x="5265683" y="2377956"/>
                </a:cubicBezTo>
                <a:cubicBezTo>
                  <a:pt x="5257888" y="2669173"/>
                  <a:pt x="5072344" y="2820558"/>
                  <a:pt x="4790080" y="2853559"/>
                </a:cubicBezTo>
                <a:cubicBezTo>
                  <a:pt x="4580264" y="2879384"/>
                  <a:pt x="4410769" y="2804306"/>
                  <a:pt x="4293915" y="2853559"/>
                </a:cubicBezTo>
                <a:cubicBezTo>
                  <a:pt x="4177061" y="2902812"/>
                  <a:pt x="3885630" y="2830695"/>
                  <a:pt x="3754606" y="2853559"/>
                </a:cubicBezTo>
                <a:cubicBezTo>
                  <a:pt x="3623582" y="2876423"/>
                  <a:pt x="3495991" y="2836438"/>
                  <a:pt x="3344730" y="2853559"/>
                </a:cubicBezTo>
                <a:cubicBezTo>
                  <a:pt x="3193469" y="2870680"/>
                  <a:pt x="2985108" y="2783214"/>
                  <a:pt x="2719131" y="2853559"/>
                </a:cubicBezTo>
                <a:cubicBezTo>
                  <a:pt x="2453154" y="2923904"/>
                  <a:pt x="2293910" y="2840057"/>
                  <a:pt x="2179821" y="2853559"/>
                </a:cubicBezTo>
                <a:cubicBezTo>
                  <a:pt x="2065732" y="2867061"/>
                  <a:pt x="1782174" y="2808712"/>
                  <a:pt x="1554222" y="2853559"/>
                </a:cubicBezTo>
                <a:cubicBezTo>
                  <a:pt x="1326270" y="2898406"/>
                  <a:pt x="1250577" y="2835191"/>
                  <a:pt x="1058057" y="2853559"/>
                </a:cubicBezTo>
                <a:cubicBezTo>
                  <a:pt x="865538" y="2871927"/>
                  <a:pt x="675534" y="2836728"/>
                  <a:pt x="475603" y="2853559"/>
                </a:cubicBezTo>
                <a:cubicBezTo>
                  <a:pt x="208238" y="2867746"/>
                  <a:pt x="34151" y="2700791"/>
                  <a:pt x="0" y="2377956"/>
                </a:cubicBezTo>
                <a:cubicBezTo>
                  <a:pt x="-44910" y="2242012"/>
                  <a:pt x="4585" y="2056450"/>
                  <a:pt x="0" y="1902368"/>
                </a:cubicBezTo>
                <a:cubicBezTo>
                  <a:pt x="-4585" y="1748286"/>
                  <a:pt x="8110" y="1532331"/>
                  <a:pt x="0" y="1407756"/>
                </a:cubicBezTo>
                <a:cubicBezTo>
                  <a:pt x="-8110" y="1283181"/>
                  <a:pt x="32174" y="1099281"/>
                  <a:pt x="0" y="894121"/>
                </a:cubicBezTo>
                <a:cubicBezTo>
                  <a:pt x="-32174" y="688961"/>
                  <a:pt x="14814" y="643720"/>
                  <a:pt x="0" y="475603"/>
                </a:cubicBezTo>
                <a:close/>
              </a:path>
              <a:path w="5265683" h="2853559" stroke="0" extrusionOk="0">
                <a:moveTo>
                  <a:pt x="0" y="475603"/>
                </a:moveTo>
                <a:cubicBezTo>
                  <a:pt x="-21821" y="199476"/>
                  <a:pt x="165567" y="17778"/>
                  <a:pt x="475603" y="0"/>
                </a:cubicBezTo>
                <a:cubicBezTo>
                  <a:pt x="752534" y="-51276"/>
                  <a:pt x="805493" y="56164"/>
                  <a:pt x="1101202" y="0"/>
                </a:cubicBezTo>
                <a:cubicBezTo>
                  <a:pt x="1396911" y="-56164"/>
                  <a:pt x="1476352" y="47225"/>
                  <a:pt x="1597367" y="0"/>
                </a:cubicBezTo>
                <a:cubicBezTo>
                  <a:pt x="1718382" y="-47225"/>
                  <a:pt x="1912944" y="5475"/>
                  <a:pt x="2050387" y="0"/>
                </a:cubicBezTo>
                <a:cubicBezTo>
                  <a:pt x="2187830" y="-5475"/>
                  <a:pt x="2489683" y="44088"/>
                  <a:pt x="2632842" y="0"/>
                </a:cubicBezTo>
                <a:cubicBezTo>
                  <a:pt x="2776002" y="-44088"/>
                  <a:pt x="2999232" y="13845"/>
                  <a:pt x="3129006" y="0"/>
                </a:cubicBezTo>
                <a:cubicBezTo>
                  <a:pt x="3258780" y="-13845"/>
                  <a:pt x="3442455" y="39767"/>
                  <a:pt x="3754606" y="0"/>
                </a:cubicBezTo>
                <a:cubicBezTo>
                  <a:pt x="4066757" y="-39767"/>
                  <a:pt x="4020829" y="19043"/>
                  <a:pt x="4207626" y="0"/>
                </a:cubicBezTo>
                <a:cubicBezTo>
                  <a:pt x="4394423" y="-19043"/>
                  <a:pt x="4630117" y="48018"/>
                  <a:pt x="4790080" y="0"/>
                </a:cubicBezTo>
                <a:cubicBezTo>
                  <a:pt x="5075448" y="5458"/>
                  <a:pt x="5224896" y="206338"/>
                  <a:pt x="5265683" y="475603"/>
                </a:cubicBezTo>
                <a:cubicBezTo>
                  <a:pt x="5290414" y="701960"/>
                  <a:pt x="5259861" y="818621"/>
                  <a:pt x="5265683" y="951191"/>
                </a:cubicBezTo>
                <a:cubicBezTo>
                  <a:pt x="5271505" y="1083761"/>
                  <a:pt x="5263773" y="1226764"/>
                  <a:pt x="5265683" y="1407756"/>
                </a:cubicBezTo>
                <a:cubicBezTo>
                  <a:pt x="5267593" y="1588748"/>
                  <a:pt x="5242321" y="1741725"/>
                  <a:pt x="5265683" y="1921391"/>
                </a:cubicBezTo>
                <a:cubicBezTo>
                  <a:pt x="5289045" y="2101058"/>
                  <a:pt x="5246062" y="2159657"/>
                  <a:pt x="5265683" y="2377956"/>
                </a:cubicBezTo>
                <a:cubicBezTo>
                  <a:pt x="5240743" y="2644719"/>
                  <a:pt x="5005203" y="2820754"/>
                  <a:pt x="4790080" y="2853559"/>
                </a:cubicBezTo>
                <a:cubicBezTo>
                  <a:pt x="4510974" y="2870600"/>
                  <a:pt x="4460601" y="2816627"/>
                  <a:pt x="4207626" y="2853559"/>
                </a:cubicBezTo>
                <a:cubicBezTo>
                  <a:pt x="3954651" y="2890491"/>
                  <a:pt x="3909913" y="2852436"/>
                  <a:pt x="3668316" y="2853559"/>
                </a:cubicBezTo>
                <a:cubicBezTo>
                  <a:pt x="3426719" y="2854682"/>
                  <a:pt x="3434455" y="2843946"/>
                  <a:pt x="3258441" y="2853559"/>
                </a:cubicBezTo>
                <a:cubicBezTo>
                  <a:pt x="3082427" y="2863172"/>
                  <a:pt x="2993667" y="2836802"/>
                  <a:pt x="2805421" y="2853559"/>
                </a:cubicBezTo>
                <a:cubicBezTo>
                  <a:pt x="2617175" y="2870316"/>
                  <a:pt x="2390009" y="2813159"/>
                  <a:pt x="2179821" y="2853559"/>
                </a:cubicBezTo>
                <a:cubicBezTo>
                  <a:pt x="1969633" y="2893959"/>
                  <a:pt x="1902922" y="2852906"/>
                  <a:pt x="1640512" y="2853559"/>
                </a:cubicBezTo>
                <a:cubicBezTo>
                  <a:pt x="1378102" y="2854212"/>
                  <a:pt x="1295609" y="2847060"/>
                  <a:pt x="1187492" y="2853559"/>
                </a:cubicBezTo>
                <a:cubicBezTo>
                  <a:pt x="1079375" y="2860058"/>
                  <a:pt x="621581" y="2819011"/>
                  <a:pt x="475603" y="2853559"/>
                </a:cubicBezTo>
                <a:cubicBezTo>
                  <a:pt x="184152" y="2851930"/>
                  <a:pt x="5977" y="2645770"/>
                  <a:pt x="0" y="2377956"/>
                </a:cubicBezTo>
                <a:cubicBezTo>
                  <a:pt x="-18902" y="2280546"/>
                  <a:pt x="14399" y="2088133"/>
                  <a:pt x="0" y="1902368"/>
                </a:cubicBezTo>
                <a:cubicBezTo>
                  <a:pt x="-14399" y="1716603"/>
                  <a:pt x="25879" y="1623806"/>
                  <a:pt x="0" y="1464827"/>
                </a:cubicBezTo>
                <a:cubicBezTo>
                  <a:pt x="-25879" y="1305848"/>
                  <a:pt x="23105" y="1120140"/>
                  <a:pt x="0" y="970215"/>
                </a:cubicBezTo>
                <a:cubicBezTo>
                  <a:pt x="-23105" y="820290"/>
                  <a:pt x="35156" y="669216"/>
                  <a:pt x="0" y="475603"/>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1219033472">
                  <a:prstGeom prst="round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There is no definition of alarm or distress, but these words should be given their ordinary meaning.</a:t>
            </a:r>
          </a:p>
          <a:p>
            <a:pPr algn="ctr"/>
            <a:endParaRPr lang="en-GB" sz="2400" dirty="0">
              <a:solidFill>
                <a:schemeClr val="tx1"/>
              </a:solidFill>
            </a:endParaRPr>
          </a:p>
          <a:p>
            <a:pPr algn="ctr"/>
            <a:r>
              <a:rPr lang="en-GB" sz="2400" dirty="0">
                <a:solidFill>
                  <a:schemeClr val="tx1"/>
                </a:solidFill>
              </a:rPr>
              <a:t>It will be a question for the court to decide.</a:t>
            </a:r>
          </a:p>
        </p:txBody>
      </p:sp>
    </p:spTree>
    <p:extLst>
      <p:ext uri="{BB962C8B-B14F-4D97-AF65-F5344CB8AC3E}">
        <p14:creationId xmlns:p14="http://schemas.microsoft.com/office/powerpoint/2010/main" val="17712530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bg/>
                                          </p:spTgt>
                                        </p:tgtEl>
                                        <p:attrNameLst>
                                          <p:attrName>style.visibility</p:attrName>
                                        </p:attrNameLst>
                                      </p:cBhvr>
                                      <p:to>
                                        <p:strVal val="visible"/>
                                      </p:to>
                                    </p:set>
                                    <p:animEffect transition="in" filter="fade">
                                      <p:cBhvr>
                                        <p:cTn id="7" dur="500"/>
                                        <p:tgtEl>
                                          <p:spTgt spid="2">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fade">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fade">
                                      <p:cBhvr>
                                        <p:cTn id="17"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77918" y="290849"/>
            <a:ext cx="11004330" cy="584775"/>
          </a:xfrm>
          <a:prstGeom prst="rect">
            <a:avLst/>
          </a:prstGeom>
          <a:solidFill>
            <a:srgbClr val="002060"/>
          </a:solidFill>
        </p:spPr>
        <p:txBody>
          <a:bodyPr wrap="square" rtlCol="0">
            <a:spAutoFit/>
          </a:bodyPr>
          <a:lstStyle/>
          <a:p>
            <a:pPr algn="ctr"/>
            <a:r>
              <a:rPr lang="en-GB" sz="3200" b="1" dirty="0">
                <a:solidFill>
                  <a:schemeClr val="bg1"/>
                </a:solidFill>
              </a:rPr>
              <a:t>Intentionally</a:t>
            </a:r>
          </a:p>
        </p:txBody>
      </p:sp>
      <p:sp>
        <p:nvSpPr>
          <p:cNvPr id="2" name="Scroll: Horizontal 1">
            <a:extLst>
              <a:ext uri="{FF2B5EF4-FFF2-40B4-BE49-F238E27FC236}">
                <a16:creationId xmlns:a16="http://schemas.microsoft.com/office/drawing/2014/main" id="{95D243F7-4A3F-48CC-8308-8F5FF20F0F38}"/>
              </a:ext>
            </a:extLst>
          </p:cNvPr>
          <p:cNvSpPr/>
          <p:nvPr/>
        </p:nvSpPr>
        <p:spPr>
          <a:xfrm>
            <a:off x="2073729" y="1224644"/>
            <a:ext cx="8490857" cy="3984172"/>
          </a:xfrm>
          <a:prstGeom prst="horizontalScroll">
            <a:avLst/>
          </a:prstGeom>
          <a:solidFill>
            <a:schemeClr val="tx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 offender has to </a:t>
            </a:r>
            <a:r>
              <a:rPr lang="en-GB" sz="2400" b="1" dirty="0">
                <a:solidFill>
                  <a:schemeClr val="tx1"/>
                </a:solidFill>
              </a:rPr>
              <a:t>intend to cause alarm or distress </a:t>
            </a:r>
            <a:r>
              <a:rPr lang="en-GB" sz="2400" dirty="0">
                <a:solidFill>
                  <a:schemeClr val="tx1"/>
                </a:solidFill>
              </a:rPr>
              <a:t>to a person who will see their genitalia.</a:t>
            </a:r>
          </a:p>
          <a:p>
            <a:pPr algn="ctr"/>
            <a:endParaRPr lang="en-GB" sz="2400" dirty="0">
              <a:solidFill>
                <a:schemeClr val="tx1"/>
              </a:solidFill>
            </a:endParaRPr>
          </a:p>
          <a:p>
            <a:pPr algn="ctr"/>
            <a:r>
              <a:rPr lang="en-GB" sz="2400" dirty="0">
                <a:solidFill>
                  <a:schemeClr val="tx1"/>
                </a:solidFill>
              </a:rPr>
              <a:t>Therefore, naturists’ normal leisure activities would not be an offence provided they are not in  a ‘public place’ &amp; on a ‘designated’ naturist site. </a:t>
            </a:r>
          </a:p>
        </p:txBody>
      </p:sp>
    </p:spTree>
    <p:extLst>
      <p:ext uri="{BB962C8B-B14F-4D97-AF65-F5344CB8AC3E}">
        <p14:creationId xmlns:p14="http://schemas.microsoft.com/office/powerpoint/2010/main" val="15685928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bg/>
                                          </p:spTgt>
                                        </p:tgtEl>
                                        <p:attrNameLst>
                                          <p:attrName>style.visibility</p:attrName>
                                        </p:attrNameLst>
                                      </p:cBhvr>
                                      <p:to>
                                        <p:strVal val="visible"/>
                                      </p:to>
                                    </p:set>
                                    <p:animEffect transition="in" filter="fade">
                                      <p:cBhvr>
                                        <p:cTn id="7" dur="500"/>
                                        <p:tgtEl>
                                          <p:spTgt spid="2">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fade">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txEl>
                                              <p:pRg st="2" end="2"/>
                                            </p:txEl>
                                          </p:spTgt>
                                        </p:tgtEl>
                                        <p:attrNameLst>
                                          <p:attrName>style.visibility</p:attrName>
                                        </p:attrNameLst>
                                      </p:cBhvr>
                                      <p:to>
                                        <p:strVal val="visible"/>
                                      </p:to>
                                    </p:set>
                                    <p:animEffect transition="in" filter="fade">
                                      <p:cBhvr>
                                        <p:cTn id="17" dur="500"/>
                                        <p:tgtEl>
                                          <p:spTgt spid="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PE03632_"/>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04251" y="1233208"/>
            <a:ext cx="7129463" cy="26392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TextBox 1"/>
          <p:cNvSpPr txBox="1">
            <a:spLocks noChangeArrowheads="1"/>
          </p:cNvSpPr>
          <p:nvPr/>
        </p:nvSpPr>
        <p:spPr bwMode="auto">
          <a:xfrm>
            <a:off x="2895671" y="4186727"/>
            <a:ext cx="6400657" cy="1200329"/>
          </a:xfrm>
          <a:custGeom>
            <a:avLst/>
            <a:gdLst>
              <a:gd name="connsiteX0" fmla="*/ 0 w 6400657"/>
              <a:gd name="connsiteY0" fmla="*/ 0 h 1200329"/>
              <a:gd name="connsiteX1" fmla="*/ 709891 w 6400657"/>
              <a:gd name="connsiteY1" fmla="*/ 0 h 1200329"/>
              <a:gd name="connsiteX2" fmla="*/ 1419782 w 6400657"/>
              <a:gd name="connsiteY2" fmla="*/ 0 h 1200329"/>
              <a:gd name="connsiteX3" fmla="*/ 2001660 w 6400657"/>
              <a:gd name="connsiteY3" fmla="*/ 0 h 1200329"/>
              <a:gd name="connsiteX4" fmla="*/ 2647544 w 6400657"/>
              <a:gd name="connsiteY4" fmla="*/ 0 h 1200329"/>
              <a:gd name="connsiteX5" fmla="*/ 3165416 w 6400657"/>
              <a:gd name="connsiteY5" fmla="*/ 0 h 1200329"/>
              <a:gd name="connsiteX6" fmla="*/ 3747294 w 6400657"/>
              <a:gd name="connsiteY6" fmla="*/ 0 h 1200329"/>
              <a:gd name="connsiteX7" fmla="*/ 4457185 w 6400657"/>
              <a:gd name="connsiteY7" fmla="*/ 0 h 1200329"/>
              <a:gd name="connsiteX8" fmla="*/ 4911050 w 6400657"/>
              <a:gd name="connsiteY8" fmla="*/ 0 h 1200329"/>
              <a:gd name="connsiteX9" fmla="*/ 5556934 w 6400657"/>
              <a:gd name="connsiteY9" fmla="*/ 0 h 1200329"/>
              <a:gd name="connsiteX10" fmla="*/ 6400657 w 6400657"/>
              <a:gd name="connsiteY10" fmla="*/ 0 h 1200329"/>
              <a:gd name="connsiteX11" fmla="*/ 6400657 w 6400657"/>
              <a:gd name="connsiteY11" fmla="*/ 400110 h 1200329"/>
              <a:gd name="connsiteX12" fmla="*/ 6400657 w 6400657"/>
              <a:gd name="connsiteY12" fmla="*/ 800219 h 1200329"/>
              <a:gd name="connsiteX13" fmla="*/ 6400657 w 6400657"/>
              <a:gd name="connsiteY13" fmla="*/ 1200329 h 1200329"/>
              <a:gd name="connsiteX14" fmla="*/ 5690766 w 6400657"/>
              <a:gd name="connsiteY14" fmla="*/ 1200329 h 1200329"/>
              <a:gd name="connsiteX15" fmla="*/ 5108888 w 6400657"/>
              <a:gd name="connsiteY15" fmla="*/ 1200329 h 1200329"/>
              <a:gd name="connsiteX16" fmla="*/ 4527010 w 6400657"/>
              <a:gd name="connsiteY16" fmla="*/ 1200329 h 1200329"/>
              <a:gd name="connsiteX17" fmla="*/ 3945132 w 6400657"/>
              <a:gd name="connsiteY17" fmla="*/ 1200329 h 1200329"/>
              <a:gd name="connsiteX18" fmla="*/ 3363254 w 6400657"/>
              <a:gd name="connsiteY18" fmla="*/ 1200329 h 1200329"/>
              <a:gd name="connsiteX19" fmla="*/ 2845383 w 6400657"/>
              <a:gd name="connsiteY19" fmla="*/ 1200329 h 1200329"/>
              <a:gd name="connsiteX20" fmla="*/ 2199498 w 6400657"/>
              <a:gd name="connsiteY20" fmla="*/ 1200329 h 1200329"/>
              <a:gd name="connsiteX21" fmla="*/ 1617621 w 6400657"/>
              <a:gd name="connsiteY21" fmla="*/ 1200329 h 1200329"/>
              <a:gd name="connsiteX22" fmla="*/ 907730 w 6400657"/>
              <a:gd name="connsiteY22" fmla="*/ 1200329 h 1200329"/>
              <a:gd name="connsiteX23" fmla="*/ 0 w 6400657"/>
              <a:gd name="connsiteY23" fmla="*/ 1200329 h 1200329"/>
              <a:gd name="connsiteX24" fmla="*/ 0 w 6400657"/>
              <a:gd name="connsiteY24" fmla="*/ 788216 h 1200329"/>
              <a:gd name="connsiteX25" fmla="*/ 0 w 6400657"/>
              <a:gd name="connsiteY25" fmla="*/ 388106 h 1200329"/>
              <a:gd name="connsiteX26" fmla="*/ 0 w 6400657"/>
              <a:gd name="connsiteY26" fmla="*/ 0 h 1200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6400657" h="1200329" fill="none" extrusionOk="0">
                <a:moveTo>
                  <a:pt x="0" y="0"/>
                </a:moveTo>
                <a:cubicBezTo>
                  <a:pt x="254958" y="-76576"/>
                  <a:pt x="396741" y="12408"/>
                  <a:pt x="709891" y="0"/>
                </a:cubicBezTo>
                <a:cubicBezTo>
                  <a:pt x="1023041" y="-12408"/>
                  <a:pt x="1193223" y="55405"/>
                  <a:pt x="1419782" y="0"/>
                </a:cubicBezTo>
                <a:cubicBezTo>
                  <a:pt x="1646341" y="-55405"/>
                  <a:pt x="1755635" y="48208"/>
                  <a:pt x="2001660" y="0"/>
                </a:cubicBezTo>
                <a:cubicBezTo>
                  <a:pt x="2247685" y="-48208"/>
                  <a:pt x="2360710" y="57831"/>
                  <a:pt x="2647544" y="0"/>
                </a:cubicBezTo>
                <a:cubicBezTo>
                  <a:pt x="2934378" y="-57831"/>
                  <a:pt x="2913518" y="58606"/>
                  <a:pt x="3165416" y="0"/>
                </a:cubicBezTo>
                <a:cubicBezTo>
                  <a:pt x="3417314" y="-58606"/>
                  <a:pt x="3522006" y="59237"/>
                  <a:pt x="3747294" y="0"/>
                </a:cubicBezTo>
                <a:cubicBezTo>
                  <a:pt x="3972582" y="-59237"/>
                  <a:pt x="4190365" y="63140"/>
                  <a:pt x="4457185" y="0"/>
                </a:cubicBezTo>
                <a:cubicBezTo>
                  <a:pt x="4724005" y="-63140"/>
                  <a:pt x="4709144" y="40561"/>
                  <a:pt x="4911050" y="0"/>
                </a:cubicBezTo>
                <a:cubicBezTo>
                  <a:pt x="5112956" y="-40561"/>
                  <a:pt x="5358844" y="37718"/>
                  <a:pt x="5556934" y="0"/>
                </a:cubicBezTo>
                <a:cubicBezTo>
                  <a:pt x="5755024" y="-37718"/>
                  <a:pt x="6190148" y="82642"/>
                  <a:pt x="6400657" y="0"/>
                </a:cubicBezTo>
                <a:cubicBezTo>
                  <a:pt x="6428251" y="150938"/>
                  <a:pt x="6369711" y="229279"/>
                  <a:pt x="6400657" y="400110"/>
                </a:cubicBezTo>
                <a:cubicBezTo>
                  <a:pt x="6431603" y="570941"/>
                  <a:pt x="6392696" y="681713"/>
                  <a:pt x="6400657" y="800219"/>
                </a:cubicBezTo>
                <a:cubicBezTo>
                  <a:pt x="6408618" y="918725"/>
                  <a:pt x="6387579" y="1068952"/>
                  <a:pt x="6400657" y="1200329"/>
                </a:cubicBezTo>
                <a:cubicBezTo>
                  <a:pt x="6204445" y="1239017"/>
                  <a:pt x="5873116" y="1138785"/>
                  <a:pt x="5690766" y="1200329"/>
                </a:cubicBezTo>
                <a:cubicBezTo>
                  <a:pt x="5508416" y="1261873"/>
                  <a:pt x="5377632" y="1143874"/>
                  <a:pt x="5108888" y="1200329"/>
                </a:cubicBezTo>
                <a:cubicBezTo>
                  <a:pt x="4840144" y="1256784"/>
                  <a:pt x="4738415" y="1149792"/>
                  <a:pt x="4527010" y="1200329"/>
                </a:cubicBezTo>
                <a:cubicBezTo>
                  <a:pt x="4315605" y="1250866"/>
                  <a:pt x="4078738" y="1164055"/>
                  <a:pt x="3945132" y="1200329"/>
                </a:cubicBezTo>
                <a:cubicBezTo>
                  <a:pt x="3811526" y="1236603"/>
                  <a:pt x="3529845" y="1131131"/>
                  <a:pt x="3363254" y="1200329"/>
                </a:cubicBezTo>
                <a:cubicBezTo>
                  <a:pt x="3196663" y="1269527"/>
                  <a:pt x="3095060" y="1141832"/>
                  <a:pt x="2845383" y="1200329"/>
                </a:cubicBezTo>
                <a:cubicBezTo>
                  <a:pt x="2595706" y="1258826"/>
                  <a:pt x="2397344" y="1129822"/>
                  <a:pt x="2199498" y="1200329"/>
                </a:cubicBezTo>
                <a:cubicBezTo>
                  <a:pt x="2001653" y="1270836"/>
                  <a:pt x="1837360" y="1144306"/>
                  <a:pt x="1617621" y="1200329"/>
                </a:cubicBezTo>
                <a:cubicBezTo>
                  <a:pt x="1397882" y="1256352"/>
                  <a:pt x="1262003" y="1192580"/>
                  <a:pt x="907730" y="1200329"/>
                </a:cubicBezTo>
                <a:cubicBezTo>
                  <a:pt x="553457" y="1208078"/>
                  <a:pt x="405412" y="1104122"/>
                  <a:pt x="0" y="1200329"/>
                </a:cubicBezTo>
                <a:cubicBezTo>
                  <a:pt x="-27759" y="1060175"/>
                  <a:pt x="19" y="904189"/>
                  <a:pt x="0" y="788216"/>
                </a:cubicBezTo>
                <a:cubicBezTo>
                  <a:pt x="-19" y="672243"/>
                  <a:pt x="9829" y="511981"/>
                  <a:pt x="0" y="388106"/>
                </a:cubicBezTo>
                <a:cubicBezTo>
                  <a:pt x="-9829" y="264231"/>
                  <a:pt x="29305" y="136025"/>
                  <a:pt x="0" y="0"/>
                </a:cubicBezTo>
                <a:close/>
              </a:path>
              <a:path w="6400657" h="1200329" stroke="0" extrusionOk="0">
                <a:moveTo>
                  <a:pt x="0" y="0"/>
                </a:moveTo>
                <a:cubicBezTo>
                  <a:pt x="137588" y="-46100"/>
                  <a:pt x="351231" y="3576"/>
                  <a:pt x="517871" y="0"/>
                </a:cubicBezTo>
                <a:cubicBezTo>
                  <a:pt x="684511" y="-3576"/>
                  <a:pt x="767601" y="40469"/>
                  <a:pt x="907730" y="0"/>
                </a:cubicBezTo>
                <a:cubicBezTo>
                  <a:pt x="1047859" y="-40469"/>
                  <a:pt x="1374903" y="6098"/>
                  <a:pt x="1617621" y="0"/>
                </a:cubicBezTo>
                <a:cubicBezTo>
                  <a:pt x="1860339" y="-6098"/>
                  <a:pt x="2011906" y="956"/>
                  <a:pt x="2135492" y="0"/>
                </a:cubicBezTo>
                <a:cubicBezTo>
                  <a:pt x="2259078" y="-956"/>
                  <a:pt x="2420187" y="1793"/>
                  <a:pt x="2653363" y="0"/>
                </a:cubicBezTo>
                <a:cubicBezTo>
                  <a:pt x="2886539" y="-1793"/>
                  <a:pt x="3043205" y="21498"/>
                  <a:pt x="3363254" y="0"/>
                </a:cubicBezTo>
                <a:cubicBezTo>
                  <a:pt x="3683303" y="-21498"/>
                  <a:pt x="3703352" y="33435"/>
                  <a:pt x="3817119" y="0"/>
                </a:cubicBezTo>
                <a:cubicBezTo>
                  <a:pt x="3930886" y="-33435"/>
                  <a:pt x="4365497" y="51547"/>
                  <a:pt x="4527010" y="0"/>
                </a:cubicBezTo>
                <a:cubicBezTo>
                  <a:pt x="4688523" y="-51547"/>
                  <a:pt x="4922311" y="71818"/>
                  <a:pt x="5236901" y="0"/>
                </a:cubicBezTo>
                <a:cubicBezTo>
                  <a:pt x="5551491" y="-71818"/>
                  <a:pt x="5625920" y="66433"/>
                  <a:pt x="5818779" y="0"/>
                </a:cubicBezTo>
                <a:cubicBezTo>
                  <a:pt x="6011638" y="-66433"/>
                  <a:pt x="6111504" y="3453"/>
                  <a:pt x="6400657" y="0"/>
                </a:cubicBezTo>
                <a:cubicBezTo>
                  <a:pt x="6435906" y="175314"/>
                  <a:pt x="6369363" y="209229"/>
                  <a:pt x="6400657" y="388106"/>
                </a:cubicBezTo>
                <a:cubicBezTo>
                  <a:pt x="6431951" y="566983"/>
                  <a:pt x="6365372" y="628797"/>
                  <a:pt x="6400657" y="752206"/>
                </a:cubicBezTo>
                <a:cubicBezTo>
                  <a:pt x="6435942" y="875615"/>
                  <a:pt x="6359563" y="1013344"/>
                  <a:pt x="6400657" y="1200329"/>
                </a:cubicBezTo>
                <a:cubicBezTo>
                  <a:pt x="6228533" y="1243733"/>
                  <a:pt x="6095958" y="1196769"/>
                  <a:pt x="5818779" y="1200329"/>
                </a:cubicBezTo>
                <a:cubicBezTo>
                  <a:pt x="5541600" y="1203889"/>
                  <a:pt x="5482506" y="1143758"/>
                  <a:pt x="5236901" y="1200329"/>
                </a:cubicBezTo>
                <a:cubicBezTo>
                  <a:pt x="4991296" y="1256900"/>
                  <a:pt x="4829674" y="1154998"/>
                  <a:pt x="4527010" y="1200329"/>
                </a:cubicBezTo>
                <a:cubicBezTo>
                  <a:pt x="4224346" y="1245660"/>
                  <a:pt x="4088991" y="1134437"/>
                  <a:pt x="3945132" y="1200329"/>
                </a:cubicBezTo>
                <a:cubicBezTo>
                  <a:pt x="3801273" y="1266221"/>
                  <a:pt x="3693032" y="1197409"/>
                  <a:pt x="3555274" y="1200329"/>
                </a:cubicBezTo>
                <a:cubicBezTo>
                  <a:pt x="3417516" y="1203249"/>
                  <a:pt x="3246864" y="1185191"/>
                  <a:pt x="3101409" y="1200329"/>
                </a:cubicBezTo>
                <a:cubicBezTo>
                  <a:pt x="2955954" y="1215467"/>
                  <a:pt x="2556286" y="1188323"/>
                  <a:pt x="2391518" y="1200329"/>
                </a:cubicBezTo>
                <a:cubicBezTo>
                  <a:pt x="2226750" y="1212335"/>
                  <a:pt x="2009083" y="1175224"/>
                  <a:pt x="1809640" y="1200329"/>
                </a:cubicBezTo>
                <a:cubicBezTo>
                  <a:pt x="1610197" y="1225434"/>
                  <a:pt x="1557677" y="1146713"/>
                  <a:pt x="1355776" y="1200329"/>
                </a:cubicBezTo>
                <a:cubicBezTo>
                  <a:pt x="1153875" y="1253945"/>
                  <a:pt x="993029" y="1134411"/>
                  <a:pt x="773898" y="1200329"/>
                </a:cubicBezTo>
                <a:cubicBezTo>
                  <a:pt x="554767" y="1266247"/>
                  <a:pt x="238715" y="1114634"/>
                  <a:pt x="0" y="1200329"/>
                </a:cubicBezTo>
                <a:cubicBezTo>
                  <a:pt x="-29370" y="1037040"/>
                  <a:pt x="731" y="1003246"/>
                  <a:pt x="0" y="836229"/>
                </a:cubicBezTo>
                <a:cubicBezTo>
                  <a:pt x="-731" y="669212"/>
                  <a:pt x="27297" y="546099"/>
                  <a:pt x="0" y="424116"/>
                </a:cubicBezTo>
                <a:cubicBezTo>
                  <a:pt x="-27297" y="302133"/>
                  <a:pt x="38808" y="181931"/>
                  <a:pt x="0" y="0"/>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txBody>
          <a:bodyPr wrap="square">
            <a:spAutoFit/>
          </a:bodyPr>
          <a:lstStyle>
            <a:lvl1pPr>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algn="ctr" eaLnBrk="0" fontAlgn="base" hangingPunct="0">
              <a:spcBef>
                <a:spcPct val="0"/>
              </a:spcBef>
              <a:spcAft>
                <a:spcPct val="0"/>
              </a:spcAft>
              <a:buFontTx/>
              <a:buNone/>
            </a:pPr>
            <a:endParaRPr lang="en-GB" altLang="en-US" b="0" dirty="0">
              <a:solidFill>
                <a:schemeClr val="tx1"/>
              </a:solidFill>
              <a:latin typeface="+mn-lt"/>
              <a:ea typeface="ＭＳ Ｐゴシック" panose="020B0600070205080204" pitchFamily="34" charset="-128"/>
              <a:cs typeface="Arial" panose="020B0604020202020204" pitchFamily="34" charset="0"/>
            </a:endParaRPr>
          </a:p>
          <a:p>
            <a:pPr algn="ctr" eaLnBrk="0" fontAlgn="base" hangingPunct="0">
              <a:spcBef>
                <a:spcPct val="0"/>
              </a:spcBef>
              <a:spcAft>
                <a:spcPct val="0"/>
              </a:spcAft>
              <a:buFontTx/>
              <a:buNone/>
            </a:pPr>
            <a:r>
              <a:rPr lang="en-GB" altLang="en-US" b="0" dirty="0">
                <a:solidFill>
                  <a:schemeClr val="tx1"/>
                </a:solidFill>
                <a:latin typeface="+mn-lt"/>
                <a:ea typeface="ＭＳ Ｐゴシック" panose="020B0600070205080204" pitchFamily="34" charset="-128"/>
                <a:cs typeface="Arial" panose="020B0604020202020204" pitchFamily="34" charset="0"/>
              </a:rPr>
              <a:t>Section 67(1) Sexual Offences Act 2003</a:t>
            </a:r>
          </a:p>
          <a:p>
            <a:pPr algn="ctr" eaLnBrk="0" fontAlgn="base" hangingPunct="0">
              <a:spcBef>
                <a:spcPct val="0"/>
              </a:spcBef>
              <a:spcAft>
                <a:spcPct val="0"/>
              </a:spcAft>
              <a:buFontTx/>
              <a:buNone/>
            </a:pPr>
            <a:endParaRPr lang="en-GB" altLang="en-US" b="0" dirty="0">
              <a:solidFill>
                <a:srgbClr val="FFFFFF"/>
              </a:solidFill>
              <a:latin typeface="Arial" panose="020B0604020202020204" pitchFamily="34" charset="0"/>
              <a:ea typeface="ＭＳ Ｐゴシック" panose="020B0600070205080204" pitchFamily="34" charset="-128"/>
            </a:endParaRPr>
          </a:p>
        </p:txBody>
      </p:sp>
      <p:sp>
        <p:nvSpPr>
          <p:cNvPr id="5" name="TextBox 4"/>
          <p:cNvSpPr txBox="1"/>
          <p:nvPr/>
        </p:nvSpPr>
        <p:spPr>
          <a:xfrm>
            <a:off x="1545108" y="334204"/>
            <a:ext cx="9047748" cy="584775"/>
          </a:xfrm>
          <a:prstGeom prst="rect">
            <a:avLst/>
          </a:prstGeom>
          <a:solidFill>
            <a:srgbClr val="002060"/>
          </a:solidFill>
        </p:spPr>
        <p:txBody>
          <a:bodyPr wrap="square" rtlCol="0">
            <a:spAutoFit/>
          </a:bodyPr>
          <a:lstStyle/>
          <a:p>
            <a:pPr algn="ctr"/>
            <a:r>
              <a:rPr lang="en-GB" sz="3200" b="1" dirty="0">
                <a:solidFill>
                  <a:schemeClr val="bg1"/>
                </a:solidFill>
              </a:rPr>
              <a:t>Voyeurism</a:t>
            </a:r>
          </a:p>
        </p:txBody>
      </p:sp>
    </p:spTree>
    <p:extLst>
      <p:ext uri="{BB962C8B-B14F-4D97-AF65-F5344CB8AC3E}">
        <p14:creationId xmlns:p14="http://schemas.microsoft.com/office/powerpoint/2010/main" val="37673602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567559" y="363430"/>
            <a:ext cx="10925503" cy="584775"/>
          </a:xfrm>
          <a:prstGeom prst="rect">
            <a:avLst/>
          </a:prstGeom>
          <a:solidFill>
            <a:srgbClr val="002060"/>
          </a:solidFill>
        </p:spPr>
        <p:txBody>
          <a:bodyPr wrap="square" rtlCol="0">
            <a:spAutoFit/>
          </a:bodyPr>
          <a:lstStyle/>
          <a:p>
            <a:pPr algn="ctr"/>
            <a:r>
              <a:rPr lang="en-GB" sz="3200" b="1" dirty="0">
                <a:solidFill>
                  <a:schemeClr val="bg1"/>
                </a:solidFill>
              </a:rPr>
              <a:t>Voyeurism</a:t>
            </a:r>
          </a:p>
        </p:txBody>
      </p:sp>
      <p:sp>
        <p:nvSpPr>
          <p:cNvPr id="4" name="Scroll: Horizontal 3">
            <a:extLst>
              <a:ext uri="{FF2B5EF4-FFF2-40B4-BE49-F238E27FC236}">
                <a16:creationId xmlns:a16="http://schemas.microsoft.com/office/drawing/2014/main" id="{F51C459E-61C0-4BC5-8A51-8C28000299C2}"/>
              </a:ext>
            </a:extLst>
          </p:cNvPr>
          <p:cNvSpPr/>
          <p:nvPr/>
        </p:nvSpPr>
        <p:spPr>
          <a:xfrm>
            <a:off x="1844566" y="1245476"/>
            <a:ext cx="8308427" cy="3751068"/>
          </a:xfrm>
          <a:prstGeom prst="horizontalScroll">
            <a:avLst/>
          </a:prstGeom>
          <a:solidFill>
            <a:schemeClr val="tx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A person observes another doing a </a:t>
            </a:r>
            <a:r>
              <a:rPr lang="en-GB" sz="2400" b="1" dirty="0">
                <a:solidFill>
                  <a:schemeClr val="tx1"/>
                </a:solidFill>
              </a:rPr>
              <a:t>private act </a:t>
            </a:r>
            <a:r>
              <a:rPr lang="en-GB" sz="2400" dirty="0">
                <a:solidFill>
                  <a:schemeClr val="tx1"/>
                </a:solidFill>
              </a:rPr>
              <a:t>for the purpose of obtaining sexual gratification &amp; they </a:t>
            </a:r>
            <a:r>
              <a:rPr lang="en-GB" sz="2400" b="1" dirty="0">
                <a:solidFill>
                  <a:schemeClr val="tx1"/>
                </a:solidFill>
              </a:rPr>
              <a:t>know</a:t>
            </a:r>
            <a:r>
              <a:rPr lang="en-GB" sz="2400" dirty="0">
                <a:solidFill>
                  <a:schemeClr val="tx1"/>
                </a:solidFill>
              </a:rPr>
              <a:t> that the other person does not consent to being observed for their sexual gratification</a:t>
            </a:r>
          </a:p>
        </p:txBody>
      </p:sp>
    </p:spTree>
    <p:extLst>
      <p:ext uri="{BB962C8B-B14F-4D97-AF65-F5344CB8AC3E}">
        <p14:creationId xmlns:p14="http://schemas.microsoft.com/office/powerpoint/2010/main" val="33204721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bg/>
                                          </p:spTgt>
                                        </p:tgtEl>
                                        <p:attrNameLst>
                                          <p:attrName>style.visibility</p:attrName>
                                        </p:attrNameLst>
                                      </p:cBhvr>
                                      <p:to>
                                        <p:strVal val="visible"/>
                                      </p:to>
                                    </p:set>
                                    <p:animEffect transition="in" filter="fade">
                                      <p:cBhvr>
                                        <p:cTn id="7" dur="500"/>
                                        <p:tgtEl>
                                          <p:spTgt spid="4">
                                            <p:bg/>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txEl>
                                              <p:pRg st="0" end="0"/>
                                            </p:txEl>
                                          </p:spTgt>
                                        </p:tgtEl>
                                        <p:attrNameLst>
                                          <p:attrName>style.visibility</p:attrName>
                                        </p:attrNameLst>
                                      </p:cBhvr>
                                      <p:to>
                                        <p:strVal val="visible"/>
                                      </p:to>
                                    </p:set>
                                    <p:animEffect transition="in" filter="fade">
                                      <p:cBhvr>
                                        <p:cTn id="10"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allAtOnce"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1B7B3E2-80FC-4F95-971B-7A263F8BBEAC}"/>
              </a:ext>
            </a:extLst>
          </p:cNvPr>
          <p:cNvSpPr>
            <a:spLocks noGrp="1"/>
          </p:cNvSpPr>
          <p:nvPr>
            <p:ph type="title"/>
          </p:nvPr>
        </p:nvSpPr>
        <p:spPr>
          <a:xfrm>
            <a:off x="838200" y="365125"/>
            <a:ext cx="10515600" cy="549275"/>
          </a:xfrm>
          <a:solidFill>
            <a:srgbClr val="002060"/>
          </a:solidFill>
        </p:spPr>
        <p:txBody>
          <a:bodyPr>
            <a:normAutofit/>
          </a:bodyPr>
          <a:lstStyle/>
          <a:p>
            <a:pPr algn="ctr"/>
            <a:r>
              <a:rPr lang="en-GB" sz="3200" b="1" dirty="0">
                <a:solidFill>
                  <a:schemeClr val="bg1"/>
                </a:solidFill>
                <a:latin typeface="+mn-lt"/>
              </a:rPr>
              <a:t>Private Act</a:t>
            </a:r>
          </a:p>
        </p:txBody>
      </p:sp>
      <p:graphicFrame>
        <p:nvGraphicFramePr>
          <p:cNvPr id="4" name="Diagram 3">
            <a:extLst>
              <a:ext uri="{FF2B5EF4-FFF2-40B4-BE49-F238E27FC236}">
                <a16:creationId xmlns:a16="http://schemas.microsoft.com/office/drawing/2014/main" id="{240377C0-DB39-4AF8-9FDB-71B0530AD37B}"/>
              </a:ext>
            </a:extLst>
          </p:cNvPr>
          <p:cNvGraphicFramePr/>
          <p:nvPr>
            <p:extLst>
              <p:ext uri="{D42A27DB-BD31-4B8C-83A1-F6EECF244321}">
                <p14:modId xmlns:p14="http://schemas.microsoft.com/office/powerpoint/2010/main" val="1757414987"/>
              </p:ext>
            </p:extLst>
          </p:nvPr>
        </p:nvGraphicFramePr>
        <p:xfrm>
          <a:off x="1628321" y="1229027"/>
          <a:ext cx="8935357" cy="43999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589591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577D3E20-D2D1-48E5-9061-62BC2997ED55}"/>
                                            </p:graphicEl>
                                          </p:spTgt>
                                        </p:tgtEl>
                                        <p:attrNameLst>
                                          <p:attrName>style.visibility</p:attrName>
                                        </p:attrNameLst>
                                      </p:cBhvr>
                                      <p:to>
                                        <p:strVal val="visible"/>
                                      </p:to>
                                    </p:set>
                                    <p:animEffect transition="in" filter="fade">
                                      <p:cBhvr>
                                        <p:cTn id="7" dur="500"/>
                                        <p:tgtEl>
                                          <p:spTgt spid="4">
                                            <p:graphicEl>
                                              <a:dgm id="{577D3E20-D2D1-48E5-9061-62BC2997ED55}"/>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4">
                                            <p:graphicEl>
                                              <a:dgm id="{B24F9E38-18E3-46C0-B026-222C69923AB7}"/>
                                            </p:graphicEl>
                                          </p:spTgt>
                                        </p:tgtEl>
                                        <p:attrNameLst>
                                          <p:attrName>style.visibility</p:attrName>
                                        </p:attrNameLst>
                                      </p:cBhvr>
                                      <p:to>
                                        <p:strVal val="visible"/>
                                      </p:to>
                                    </p:set>
                                    <p:animEffect transition="in" filter="fade">
                                      <p:cBhvr>
                                        <p:cTn id="10" dur="500"/>
                                        <p:tgtEl>
                                          <p:spTgt spid="4">
                                            <p:graphicEl>
                                              <a:dgm id="{B24F9E38-18E3-46C0-B026-222C69923AB7}"/>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4">
                                            <p:graphicEl>
                                              <a:dgm id="{5753CBE2-638B-4681-A1D8-CF4D67A944BE}"/>
                                            </p:graphicEl>
                                          </p:spTgt>
                                        </p:tgtEl>
                                        <p:attrNameLst>
                                          <p:attrName>style.visibility</p:attrName>
                                        </p:attrNameLst>
                                      </p:cBhvr>
                                      <p:to>
                                        <p:strVal val="visible"/>
                                      </p:to>
                                    </p:set>
                                    <p:animEffect transition="in" filter="fade">
                                      <p:cBhvr>
                                        <p:cTn id="15" dur="500"/>
                                        <p:tgtEl>
                                          <p:spTgt spid="4">
                                            <p:graphicEl>
                                              <a:dgm id="{5753CBE2-638B-4681-A1D8-CF4D67A944BE}"/>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4">
                                            <p:graphicEl>
                                              <a:dgm id="{0E2E74BB-3AC8-4DA6-AD80-962A7AEEB067}"/>
                                            </p:graphicEl>
                                          </p:spTgt>
                                        </p:tgtEl>
                                        <p:attrNameLst>
                                          <p:attrName>style.visibility</p:attrName>
                                        </p:attrNameLst>
                                      </p:cBhvr>
                                      <p:to>
                                        <p:strVal val="visible"/>
                                      </p:to>
                                    </p:set>
                                    <p:animEffect transition="in" filter="fade">
                                      <p:cBhvr>
                                        <p:cTn id="20" dur="500"/>
                                        <p:tgtEl>
                                          <p:spTgt spid="4">
                                            <p:graphicEl>
                                              <a:dgm id="{0E2E74BB-3AC8-4DA6-AD80-962A7AEEB067}"/>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4">
                                            <p:graphicEl>
                                              <a:dgm id="{15EE36CA-22CA-42FE-A2AD-2A94C907D5B7}"/>
                                            </p:graphicEl>
                                          </p:spTgt>
                                        </p:tgtEl>
                                        <p:attrNameLst>
                                          <p:attrName>style.visibility</p:attrName>
                                        </p:attrNameLst>
                                      </p:cBhvr>
                                      <p:to>
                                        <p:strVal val="visible"/>
                                      </p:to>
                                    </p:set>
                                    <p:animEffect transition="in" filter="fade">
                                      <p:cBhvr>
                                        <p:cTn id="25" dur="500"/>
                                        <p:tgtEl>
                                          <p:spTgt spid="4">
                                            <p:graphicEl>
                                              <a:dgm id="{15EE36CA-22CA-42FE-A2AD-2A94C907D5B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20226E7-AAF6-4479-BFF7-82C65D05D4E5}"/>
              </a:ext>
            </a:extLst>
          </p:cNvPr>
          <p:cNvSpPr>
            <a:spLocks noGrp="1"/>
          </p:cNvSpPr>
          <p:nvPr>
            <p:ph type="title"/>
          </p:nvPr>
        </p:nvSpPr>
        <p:spPr>
          <a:xfrm>
            <a:off x="582387" y="152854"/>
            <a:ext cx="11157856" cy="517744"/>
          </a:xfrm>
          <a:solidFill>
            <a:srgbClr val="002060"/>
          </a:solidFill>
        </p:spPr>
        <p:txBody>
          <a:bodyPr>
            <a:normAutofit fontScale="90000"/>
          </a:bodyPr>
          <a:lstStyle/>
          <a:p>
            <a:pPr algn="ctr"/>
            <a:r>
              <a:rPr lang="en-GB" sz="3200" b="1" dirty="0">
                <a:solidFill>
                  <a:schemeClr val="bg1"/>
                </a:solidFill>
                <a:latin typeface="+mn-lt"/>
              </a:rPr>
              <a:t>Voyeurism</a:t>
            </a:r>
          </a:p>
        </p:txBody>
      </p:sp>
      <p:graphicFrame>
        <p:nvGraphicFramePr>
          <p:cNvPr id="7" name="Diagram 6">
            <a:extLst>
              <a:ext uri="{FF2B5EF4-FFF2-40B4-BE49-F238E27FC236}">
                <a16:creationId xmlns:a16="http://schemas.microsoft.com/office/drawing/2014/main" id="{7E3C9018-1C4A-481F-A692-993A1E8DB4FE}"/>
              </a:ext>
            </a:extLst>
          </p:cNvPr>
          <p:cNvGraphicFramePr/>
          <p:nvPr>
            <p:extLst>
              <p:ext uri="{D42A27DB-BD31-4B8C-83A1-F6EECF244321}">
                <p14:modId xmlns:p14="http://schemas.microsoft.com/office/powerpoint/2010/main" val="315933783"/>
              </p:ext>
            </p:extLst>
          </p:nvPr>
        </p:nvGraphicFramePr>
        <p:xfrm>
          <a:off x="582387" y="670598"/>
          <a:ext cx="11027227" cy="52315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9232068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graphicEl>
                                              <a:dgm id="{AD50BCDB-D1A6-4FD4-A68A-9AB08AA00390}"/>
                                            </p:graphicEl>
                                          </p:spTgt>
                                        </p:tgtEl>
                                        <p:attrNameLst>
                                          <p:attrName>style.visibility</p:attrName>
                                        </p:attrNameLst>
                                      </p:cBhvr>
                                      <p:to>
                                        <p:strVal val="visible"/>
                                      </p:to>
                                    </p:set>
                                    <p:animEffect transition="in" filter="fade">
                                      <p:cBhvr>
                                        <p:cTn id="7" dur="500"/>
                                        <p:tgtEl>
                                          <p:spTgt spid="7">
                                            <p:graphicEl>
                                              <a:dgm id="{AD50BCDB-D1A6-4FD4-A68A-9AB08AA0039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F617AA7A-0326-470F-9CF4-3F5BB45A5D0D}"/>
                                            </p:graphicEl>
                                          </p:spTgt>
                                        </p:tgtEl>
                                        <p:attrNameLst>
                                          <p:attrName>style.visibility</p:attrName>
                                        </p:attrNameLst>
                                      </p:cBhvr>
                                      <p:to>
                                        <p:strVal val="visible"/>
                                      </p:to>
                                    </p:set>
                                    <p:animEffect transition="in" filter="fade">
                                      <p:cBhvr>
                                        <p:cTn id="12" dur="500"/>
                                        <p:tgtEl>
                                          <p:spTgt spid="7">
                                            <p:graphicEl>
                                              <a:dgm id="{F617AA7A-0326-470F-9CF4-3F5BB45A5D0D}"/>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graphicEl>
                                              <a:dgm id="{A138A8A7-7623-493C-B827-FFA066C00DC7}"/>
                                            </p:graphicEl>
                                          </p:spTgt>
                                        </p:tgtEl>
                                        <p:attrNameLst>
                                          <p:attrName>style.visibility</p:attrName>
                                        </p:attrNameLst>
                                      </p:cBhvr>
                                      <p:to>
                                        <p:strVal val="visible"/>
                                      </p:to>
                                    </p:set>
                                    <p:animEffect transition="in" filter="fade">
                                      <p:cBhvr>
                                        <p:cTn id="17" dur="500"/>
                                        <p:tgtEl>
                                          <p:spTgt spid="7">
                                            <p:graphicEl>
                                              <a:dgm id="{A138A8A7-7623-493C-B827-FFA066C00DC7}"/>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graphicEl>
                                              <a:dgm id="{FF8B8825-8A3F-4513-9EA5-0E18F64CD6D8}"/>
                                            </p:graphicEl>
                                          </p:spTgt>
                                        </p:tgtEl>
                                        <p:attrNameLst>
                                          <p:attrName>style.visibility</p:attrName>
                                        </p:attrNameLst>
                                      </p:cBhvr>
                                      <p:to>
                                        <p:strVal val="visible"/>
                                      </p:to>
                                    </p:set>
                                    <p:animEffect transition="in" filter="fade">
                                      <p:cBhvr>
                                        <p:cTn id="22" dur="500"/>
                                        <p:tgtEl>
                                          <p:spTgt spid="7">
                                            <p:graphicEl>
                                              <a:dgm id="{FF8B8825-8A3F-4513-9EA5-0E18F64CD6D8}"/>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graphicEl>
                                              <a:dgm id="{70D8DD57-CF81-4028-BEF8-59CFF47682FC}"/>
                                            </p:graphicEl>
                                          </p:spTgt>
                                        </p:tgtEl>
                                        <p:attrNameLst>
                                          <p:attrName>style.visibility</p:attrName>
                                        </p:attrNameLst>
                                      </p:cBhvr>
                                      <p:to>
                                        <p:strVal val="visible"/>
                                      </p:to>
                                    </p:set>
                                    <p:animEffect transition="in" filter="fade">
                                      <p:cBhvr>
                                        <p:cTn id="27" dur="500"/>
                                        <p:tgtEl>
                                          <p:spTgt spid="7">
                                            <p:graphicEl>
                                              <a:dgm id="{70D8DD57-CF81-4028-BEF8-59CFF47682FC}"/>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7">
                                            <p:graphicEl>
                                              <a:dgm id="{D5067ADF-CDB4-40D6-9259-475356C4D063}"/>
                                            </p:graphicEl>
                                          </p:spTgt>
                                        </p:tgtEl>
                                        <p:attrNameLst>
                                          <p:attrName>style.visibility</p:attrName>
                                        </p:attrNameLst>
                                      </p:cBhvr>
                                      <p:to>
                                        <p:strVal val="visible"/>
                                      </p:to>
                                    </p:set>
                                    <p:animEffect transition="in" filter="fade">
                                      <p:cBhvr>
                                        <p:cTn id="32" dur="500"/>
                                        <p:tgtEl>
                                          <p:spTgt spid="7">
                                            <p:graphicEl>
                                              <a:dgm id="{D5067ADF-CDB4-40D6-9259-475356C4D06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838200" y="64166"/>
            <a:ext cx="10515600" cy="774562"/>
          </a:xfrm>
          <a:solidFill>
            <a:srgbClr val="002060"/>
          </a:solidFill>
        </p:spPr>
        <p:txBody>
          <a:bodyPr>
            <a:normAutofit/>
          </a:bodyPr>
          <a:lstStyle/>
          <a:p>
            <a:pPr algn="ctr"/>
            <a:r>
              <a:rPr lang="en-GB" sz="3200" b="1" dirty="0">
                <a:solidFill>
                  <a:schemeClr val="bg1"/>
                </a:solidFill>
                <a:latin typeface="+mn-lt"/>
              </a:rPr>
              <a:t>Voyeurism Offences Act 2019 – S67(A) </a:t>
            </a:r>
            <a:r>
              <a:rPr lang="en-GB" sz="3200" b="1">
                <a:solidFill>
                  <a:schemeClr val="bg1"/>
                </a:solidFill>
                <a:latin typeface="+mn-lt"/>
              </a:rPr>
              <a:t>SOA 2003</a:t>
            </a:r>
            <a:endParaRPr lang="en-GB" sz="3200" b="1" dirty="0">
              <a:solidFill>
                <a:schemeClr val="bg1"/>
              </a:solidFill>
              <a:latin typeface="+mn-lt"/>
            </a:endParaRPr>
          </a:p>
        </p:txBody>
      </p:sp>
      <p:sp>
        <p:nvSpPr>
          <p:cNvPr id="2" name="Rectangle: Rounded Corners 1">
            <a:extLst>
              <a:ext uri="{FF2B5EF4-FFF2-40B4-BE49-F238E27FC236}">
                <a16:creationId xmlns:a16="http://schemas.microsoft.com/office/drawing/2014/main" id="{BCBEF1A6-141A-44FF-9C04-D03A478589AF}"/>
              </a:ext>
            </a:extLst>
          </p:cNvPr>
          <p:cNvSpPr/>
          <p:nvPr/>
        </p:nvSpPr>
        <p:spPr>
          <a:xfrm>
            <a:off x="1170214" y="1087821"/>
            <a:ext cx="10183586" cy="4411529"/>
          </a:xfrm>
          <a:custGeom>
            <a:avLst/>
            <a:gdLst>
              <a:gd name="connsiteX0" fmla="*/ 0 w 10183586"/>
              <a:gd name="connsiteY0" fmla="*/ 735270 h 4411529"/>
              <a:gd name="connsiteX1" fmla="*/ 735270 w 10183586"/>
              <a:gd name="connsiteY1" fmla="*/ 0 h 4411529"/>
              <a:gd name="connsiteX2" fmla="*/ 1229009 w 10183586"/>
              <a:gd name="connsiteY2" fmla="*/ 0 h 4411529"/>
              <a:gd name="connsiteX3" fmla="*/ 1548488 w 10183586"/>
              <a:gd name="connsiteY3" fmla="*/ 0 h 4411529"/>
              <a:gd name="connsiteX4" fmla="*/ 2303618 w 10183586"/>
              <a:gd name="connsiteY4" fmla="*/ 0 h 4411529"/>
              <a:gd name="connsiteX5" fmla="*/ 2884488 w 10183586"/>
              <a:gd name="connsiteY5" fmla="*/ 0 h 4411529"/>
              <a:gd name="connsiteX6" fmla="*/ 3639619 w 10183586"/>
              <a:gd name="connsiteY6" fmla="*/ 0 h 4411529"/>
              <a:gd name="connsiteX7" fmla="*/ 4133358 w 10183586"/>
              <a:gd name="connsiteY7" fmla="*/ 0 h 4411529"/>
              <a:gd name="connsiteX8" fmla="*/ 4539967 w 10183586"/>
              <a:gd name="connsiteY8" fmla="*/ 0 h 4411529"/>
              <a:gd name="connsiteX9" fmla="*/ 5120836 w 10183586"/>
              <a:gd name="connsiteY9" fmla="*/ 0 h 4411529"/>
              <a:gd name="connsiteX10" fmla="*/ 5788837 w 10183586"/>
              <a:gd name="connsiteY10" fmla="*/ 0 h 4411529"/>
              <a:gd name="connsiteX11" fmla="*/ 6543967 w 10183586"/>
              <a:gd name="connsiteY11" fmla="*/ 0 h 4411529"/>
              <a:gd name="connsiteX12" fmla="*/ 7211968 w 10183586"/>
              <a:gd name="connsiteY12" fmla="*/ 0 h 4411529"/>
              <a:gd name="connsiteX13" fmla="*/ 7967098 w 10183586"/>
              <a:gd name="connsiteY13" fmla="*/ 0 h 4411529"/>
              <a:gd name="connsiteX14" fmla="*/ 8635098 w 10183586"/>
              <a:gd name="connsiteY14" fmla="*/ 0 h 4411529"/>
              <a:gd name="connsiteX15" fmla="*/ 9448316 w 10183586"/>
              <a:gd name="connsiteY15" fmla="*/ 0 h 4411529"/>
              <a:gd name="connsiteX16" fmla="*/ 10183586 w 10183586"/>
              <a:gd name="connsiteY16" fmla="*/ 735270 h 4411529"/>
              <a:gd name="connsiteX17" fmla="*/ 10183586 w 10183586"/>
              <a:gd name="connsiteY17" fmla="*/ 1382288 h 4411529"/>
              <a:gd name="connsiteX18" fmla="*/ 10183586 w 10183586"/>
              <a:gd name="connsiteY18" fmla="*/ 1882256 h 4411529"/>
              <a:gd name="connsiteX19" fmla="*/ 10183586 w 10183586"/>
              <a:gd name="connsiteY19" fmla="*/ 2411634 h 4411529"/>
              <a:gd name="connsiteX20" fmla="*/ 10183586 w 10183586"/>
              <a:gd name="connsiteY20" fmla="*/ 2941012 h 4411529"/>
              <a:gd name="connsiteX21" fmla="*/ 10183586 w 10183586"/>
              <a:gd name="connsiteY21" fmla="*/ 3676259 h 4411529"/>
              <a:gd name="connsiteX22" fmla="*/ 9448316 w 10183586"/>
              <a:gd name="connsiteY22" fmla="*/ 4411529 h 4411529"/>
              <a:gd name="connsiteX23" fmla="*/ 9128838 w 10183586"/>
              <a:gd name="connsiteY23" fmla="*/ 4411529 h 4411529"/>
              <a:gd name="connsiteX24" fmla="*/ 8722229 w 10183586"/>
              <a:gd name="connsiteY24" fmla="*/ 4411529 h 4411529"/>
              <a:gd name="connsiteX25" fmla="*/ 7967098 w 10183586"/>
              <a:gd name="connsiteY25" fmla="*/ 4411529 h 4411529"/>
              <a:gd name="connsiteX26" fmla="*/ 7560489 w 10183586"/>
              <a:gd name="connsiteY26" fmla="*/ 4411529 h 4411529"/>
              <a:gd name="connsiteX27" fmla="*/ 6892489 w 10183586"/>
              <a:gd name="connsiteY27" fmla="*/ 4411529 h 4411529"/>
              <a:gd name="connsiteX28" fmla="*/ 6137359 w 10183586"/>
              <a:gd name="connsiteY28" fmla="*/ 4411529 h 4411529"/>
              <a:gd name="connsiteX29" fmla="*/ 5817880 w 10183586"/>
              <a:gd name="connsiteY29" fmla="*/ 4411529 h 4411529"/>
              <a:gd name="connsiteX30" fmla="*/ 5062750 w 10183586"/>
              <a:gd name="connsiteY30" fmla="*/ 4411529 h 4411529"/>
              <a:gd name="connsiteX31" fmla="*/ 4307619 w 10183586"/>
              <a:gd name="connsiteY31" fmla="*/ 4411529 h 4411529"/>
              <a:gd name="connsiteX32" fmla="*/ 3988141 w 10183586"/>
              <a:gd name="connsiteY32" fmla="*/ 4411529 h 4411529"/>
              <a:gd name="connsiteX33" fmla="*/ 3407271 w 10183586"/>
              <a:gd name="connsiteY33" fmla="*/ 4411529 h 4411529"/>
              <a:gd name="connsiteX34" fmla="*/ 2913532 w 10183586"/>
              <a:gd name="connsiteY34" fmla="*/ 4411529 h 4411529"/>
              <a:gd name="connsiteX35" fmla="*/ 2419792 w 10183586"/>
              <a:gd name="connsiteY35" fmla="*/ 4411529 h 4411529"/>
              <a:gd name="connsiteX36" fmla="*/ 1926053 w 10183586"/>
              <a:gd name="connsiteY36" fmla="*/ 4411529 h 4411529"/>
              <a:gd name="connsiteX37" fmla="*/ 1606575 w 10183586"/>
              <a:gd name="connsiteY37" fmla="*/ 4411529 h 4411529"/>
              <a:gd name="connsiteX38" fmla="*/ 735270 w 10183586"/>
              <a:gd name="connsiteY38" fmla="*/ 4411529 h 4411529"/>
              <a:gd name="connsiteX39" fmla="*/ 0 w 10183586"/>
              <a:gd name="connsiteY39" fmla="*/ 3676259 h 4411529"/>
              <a:gd name="connsiteX40" fmla="*/ 0 w 10183586"/>
              <a:gd name="connsiteY40" fmla="*/ 3176291 h 4411529"/>
              <a:gd name="connsiteX41" fmla="*/ 0 w 10183586"/>
              <a:gd name="connsiteY41" fmla="*/ 2588093 h 4411529"/>
              <a:gd name="connsiteX42" fmla="*/ 0 w 10183586"/>
              <a:gd name="connsiteY42" fmla="*/ 1970485 h 4411529"/>
              <a:gd name="connsiteX43" fmla="*/ 0 w 10183586"/>
              <a:gd name="connsiteY43" fmla="*/ 1411697 h 4411529"/>
              <a:gd name="connsiteX44" fmla="*/ 0 w 10183586"/>
              <a:gd name="connsiteY44" fmla="*/ 735270 h 4411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Lst>
            <a:rect l="l" t="t" r="r" b="b"/>
            <a:pathLst>
              <a:path w="10183586" h="4411529" fill="none" extrusionOk="0">
                <a:moveTo>
                  <a:pt x="0" y="735270"/>
                </a:moveTo>
                <a:cubicBezTo>
                  <a:pt x="87610" y="344211"/>
                  <a:pt x="215898" y="41451"/>
                  <a:pt x="735270" y="0"/>
                </a:cubicBezTo>
                <a:cubicBezTo>
                  <a:pt x="926263" y="-47510"/>
                  <a:pt x="1005062" y="41677"/>
                  <a:pt x="1229009" y="0"/>
                </a:cubicBezTo>
                <a:cubicBezTo>
                  <a:pt x="1452956" y="-41677"/>
                  <a:pt x="1400622" y="10093"/>
                  <a:pt x="1548488" y="0"/>
                </a:cubicBezTo>
                <a:cubicBezTo>
                  <a:pt x="1696354" y="-10093"/>
                  <a:pt x="1940581" y="27450"/>
                  <a:pt x="2303618" y="0"/>
                </a:cubicBezTo>
                <a:cubicBezTo>
                  <a:pt x="2666655" y="-27450"/>
                  <a:pt x="2617027" y="41891"/>
                  <a:pt x="2884488" y="0"/>
                </a:cubicBezTo>
                <a:cubicBezTo>
                  <a:pt x="3151949" y="-41891"/>
                  <a:pt x="3365769" y="67996"/>
                  <a:pt x="3639619" y="0"/>
                </a:cubicBezTo>
                <a:cubicBezTo>
                  <a:pt x="3913469" y="-67996"/>
                  <a:pt x="3979753" y="24140"/>
                  <a:pt x="4133358" y="0"/>
                </a:cubicBezTo>
                <a:cubicBezTo>
                  <a:pt x="4286963" y="-24140"/>
                  <a:pt x="4443935" y="37491"/>
                  <a:pt x="4539967" y="0"/>
                </a:cubicBezTo>
                <a:cubicBezTo>
                  <a:pt x="4635999" y="-37491"/>
                  <a:pt x="4996760" y="3982"/>
                  <a:pt x="5120836" y="0"/>
                </a:cubicBezTo>
                <a:cubicBezTo>
                  <a:pt x="5244912" y="-3982"/>
                  <a:pt x="5637292" y="21330"/>
                  <a:pt x="5788837" y="0"/>
                </a:cubicBezTo>
                <a:cubicBezTo>
                  <a:pt x="5940382" y="-21330"/>
                  <a:pt x="6240317" y="23947"/>
                  <a:pt x="6543967" y="0"/>
                </a:cubicBezTo>
                <a:cubicBezTo>
                  <a:pt x="6847617" y="-23947"/>
                  <a:pt x="6949360" y="46596"/>
                  <a:pt x="7211968" y="0"/>
                </a:cubicBezTo>
                <a:cubicBezTo>
                  <a:pt x="7474576" y="-46596"/>
                  <a:pt x="7712745" y="47974"/>
                  <a:pt x="7967098" y="0"/>
                </a:cubicBezTo>
                <a:cubicBezTo>
                  <a:pt x="8221451" y="-47974"/>
                  <a:pt x="8376026" y="78356"/>
                  <a:pt x="8635098" y="0"/>
                </a:cubicBezTo>
                <a:cubicBezTo>
                  <a:pt x="8894170" y="-78356"/>
                  <a:pt x="9264654" y="42407"/>
                  <a:pt x="9448316" y="0"/>
                </a:cubicBezTo>
                <a:cubicBezTo>
                  <a:pt x="9855625" y="-15589"/>
                  <a:pt x="10122333" y="418156"/>
                  <a:pt x="10183586" y="735270"/>
                </a:cubicBezTo>
                <a:cubicBezTo>
                  <a:pt x="10243354" y="1033580"/>
                  <a:pt x="10129632" y="1177475"/>
                  <a:pt x="10183586" y="1382288"/>
                </a:cubicBezTo>
                <a:cubicBezTo>
                  <a:pt x="10237540" y="1587101"/>
                  <a:pt x="10152600" y="1718744"/>
                  <a:pt x="10183586" y="1882256"/>
                </a:cubicBezTo>
                <a:cubicBezTo>
                  <a:pt x="10214572" y="2045768"/>
                  <a:pt x="10165866" y="2248859"/>
                  <a:pt x="10183586" y="2411634"/>
                </a:cubicBezTo>
                <a:cubicBezTo>
                  <a:pt x="10201306" y="2574409"/>
                  <a:pt x="10122636" y="2727439"/>
                  <a:pt x="10183586" y="2941012"/>
                </a:cubicBezTo>
                <a:cubicBezTo>
                  <a:pt x="10244536" y="3154585"/>
                  <a:pt x="10181031" y="3357847"/>
                  <a:pt x="10183586" y="3676259"/>
                </a:cubicBezTo>
                <a:cubicBezTo>
                  <a:pt x="10129052" y="3994625"/>
                  <a:pt x="9759974" y="4405234"/>
                  <a:pt x="9448316" y="4411529"/>
                </a:cubicBezTo>
                <a:cubicBezTo>
                  <a:pt x="9328813" y="4429710"/>
                  <a:pt x="9213916" y="4378022"/>
                  <a:pt x="9128838" y="4411529"/>
                </a:cubicBezTo>
                <a:cubicBezTo>
                  <a:pt x="9043760" y="4445036"/>
                  <a:pt x="8822771" y="4363720"/>
                  <a:pt x="8722229" y="4411529"/>
                </a:cubicBezTo>
                <a:cubicBezTo>
                  <a:pt x="8621687" y="4459338"/>
                  <a:pt x="8220851" y="4364118"/>
                  <a:pt x="7967098" y="4411529"/>
                </a:cubicBezTo>
                <a:cubicBezTo>
                  <a:pt x="7713345" y="4458940"/>
                  <a:pt x="7648709" y="4375313"/>
                  <a:pt x="7560489" y="4411529"/>
                </a:cubicBezTo>
                <a:cubicBezTo>
                  <a:pt x="7472269" y="4447745"/>
                  <a:pt x="7061256" y="4373087"/>
                  <a:pt x="6892489" y="4411529"/>
                </a:cubicBezTo>
                <a:cubicBezTo>
                  <a:pt x="6723722" y="4449971"/>
                  <a:pt x="6351109" y="4339796"/>
                  <a:pt x="6137359" y="4411529"/>
                </a:cubicBezTo>
                <a:cubicBezTo>
                  <a:pt x="5923609" y="4483262"/>
                  <a:pt x="5972389" y="4376190"/>
                  <a:pt x="5817880" y="4411529"/>
                </a:cubicBezTo>
                <a:cubicBezTo>
                  <a:pt x="5663371" y="4446868"/>
                  <a:pt x="5364506" y="4382798"/>
                  <a:pt x="5062750" y="4411529"/>
                </a:cubicBezTo>
                <a:cubicBezTo>
                  <a:pt x="4760994" y="4440260"/>
                  <a:pt x="4574028" y="4403653"/>
                  <a:pt x="4307619" y="4411529"/>
                </a:cubicBezTo>
                <a:cubicBezTo>
                  <a:pt x="4041210" y="4419405"/>
                  <a:pt x="4144319" y="4386541"/>
                  <a:pt x="3988141" y="4411529"/>
                </a:cubicBezTo>
                <a:cubicBezTo>
                  <a:pt x="3831963" y="4436517"/>
                  <a:pt x="3681494" y="4386471"/>
                  <a:pt x="3407271" y="4411529"/>
                </a:cubicBezTo>
                <a:cubicBezTo>
                  <a:pt x="3133048" y="4436587"/>
                  <a:pt x="3022781" y="4400168"/>
                  <a:pt x="2913532" y="4411529"/>
                </a:cubicBezTo>
                <a:cubicBezTo>
                  <a:pt x="2804283" y="4422890"/>
                  <a:pt x="2589450" y="4401696"/>
                  <a:pt x="2419792" y="4411529"/>
                </a:cubicBezTo>
                <a:cubicBezTo>
                  <a:pt x="2250134" y="4421362"/>
                  <a:pt x="2112412" y="4374443"/>
                  <a:pt x="1926053" y="4411529"/>
                </a:cubicBezTo>
                <a:cubicBezTo>
                  <a:pt x="1739694" y="4448615"/>
                  <a:pt x="1713025" y="4387053"/>
                  <a:pt x="1606575" y="4411529"/>
                </a:cubicBezTo>
                <a:cubicBezTo>
                  <a:pt x="1500125" y="4436005"/>
                  <a:pt x="1106859" y="4398014"/>
                  <a:pt x="735270" y="4411529"/>
                </a:cubicBezTo>
                <a:cubicBezTo>
                  <a:pt x="314020" y="4487939"/>
                  <a:pt x="-38518" y="4009921"/>
                  <a:pt x="0" y="3676259"/>
                </a:cubicBezTo>
                <a:cubicBezTo>
                  <a:pt x="-54562" y="3476439"/>
                  <a:pt x="45512" y="3309064"/>
                  <a:pt x="0" y="3176291"/>
                </a:cubicBezTo>
                <a:cubicBezTo>
                  <a:pt x="-45512" y="3043518"/>
                  <a:pt x="64450" y="2716455"/>
                  <a:pt x="0" y="2588093"/>
                </a:cubicBezTo>
                <a:cubicBezTo>
                  <a:pt x="-64450" y="2459731"/>
                  <a:pt x="7893" y="2269549"/>
                  <a:pt x="0" y="1970485"/>
                </a:cubicBezTo>
                <a:cubicBezTo>
                  <a:pt x="-7893" y="1671421"/>
                  <a:pt x="39769" y="1595160"/>
                  <a:pt x="0" y="1411697"/>
                </a:cubicBezTo>
                <a:cubicBezTo>
                  <a:pt x="-39769" y="1228234"/>
                  <a:pt x="59343" y="951381"/>
                  <a:pt x="0" y="735270"/>
                </a:cubicBezTo>
                <a:close/>
              </a:path>
              <a:path w="10183586" h="4411529" stroke="0" extrusionOk="0">
                <a:moveTo>
                  <a:pt x="0" y="735270"/>
                </a:moveTo>
                <a:cubicBezTo>
                  <a:pt x="-19026" y="317456"/>
                  <a:pt x="314218" y="5620"/>
                  <a:pt x="735270" y="0"/>
                </a:cubicBezTo>
                <a:cubicBezTo>
                  <a:pt x="1042839" y="-46150"/>
                  <a:pt x="1118916" y="30761"/>
                  <a:pt x="1490401" y="0"/>
                </a:cubicBezTo>
                <a:cubicBezTo>
                  <a:pt x="1861886" y="-30761"/>
                  <a:pt x="1873530" y="34526"/>
                  <a:pt x="1984140" y="0"/>
                </a:cubicBezTo>
                <a:cubicBezTo>
                  <a:pt x="2094750" y="-34526"/>
                  <a:pt x="2264676" y="36179"/>
                  <a:pt x="2390749" y="0"/>
                </a:cubicBezTo>
                <a:cubicBezTo>
                  <a:pt x="2516822" y="-36179"/>
                  <a:pt x="2838918" y="31667"/>
                  <a:pt x="3058749" y="0"/>
                </a:cubicBezTo>
                <a:cubicBezTo>
                  <a:pt x="3278580" y="-31667"/>
                  <a:pt x="3363767" y="13498"/>
                  <a:pt x="3552488" y="0"/>
                </a:cubicBezTo>
                <a:cubicBezTo>
                  <a:pt x="3741209" y="-13498"/>
                  <a:pt x="4116306" y="22054"/>
                  <a:pt x="4307619" y="0"/>
                </a:cubicBezTo>
                <a:cubicBezTo>
                  <a:pt x="4498932" y="-22054"/>
                  <a:pt x="4584126" y="48533"/>
                  <a:pt x="4714228" y="0"/>
                </a:cubicBezTo>
                <a:cubicBezTo>
                  <a:pt x="4844330" y="-48533"/>
                  <a:pt x="5163646" y="46870"/>
                  <a:pt x="5469358" y="0"/>
                </a:cubicBezTo>
                <a:cubicBezTo>
                  <a:pt x="5775070" y="-46870"/>
                  <a:pt x="5664718" y="19519"/>
                  <a:pt x="5788837" y="0"/>
                </a:cubicBezTo>
                <a:cubicBezTo>
                  <a:pt x="5912956" y="-19519"/>
                  <a:pt x="6134546" y="31743"/>
                  <a:pt x="6369706" y="0"/>
                </a:cubicBezTo>
                <a:cubicBezTo>
                  <a:pt x="6604866" y="-31743"/>
                  <a:pt x="6777787" y="9032"/>
                  <a:pt x="6950576" y="0"/>
                </a:cubicBezTo>
                <a:cubicBezTo>
                  <a:pt x="7123365" y="-9032"/>
                  <a:pt x="7220296" y="12278"/>
                  <a:pt x="7444315" y="0"/>
                </a:cubicBezTo>
                <a:cubicBezTo>
                  <a:pt x="7668334" y="-12278"/>
                  <a:pt x="8006057" y="28793"/>
                  <a:pt x="8199446" y="0"/>
                </a:cubicBezTo>
                <a:cubicBezTo>
                  <a:pt x="8392835" y="-28793"/>
                  <a:pt x="8726394" y="24744"/>
                  <a:pt x="8954577" y="0"/>
                </a:cubicBezTo>
                <a:cubicBezTo>
                  <a:pt x="9182760" y="-24744"/>
                  <a:pt x="9333790" y="13478"/>
                  <a:pt x="9448316" y="0"/>
                </a:cubicBezTo>
                <a:cubicBezTo>
                  <a:pt x="9822737" y="-29826"/>
                  <a:pt x="10163371" y="298973"/>
                  <a:pt x="10183586" y="735270"/>
                </a:cubicBezTo>
                <a:cubicBezTo>
                  <a:pt x="10241240" y="875604"/>
                  <a:pt x="10151917" y="1115759"/>
                  <a:pt x="10183586" y="1352878"/>
                </a:cubicBezTo>
                <a:cubicBezTo>
                  <a:pt x="10215255" y="1589997"/>
                  <a:pt x="10124659" y="1643050"/>
                  <a:pt x="10183586" y="1852846"/>
                </a:cubicBezTo>
                <a:cubicBezTo>
                  <a:pt x="10242513" y="2062642"/>
                  <a:pt x="10143086" y="2138896"/>
                  <a:pt x="10183586" y="2382224"/>
                </a:cubicBezTo>
                <a:cubicBezTo>
                  <a:pt x="10224086" y="2625552"/>
                  <a:pt x="10128588" y="2716597"/>
                  <a:pt x="10183586" y="3029241"/>
                </a:cubicBezTo>
                <a:cubicBezTo>
                  <a:pt x="10238584" y="3341885"/>
                  <a:pt x="10136811" y="3480559"/>
                  <a:pt x="10183586" y="3676259"/>
                </a:cubicBezTo>
                <a:cubicBezTo>
                  <a:pt x="10205722" y="4126166"/>
                  <a:pt x="9808129" y="4435927"/>
                  <a:pt x="9448316" y="4411529"/>
                </a:cubicBezTo>
                <a:cubicBezTo>
                  <a:pt x="9288522" y="4480253"/>
                  <a:pt x="9068469" y="4347905"/>
                  <a:pt x="8780316" y="4411529"/>
                </a:cubicBezTo>
                <a:cubicBezTo>
                  <a:pt x="8492163" y="4475153"/>
                  <a:pt x="8588412" y="4382477"/>
                  <a:pt x="8460837" y="4411529"/>
                </a:cubicBezTo>
                <a:cubicBezTo>
                  <a:pt x="8333262" y="4440581"/>
                  <a:pt x="8051641" y="4405813"/>
                  <a:pt x="7879968" y="4411529"/>
                </a:cubicBezTo>
                <a:cubicBezTo>
                  <a:pt x="7708295" y="4417245"/>
                  <a:pt x="7558758" y="4373774"/>
                  <a:pt x="7473359" y="4411529"/>
                </a:cubicBezTo>
                <a:cubicBezTo>
                  <a:pt x="7387960" y="4449284"/>
                  <a:pt x="7087132" y="4403016"/>
                  <a:pt x="6805359" y="4411529"/>
                </a:cubicBezTo>
                <a:cubicBezTo>
                  <a:pt x="6523586" y="4420042"/>
                  <a:pt x="6552729" y="4409426"/>
                  <a:pt x="6398750" y="4411529"/>
                </a:cubicBezTo>
                <a:cubicBezTo>
                  <a:pt x="6244771" y="4413632"/>
                  <a:pt x="6061833" y="4364843"/>
                  <a:pt x="5730750" y="4411529"/>
                </a:cubicBezTo>
                <a:cubicBezTo>
                  <a:pt x="5399667" y="4458215"/>
                  <a:pt x="5538569" y="4376270"/>
                  <a:pt x="5411271" y="4411529"/>
                </a:cubicBezTo>
                <a:cubicBezTo>
                  <a:pt x="5283973" y="4446788"/>
                  <a:pt x="5039737" y="4347100"/>
                  <a:pt x="4743271" y="4411529"/>
                </a:cubicBezTo>
                <a:cubicBezTo>
                  <a:pt x="4446805" y="4475958"/>
                  <a:pt x="4516643" y="4397807"/>
                  <a:pt x="4336662" y="4411529"/>
                </a:cubicBezTo>
                <a:cubicBezTo>
                  <a:pt x="4156681" y="4425251"/>
                  <a:pt x="4169307" y="4383917"/>
                  <a:pt x="4017184" y="4411529"/>
                </a:cubicBezTo>
                <a:cubicBezTo>
                  <a:pt x="3865061" y="4439141"/>
                  <a:pt x="3715859" y="4388478"/>
                  <a:pt x="3610575" y="4411529"/>
                </a:cubicBezTo>
                <a:cubicBezTo>
                  <a:pt x="3505291" y="4434580"/>
                  <a:pt x="3236274" y="4359408"/>
                  <a:pt x="2942575" y="4411529"/>
                </a:cubicBezTo>
                <a:cubicBezTo>
                  <a:pt x="2648876" y="4463650"/>
                  <a:pt x="2672667" y="4398653"/>
                  <a:pt x="2535966" y="4411529"/>
                </a:cubicBezTo>
                <a:cubicBezTo>
                  <a:pt x="2399265" y="4424405"/>
                  <a:pt x="2295584" y="4381449"/>
                  <a:pt x="2216488" y="4411529"/>
                </a:cubicBezTo>
                <a:cubicBezTo>
                  <a:pt x="2137392" y="4441609"/>
                  <a:pt x="1895320" y="4363694"/>
                  <a:pt x="1809879" y="4411529"/>
                </a:cubicBezTo>
                <a:cubicBezTo>
                  <a:pt x="1724438" y="4459364"/>
                  <a:pt x="1527331" y="4394236"/>
                  <a:pt x="1316140" y="4411529"/>
                </a:cubicBezTo>
                <a:cubicBezTo>
                  <a:pt x="1104949" y="4428822"/>
                  <a:pt x="853259" y="4357420"/>
                  <a:pt x="735270" y="4411529"/>
                </a:cubicBezTo>
                <a:cubicBezTo>
                  <a:pt x="257911" y="4482288"/>
                  <a:pt x="66943" y="4097361"/>
                  <a:pt x="0" y="3676259"/>
                </a:cubicBezTo>
                <a:cubicBezTo>
                  <a:pt x="-55322" y="3434325"/>
                  <a:pt x="21862" y="3264777"/>
                  <a:pt x="0" y="3029241"/>
                </a:cubicBezTo>
                <a:cubicBezTo>
                  <a:pt x="-21862" y="2793705"/>
                  <a:pt x="23555" y="2571179"/>
                  <a:pt x="0" y="2382224"/>
                </a:cubicBezTo>
                <a:cubicBezTo>
                  <a:pt x="-23555" y="2193269"/>
                  <a:pt x="32986" y="1974594"/>
                  <a:pt x="0" y="1764616"/>
                </a:cubicBezTo>
                <a:cubicBezTo>
                  <a:pt x="-32986" y="1554638"/>
                  <a:pt x="34053" y="1030538"/>
                  <a:pt x="0" y="735270"/>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1219033472">
                  <a:prstGeom prst="round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A person (A) commits an offence if</a:t>
            </a:r>
          </a:p>
          <a:p>
            <a:pPr marL="457200" indent="-457200" algn="ctr">
              <a:buAutoNum type="alphaLcParenBoth"/>
            </a:pPr>
            <a:r>
              <a:rPr lang="en-GB" sz="2400" dirty="0">
                <a:solidFill>
                  <a:schemeClr val="tx1"/>
                </a:solidFill>
              </a:rPr>
              <a:t>A operates equipment beneath the clothing of another person (B), </a:t>
            </a:r>
          </a:p>
          <a:p>
            <a:pPr marL="457200" indent="-457200" algn="ctr">
              <a:buAutoNum type="alphaLcParenBoth"/>
            </a:pPr>
            <a:r>
              <a:rPr lang="en-GB" sz="2400" dirty="0">
                <a:solidFill>
                  <a:schemeClr val="tx1"/>
                </a:solidFill>
              </a:rPr>
              <a:t>A does so with the intention of enabling A or another person (C), for a purpose mentioned in subsection 3 to observe</a:t>
            </a:r>
          </a:p>
          <a:p>
            <a:pPr marL="514350" indent="-514350" algn="ctr">
              <a:buAutoNum type="romanLcParenBoth"/>
            </a:pPr>
            <a:r>
              <a:rPr lang="en-GB" sz="2400" dirty="0">
                <a:solidFill>
                  <a:schemeClr val="tx1"/>
                </a:solidFill>
              </a:rPr>
              <a:t>B’s genital’s or buttocks (whether exposed or covered in underwear) or</a:t>
            </a:r>
          </a:p>
          <a:p>
            <a:pPr marL="514350" indent="-514350" algn="ctr">
              <a:buAutoNum type="romanLcParenBoth"/>
            </a:pPr>
            <a:r>
              <a:rPr lang="en-GB" sz="2400" dirty="0">
                <a:solidFill>
                  <a:schemeClr val="tx1"/>
                </a:solidFill>
              </a:rPr>
              <a:t>The underwear covering B’s genitals or buttocks, in circumstances where the genitals, buttocks or underwear would not otherwise be visible, &amp;</a:t>
            </a:r>
          </a:p>
          <a:p>
            <a:pPr algn="ctr"/>
            <a:r>
              <a:rPr lang="en-GB" sz="2400" dirty="0">
                <a:solidFill>
                  <a:schemeClr val="tx1"/>
                </a:solidFill>
              </a:rPr>
              <a:t>(c) A does so </a:t>
            </a:r>
          </a:p>
          <a:p>
            <a:pPr algn="ctr"/>
            <a:r>
              <a:rPr lang="en-GB" sz="2400" dirty="0">
                <a:solidFill>
                  <a:schemeClr val="tx1"/>
                </a:solidFill>
              </a:rPr>
              <a:t>(</a:t>
            </a:r>
            <a:r>
              <a:rPr lang="en-GB" sz="2400" dirty="0" err="1">
                <a:solidFill>
                  <a:schemeClr val="tx1"/>
                </a:solidFill>
              </a:rPr>
              <a:t>i</a:t>
            </a:r>
            <a:r>
              <a:rPr lang="en-GB" sz="2400" dirty="0">
                <a:solidFill>
                  <a:schemeClr val="tx1"/>
                </a:solidFill>
              </a:rPr>
              <a:t>) without B’s consent, &amp;</a:t>
            </a:r>
          </a:p>
          <a:p>
            <a:pPr algn="ctr"/>
            <a:r>
              <a:rPr lang="en-GB" sz="2400" dirty="0">
                <a:solidFill>
                  <a:schemeClr val="tx1"/>
                </a:solidFill>
              </a:rPr>
              <a:t>(ii) Without reasonably believing that B consents</a:t>
            </a:r>
          </a:p>
          <a:p>
            <a:pPr marL="514350" indent="-514350" algn="ctr">
              <a:buAutoNum type="romanLcParenBoth"/>
            </a:pPr>
            <a:endParaRPr lang="en-GB" sz="2400" dirty="0"/>
          </a:p>
          <a:p>
            <a:pPr marL="457200" indent="-457200" algn="ctr">
              <a:buAutoNum type="alphaLcParenBoth"/>
            </a:pPr>
            <a:endParaRPr lang="en-GB" sz="2400" dirty="0"/>
          </a:p>
        </p:txBody>
      </p:sp>
    </p:spTree>
    <p:extLst>
      <p:ext uri="{BB962C8B-B14F-4D97-AF65-F5344CB8AC3E}">
        <p14:creationId xmlns:p14="http://schemas.microsoft.com/office/powerpoint/2010/main" val="11762641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bg/>
                                          </p:spTgt>
                                        </p:tgtEl>
                                        <p:attrNameLst>
                                          <p:attrName>style.visibility</p:attrName>
                                        </p:attrNameLst>
                                      </p:cBhvr>
                                      <p:to>
                                        <p:strVal val="visible"/>
                                      </p:to>
                                    </p:set>
                                    <p:animEffect transition="in" filter="fade">
                                      <p:cBhvr>
                                        <p:cTn id="7" dur="500"/>
                                        <p:tgtEl>
                                          <p:spTgt spid="2">
                                            <p:bg/>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txEl>
                                              <p:pRg st="0" end="0"/>
                                            </p:txEl>
                                          </p:spTgt>
                                        </p:tgtEl>
                                        <p:attrNameLst>
                                          <p:attrName>style.visibility</p:attrName>
                                        </p:attrNameLst>
                                      </p:cBhvr>
                                      <p:to>
                                        <p:strVal val="visible"/>
                                      </p:to>
                                    </p:set>
                                    <p:animEffect transition="in" filter="fade">
                                      <p:cBhvr>
                                        <p:cTn id="12" dur="500"/>
                                        <p:tgtEl>
                                          <p:spTgt spid="2">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txEl>
                                              <p:pRg st="1" end="1"/>
                                            </p:txEl>
                                          </p:spTgt>
                                        </p:tgtEl>
                                        <p:attrNameLst>
                                          <p:attrName>style.visibility</p:attrName>
                                        </p:attrNameLst>
                                      </p:cBhvr>
                                      <p:to>
                                        <p:strVal val="visible"/>
                                      </p:to>
                                    </p:set>
                                    <p:animEffect transition="in" filter="fade">
                                      <p:cBhvr>
                                        <p:cTn id="17" dur="500"/>
                                        <p:tgtEl>
                                          <p:spTgt spid="2">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txEl>
                                              <p:pRg st="2" end="2"/>
                                            </p:txEl>
                                          </p:spTgt>
                                        </p:tgtEl>
                                        <p:attrNameLst>
                                          <p:attrName>style.visibility</p:attrName>
                                        </p:attrNameLst>
                                      </p:cBhvr>
                                      <p:to>
                                        <p:strVal val="visible"/>
                                      </p:to>
                                    </p:set>
                                    <p:animEffect transition="in" filter="fade">
                                      <p:cBhvr>
                                        <p:cTn id="22" dur="500"/>
                                        <p:tgtEl>
                                          <p:spTgt spid="2">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txEl>
                                              <p:pRg st="3" end="3"/>
                                            </p:txEl>
                                          </p:spTgt>
                                        </p:tgtEl>
                                        <p:attrNameLst>
                                          <p:attrName>style.visibility</p:attrName>
                                        </p:attrNameLst>
                                      </p:cBhvr>
                                      <p:to>
                                        <p:strVal val="visible"/>
                                      </p:to>
                                    </p:set>
                                    <p:animEffect transition="in" filter="fade">
                                      <p:cBhvr>
                                        <p:cTn id="27" dur="500"/>
                                        <p:tgtEl>
                                          <p:spTgt spid="2">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txEl>
                                              <p:pRg st="4" end="4"/>
                                            </p:txEl>
                                          </p:spTgt>
                                        </p:tgtEl>
                                        <p:attrNameLst>
                                          <p:attrName>style.visibility</p:attrName>
                                        </p:attrNameLst>
                                      </p:cBhvr>
                                      <p:to>
                                        <p:strVal val="visible"/>
                                      </p:to>
                                    </p:set>
                                    <p:animEffect transition="in" filter="fade">
                                      <p:cBhvr>
                                        <p:cTn id="32" dur="500"/>
                                        <p:tgtEl>
                                          <p:spTgt spid="2">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2">
                                            <p:txEl>
                                              <p:pRg st="5" end="5"/>
                                            </p:txEl>
                                          </p:spTgt>
                                        </p:tgtEl>
                                        <p:attrNameLst>
                                          <p:attrName>style.visibility</p:attrName>
                                        </p:attrNameLst>
                                      </p:cBhvr>
                                      <p:to>
                                        <p:strVal val="visible"/>
                                      </p:to>
                                    </p:set>
                                    <p:animEffect transition="in" filter="fade">
                                      <p:cBhvr>
                                        <p:cTn id="37" dur="500"/>
                                        <p:tgtEl>
                                          <p:spTgt spid="2">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2">
                                            <p:txEl>
                                              <p:pRg st="6" end="6"/>
                                            </p:txEl>
                                          </p:spTgt>
                                        </p:tgtEl>
                                        <p:attrNameLst>
                                          <p:attrName>style.visibility</p:attrName>
                                        </p:attrNameLst>
                                      </p:cBhvr>
                                      <p:to>
                                        <p:strVal val="visible"/>
                                      </p:to>
                                    </p:set>
                                    <p:animEffect transition="in" filter="fade">
                                      <p:cBhvr>
                                        <p:cTn id="42" dur="500"/>
                                        <p:tgtEl>
                                          <p:spTgt spid="2">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2">
                                            <p:txEl>
                                              <p:pRg st="7" end="7"/>
                                            </p:txEl>
                                          </p:spTgt>
                                        </p:tgtEl>
                                        <p:attrNameLst>
                                          <p:attrName>style.visibility</p:attrName>
                                        </p:attrNameLst>
                                      </p:cBhvr>
                                      <p:to>
                                        <p:strVal val="visible"/>
                                      </p:to>
                                    </p:set>
                                    <p:animEffect transition="in" filter="fade">
                                      <p:cBhvr>
                                        <p:cTn id="47" dur="500"/>
                                        <p:tgtEl>
                                          <p:spTgt spid="2">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3341464" y="960859"/>
            <a:ext cx="5509072" cy="461665"/>
          </a:xfrm>
          <a:custGeom>
            <a:avLst/>
            <a:gdLst>
              <a:gd name="connsiteX0" fmla="*/ 0 w 5509072"/>
              <a:gd name="connsiteY0" fmla="*/ 0 h 461665"/>
              <a:gd name="connsiteX1" fmla="*/ 550907 w 5509072"/>
              <a:gd name="connsiteY1" fmla="*/ 0 h 461665"/>
              <a:gd name="connsiteX2" fmla="*/ 1101814 w 5509072"/>
              <a:gd name="connsiteY2" fmla="*/ 0 h 461665"/>
              <a:gd name="connsiteX3" fmla="*/ 1652722 w 5509072"/>
              <a:gd name="connsiteY3" fmla="*/ 0 h 461665"/>
              <a:gd name="connsiteX4" fmla="*/ 2313810 w 5509072"/>
              <a:gd name="connsiteY4" fmla="*/ 0 h 461665"/>
              <a:gd name="connsiteX5" fmla="*/ 2919808 w 5509072"/>
              <a:gd name="connsiteY5" fmla="*/ 0 h 461665"/>
              <a:gd name="connsiteX6" fmla="*/ 3305443 w 5509072"/>
              <a:gd name="connsiteY6" fmla="*/ 0 h 461665"/>
              <a:gd name="connsiteX7" fmla="*/ 3801260 w 5509072"/>
              <a:gd name="connsiteY7" fmla="*/ 0 h 461665"/>
              <a:gd name="connsiteX8" fmla="*/ 4462348 w 5509072"/>
              <a:gd name="connsiteY8" fmla="*/ 0 h 461665"/>
              <a:gd name="connsiteX9" fmla="*/ 5013256 w 5509072"/>
              <a:gd name="connsiteY9" fmla="*/ 0 h 461665"/>
              <a:gd name="connsiteX10" fmla="*/ 5509072 w 5509072"/>
              <a:gd name="connsiteY10" fmla="*/ 0 h 461665"/>
              <a:gd name="connsiteX11" fmla="*/ 5509072 w 5509072"/>
              <a:gd name="connsiteY11" fmla="*/ 461665 h 461665"/>
              <a:gd name="connsiteX12" fmla="*/ 5068346 w 5509072"/>
              <a:gd name="connsiteY12" fmla="*/ 461665 h 461665"/>
              <a:gd name="connsiteX13" fmla="*/ 4407258 w 5509072"/>
              <a:gd name="connsiteY13" fmla="*/ 461665 h 461665"/>
              <a:gd name="connsiteX14" fmla="*/ 3966532 w 5509072"/>
              <a:gd name="connsiteY14" fmla="*/ 461665 h 461665"/>
              <a:gd name="connsiteX15" fmla="*/ 3580897 w 5509072"/>
              <a:gd name="connsiteY15" fmla="*/ 461665 h 461665"/>
              <a:gd name="connsiteX16" fmla="*/ 3195262 w 5509072"/>
              <a:gd name="connsiteY16" fmla="*/ 461665 h 461665"/>
              <a:gd name="connsiteX17" fmla="*/ 2589264 w 5509072"/>
              <a:gd name="connsiteY17" fmla="*/ 461665 h 461665"/>
              <a:gd name="connsiteX18" fmla="*/ 2203629 w 5509072"/>
              <a:gd name="connsiteY18" fmla="*/ 461665 h 461665"/>
              <a:gd name="connsiteX19" fmla="*/ 1652722 w 5509072"/>
              <a:gd name="connsiteY19" fmla="*/ 461665 h 461665"/>
              <a:gd name="connsiteX20" fmla="*/ 1211996 w 5509072"/>
              <a:gd name="connsiteY20" fmla="*/ 461665 h 461665"/>
              <a:gd name="connsiteX21" fmla="*/ 661089 w 5509072"/>
              <a:gd name="connsiteY21" fmla="*/ 461665 h 461665"/>
              <a:gd name="connsiteX22" fmla="*/ 0 w 5509072"/>
              <a:gd name="connsiteY22" fmla="*/ 461665 h 461665"/>
              <a:gd name="connsiteX23" fmla="*/ 0 w 5509072"/>
              <a:gd name="connsiteY23" fmla="*/ 0 h 461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509072" h="461665" fill="none" extrusionOk="0">
                <a:moveTo>
                  <a:pt x="0" y="0"/>
                </a:moveTo>
                <a:cubicBezTo>
                  <a:pt x="152861" y="-37129"/>
                  <a:pt x="423473" y="45619"/>
                  <a:pt x="550907" y="0"/>
                </a:cubicBezTo>
                <a:cubicBezTo>
                  <a:pt x="678341" y="-45619"/>
                  <a:pt x="874963" y="50746"/>
                  <a:pt x="1101814" y="0"/>
                </a:cubicBezTo>
                <a:cubicBezTo>
                  <a:pt x="1328665" y="-50746"/>
                  <a:pt x="1489656" y="55555"/>
                  <a:pt x="1652722" y="0"/>
                </a:cubicBezTo>
                <a:cubicBezTo>
                  <a:pt x="1815788" y="-55555"/>
                  <a:pt x="2065776" y="15774"/>
                  <a:pt x="2313810" y="0"/>
                </a:cubicBezTo>
                <a:cubicBezTo>
                  <a:pt x="2561844" y="-15774"/>
                  <a:pt x="2690118" y="32483"/>
                  <a:pt x="2919808" y="0"/>
                </a:cubicBezTo>
                <a:cubicBezTo>
                  <a:pt x="3149498" y="-32483"/>
                  <a:pt x="3166929" y="43010"/>
                  <a:pt x="3305443" y="0"/>
                </a:cubicBezTo>
                <a:cubicBezTo>
                  <a:pt x="3443958" y="-43010"/>
                  <a:pt x="3611719" y="14103"/>
                  <a:pt x="3801260" y="0"/>
                </a:cubicBezTo>
                <a:cubicBezTo>
                  <a:pt x="3990801" y="-14103"/>
                  <a:pt x="4310492" y="61879"/>
                  <a:pt x="4462348" y="0"/>
                </a:cubicBezTo>
                <a:cubicBezTo>
                  <a:pt x="4614204" y="-61879"/>
                  <a:pt x="4879209" y="26801"/>
                  <a:pt x="5013256" y="0"/>
                </a:cubicBezTo>
                <a:cubicBezTo>
                  <a:pt x="5147303" y="-26801"/>
                  <a:pt x="5317563" y="9656"/>
                  <a:pt x="5509072" y="0"/>
                </a:cubicBezTo>
                <a:cubicBezTo>
                  <a:pt x="5544342" y="160103"/>
                  <a:pt x="5508499" y="322925"/>
                  <a:pt x="5509072" y="461665"/>
                </a:cubicBezTo>
                <a:cubicBezTo>
                  <a:pt x="5416069" y="465787"/>
                  <a:pt x="5199213" y="446401"/>
                  <a:pt x="5068346" y="461665"/>
                </a:cubicBezTo>
                <a:cubicBezTo>
                  <a:pt x="4937479" y="476929"/>
                  <a:pt x="4704486" y="414797"/>
                  <a:pt x="4407258" y="461665"/>
                </a:cubicBezTo>
                <a:cubicBezTo>
                  <a:pt x="4110030" y="508533"/>
                  <a:pt x="4076249" y="455458"/>
                  <a:pt x="3966532" y="461665"/>
                </a:cubicBezTo>
                <a:cubicBezTo>
                  <a:pt x="3856815" y="467872"/>
                  <a:pt x="3675061" y="452243"/>
                  <a:pt x="3580897" y="461665"/>
                </a:cubicBezTo>
                <a:cubicBezTo>
                  <a:pt x="3486733" y="471087"/>
                  <a:pt x="3328585" y="424276"/>
                  <a:pt x="3195262" y="461665"/>
                </a:cubicBezTo>
                <a:cubicBezTo>
                  <a:pt x="3061939" y="499054"/>
                  <a:pt x="2830145" y="396409"/>
                  <a:pt x="2589264" y="461665"/>
                </a:cubicBezTo>
                <a:cubicBezTo>
                  <a:pt x="2348383" y="526921"/>
                  <a:pt x="2328921" y="417686"/>
                  <a:pt x="2203629" y="461665"/>
                </a:cubicBezTo>
                <a:cubicBezTo>
                  <a:pt x="2078337" y="505644"/>
                  <a:pt x="1777879" y="430493"/>
                  <a:pt x="1652722" y="461665"/>
                </a:cubicBezTo>
                <a:cubicBezTo>
                  <a:pt x="1527565" y="492837"/>
                  <a:pt x="1339762" y="461473"/>
                  <a:pt x="1211996" y="461665"/>
                </a:cubicBezTo>
                <a:cubicBezTo>
                  <a:pt x="1084230" y="461857"/>
                  <a:pt x="828116" y="418885"/>
                  <a:pt x="661089" y="461665"/>
                </a:cubicBezTo>
                <a:cubicBezTo>
                  <a:pt x="494062" y="504445"/>
                  <a:pt x="303021" y="416404"/>
                  <a:pt x="0" y="461665"/>
                </a:cubicBezTo>
                <a:cubicBezTo>
                  <a:pt x="-13755" y="303688"/>
                  <a:pt x="15316" y="147160"/>
                  <a:pt x="0" y="0"/>
                </a:cubicBezTo>
                <a:close/>
              </a:path>
              <a:path w="5509072" h="461665" stroke="0" extrusionOk="0">
                <a:moveTo>
                  <a:pt x="0" y="0"/>
                </a:moveTo>
                <a:cubicBezTo>
                  <a:pt x="168038" y="-11113"/>
                  <a:pt x="388362" y="57737"/>
                  <a:pt x="495816" y="0"/>
                </a:cubicBezTo>
                <a:cubicBezTo>
                  <a:pt x="603270" y="-57737"/>
                  <a:pt x="707146" y="4706"/>
                  <a:pt x="881452" y="0"/>
                </a:cubicBezTo>
                <a:cubicBezTo>
                  <a:pt x="1055758" y="-4706"/>
                  <a:pt x="1236523" y="9106"/>
                  <a:pt x="1542540" y="0"/>
                </a:cubicBezTo>
                <a:cubicBezTo>
                  <a:pt x="1848557" y="-9106"/>
                  <a:pt x="1924838" y="39664"/>
                  <a:pt x="2038357" y="0"/>
                </a:cubicBezTo>
                <a:cubicBezTo>
                  <a:pt x="2151876" y="-39664"/>
                  <a:pt x="2375122" y="1142"/>
                  <a:pt x="2534173" y="0"/>
                </a:cubicBezTo>
                <a:cubicBezTo>
                  <a:pt x="2693224" y="-1142"/>
                  <a:pt x="3020509" y="15107"/>
                  <a:pt x="3195262" y="0"/>
                </a:cubicBezTo>
                <a:cubicBezTo>
                  <a:pt x="3370015" y="-15107"/>
                  <a:pt x="3520229" y="38611"/>
                  <a:pt x="3635988" y="0"/>
                </a:cubicBezTo>
                <a:cubicBezTo>
                  <a:pt x="3751747" y="-38611"/>
                  <a:pt x="4045228" y="72198"/>
                  <a:pt x="4297076" y="0"/>
                </a:cubicBezTo>
                <a:cubicBezTo>
                  <a:pt x="4548924" y="-72198"/>
                  <a:pt x="4665531" y="24416"/>
                  <a:pt x="4958165" y="0"/>
                </a:cubicBezTo>
                <a:cubicBezTo>
                  <a:pt x="5250799" y="-24416"/>
                  <a:pt x="5370084" y="557"/>
                  <a:pt x="5509072" y="0"/>
                </a:cubicBezTo>
                <a:cubicBezTo>
                  <a:pt x="5547757" y="106864"/>
                  <a:pt x="5488442" y="285488"/>
                  <a:pt x="5509072" y="461665"/>
                </a:cubicBezTo>
                <a:cubicBezTo>
                  <a:pt x="5366397" y="465082"/>
                  <a:pt x="5185610" y="441806"/>
                  <a:pt x="4903074" y="461665"/>
                </a:cubicBezTo>
                <a:cubicBezTo>
                  <a:pt x="4620538" y="481524"/>
                  <a:pt x="4514983" y="453815"/>
                  <a:pt x="4241985" y="461665"/>
                </a:cubicBezTo>
                <a:cubicBezTo>
                  <a:pt x="3968987" y="469515"/>
                  <a:pt x="3788230" y="425276"/>
                  <a:pt x="3580897" y="461665"/>
                </a:cubicBezTo>
                <a:cubicBezTo>
                  <a:pt x="3373564" y="498054"/>
                  <a:pt x="3308348" y="411834"/>
                  <a:pt x="3140171" y="461665"/>
                </a:cubicBezTo>
                <a:cubicBezTo>
                  <a:pt x="2971994" y="511496"/>
                  <a:pt x="2791640" y="407497"/>
                  <a:pt x="2589264" y="461665"/>
                </a:cubicBezTo>
                <a:cubicBezTo>
                  <a:pt x="2386888" y="515833"/>
                  <a:pt x="2161622" y="426796"/>
                  <a:pt x="1928175" y="461665"/>
                </a:cubicBezTo>
                <a:cubicBezTo>
                  <a:pt x="1694728" y="496534"/>
                  <a:pt x="1544426" y="401370"/>
                  <a:pt x="1377268" y="461665"/>
                </a:cubicBezTo>
                <a:cubicBezTo>
                  <a:pt x="1210110" y="521960"/>
                  <a:pt x="1126123" y="430169"/>
                  <a:pt x="991633" y="461665"/>
                </a:cubicBezTo>
                <a:cubicBezTo>
                  <a:pt x="857143" y="493161"/>
                  <a:pt x="727841" y="446177"/>
                  <a:pt x="550907" y="461665"/>
                </a:cubicBezTo>
                <a:cubicBezTo>
                  <a:pt x="373973" y="477153"/>
                  <a:pt x="182126" y="444713"/>
                  <a:pt x="0" y="461665"/>
                </a:cubicBezTo>
                <a:cubicBezTo>
                  <a:pt x="-33836" y="241310"/>
                  <a:pt x="52169" y="163548"/>
                  <a:pt x="0" y="0"/>
                </a:cubicBezTo>
                <a:close/>
              </a:path>
            </a:pathLst>
          </a:custGeom>
          <a:solidFill>
            <a:schemeClr val="tx2">
              <a:lumMod val="60000"/>
              <a:lumOff val="40000"/>
            </a:schemeClr>
          </a:solidFill>
          <a:ln>
            <a:solidFill>
              <a:schemeClr val="tx1"/>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txBody>
          <a:bodyPr wrap="none">
            <a:spAutoFit/>
          </a:bodyPr>
          <a:lstStyle/>
          <a:p>
            <a:pPr lvl="0" algn="ctr" fontAlgn="base">
              <a:spcBef>
                <a:spcPct val="0"/>
              </a:spcBef>
              <a:spcAft>
                <a:spcPct val="0"/>
              </a:spcAft>
            </a:pPr>
            <a:r>
              <a:rPr lang="en-GB" sz="2400" dirty="0">
                <a:solidFill>
                  <a:srgbClr val="000000"/>
                </a:solidFill>
              </a:rPr>
              <a:t>Section 63 of the Sexual Offences Act 2003</a:t>
            </a:r>
          </a:p>
        </p:txBody>
      </p:sp>
      <p:pic>
        <p:nvPicPr>
          <p:cNvPr id="7" name="Picture 6"/>
          <p:cNvPicPr>
            <a:picLocks noChangeAspect="1"/>
          </p:cNvPicPr>
          <p:nvPr/>
        </p:nvPicPr>
        <p:blipFill>
          <a:blip r:embed="rId3"/>
          <a:stretch>
            <a:fillRect/>
          </a:stretch>
        </p:blipFill>
        <p:spPr>
          <a:xfrm>
            <a:off x="8324193" y="2274018"/>
            <a:ext cx="3286960" cy="2309963"/>
          </a:xfrm>
          <a:prstGeom prst="rect">
            <a:avLst/>
          </a:prstGeom>
        </p:spPr>
      </p:pic>
      <p:sp>
        <p:nvSpPr>
          <p:cNvPr id="8" name="TextBox 7"/>
          <p:cNvSpPr txBox="1"/>
          <p:nvPr/>
        </p:nvSpPr>
        <p:spPr>
          <a:xfrm>
            <a:off x="664232" y="274757"/>
            <a:ext cx="10946921" cy="584775"/>
          </a:xfrm>
          <a:prstGeom prst="rect">
            <a:avLst/>
          </a:prstGeom>
          <a:solidFill>
            <a:srgbClr val="002060"/>
          </a:solidFill>
        </p:spPr>
        <p:txBody>
          <a:bodyPr wrap="square" rtlCol="0">
            <a:spAutoFit/>
          </a:bodyPr>
          <a:lstStyle/>
          <a:p>
            <a:pPr algn="ctr"/>
            <a:r>
              <a:rPr lang="en-GB" sz="3200" b="1" dirty="0">
                <a:solidFill>
                  <a:schemeClr val="bg1"/>
                </a:solidFill>
              </a:rPr>
              <a:t>Trespass with Intent to Commit a Sexual Offence </a:t>
            </a:r>
          </a:p>
        </p:txBody>
      </p:sp>
      <p:graphicFrame>
        <p:nvGraphicFramePr>
          <p:cNvPr id="2" name="Diagram 1">
            <a:extLst>
              <a:ext uri="{FF2B5EF4-FFF2-40B4-BE49-F238E27FC236}">
                <a16:creationId xmlns:a16="http://schemas.microsoft.com/office/drawing/2014/main" id="{420E7748-E912-4021-A2A0-31D1B665436B}"/>
              </a:ext>
            </a:extLst>
          </p:cNvPr>
          <p:cNvGraphicFramePr/>
          <p:nvPr>
            <p:extLst>
              <p:ext uri="{D42A27DB-BD31-4B8C-83A1-F6EECF244321}">
                <p14:modId xmlns:p14="http://schemas.microsoft.com/office/powerpoint/2010/main" val="390883563"/>
              </p:ext>
            </p:extLst>
          </p:nvPr>
        </p:nvGraphicFramePr>
        <p:xfrm>
          <a:off x="819707" y="1840903"/>
          <a:ext cx="6440163" cy="372620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4448881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FD87C761-AF16-4915-8BB3-42C0FFF17F0D}"/>
                                            </p:graphicEl>
                                          </p:spTgt>
                                        </p:tgtEl>
                                        <p:attrNameLst>
                                          <p:attrName>style.visibility</p:attrName>
                                        </p:attrNameLst>
                                      </p:cBhvr>
                                      <p:to>
                                        <p:strVal val="visible"/>
                                      </p:to>
                                    </p:set>
                                    <p:animEffect transition="in" filter="fade">
                                      <p:cBhvr>
                                        <p:cTn id="7" dur="500"/>
                                        <p:tgtEl>
                                          <p:spTgt spid="2">
                                            <p:graphicEl>
                                              <a:dgm id="{FD87C761-AF16-4915-8BB3-42C0FFF17F0D}"/>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graphicEl>
                                              <a:dgm id="{ABF38134-8888-4229-94D4-DAACB445C7E0}"/>
                                            </p:graphicEl>
                                          </p:spTgt>
                                        </p:tgtEl>
                                        <p:attrNameLst>
                                          <p:attrName>style.visibility</p:attrName>
                                        </p:attrNameLst>
                                      </p:cBhvr>
                                      <p:to>
                                        <p:strVal val="visible"/>
                                      </p:to>
                                    </p:set>
                                    <p:animEffect transition="in" filter="fade">
                                      <p:cBhvr>
                                        <p:cTn id="10" dur="500"/>
                                        <p:tgtEl>
                                          <p:spTgt spid="2">
                                            <p:graphicEl>
                                              <a:dgm id="{ABF38134-8888-4229-94D4-DAACB445C7E0}"/>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graphicEl>
                                              <a:dgm id="{D758F335-9B4E-4214-BA4C-AEE30E45A271}"/>
                                            </p:graphicEl>
                                          </p:spTgt>
                                        </p:tgtEl>
                                        <p:attrNameLst>
                                          <p:attrName>style.visibility</p:attrName>
                                        </p:attrNameLst>
                                      </p:cBhvr>
                                      <p:to>
                                        <p:strVal val="visible"/>
                                      </p:to>
                                    </p:set>
                                    <p:animEffect transition="in" filter="fade">
                                      <p:cBhvr>
                                        <p:cTn id="15" dur="500"/>
                                        <p:tgtEl>
                                          <p:spTgt spid="2">
                                            <p:graphicEl>
                                              <a:dgm id="{D758F335-9B4E-4214-BA4C-AEE30E45A271}"/>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39B1E682-AFAB-42F6-A190-DBAFFE79E22F}"/>
                                            </p:graphicEl>
                                          </p:spTgt>
                                        </p:tgtEl>
                                        <p:attrNameLst>
                                          <p:attrName>style.visibility</p:attrName>
                                        </p:attrNameLst>
                                      </p:cBhvr>
                                      <p:to>
                                        <p:strVal val="visible"/>
                                      </p:to>
                                    </p:set>
                                    <p:animEffect transition="in" filter="fade">
                                      <p:cBhvr>
                                        <p:cTn id="20" dur="500"/>
                                        <p:tgtEl>
                                          <p:spTgt spid="2">
                                            <p:graphicEl>
                                              <a:dgm id="{39B1E682-AFAB-42F6-A190-DBAFFE79E22F}"/>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2">
                                            <p:graphicEl>
                                              <a:dgm id="{8949E72F-5DB0-4322-86D5-11C6C664644D}"/>
                                            </p:graphicEl>
                                          </p:spTgt>
                                        </p:tgtEl>
                                        <p:attrNameLst>
                                          <p:attrName>style.visibility</p:attrName>
                                        </p:attrNameLst>
                                      </p:cBhvr>
                                      <p:to>
                                        <p:strVal val="visible"/>
                                      </p:to>
                                    </p:set>
                                    <p:animEffect transition="in" filter="fade">
                                      <p:cBhvr>
                                        <p:cTn id="25" dur="500"/>
                                        <p:tgtEl>
                                          <p:spTgt spid="2">
                                            <p:graphicEl>
                                              <a:dgm id="{8949E72F-5DB0-4322-86D5-11C6C664644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551344" y="256277"/>
            <a:ext cx="9047748" cy="584775"/>
          </a:xfrm>
          <a:prstGeom prst="rect">
            <a:avLst/>
          </a:prstGeom>
          <a:solidFill>
            <a:srgbClr val="002060"/>
          </a:solidFill>
        </p:spPr>
        <p:txBody>
          <a:bodyPr wrap="square" rtlCol="0">
            <a:spAutoFit/>
          </a:bodyPr>
          <a:lstStyle/>
          <a:p>
            <a:pPr algn="ctr"/>
            <a:r>
              <a:rPr lang="en-GB" sz="3200" b="1" dirty="0">
                <a:solidFill>
                  <a:schemeClr val="bg1"/>
                </a:solidFill>
              </a:rPr>
              <a:t>Sexual Activity in a Public Toilet</a:t>
            </a:r>
          </a:p>
        </p:txBody>
      </p:sp>
      <p:graphicFrame>
        <p:nvGraphicFramePr>
          <p:cNvPr id="7" name="Diagram 6">
            <a:extLst>
              <a:ext uri="{FF2B5EF4-FFF2-40B4-BE49-F238E27FC236}">
                <a16:creationId xmlns:a16="http://schemas.microsoft.com/office/drawing/2014/main" id="{30FC9BEB-83FA-48E7-B6B5-F5B867421372}"/>
              </a:ext>
            </a:extLst>
          </p:cNvPr>
          <p:cNvGraphicFramePr/>
          <p:nvPr>
            <p:extLst>
              <p:ext uri="{D42A27DB-BD31-4B8C-83A1-F6EECF244321}">
                <p14:modId xmlns:p14="http://schemas.microsoft.com/office/powerpoint/2010/main" val="3705969712"/>
              </p:ext>
            </p:extLst>
          </p:nvPr>
        </p:nvGraphicFramePr>
        <p:xfrm>
          <a:off x="1748221" y="1160596"/>
          <a:ext cx="7758386" cy="45368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026525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graphicEl>
                                              <a:dgm id="{25E8A759-5E8A-4034-AE4C-C33852839842}"/>
                                            </p:graphicEl>
                                          </p:spTgt>
                                        </p:tgtEl>
                                        <p:attrNameLst>
                                          <p:attrName>style.visibility</p:attrName>
                                        </p:attrNameLst>
                                      </p:cBhvr>
                                      <p:to>
                                        <p:strVal val="visible"/>
                                      </p:to>
                                    </p:set>
                                    <p:animEffect transition="in" filter="fade">
                                      <p:cBhvr>
                                        <p:cTn id="7" dur="500"/>
                                        <p:tgtEl>
                                          <p:spTgt spid="7">
                                            <p:graphicEl>
                                              <a:dgm id="{25E8A759-5E8A-4034-AE4C-C33852839842}"/>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
                                            <p:graphicEl>
                                              <a:dgm id="{00341187-D634-4AD1-8907-A30589E10552}"/>
                                            </p:graphicEl>
                                          </p:spTgt>
                                        </p:tgtEl>
                                        <p:attrNameLst>
                                          <p:attrName>style.visibility</p:attrName>
                                        </p:attrNameLst>
                                      </p:cBhvr>
                                      <p:to>
                                        <p:strVal val="visible"/>
                                      </p:to>
                                    </p:set>
                                    <p:animEffect transition="in" filter="fade">
                                      <p:cBhvr>
                                        <p:cTn id="10" dur="500"/>
                                        <p:tgtEl>
                                          <p:spTgt spid="7">
                                            <p:graphicEl>
                                              <a:dgm id="{00341187-D634-4AD1-8907-A30589E10552}"/>
                                            </p:graphicEl>
                                          </p:spTgt>
                                        </p:tgtEl>
                                      </p:cBhvr>
                                    </p:animEffect>
                                  </p:childTnLst>
                                </p:cTn>
                              </p:par>
                              <p:par>
                                <p:cTn id="11" presetID="10" presetClass="entr" presetSubtype="0" fill="hold" grpId="0" nodeType="withEffect">
                                  <p:stCondLst>
                                    <p:cond delay="0"/>
                                  </p:stCondLst>
                                  <p:childTnLst>
                                    <p:set>
                                      <p:cBhvr>
                                        <p:cTn id="12" dur="1" fill="hold">
                                          <p:stCondLst>
                                            <p:cond delay="0"/>
                                          </p:stCondLst>
                                        </p:cTn>
                                        <p:tgtEl>
                                          <p:spTgt spid="7">
                                            <p:graphicEl>
                                              <a:dgm id="{9E74B988-6FF2-4B1A-8E79-9D3B38AB9D88}"/>
                                            </p:graphicEl>
                                          </p:spTgt>
                                        </p:tgtEl>
                                        <p:attrNameLst>
                                          <p:attrName>style.visibility</p:attrName>
                                        </p:attrNameLst>
                                      </p:cBhvr>
                                      <p:to>
                                        <p:strVal val="visible"/>
                                      </p:to>
                                    </p:set>
                                    <p:animEffect transition="in" filter="fade">
                                      <p:cBhvr>
                                        <p:cTn id="13" dur="500"/>
                                        <p:tgtEl>
                                          <p:spTgt spid="7">
                                            <p:graphicEl>
                                              <a:dgm id="{9E74B988-6FF2-4B1A-8E79-9D3B38AB9D88}"/>
                                            </p:graphicEl>
                                          </p:spTgt>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7">
                                            <p:graphicEl>
                                              <a:dgm id="{F9005CA7-6B2A-4D21-B604-A309AD441FD5}"/>
                                            </p:graphicEl>
                                          </p:spTgt>
                                        </p:tgtEl>
                                        <p:attrNameLst>
                                          <p:attrName>style.visibility</p:attrName>
                                        </p:attrNameLst>
                                      </p:cBhvr>
                                      <p:to>
                                        <p:strVal val="visible"/>
                                      </p:to>
                                    </p:set>
                                    <p:animEffect transition="in" filter="fade">
                                      <p:cBhvr>
                                        <p:cTn id="16" dur="500"/>
                                        <p:tgtEl>
                                          <p:spTgt spid="7">
                                            <p:graphicEl>
                                              <a:dgm id="{F9005CA7-6B2A-4D21-B604-A309AD441FD5}"/>
                                            </p:graphic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7">
                                            <p:graphicEl>
                                              <a:dgm id="{5AA93E16-88AC-435C-A6B3-E528B643D4B4}"/>
                                            </p:graphicEl>
                                          </p:spTgt>
                                        </p:tgtEl>
                                        <p:attrNameLst>
                                          <p:attrName>style.visibility</p:attrName>
                                        </p:attrNameLst>
                                      </p:cBhvr>
                                      <p:to>
                                        <p:strVal val="visible"/>
                                      </p:to>
                                    </p:set>
                                    <p:animEffect transition="in" filter="fade">
                                      <p:cBhvr>
                                        <p:cTn id="19" dur="500"/>
                                        <p:tgtEl>
                                          <p:spTgt spid="7">
                                            <p:graphicEl>
                                              <a:dgm id="{5AA93E16-88AC-435C-A6B3-E528B643D4B4}"/>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p:bldSub>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8780224" y="3277030"/>
            <a:ext cx="3127807" cy="1757430"/>
          </a:xfrm>
          <a:prstGeom prst="rect">
            <a:avLst/>
          </a:prstGeom>
        </p:spPr>
      </p:pic>
      <p:sp>
        <p:nvSpPr>
          <p:cNvPr id="4" name="Rectangle 3"/>
          <p:cNvSpPr/>
          <p:nvPr/>
        </p:nvSpPr>
        <p:spPr>
          <a:xfrm>
            <a:off x="8590154" y="1501927"/>
            <a:ext cx="3317877" cy="1200329"/>
          </a:xfrm>
          <a:custGeom>
            <a:avLst/>
            <a:gdLst>
              <a:gd name="connsiteX0" fmla="*/ 0 w 3317877"/>
              <a:gd name="connsiteY0" fmla="*/ 0 h 1200329"/>
              <a:gd name="connsiteX1" fmla="*/ 486622 w 3317877"/>
              <a:gd name="connsiteY1" fmla="*/ 0 h 1200329"/>
              <a:gd name="connsiteX2" fmla="*/ 1072780 w 3317877"/>
              <a:gd name="connsiteY2" fmla="*/ 0 h 1200329"/>
              <a:gd name="connsiteX3" fmla="*/ 1592581 w 3317877"/>
              <a:gd name="connsiteY3" fmla="*/ 0 h 1200329"/>
              <a:gd name="connsiteX4" fmla="*/ 2079203 w 3317877"/>
              <a:gd name="connsiteY4" fmla="*/ 0 h 1200329"/>
              <a:gd name="connsiteX5" fmla="*/ 2665361 w 3317877"/>
              <a:gd name="connsiteY5" fmla="*/ 0 h 1200329"/>
              <a:gd name="connsiteX6" fmla="*/ 3317877 w 3317877"/>
              <a:gd name="connsiteY6" fmla="*/ 0 h 1200329"/>
              <a:gd name="connsiteX7" fmla="*/ 3317877 w 3317877"/>
              <a:gd name="connsiteY7" fmla="*/ 400110 h 1200329"/>
              <a:gd name="connsiteX8" fmla="*/ 3317877 w 3317877"/>
              <a:gd name="connsiteY8" fmla="*/ 776213 h 1200329"/>
              <a:gd name="connsiteX9" fmla="*/ 3317877 w 3317877"/>
              <a:gd name="connsiteY9" fmla="*/ 1200329 h 1200329"/>
              <a:gd name="connsiteX10" fmla="*/ 2831255 w 3317877"/>
              <a:gd name="connsiteY10" fmla="*/ 1200329 h 1200329"/>
              <a:gd name="connsiteX11" fmla="*/ 2377812 w 3317877"/>
              <a:gd name="connsiteY11" fmla="*/ 1200329 h 1200329"/>
              <a:gd name="connsiteX12" fmla="*/ 1791654 w 3317877"/>
              <a:gd name="connsiteY12" fmla="*/ 1200329 h 1200329"/>
              <a:gd name="connsiteX13" fmla="*/ 1305032 w 3317877"/>
              <a:gd name="connsiteY13" fmla="*/ 1200329 h 1200329"/>
              <a:gd name="connsiteX14" fmla="*/ 718873 w 3317877"/>
              <a:gd name="connsiteY14" fmla="*/ 1200329 h 1200329"/>
              <a:gd name="connsiteX15" fmla="*/ 0 w 3317877"/>
              <a:gd name="connsiteY15" fmla="*/ 1200329 h 1200329"/>
              <a:gd name="connsiteX16" fmla="*/ 0 w 3317877"/>
              <a:gd name="connsiteY16" fmla="*/ 812223 h 1200329"/>
              <a:gd name="connsiteX17" fmla="*/ 0 w 3317877"/>
              <a:gd name="connsiteY17" fmla="*/ 400110 h 1200329"/>
              <a:gd name="connsiteX18" fmla="*/ 0 w 3317877"/>
              <a:gd name="connsiteY18" fmla="*/ 0 h 1200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317877" h="1200329" fill="none" extrusionOk="0">
                <a:moveTo>
                  <a:pt x="0" y="0"/>
                </a:moveTo>
                <a:cubicBezTo>
                  <a:pt x="126523" y="-57423"/>
                  <a:pt x="324901" y="34256"/>
                  <a:pt x="486622" y="0"/>
                </a:cubicBezTo>
                <a:cubicBezTo>
                  <a:pt x="648343" y="-34256"/>
                  <a:pt x="793345" y="48818"/>
                  <a:pt x="1072780" y="0"/>
                </a:cubicBezTo>
                <a:cubicBezTo>
                  <a:pt x="1352215" y="-48818"/>
                  <a:pt x="1418972" y="6535"/>
                  <a:pt x="1592581" y="0"/>
                </a:cubicBezTo>
                <a:cubicBezTo>
                  <a:pt x="1766190" y="-6535"/>
                  <a:pt x="1931177" y="18686"/>
                  <a:pt x="2079203" y="0"/>
                </a:cubicBezTo>
                <a:cubicBezTo>
                  <a:pt x="2227229" y="-18686"/>
                  <a:pt x="2538795" y="40215"/>
                  <a:pt x="2665361" y="0"/>
                </a:cubicBezTo>
                <a:cubicBezTo>
                  <a:pt x="2791927" y="-40215"/>
                  <a:pt x="3170246" y="34548"/>
                  <a:pt x="3317877" y="0"/>
                </a:cubicBezTo>
                <a:cubicBezTo>
                  <a:pt x="3360409" y="193132"/>
                  <a:pt x="3291419" y="246020"/>
                  <a:pt x="3317877" y="400110"/>
                </a:cubicBezTo>
                <a:cubicBezTo>
                  <a:pt x="3344335" y="554200"/>
                  <a:pt x="3308397" y="676075"/>
                  <a:pt x="3317877" y="776213"/>
                </a:cubicBezTo>
                <a:cubicBezTo>
                  <a:pt x="3327357" y="876351"/>
                  <a:pt x="3314372" y="1023209"/>
                  <a:pt x="3317877" y="1200329"/>
                </a:cubicBezTo>
                <a:cubicBezTo>
                  <a:pt x="3107010" y="1235299"/>
                  <a:pt x="3008572" y="1171503"/>
                  <a:pt x="2831255" y="1200329"/>
                </a:cubicBezTo>
                <a:cubicBezTo>
                  <a:pt x="2653938" y="1229155"/>
                  <a:pt x="2588924" y="1152730"/>
                  <a:pt x="2377812" y="1200329"/>
                </a:cubicBezTo>
                <a:cubicBezTo>
                  <a:pt x="2166700" y="1247928"/>
                  <a:pt x="1975512" y="1139402"/>
                  <a:pt x="1791654" y="1200329"/>
                </a:cubicBezTo>
                <a:cubicBezTo>
                  <a:pt x="1607796" y="1261256"/>
                  <a:pt x="1515779" y="1160104"/>
                  <a:pt x="1305032" y="1200329"/>
                </a:cubicBezTo>
                <a:cubicBezTo>
                  <a:pt x="1094285" y="1240554"/>
                  <a:pt x="885133" y="1131028"/>
                  <a:pt x="718873" y="1200329"/>
                </a:cubicBezTo>
                <a:cubicBezTo>
                  <a:pt x="552613" y="1269630"/>
                  <a:pt x="149354" y="1198020"/>
                  <a:pt x="0" y="1200329"/>
                </a:cubicBezTo>
                <a:cubicBezTo>
                  <a:pt x="-19683" y="1120473"/>
                  <a:pt x="25424" y="958334"/>
                  <a:pt x="0" y="812223"/>
                </a:cubicBezTo>
                <a:cubicBezTo>
                  <a:pt x="-25424" y="666112"/>
                  <a:pt x="25375" y="559328"/>
                  <a:pt x="0" y="400110"/>
                </a:cubicBezTo>
                <a:cubicBezTo>
                  <a:pt x="-25375" y="240892"/>
                  <a:pt x="7159" y="125411"/>
                  <a:pt x="0" y="0"/>
                </a:cubicBezTo>
                <a:close/>
              </a:path>
              <a:path w="3317877" h="1200329" stroke="0" extrusionOk="0">
                <a:moveTo>
                  <a:pt x="0" y="0"/>
                </a:moveTo>
                <a:cubicBezTo>
                  <a:pt x="166264" y="-6242"/>
                  <a:pt x="403042" y="44873"/>
                  <a:pt x="519801" y="0"/>
                </a:cubicBezTo>
                <a:cubicBezTo>
                  <a:pt x="636560" y="-44873"/>
                  <a:pt x="868432" y="21413"/>
                  <a:pt x="973244" y="0"/>
                </a:cubicBezTo>
                <a:cubicBezTo>
                  <a:pt x="1078056" y="-21413"/>
                  <a:pt x="1360613" y="2722"/>
                  <a:pt x="1592581" y="0"/>
                </a:cubicBezTo>
                <a:cubicBezTo>
                  <a:pt x="1824549" y="-2722"/>
                  <a:pt x="1939875" y="23496"/>
                  <a:pt x="2112382" y="0"/>
                </a:cubicBezTo>
                <a:cubicBezTo>
                  <a:pt x="2284889" y="-23496"/>
                  <a:pt x="2492193" y="47881"/>
                  <a:pt x="2632182" y="0"/>
                </a:cubicBezTo>
                <a:cubicBezTo>
                  <a:pt x="2772171" y="-47881"/>
                  <a:pt x="3126425" y="76386"/>
                  <a:pt x="3317877" y="0"/>
                </a:cubicBezTo>
                <a:cubicBezTo>
                  <a:pt x="3348663" y="80270"/>
                  <a:pt x="3299648" y="297252"/>
                  <a:pt x="3317877" y="376103"/>
                </a:cubicBezTo>
                <a:cubicBezTo>
                  <a:pt x="3336106" y="454954"/>
                  <a:pt x="3285999" y="601169"/>
                  <a:pt x="3317877" y="776213"/>
                </a:cubicBezTo>
                <a:cubicBezTo>
                  <a:pt x="3349755" y="951257"/>
                  <a:pt x="3276925" y="1100581"/>
                  <a:pt x="3317877" y="1200329"/>
                </a:cubicBezTo>
                <a:cubicBezTo>
                  <a:pt x="3075468" y="1203977"/>
                  <a:pt x="2935943" y="1172478"/>
                  <a:pt x="2831255" y="1200329"/>
                </a:cubicBezTo>
                <a:cubicBezTo>
                  <a:pt x="2726567" y="1228180"/>
                  <a:pt x="2418107" y="1164270"/>
                  <a:pt x="2278276" y="1200329"/>
                </a:cubicBezTo>
                <a:cubicBezTo>
                  <a:pt x="2138445" y="1236388"/>
                  <a:pt x="1903102" y="1180030"/>
                  <a:pt x="1758475" y="1200329"/>
                </a:cubicBezTo>
                <a:cubicBezTo>
                  <a:pt x="1613848" y="1220628"/>
                  <a:pt x="1365088" y="1161858"/>
                  <a:pt x="1139138" y="1200329"/>
                </a:cubicBezTo>
                <a:cubicBezTo>
                  <a:pt x="913188" y="1238800"/>
                  <a:pt x="684828" y="1189960"/>
                  <a:pt x="519801" y="1200329"/>
                </a:cubicBezTo>
                <a:cubicBezTo>
                  <a:pt x="354774" y="1210698"/>
                  <a:pt x="256010" y="1145311"/>
                  <a:pt x="0" y="1200329"/>
                </a:cubicBezTo>
                <a:cubicBezTo>
                  <a:pt x="-16047" y="1089591"/>
                  <a:pt x="3184" y="981257"/>
                  <a:pt x="0" y="800219"/>
                </a:cubicBezTo>
                <a:cubicBezTo>
                  <a:pt x="-3184" y="619181"/>
                  <a:pt x="8661" y="566535"/>
                  <a:pt x="0" y="412113"/>
                </a:cubicBezTo>
                <a:cubicBezTo>
                  <a:pt x="-8661" y="257691"/>
                  <a:pt x="3977" y="124873"/>
                  <a:pt x="0" y="0"/>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txBody>
          <a:bodyPr wrap="square">
            <a:spAutoFit/>
          </a:bodyPr>
          <a:lstStyle/>
          <a:p>
            <a:pPr lvl="0" algn="ctr" eaLnBrk="0" fontAlgn="base" hangingPunct="0">
              <a:spcBef>
                <a:spcPct val="20000"/>
              </a:spcBef>
              <a:spcAft>
                <a:spcPct val="0"/>
              </a:spcAft>
            </a:pPr>
            <a:r>
              <a:rPr lang="en-GB" sz="2400" b="1" kern="0" dirty="0">
                <a:solidFill>
                  <a:srgbClr val="000000"/>
                </a:solidFill>
              </a:rPr>
              <a:t>Section 33 Criminal Justice &amp; Courts Act 2015</a:t>
            </a:r>
          </a:p>
        </p:txBody>
      </p:sp>
      <p:sp>
        <p:nvSpPr>
          <p:cNvPr id="5" name="TextBox 4"/>
          <p:cNvSpPr txBox="1"/>
          <p:nvPr/>
        </p:nvSpPr>
        <p:spPr>
          <a:xfrm>
            <a:off x="472966" y="209605"/>
            <a:ext cx="11435065" cy="1077218"/>
          </a:xfrm>
          <a:prstGeom prst="rect">
            <a:avLst/>
          </a:prstGeom>
          <a:solidFill>
            <a:srgbClr val="002060"/>
          </a:solidFill>
        </p:spPr>
        <p:txBody>
          <a:bodyPr wrap="square" rtlCol="0">
            <a:spAutoFit/>
          </a:bodyPr>
          <a:lstStyle/>
          <a:p>
            <a:pPr algn="ctr"/>
            <a:r>
              <a:rPr lang="en-GB" sz="3200" b="1" dirty="0">
                <a:solidFill>
                  <a:schemeClr val="bg1"/>
                </a:solidFill>
              </a:rPr>
              <a:t>Disclosing Private Sexual Photographs &amp; Films with Intent to Cause Distress</a:t>
            </a:r>
          </a:p>
        </p:txBody>
      </p:sp>
      <p:graphicFrame>
        <p:nvGraphicFramePr>
          <p:cNvPr id="2" name="Diagram 1">
            <a:extLst>
              <a:ext uri="{FF2B5EF4-FFF2-40B4-BE49-F238E27FC236}">
                <a16:creationId xmlns:a16="http://schemas.microsoft.com/office/drawing/2014/main" id="{6E3BCED3-4CEC-4C9F-AA51-17942CCC5CB8}"/>
              </a:ext>
            </a:extLst>
          </p:cNvPr>
          <p:cNvGraphicFramePr/>
          <p:nvPr>
            <p:extLst>
              <p:ext uri="{D42A27DB-BD31-4B8C-83A1-F6EECF244321}">
                <p14:modId xmlns:p14="http://schemas.microsoft.com/office/powerpoint/2010/main" val="1913248519"/>
              </p:ext>
            </p:extLst>
          </p:nvPr>
        </p:nvGraphicFramePr>
        <p:xfrm>
          <a:off x="472966" y="1501927"/>
          <a:ext cx="7788165" cy="420263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3647563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E21BC047-DA54-4E60-B481-0A5A2427AE2D}"/>
                                            </p:graphicEl>
                                          </p:spTgt>
                                        </p:tgtEl>
                                        <p:attrNameLst>
                                          <p:attrName>style.visibility</p:attrName>
                                        </p:attrNameLst>
                                      </p:cBhvr>
                                      <p:to>
                                        <p:strVal val="visible"/>
                                      </p:to>
                                    </p:set>
                                    <p:animEffect transition="in" filter="fade">
                                      <p:cBhvr>
                                        <p:cTn id="7" dur="500"/>
                                        <p:tgtEl>
                                          <p:spTgt spid="2">
                                            <p:graphicEl>
                                              <a:dgm id="{E21BC047-DA54-4E60-B481-0A5A2427AE2D}"/>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graphicEl>
                                              <a:dgm id="{7B19A727-8DD1-4B33-9AFF-ADB232D27C6D}"/>
                                            </p:graphicEl>
                                          </p:spTgt>
                                        </p:tgtEl>
                                        <p:attrNameLst>
                                          <p:attrName>style.visibility</p:attrName>
                                        </p:attrNameLst>
                                      </p:cBhvr>
                                      <p:to>
                                        <p:strVal val="visible"/>
                                      </p:to>
                                    </p:set>
                                    <p:animEffect transition="in" filter="fade">
                                      <p:cBhvr>
                                        <p:cTn id="10" dur="500"/>
                                        <p:tgtEl>
                                          <p:spTgt spid="2">
                                            <p:graphicEl>
                                              <a:dgm id="{7B19A727-8DD1-4B33-9AFF-ADB232D27C6D}"/>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graphicEl>
                                              <a:dgm id="{5511AE8B-F440-4E67-93C4-8A3BB8142B6B}"/>
                                            </p:graphicEl>
                                          </p:spTgt>
                                        </p:tgtEl>
                                        <p:attrNameLst>
                                          <p:attrName>style.visibility</p:attrName>
                                        </p:attrNameLst>
                                      </p:cBhvr>
                                      <p:to>
                                        <p:strVal val="visible"/>
                                      </p:to>
                                    </p:set>
                                    <p:animEffect transition="in" filter="fade">
                                      <p:cBhvr>
                                        <p:cTn id="15" dur="500"/>
                                        <p:tgtEl>
                                          <p:spTgt spid="2">
                                            <p:graphicEl>
                                              <a:dgm id="{5511AE8B-F440-4E67-93C4-8A3BB8142B6B}"/>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7E167898-B4C3-4CC4-87AF-5DE713A63A3E}"/>
                                            </p:graphicEl>
                                          </p:spTgt>
                                        </p:tgtEl>
                                        <p:attrNameLst>
                                          <p:attrName>style.visibility</p:attrName>
                                        </p:attrNameLst>
                                      </p:cBhvr>
                                      <p:to>
                                        <p:strVal val="visible"/>
                                      </p:to>
                                    </p:set>
                                    <p:animEffect transition="in" filter="fade">
                                      <p:cBhvr>
                                        <p:cTn id="20" dur="500"/>
                                        <p:tgtEl>
                                          <p:spTgt spid="2">
                                            <p:graphicEl>
                                              <a:dgm id="{7E167898-B4C3-4CC4-87AF-5DE713A63A3E}"/>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2">
                                            <p:graphicEl>
                                              <a:dgm id="{3ECA86BE-FE40-4ECA-99EC-583AF366E99D}"/>
                                            </p:graphicEl>
                                          </p:spTgt>
                                        </p:tgtEl>
                                        <p:attrNameLst>
                                          <p:attrName>style.visibility</p:attrName>
                                        </p:attrNameLst>
                                      </p:cBhvr>
                                      <p:to>
                                        <p:strVal val="visible"/>
                                      </p:to>
                                    </p:set>
                                    <p:animEffect transition="in" filter="fade">
                                      <p:cBhvr>
                                        <p:cTn id="25" dur="500"/>
                                        <p:tgtEl>
                                          <p:spTgt spid="2">
                                            <p:graphicEl>
                                              <a:dgm id="{3ECA86BE-FE40-4ECA-99EC-583AF366E99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p:nvPr/>
        </p:nvSpPr>
        <p:spPr>
          <a:xfrm>
            <a:off x="1533285" y="1300387"/>
            <a:ext cx="9580418" cy="461665"/>
          </a:xfrm>
          <a:custGeom>
            <a:avLst/>
            <a:gdLst>
              <a:gd name="connsiteX0" fmla="*/ 0 w 9580418"/>
              <a:gd name="connsiteY0" fmla="*/ 0 h 461665"/>
              <a:gd name="connsiteX1" fmla="*/ 407168 w 9580418"/>
              <a:gd name="connsiteY1" fmla="*/ 0 h 461665"/>
              <a:gd name="connsiteX2" fmla="*/ 1005944 w 9580418"/>
              <a:gd name="connsiteY2" fmla="*/ 0 h 461665"/>
              <a:gd name="connsiteX3" fmla="*/ 1700524 w 9580418"/>
              <a:gd name="connsiteY3" fmla="*/ 0 h 461665"/>
              <a:gd name="connsiteX4" fmla="*/ 2011888 w 9580418"/>
              <a:gd name="connsiteY4" fmla="*/ 0 h 461665"/>
              <a:gd name="connsiteX5" fmla="*/ 2323251 w 9580418"/>
              <a:gd name="connsiteY5" fmla="*/ 0 h 461665"/>
              <a:gd name="connsiteX6" fmla="*/ 3113636 w 9580418"/>
              <a:gd name="connsiteY6" fmla="*/ 0 h 461665"/>
              <a:gd name="connsiteX7" fmla="*/ 3712412 w 9580418"/>
              <a:gd name="connsiteY7" fmla="*/ 0 h 461665"/>
              <a:gd name="connsiteX8" fmla="*/ 4023776 w 9580418"/>
              <a:gd name="connsiteY8" fmla="*/ 0 h 461665"/>
              <a:gd name="connsiteX9" fmla="*/ 4622552 w 9580418"/>
              <a:gd name="connsiteY9" fmla="*/ 0 h 461665"/>
              <a:gd name="connsiteX10" fmla="*/ 5412936 w 9580418"/>
              <a:gd name="connsiteY10" fmla="*/ 0 h 461665"/>
              <a:gd name="connsiteX11" fmla="*/ 5915908 w 9580418"/>
              <a:gd name="connsiteY11" fmla="*/ 0 h 461665"/>
              <a:gd name="connsiteX12" fmla="*/ 6418880 w 9580418"/>
              <a:gd name="connsiteY12" fmla="*/ 0 h 461665"/>
              <a:gd name="connsiteX13" fmla="*/ 7017656 w 9580418"/>
              <a:gd name="connsiteY13" fmla="*/ 0 h 461665"/>
              <a:gd name="connsiteX14" fmla="*/ 7712236 w 9580418"/>
              <a:gd name="connsiteY14" fmla="*/ 0 h 461665"/>
              <a:gd name="connsiteX15" fmla="*/ 8406817 w 9580418"/>
              <a:gd name="connsiteY15" fmla="*/ 0 h 461665"/>
              <a:gd name="connsiteX16" fmla="*/ 9580418 w 9580418"/>
              <a:gd name="connsiteY16" fmla="*/ 0 h 461665"/>
              <a:gd name="connsiteX17" fmla="*/ 9580418 w 9580418"/>
              <a:gd name="connsiteY17" fmla="*/ 461665 h 461665"/>
              <a:gd name="connsiteX18" fmla="*/ 9173250 w 9580418"/>
              <a:gd name="connsiteY18" fmla="*/ 461665 h 461665"/>
              <a:gd name="connsiteX19" fmla="*/ 8382866 w 9580418"/>
              <a:gd name="connsiteY19" fmla="*/ 461665 h 461665"/>
              <a:gd name="connsiteX20" fmla="*/ 7784090 w 9580418"/>
              <a:gd name="connsiteY20" fmla="*/ 461665 h 461665"/>
              <a:gd name="connsiteX21" fmla="*/ 7472726 w 9580418"/>
              <a:gd name="connsiteY21" fmla="*/ 461665 h 461665"/>
              <a:gd name="connsiteX22" fmla="*/ 6873950 w 9580418"/>
              <a:gd name="connsiteY22" fmla="*/ 461665 h 461665"/>
              <a:gd name="connsiteX23" fmla="*/ 6370978 w 9580418"/>
              <a:gd name="connsiteY23" fmla="*/ 461665 h 461665"/>
              <a:gd name="connsiteX24" fmla="*/ 5868006 w 9580418"/>
              <a:gd name="connsiteY24" fmla="*/ 461665 h 461665"/>
              <a:gd name="connsiteX25" fmla="*/ 5365034 w 9580418"/>
              <a:gd name="connsiteY25" fmla="*/ 461665 h 461665"/>
              <a:gd name="connsiteX26" fmla="*/ 4862062 w 9580418"/>
              <a:gd name="connsiteY26" fmla="*/ 461665 h 461665"/>
              <a:gd name="connsiteX27" fmla="*/ 4167482 w 9580418"/>
              <a:gd name="connsiteY27" fmla="*/ 461665 h 461665"/>
              <a:gd name="connsiteX28" fmla="*/ 3568706 w 9580418"/>
              <a:gd name="connsiteY28" fmla="*/ 461665 h 461665"/>
              <a:gd name="connsiteX29" fmla="*/ 3257342 w 9580418"/>
              <a:gd name="connsiteY29" fmla="*/ 461665 h 461665"/>
              <a:gd name="connsiteX30" fmla="*/ 2754370 w 9580418"/>
              <a:gd name="connsiteY30" fmla="*/ 461665 h 461665"/>
              <a:gd name="connsiteX31" fmla="*/ 2059790 w 9580418"/>
              <a:gd name="connsiteY31" fmla="*/ 461665 h 461665"/>
              <a:gd name="connsiteX32" fmla="*/ 1652622 w 9580418"/>
              <a:gd name="connsiteY32" fmla="*/ 461665 h 461665"/>
              <a:gd name="connsiteX33" fmla="*/ 862238 w 9580418"/>
              <a:gd name="connsiteY33" fmla="*/ 461665 h 461665"/>
              <a:gd name="connsiteX34" fmla="*/ 0 w 9580418"/>
              <a:gd name="connsiteY34" fmla="*/ 461665 h 461665"/>
              <a:gd name="connsiteX35" fmla="*/ 0 w 9580418"/>
              <a:gd name="connsiteY35" fmla="*/ 0 h 461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9580418" h="461665" fill="none" extrusionOk="0">
                <a:moveTo>
                  <a:pt x="0" y="0"/>
                </a:moveTo>
                <a:cubicBezTo>
                  <a:pt x="158697" y="-32951"/>
                  <a:pt x="242733" y="19994"/>
                  <a:pt x="407168" y="0"/>
                </a:cubicBezTo>
                <a:cubicBezTo>
                  <a:pt x="571603" y="-19994"/>
                  <a:pt x="834955" y="32801"/>
                  <a:pt x="1005944" y="0"/>
                </a:cubicBezTo>
                <a:cubicBezTo>
                  <a:pt x="1176933" y="-32801"/>
                  <a:pt x="1407822" y="68259"/>
                  <a:pt x="1700524" y="0"/>
                </a:cubicBezTo>
                <a:cubicBezTo>
                  <a:pt x="1993226" y="-68259"/>
                  <a:pt x="1872548" y="12373"/>
                  <a:pt x="2011888" y="0"/>
                </a:cubicBezTo>
                <a:cubicBezTo>
                  <a:pt x="2151228" y="-12373"/>
                  <a:pt x="2210938" y="19711"/>
                  <a:pt x="2323251" y="0"/>
                </a:cubicBezTo>
                <a:cubicBezTo>
                  <a:pt x="2435564" y="-19711"/>
                  <a:pt x="2901187" y="14576"/>
                  <a:pt x="3113636" y="0"/>
                </a:cubicBezTo>
                <a:cubicBezTo>
                  <a:pt x="3326085" y="-14576"/>
                  <a:pt x="3580530" y="16125"/>
                  <a:pt x="3712412" y="0"/>
                </a:cubicBezTo>
                <a:cubicBezTo>
                  <a:pt x="3844294" y="-16125"/>
                  <a:pt x="3905032" y="15944"/>
                  <a:pt x="4023776" y="0"/>
                </a:cubicBezTo>
                <a:cubicBezTo>
                  <a:pt x="4142520" y="-15944"/>
                  <a:pt x="4481718" y="8762"/>
                  <a:pt x="4622552" y="0"/>
                </a:cubicBezTo>
                <a:cubicBezTo>
                  <a:pt x="4763386" y="-8762"/>
                  <a:pt x="5195955" y="21287"/>
                  <a:pt x="5412936" y="0"/>
                </a:cubicBezTo>
                <a:cubicBezTo>
                  <a:pt x="5629917" y="-21287"/>
                  <a:pt x="5767051" y="44813"/>
                  <a:pt x="5915908" y="0"/>
                </a:cubicBezTo>
                <a:cubicBezTo>
                  <a:pt x="6064765" y="-44813"/>
                  <a:pt x="6276104" y="5249"/>
                  <a:pt x="6418880" y="0"/>
                </a:cubicBezTo>
                <a:cubicBezTo>
                  <a:pt x="6561656" y="-5249"/>
                  <a:pt x="6766247" y="7744"/>
                  <a:pt x="7017656" y="0"/>
                </a:cubicBezTo>
                <a:cubicBezTo>
                  <a:pt x="7269065" y="-7744"/>
                  <a:pt x="7557332" y="56275"/>
                  <a:pt x="7712236" y="0"/>
                </a:cubicBezTo>
                <a:cubicBezTo>
                  <a:pt x="7867140" y="-56275"/>
                  <a:pt x="8201229" y="38665"/>
                  <a:pt x="8406817" y="0"/>
                </a:cubicBezTo>
                <a:cubicBezTo>
                  <a:pt x="8612405" y="-38665"/>
                  <a:pt x="9286962" y="65254"/>
                  <a:pt x="9580418" y="0"/>
                </a:cubicBezTo>
                <a:cubicBezTo>
                  <a:pt x="9617825" y="144515"/>
                  <a:pt x="9580381" y="253943"/>
                  <a:pt x="9580418" y="461665"/>
                </a:cubicBezTo>
                <a:cubicBezTo>
                  <a:pt x="9458278" y="466146"/>
                  <a:pt x="9274831" y="427194"/>
                  <a:pt x="9173250" y="461665"/>
                </a:cubicBezTo>
                <a:cubicBezTo>
                  <a:pt x="9071669" y="496136"/>
                  <a:pt x="8573221" y="413655"/>
                  <a:pt x="8382866" y="461665"/>
                </a:cubicBezTo>
                <a:cubicBezTo>
                  <a:pt x="8192511" y="509675"/>
                  <a:pt x="7909527" y="430287"/>
                  <a:pt x="7784090" y="461665"/>
                </a:cubicBezTo>
                <a:cubicBezTo>
                  <a:pt x="7658653" y="493043"/>
                  <a:pt x="7556602" y="450175"/>
                  <a:pt x="7472726" y="461665"/>
                </a:cubicBezTo>
                <a:cubicBezTo>
                  <a:pt x="7388850" y="473155"/>
                  <a:pt x="7008345" y="443484"/>
                  <a:pt x="6873950" y="461665"/>
                </a:cubicBezTo>
                <a:cubicBezTo>
                  <a:pt x="6739555" y="479846"/>
                  <a:pt x="6607519" y="436798"/>
                  <a:pt x="6370978" y="461665"/>
                </a:cubicBezTo>
                <a:cubicBezTo>
                  <a:pt x="6134437" y="486532"/>
                  <a:pt x="6054463" y="429353"/>
                  <a:pt x="5868006" y="461665"/>
                </a:cubicBezTo>
                <a:cubicBezTo>
                  <a:pt x="5681549" y="493977"/>
                  <a:pt x="5554784" y="457147"/>
                  <a:pt x="5365034" y="461665"/>
                </a:cubicBezTo>
                <a:cubicBezTo>
                  <a:pt x="5175284" y="466183"/>
                  <a:pt x="5092901" y="454456"/>
                  <a:pt x="4862062" y="461665"/>
                </a:cubicBezTo>
                <a:cubicBezTo>
                  <a:pt x="4631223" y="468874"/>
                  <a:pt x="4311348" y="382419"/>
                  <a:pt x="4167482" y="461665"/>
                </a:cubicBezTo>
                <a:cubicBezTo>
                  <a:pt x="4023616" y="540911"/>
                  <a:pt x="3767419" y="460673"/>
                  <a:pt x="3568706" y="461665"/>
                </a:cubicBezTo>
                <a:cubicBezTo>
                  <a:pt x="3369993" y="462657"/>
                  <a:pt x="3371555" y="448647"/>
                  <a:pt x="3257342" y="461665"/>
                </a:cubicBezTo>
                <a:cubicBezTo>
                  <a:pt x="3143129" y="474683"/>
                  <a:pt x="2919359" y="424103"/>
                  <a:pt x="2754370" y="461665"/>
                </a:cubicBezTo>
                <a:cubicBezTo>
                  <a:pt x="2589381" y="499227"/>
                  <a:pt x="2265754" y="429129"/>
                  <a:pt x="2059790" y="461665"/>
                </a:cubicBezTo>
                <a:cubicBezTo>
                  <a:pt x="1853826" y="494201"/>
                  <a:pt x="1746036" y="451278"/>
                  <a:pt x="1652622" y="461665"/>
                </a:cubicBezTo>
                <a:cubicBezTo>
                  <a:pt x="1559208" y="472052"/>
                  <a:pt x="1229575" y="444738"/>
                  <a:pt x="862238" y="461665"/>
                </a:cubicBezTo>
                <a:cubicBezTo>
                  <a:pt x="494901" y="478592"/>
                  <a:pt x="274806" y="397012"/>
                  <a:pt x="0" y="461665"/>
                </a:cubicBezTo>
                <a:cubicBezTo>
                  <a:pt x="-33977" y="274177"/>
                  <a:pt x="20175" y="115331"/>
                  <a:pt x="0" y="0"/>
                </a:cubicBezTo>
                <a:close/>
              </a:path>
              <a:path w="9580418" h="461665" stroke="0" extrusionOk="0">
                <a:moveTo>
                  <a:pt x="0" y="0"/>
                </a:moveTo>
                <a:cubicBezTo>
                  <a:pt x="118330" y="-49563"/>
                  <a:pt x="274363" y="15369"/>
                  <a:pt x="502972" y="0"/>
                </a:cubicBezTo>
                <a:cubicBezTo>
                  <a:pt x="731581" y="-15369"/>
                  <a:pt x="728284" y="30110"/>
                  <a:pt x="814336" y="0"/>
                </a:cubicBezTo>
                <a:cubicBezTo>
                  <a:pt x="900388" y="-30110"/>
                  <a:pt x="1339857" y="39833"/>
                  <a:pt x="1604720" y="0"/>
                </a:cubicBezTo>
                <a:cubicBezTo>
                  <a:pt x="1869583" y="-39833"/>
                  <a:pt x="1947011" y="6688"/>
                  <a:pt x="2107692" y="0"/>
                </a:cubicBezTo>
                <a:cubicBezTo>
                  <a:pt x="2268373" y="-6688"/>
                  <a:pt x="2495581" y="17287"/>
                  <a:pt x="2610664" y="0"/>
                </a:cubicBezTo>
                <a:cubicBezTo>
                  <a:pt x="2725747" y="-17287"/>
                  <a:pt x="3229560" y="36086"/>
                  <a:pt x="3401048" y="0"/>
                </a:cubicBezTo>
                <a:cubicBezTo>
                  <a:pt x="3572536" y="-36086"/>
                  <a:pt x="3657279" y="22232"/>
                  <a:pt x="3808216" y="0"/>
                </a:cubicBezTo>
                <a:cubicBezTo>
                  <a:pt x="3959153" y="-22232"/>
                  <a:pt x="4325453" y="3674"/>
                  <a:pt x="4598601" y="0"/>
                </a:cubicBezTo>
                <a:cubicBezTo>
                  <a:pt x="4871749" y="-3674"/>
                  <a:pt x="5018660" y="54239"/>
                  <a:pt x="5388985" y="0"/>
                </a:cubicBezTo>
                <a:cubicBezTo>
                  <a:pt x="5759310" y="-54239"/>
                  <a:pt x="5746628" y="34890"/>
                  <a:pt x="5987761" y="0"/>
                </a:cubicBezTo>
                <a:cubicBezTo>
                  <a:pt x="6228894" y="-34890"/>
                  <a:pt x="6541945" y="87030"/>
                  <a:pt x="6778146" y="0"/>
                </a:cubicBezTo>
                <a:cubicBezTo>
                  <a:pt x="7014347" y="-87030"/>
                  <a:pt x="7164488" y="10293"/>
                  <a:pt x="7281118" y="0"/>
                </a:cubicBezTo>
                <a:cubicBezTo>
                  <a:pt x="7397748" y="-10293"/>
                  <a:pt x="7641120" y="32526"/>
                  <a:pt x="7784090" y="0"/>
                </a:cubicBezTo>
                <a:cubicBezTo>
                  <a:pt x="7927060" y="-32526"/>
                  <a:pt x="8234867" y="49915"/>
                  <a:pt x="8478670" y="0"/>
                </a:cubicBezTo>
                <a:cubicBezTo>
                  <a:pt x="8722473" y="-49915"/>
                  <a:pt x="8754647" y="57036"/>
                  <a:pt x="8981642" y="0"/>
                </a:cubicBezTo>
                <a:cubicBezTo>
                  <a:pt x="9208637" y="-57036"/>
                  <a:pt x="9303398" y="3548"/>
                  <a:pt x="9580418" y="0"/>
                </a:cubicBezTo>
                <a:cubicBezTo>
                  <a:pt x="9608082" y="221901"/>
                  <a:pt x="9536986" y="236074"/>
                  <a:pt x="9580418" y="461665"/>
                </a:cubicBezTo>
                <a:cubicBezTo>
                  <a:pt x="9367957" y="468563"/>
                  <a:pt x="9056271" y="459156"/>
                  <a:pt x="8885838" y="461665"/>
                </a:cubicBezTo>
                <a:cubicBezTo>
                  <a:pt x="8715405" y="464174"/>
                  <a:pt x="8722707" y="456039"/>
                  <a:pt x="8574474" y="461665"/>
                </a:cubicBezTo>
                <a:cubicBezTo>
                  <a:pt x="8426241" y="467291"/>
                  <a:pt x="8255124" y="455834"/>
                  <a:pt x="8167306" y="461665"/>
                </a:cubicBezTo>
                <a:cubicBezTo>
                  <a:pt x="8079488" y="467496"/>
                  <a:pt x="7544926" y="378075"/>
                  <a:pt x="7376922" y="461665"/>
                </a:cubicBezTo>
                <a:cubicBezTo>
                  <a:pt x="7208918" y="545255"/>
                  <a:pt x="6998574" y="404047"/>
                  <a:pt x="6778146" y="461665"/>
                </a:cubicBezTo>
                <a:cubicBezTo>
                  <a:pt x="6557718" y="519283"/>
                  <a:pt x="6506103" y="418141"/>
                  <a:pt x="6370978" y="461665"/>
                </a:cubicBezTo>
                <a:cubicBezTo>
                  <a:pt x="6235853" y="505189"/>
                  <a:pt x="5902271" y="458746"/>
                  <a:pt x="5772202" y="461665"/>
                </a:cubicBezTo>
                <a:cubicBezTo>
                  <a:pt x="5642133" y="464584"/>
                  <a:pt x="5611244" y="459704"/>
                  <a:pt x="5460838" y="461665"/>
                </a:cubicBezTo>
                <a:cubicBezTo>
                  <a:pt x="5310432" y="463626"/>
                  <a:pt x="5286851" y="446550"/>
                  <a:pt x="5149475" y="461665"/>
                </a:cubicBezTo>
                <a:cubicBezTo>
                  <a:pt x="5012099" y="476780"/>
                  <a:pt x="4710423" y="401448"/>
                  <a:pt x="4550699" y="461665"/>
                </a:cubicBezTo>
                <a:cubicBezTo>
                  <a:pt x="4390975" y="521882"/>
                  <a:pt x="4297058" y="437485"/>
                  <a:pt x="4143531" y="461665"/>
                </a:cubicBezTo>
                <a:cubicBezTo>
                  <a:pt x="3990004" y="485845"/>
                  <a:pt x="3749590" y="381434"/>
                  <a:pt x="3448950" y="461665"/>
                </a:cubicBezTo>
                <a:cubicBezTo>
                  <a:pt x="3148310" y="541896"/>
                  <a:pt x="3123825" y="438023"/>
                  <a:pt x="3041783" y="461665"/>
                </a:cubicBezTo>
                <a:cubicBezTo>
                  <a:pt x="2959741" y="485307"/>
                  <a:pt x="2640740" y="409988"/>
                  <a:pt x="2347202" y="461665"/>
                </a:cubicBezTo>
                <a:cubicBezTo>
                  <a:pt x="2053664" y="513342"/>
                  <a:pt x="2161129" y="443381"/>
                  <a:pt x="2035839" y="461665"/>
                </a:cubicBezTo>
                <a:cubicBezTo>
                  <a:pt x="1910549" y="479949"/>
                  <a:pt x="1519823" y="432595"/>
                  <a:pt x="1341259" y="461665"/>
                </a:cubicBezTo>
                <a:cubicBezTo>
                  <a:pt x="1162695" y="490735"/>
                  <a:pt x="1066003" y="445964"/>
                  <a:pt x="934091" y="461665"/>
                </a:cubicBezTo>
                <a:cubicBezTo>
                  <a:pt x="802179" y="477366"/>
                  <a:pt x="751058" y="438995"/>
                  <a:pt x="622727" y="461665"/>
                </a:cubicBezTo>
                <a:cubicBezTo>
                  <a:pt x="494396" y="484335"/>
                  <a:pt x="258315" y="442608"/>
                  <a:pt x="0" y="461665"/>
                </a:cubicBezTo>
                <a:cubicBezTo>
                  <a:pt x="-36878" y="236685"/>
                  <a:pt x="3106" y="163463"/>
                  <a:pt x="0" y="0"/>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txBody>
          <a:bodyPr wrap="square">
            <a:spAutoFit/>
          </a:bodyPr>
          <a:lstStyle/>
          <a:p>
            <a:pPr lvl="0" algn="ctr" eaLnBrk="0" fontAlgn="base" hangingPunct="0">
              <a:spcBef>
                <a:spcPct val="20000"/>
              </a:spcBef>
              <a:spcAft>
                <a:spcPct val="0"/>
              </a:spcAft>
            </a:pPr>
            <a:r>
              <a:rPr lang="en-GB" sz="2400" b="1" kern="0" dirty="0">
                <a:solidFill>
                  <a:srgbClr val="000000"/>
                </a:solidFill>
              </a:rPr>
              <a:t>Section 63-67 Criminal Justice &amp; Immigration Act 2008</a:t>
            </a:r>
          </a:p>
        </p:txBody>
      </p:sp>
      <p:pic>
        <p:nvPicPr>
          <p:cNvPr id="4" name="Picture 3"/>
          <p:cNvPicPr>
            <a:picLocks noChangeAspect="1"/>
          </p:cNvPicPr>
          <p:nvPr/>
        </p:nvPicPr>
        <p:blipFill>
          <a:blip r:embed="rId3"/>
          <a:stretch>
            <a:fillRect/>
          </a:stretch>
        </p:blipFill>
        <p:spPr>
          <a:xfrm>
            <a:off x="1119352" y="2837791"/>
            <a:ext cx="3531476" cy="2088755"/>
          </a:xfrm>
          <a:prstGeom prst="rect">
            <a:avLst/>
          </a:prstGeom>
        </p:spPr>
      </p:pic>
      <p:sp>
        <p:nvSpPr>
          <p:cNvPr id="5" name="TextBox 4"/>
          <p:cNvSpPr txBox="1"/>
          <p:nvPr/>
        </p:nvSpPr>
        <p:spPr>
          <a:xfrm>
            <a:off x="630621" y="448504"/>
            <a:ext cx="11051627" cy="584775"/>
          </a:xfrm>
          <a:prstGeom prst="rect">
            <a:avLst/>
          </a:prstGeom>
          <a:solidFill>
            <a:srgbClr val="002060"/>
          </a:solidFill>
        </p:spPr>
        <p:txBody>
          <a:bodyPr wrap="square" rtlCol="0">
            <a:spAutoFit/>
          </a:bodyPr>
          <a:lstStyle/>
          <a:p>
            <a:pPr algn="ctr"/>
            <a:r>
              <a:rPr lang="en-GB" sz="3200" b="1" dirty="0">
                <a:solidFill>
                  <a:schemeClr val="bg1"/>
                </a:solidFill>
              </a:rPr>
              <a:t>Possession of Extreme Pornographic Images</a:t>
            </a:r>
          </a:p>
        </p:txBody>
      </p:sp>
      <p:sp>
        <p:nvSpPr>
          <p:cNvPr id="2" name="Rectangle 1">
            <a:extLst>
              <a:ext uri="{FF2B5EF4-FFF2-40B4-BE49-F238E27FC236}">
                <a16:creationId xmlns:a16="http://schemas.microsoft.com/office/drawing/2014/main" id="{0614D69F-2C43-429A-A5BE-1F7F4384B1F8}"/>
              </a:ext>
            </a:extLst>
          </p:cNvPr>
          <p:cNvSpPr/>
          <p:nvPr/>
        </p:nvSpPr>
        <p:spPr>
          <a:xfrm>
            <a:off x="5562601" y="2303773"/>
            <a:ext cx="4934607" cy="2936073"/>
          </a:xfrm>
          <a:custGeom>
            <a:avLst/>
            <a:gdLst>
              <a:gd name="connsiteX0" fmla="*/ 0 w 4934607"/>
              <a:gd name="connsiteY0" fmla="*/ 0 h 2936073"/>
              <a:gd name="connsiteX1" fmla="*/ 646982 w 4934607"/>
              <a:gd name="connsiteY1" fmla="*/ 0 h 2936073"/>
              <a:gd name="connsiteX2" fmla="*/ 1293964 w 4934607"/>
              <a:gd name="connsiteY2" fmla="*/ 0 h 2936073"/>
              <a:gd name="connsiteX3" fmla="*/ 1842253 w 4934607"/>
              <a:gd name="connsiteY3" fmla="*/ 0 h 2936073"/>
              <a:gd name="connsiteX4" fmla="*/ 2439889 w 4934607"/>
              <a:gd name="connsiteY4" fmla="*/ 0 h 2936073"/>
              <a:gd name="connsiteX5" fmla="*/ 2938833 w 4934607"/>
              <a:gd name="connsiteY5" fmla="*/ 0 h 2936073"/>
              <a:gd name="connsiteX6" fmla="*/ 3487122 w 4934607"/>
              <a:gd name="connsiteY6" fmla="*/ 0 h 2936073"/>
              <a:gd name="connsiteX7" fmla="*/ 4134104 w 4934607"/>
              <a:gd name="connsiteY7" fmla="*/ 0 h 2936073"/>
              <a:gd name="connsiteX8" fmla="*/ 4934607 w 4934607"/>
              <a:gd name="connsiteY8" fmla="*/ 0 h 2936073"/>
              <a:gd name="connsiteX9" fmla="*/ 4934607 w 4934607"/>
              <a:gd name="connsiteY9" fmla="*/ 616575 h 2936073"/>
              <a:gd name="connsiteX10" fmla="*/ 4934607 w 4934607"/>
              <a:gd name="connsiteY10" fmla="*/ 1145068 h 2936073"/>
              <a:gd name="connsiteX11" fmla="*/ 4934607 w 4934607"/>
              <a:gd name="connsiteY11" fmla="*/ 1702922 h 2936073"/>
              <a:gd name="connsiteX12" fmla="*/ 4934607 w 4934607"/>
              <a:gd name="connsiteY12" fmla="*/ 2290137 h 2936073"/>
              <a:gd name="connsiteX13" fmla="*/ 4934607 w 4934607"/>
              <a:gd name="connsiteY13" fmla="*/ 2936073 h 2936073"/>
              <a:gd name="connsiteX14" fmla="*/ 4287625 w 4934607"/>
              <a:gd name="connsiteY14" fmla="*/ 2936073 h 2936073"/>
              <a:gd name="connsiteX15" fmla="*/ 3739336 w 4934607"/>
              <a:gd name="connsiteY15" fmla="*/ 2936073 h 2936073"/>
              <a:gd name="connsiteX16" fmla="*/ 3191046 w 4934607"/>
              <a:gd name="connsiteY16" fmla="*/ 2936073 h 2936073"/>
              <a:gd name="connsiteX17" fmla="*/ 2642756 w 4934607"/>
              <a:gd name="connsiteY17" fmla="*/ 2936073 h 2936073"/>
              <a:gd name="connsiteX18" fmla="*/ 2094467 w 4934607"/>
              <a:gd name="connsiteY18" fmla="*/ 2936073 h 2936073"/>
              <a:gd name="connsiteX19" fmla="*/ 1595523 w 4934607"/>
              <a:gd name="connsiteY19" fmla="*/ 2936073 h 2936073"/>
              <a:gd name="connsiteX20" fmla="*/ 997887 w 4934607"/>
              <a:gd name="connsiteY20" fmla="*/ 2936073 h 2936073"/>
              <a:gd name="connsiteX21" fmla="*/ 0 w 4934607"/>
              <a:gd name="connsiteY21" fmla="*/ 2936073 h 2936073"/>
              <a:gd name="connsiteX22" fmla="*/ 0 w 4934607"/>
              <a:gd name="connsiteY22" fmla="*/ 2290137 h 2936073"/>
              <a:gd name="connsiteX23" fmla="*/ 0 w 4934607"/>
              <a:gd name="connsiteY23" fmla="*/ 1673562 h 2936073"/>
              <a:gd name="connsiteX24" fmla="*/ 0 w 4934607"/>
              <a:gd name="connsiteY24" fmla="*/ 1027626 h 2936073"/>
              <a:gd name="connsiteX25" fmla="*/ 0 w 4934607"/>
              <a:gd name="connsiteY25" fmla="*/ 0 h 29360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4934607" h="2936073" fill="none" extrusionOk="0">
                <a:moveTo>
                  <a:pt x="0" y="0"/>
                </a:moveTo>
                <a:cubicBezTo>
                  <a:pt x="160075" y="-71584"/>
                  <a:pt x="406213" y="24277"/>
                  <a:pt x="646982" y="0"/>
                </a:cubicBezTo>
                <a:cubicBezTo>
                  <a:pt x="887751" y="-24277"/>
                  <a:pt x="1090148" y="52853"/>
                  <a:pt x="1293964" y="0"/>
                </a:cubicBezTo>
                <a:cubicBezTo>
                  <a:pt x="1497780" y="-52853"/>
                  <a:pt x="1657010" y="33505"/>
                  <a:pt x="1842253" y="0"/>
                </a:cubicBezTo>
                <a:cubicBezTo>
                  <a:pt x="2027496" y="-33505"/>
                  <a:pt x="2184373" y="9876"/>
                  <a:pt x="2439889" y="0"/>
                </a:cubicBezTo>
                <a:cubicBezTo>
                  <a:pt x="2695405" y="-9876"/>
                  <a:pt x="2732145" y="34833"/>
                  <a:pt x="2938833" y="0"/>
                </a:cubicBezTo>
                <a:cubicBezTo>
                  <a:pt x="3145521" y="-34833"/>
                  <a:pt x="3283718" y="60050"/>
                  <a:pt x="3487122" y="0"/>
                </a:cubicBezTo>
                <a:cubicBezTo>
                  <a:pt x="3690526" y="-60050"/>
                  <a:pt x="3948958" y="9270"/>
                  <a:pt x="4134104" y="0"/>
                </a:cubicBezTo>
                <a:cubicBezTo>
                  <a:pt x="4319250" y="-9270"/>
                  <a:pt x="4557708" y="5426"/>
                  <a:pt x="4934607" y="0"/>
                </a:cubicBezTo>
                <a:cubicBezTo>
                  <a:pt x="4951830" y="168459"/>
                  <a:pt x="4886184" y="429826"/>
                  <a:pt x="4934607" y="616575"/>
                </a:cubicBezTo>
                <a:cubicBezTo>
                  <a:pt x="4983030" y="803325"/>
                  <a:pt x="4889850" y="1016377"/>
                  <a:pt x="4934607" y="1145068"/>
                </a:cubicBezTo>
                <a:cubicBezTo>
                  <a:pt x="4979364" y="1273759"/>
                  <a:pt x="4932697" y="1576663"/>
                  <a:pt x="4934607" y="1702922"/>
                </a:cubicBezTo>
                <a:cubicBezTo>
                  <a:pt x="4936517" y="1829181"/>
                  <a:pt x="4902292" y="2047026"/>
                  <a:pt x="4934607" y="2290137"/>
                </a:cubicBezTo>
                <a:cubicBezTo>
                  <a:pt x="4966922" y="2533249"/>
                  <a:pt x="4865763" y="2631191"/>
                  <a:pt x="4934607" y="2936073"/>
                </a:cubicBezTo>
                <a:cubicBezTo>
                  <a:pt x="4713683" y="3008755"/>
                  <a:pt x="4592102" y="2866496"/>
                  <a:pt x="4287625" y="2936073"/>
                </a:cubicBezTo>
                <a:cubicBezTo>
                  <a:pt x="3983148" y="3005650"/>
                  <a:pt x="3922974" y="2907137"/>
                  <a:pt x="3739336" y="2936073"/>
                </a:cubicBezTo>
                <a:cubicBezTo>
                  <a:pt x="3555698" y="2965009"/>
                  <a:pt x="3402441" y="2889232"/>
                  <a:pt x="3191046" y="2936073"/>
                </a:cubicBezTo>
                <a:cubicBezTo>
                  <a:pt x="2979651" y="2982914"/>
                  <a:pt x="2900667" y="2908370"/>
                  <a:pt x="2642756" y="2936073"/>
                </a:cubicBezTo>
                <a:cubicBezTo>
                  <a:pt x="2384845" y="2963776"/>
                  <a:pt x="2240368" y="2911339"/>
                  <a:pt x="2094467" y="2936073"/>
                </a:cubicBezTo>
                <a:cubicBezTo>
                  <a:pt x="1948566" y="2960807"/>
                  <a:pt x="1783926" y="2917991"/>
                  <a:pt x="1595523" y="2936073"/>
                </a:cubicBezTo>
                <a:cubicBezTo>
                  <a:pt x="1407120" y="2954155"/>
                  <a:pt x="1197153" y="2909784"/>
                  <a:pt x="997887" y="2936073"/>
                </a:cubicBezTo>
                <a:cubicBezTo>
                  <a:pt x="798621" y="2962362"/>
                  <a:pt x="320908" y="2885799"/>
                  <a:pt x="0" y="2936073"/>
                </a:cubicBezTo>
                <a:cubicBezTo>
                  <a:pt x="-44329" y="2654594"/>
                  <a:pt x="12983" y="2611012"/>
                  <a:pt x="0" y="2290137"/>
                </a:cubicBezTo>
                <a:cubicBezTo>
                  <a:pt x="-12983" y="1969262"/>
                  <a:pt x="41450" y="1899726"/>
                  <a:pt x="0" y="1673562"/>
                </a:cubicBezTo>
                <a:cubicBezTo>
                  <a:pt x="-41450" y="1447398"/>
                  <a:pt x="4220" y="1292305"/>
                  <a:pt x="0" y="1027626"/>
                </a:cubicBezTo>
                <a:cubicBezTo>
                  <a:pt x="-4220" y="762947"/>
                  <a:pt x="109897" y="425139"/>
                  <a:pt x="0" y="0"/>
                </a:cubicBezTo>
                <a:close/>
              </a:path>
              <a:path w="4934607" h="2936073" stroke="0" extrusionOk="0">
                <a:moveTo>
                  <a:pt x="0" y="0"/>
                </a:moveTo>
                <a:cubicBezTo>
                  <a:pt x="230627" y="-829"/>
                  <a:pt x="359598" y="57743"/>
                  <a:pt x="498944" y="0"/>
                </a:cubicBezTo>
                <a:cubicBezTo>
                  <a:pt x="638290" y="-57743"/>
                  <a:pt x="808760" y="2638"/>
                  <a:pt x="899195" y="0"/>
                </a:cubicBezTo>
                <a:cubicBezTo>
                  <a:pt x="989630" y="-2638"/>
                  <a:pt x="1300184" y="12953"/>
                  <a:pt x="1546177" y="0"/>
                </a:cubicBezTo>
                <a:cubicBezTo>
                  <a:pt x="1792170" y="-12953"/>
                  <a:pt x="1860365" y="32391"/>
                  <a:pt x="2045120" y="0"/>
                </a:cubicBezTo>
                <a:cubicBezTo>
                  <a:pt x="2229875" y="-32391"/>
                  <a:pt x="2376815" y="46000"/>
                  <a:pt x="2544064" y="0"/>
                </a:cubicBezTo>
                <a:cubicBezTo>
                  <a:pt x="2711313" y="-46000"/>
                  <a:pt x="3018994" y="65158"/>
                  <a:pt x="3191046" y="0"/>
                </a:cubicBezTo>
                <a:cubicBezTo>
                  <a:pt x="3363098" y="-65158"/>
                  <a:pt x="3500867" y="51020"/>
                  <a:pt x="3640643" y="0"/>
                </a:cubicBezTo>
                <a:cubicBezTo>
                  <a:pt x="3780419" y="-51020"/>
                  <a:pt x="4155752" y="12068"/>
                  <a:pt x="4287625" y="0"/>
                </a:cubicBezTo>
                <a:cubicBezTo>
                  <a:pt x="4419498" y="-12068"/>
                  <a:pt x="4770780" y="46558"/>
                  <a:pt x="4934607" y="0"/>
                </a:cubicBezTo>
                <a:cubicBezTo>
                  <a:pt x="4938634" y="126844"/>
                  <a:pt x="4904282" y="465149"/>
                  <a:pt x="4934607" y="587215"/>
                </a:cubicBezTo>
                <a:cubicBezTo>
                  <a:pt x="4964932" y="709282"/>
                  <a:pt x="4922651" y="951796"/>
                  <a:pt x="4934607" y="1174429"/>
                </a:cubicBezTo>
                <a:cubicBezTo>
                  <a:pt x="4946563" y="1397062"/>
                  <a:pt x="4892341" y="1571444"/>
                  <a:pt x="4934607" y="1791005"/>
                </a:cubicBezTo>
                <a:cubicBezTo>
                  <a:pt x="4976873" y="2010566"/>
                  <a:pt x="4879263" y="2044041"/>
                  <a:pt x="4934607" y="2290137"/>
                </a:cubicBezTo>
                <a:cubicBezTo>
                  <a:pt x="4989951" y="2536233"/>
                  <a:pt x="4916265" y="2754692"/>
                  <a:pt x="4934607" y="2936073"/>
                </a:cubicBezTo>
                <a:cubicBezTo>
                  <a:pt x="4696540" y="2939890"/>
                  <a:pt x="4505697" y="2881707"/>
                  <a:pt x="4386317" y="2936073"/>
                </a:cubicBezTo>
                <a:cubicBezTo>
                  <a:pt x="4266937" y="2990439"/>
                  <a:pt x="4032967" y="2926326"/>
                  <a:pt x="3838028" y="2936073"/>
                </a:cubicBezTo>
                <a:cubicBezTo>
                  <a:pt x="3643089" y="2945820"/>
                  <a:pt x="3325562" y="2912088"/>
                  <a:pt x="3191046" y="2936073"/>
                </a:cubicBezTo>
                <a:cubicBezTo>
                  <a:pt x="3056530" y="2960058"/>
                  <a:pt x="2804621" y="2887825"/>
                  <a:pt x="2642756" y="2936073"/>
                </a:cubicBezTo>
                <a:cubicBezTo>
                  <a:pt x="2480891" y="2984321"/>
                  <a:pt x="2354198" y="2920355"/>
                  <a:pt x="2242505" y="2936073"/>
                </a:cubicBezTo>
                <a:cubicBezTo>
                  <a:pt x="2130812" y="2951791"/>
                  <a:pt x="2011786" y="2929382"/>
                  <a:pt x="1792907" y="2936073"/>
                </a:cubicBezTo>
                <a:cubicBezTo>
                  <a:pt x="1574028" y="2942764"/>
                  <a:pt x="1298605" y="2875455"/>
                  <a:pt x="1145925" y="2936073"/>
                </a:cubicBezTo>
                <a:cubicBezTo>
                  <a:pt x="993245" y="2996691"/>
                  <a:pt x="839295" y="2930085"/>
                  <a:pt x="597636" y="2936073"/>
                </a:cubicBezTo>
                <a:cubicBezTo>
                  <a:pt x="355977" y="2942061"/>
                  <a:pt x="136706" y="2867592"/>
                  <a:pt x="0" y="2936073"/>
                </a:cubicBezTo>
                <a:cubicBezTo>
                  <a:pt x="-58506" y="2698566"/>
                  <a:pt x="25102" y="2479707"/>
                  <a:pt x="0" y="2348858"/>
                </a:cubicBezTo>
                <a:cubicBezTo>
                  <a:pt x="-25102" y="2218009"/>
                  <a:pt x="38446" y="2059498"/>
                  <a:pt x="0" y="1849726"/>
                </a:cubicBezTo>
                <a:cubicBezTo>
                  <a:pt x="-38446" y="1639954"/>
                  <a:pt x="5895" y="1459205"/>
                  <a:pt x="0" y="1350594"/>
                </a:cubicBezTo>
                <a:cubicBezTo>
                  <a:pt x="-5895" y="1241983"/>
                  <a:pt x="53204" y="949907"/>
                  <a:pt x="0" y="734018"/>
                </a:cubicBezTo>
                <a:cubicBezTo>
                  <a:pt x="-53204" y="518129"/>
                  <a:pt x="58210" y="315439"/>
                  <a:pt x="0" y="0"/>
                </a:cubicBezTo>
                <a:close/>
              </a:path>
            </a:pathLst>
          </a:custGeom>
          <a:solidFill>
            <a:schemeClr val="tx2">
              <a:lumMod val="20000"/>
              <a:lumOff val="80000"/>
            </a:schemeClr>
          </a:solidFill>
          <a:ln>
            <a:solidFill>
              <a:schemeClr val="tx1"/>
            </a:solidFill>
            <a:extLst>
              <a:ext uri="{C807C97D-BFC1-408E-A445-0C87EB9F89A2}">
                <ask:lineSketchStyleProps xmlns:ask="http://schemas.microsoft.com/office/drawing/2018/sketchyshapes" sd="1219033472">
                  <a:prstGeom prst="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It is an offence to be in possession of an ‘</a:t>
            </a:r>
            <a:r>
              <a:rPr lang="en-GB" sz="2400" b="1" dirty="0">
                <a:solidFill>
                  <a:schemeClr val="tx1"/>
                </a:solidFill>
              </a:rPr>
              <a:t>extreme pornographic image’</a:t>
            </a:r>
          </a:p>
        </p:txBody>
      </p:sp>
    </p:spTree>
    <p:extLst>
      <p:ext uri="{BB962C8B-B14F-4D97-AF65-F5344CB8AC3E}">
        <p14:creationId xmlns:p14="http://schemas.microsoft.com/office/powerpoint/2010/main" val="29958638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1305605" y="118765"/>
            <a:ext cx="9580783" cy="584775"/>
          </a:xfrm>
          <a:prstGeom prst="rect">
            <a:avLst/>
          </a:prstGeom>
          <a:solidFill>
            <a:srgbClr val="002060"/>
          </a:solidFill>
        </p:spPr>
        <p:txBody>
          <a:bodyPr wrap="square" rtlCol="0">
            <a:spAutoFit/>
          </a:bodyPr>
          <a:lstStyle/>
          <a:p>
            <a:pPr algn="ctr"/>
            <a:r>
              <a:rPr lang="en-GB" sz="3200" b="1" dirty="0">
                <a:solidFill>
                  <a:schemeClr val="bg1"/>
                </a:solidFill>
                <a:cs typeface="Arial" panose="020B0604020202020204" pitchFamily="34" charset="0"/>
              </a:rPr>
              <a:t>Criminal Justice and Immigration Act 2008 </a:t>
            </a:r>
            <a:endParaRPr lang="en-GB" sz="3200" b="1" dirty="0">
              <a:solidFill>
                <a:schemeClr val="bg1"/>
              </a:solidFill>
            </a:endParaRPr>
          </a:p>
        </p:txBody>
      </p:sp>
      <p:graphicFrame>
        <p:nvGraphicFramePr>
          <p:cNvPr id="2" name="Diagram 1">
            <a:extLst>
              <a:ext uri="{FF2B5EF4-FFF2-40B4-BE49-F238E27FC236}">
                <a16:creationId xmlns:a16="http://schemas.microsoft.com/office/drawing/2014/main" id="{FA2AB753-B53C-4E39-840B-7A14DF273350}"/>
              </a:ext>
            </a:extLst>
          </p:cNvPr>
          <p:cNvGraphicFramePr/>
          <p:nvPr>
            <p:extLst>
              <p:ext uri="{D42A27DB-BD31-4B8C-83A1-F6EECF244321}">
                <p14:modId xmlns:p14="http://schemas.microsoft.com/office/powerpoint/2010/main" val="2480789053"/>
              </p:ext>
            </p:extLst>
          </p:nvPr>
        </p:nvGraphicFramePr>
        <p:xfrm>
          <a:off x="1918826" y="1545021"/>
          <a:ext cx="8128000" cy="28233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152817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154792" y="1269652"/>
            <a:ext cx="6245014" cy="3423119"/>
          </a:xfrm>
          <a:prstGeom prst="rect">
            <a:avLst/>
          </a:prstGeom>
        </p:spPr>
      </p:pic>
    </p:spTree>
    <p:extLst>
      <p:ext uri="{BB962C8B-B14F-4D97-AF65-F5344CB8AC3E}">
        <p14:creationId xmlns:p14="http://schemas.microsoft.com/office/powerpoint/2010/main" val="17089570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882</TotalTime>
  <Words>6216</Words>
  <Application>Microsoft Office PowerPoint</Application>
  <PresentationFormat>Widescreen</PresentationFormat>
  <Paragraphs>450</Paragraphs>
  <Slides>20</Slides>
  <Notes>20</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20</vt:i4>
      </vt:variant>
    </vt:vector>
  </HeadingPairs>
  <TitlesOfParts>
    <vt:vector size="31" baseType="lpstr">
      <vt:lpstr>Arial</vt:lpstr>
      <vt:lpstr>Arial Nova</vt:lpstr>
      <vt:lpstr>Arial Nova Cond</vt:lpstr>
      <vt:lpstr>Calibri</vt:lpstr>
      <vt:lpstr>Calibri Light</vt:lpstr>
      <vt:lpstr>Comic Sans MS</vt:lpstr>
      <vt:lpstr>GuardianTextEgyptian</vt:lpstr>
      <vt:lpstr>Microsoft Sans Serif</vt:lpstr>
      <vt:lpstr>Tahoma</vt:lpstr>
      <vt:lpstr>Office Theme</vt:lpstr>
      <vt:lpstr>1_Office Theme</vt:lpstr>
      <vt:lpstr>PowerPoint Presentation</vt:lpstr>
      <vt:lpstr>PowerPoint Presentation</vt:lpstr>
      <vt:lpstr>PowerPoint Presentation</vt:lpstr>
      <vt:lpstr>PowerPoint Presentation</vt:lpstr>
      <vt:lpstr>Examples</vt:lpstr>
      <vt:lpstr>PowerPoint Presentation</vt:lpstr>
      <vt:lpstr>PowerPoint Presentation</vt:lpstr>
      <vt:lpstr>PowerPoint Presentation</vt:lpstr>
      <vt:lpstr>PowerPoint Presentation</vt:lpstr>
      <vt:lpstr>PowerPoint Presentation</vt:lpstr>
      <vt:lpstr>PowerPoint Presentation</vt:lpstr>
      <vt:lpstr>Private Act</vt:lpstr>
      <vt:lpstr>Voyeurism</vt:lpstr>
      <vt:lpstr>Voyeurism Offences Act 2019 – S67(A) SOA 2003</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Neil,Sharon swp3514</cp:lastModifiedBy>
  <cp:revision>134</cp:revision>
  <dcterms:created xsi:type="dcterms:W3CDTF">2018-01-30T11:09:50Z</dcterms:created>
  <dcterms:modified xsi:type="dcterms:W3CDTF">2023-03-24T11:58:36Z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c83c537f-8bab-4c58-95b1-828c69a1e3a7</vt:lpwstr>
  </property>
  <property fmtid="{D5CDD505-2E9C-101B-9397-08002B2CF9AE}" pid="3" name="MSIP_Label_66cf8fe5-b7b7-4df7-b38d-1c61ac2f6639_Enabled">
    <vt:lpwstr>true</vt:lpwstr>
  </property>
  <property fmtid="{D5CDD505-2E9C-101B-9397-08002B2CF9AE}" pid="4" name="MSIP_Label_66cf8fe5-b7b7-4df7-b38d-1c61ac2f6639_SetDate">
    <vt:lpwstr>2022-06-23T05:55:19Z</vt:lpwstr>
  </property>
  <property fmtid="{D5CDD505-2E9C-101B-9397-08002B2CF9AE}" pid="5" name="MSIP_Label_66cf8fe5-b7b7-4df7-b38d-1c61ac2f6639_Method">
    <vt:lpwstr>Standard</vt:lpwstr>
  </property>
  <property fmtid="{D5CDD505-2E9C-101B-9397-08002B2CF9AE}" pid="6" name="MSIP_Label_66cf8fe5-b7b7-4df7-b38d-1c61ac2f6639_Name">
    <vt:lpwstr>66cf8fe5-b7b7-4df7-b38d-1c61ac2f6639</vt:lpwstr>
  </property>
  <property fmtid="{D5CDD505-2E9C-101B-9397-08002B2CF9AE}" pid="7" name="MSIP_Label_66cf8fe5-b7b7-4df7-b38d-1c61ac2f6639_SiteId">
    <vt:lpwstr>270c2f4d-fd0c-4f08-92a9-e5bdd8a87e09</vt:lpwstr>
  </property>
  <property fmtid="{D5CDD505-2E9C-101B-9397-08002B2CF9AE}" pid="8" name="MSIP_Label_66cf8fe5-b7b7-4df7-b38d-1c61ac2f6639_ActionId">
    <vt:lpwstr>bf4408bc-cb27-445b-aef9-cd0154d0da57</vt:lpwstr>
  </property>
  <property fmtid="{D5CDD505-2E9C-101B-9397-08002B2CF9AE}" pid="9" name="MSIP_Label_66cf8fe5-b7b7-4df7-b38d-1c61ac2f6639_ContentBits">
    <vt:lpwstr>0</vt:lpwstr>
  </property>
  <property fmtid="{D5CDD505-2E9C-101B-9397-08002B2CF9AE}" pid="10" name="Classification">
    <vt:lpwstr>OFFICIAL</vt:lpwstr>
  </property>
  <property fmtid="{D5CDD505-2E9C-101B-9397-08002B2CF9AE}" pid="11" name="Visibility">
    <vt:lpwstr>NOT VISIBLE</vt:lpwstr>
  </property>
</Properties>
</file>