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theme/themeOverride33.xml" ContentType="application/vnd.openxmlformats-officedocument.themeOverride+xml"/>
  <Override PartName="/ppt/theme/themeOverride34.xml" ContentType="application/vnd.openxmlformats-officedocument.themeOverride+xml"/>
  <Override PartName="/ppt/theme/themeOverride35.xml" ContentType="application/vnd.openxmlformats-officedocument.themeOverride+xml"/>
  <Override PartName="/ppt/theme/themeOverride36.xml" ContentType="application/vnd.openxmlformats-officedocument.themeOverride+xml"/>
  <Override PartName="/ppt/theme/themeOverride37.xml" ContentType="application/vnd.openxmlformats-officedocument.themeOverride+xml"/>
  <Override PartName="/ppt/theme/themeOverride38.xml" ContentType="application/vnd.openxmlformats-officedocument.themeOverride+xml"/>
  <Override PartName="/ppt/theme/themeOverride39.xml" ContentType="application/vnd.openxmlformats-officedocument.themeOverride+xml"/>
  <Override PartName="/ppt/theme/themeOverride40.xml" ContentType="application/vnd.openxmlformats-officedocument.themeOverride+xml"/>
  <Override PartName="/ppt/theme/themeOverride41.xml" ContentType="application/vnd.openxmlformats-officedocument.themeOverride+xml"/>
  <Override PartName="/ppt/theme/themeOverride42.xml" ContentType="application/vnd.openxmlformats-officedocument.themeOverride+xml"/>
  <Override PartName="/ppt/theme/themeOverride43.xml" ContentType="application/vnd.openxmlformats-officedocument.themeOverride+xml"/>
  <Override PartName="/ppt/theme/themeOverride44.xml" ContentType="application/vnd.openxmlformats-officedocument.themeOverride+xml"/>
  <Override PartName="/ppt/theme/themeOverride45.xml" ContentType="application/vnd.openxmlformats-officedocument.themeOverride+xml"/>
  <Override PartName="/ppt/theme/themeOverride46.xml" ContentType="application/vnd.openxmlformats-officedocument.themeOverride+xml"/>
  <Override PartName="/ppt/theme/themeOverride47.xml" ContentType="application/vnd.openxmlformats-officedocument.themeOverride+xml"/>
  <Override PartName="/ppt/theme/themeOverride48.xml" ContentType="application/vnd.openxmlformats-officedocument.themeOverride+xml"/>
  <Override PartName="/ppt/theme/themeOverride49.xml" ContentType="application/vnd.openxmlformats-officedocument.themeOverride+xml"/>
  <Override PartName="/ppt/theme/themeOverride50.xml" ContentType="application/vnd.openxmlformats-officedocument.themeOverride+xml"/>
  <Override PartName="/ppt/theme/themeOverride51.xml" ContentType="application/vnd.openxmlformats-officedocument.themeOverride+xml"/>
  <Override PartName="/ppt/theme/themeOverride52.xml" ContentType="application/vnd.openxmlformats-officedocument.themeOverride+xml"/>
  <Override PartName="/ppt/theme/themeOverride53.xml" ContentType="application/vnd.openxmlformats-officedocument.themeOverride+xml"/>
  <Override PartName="/ppt/theme/themeOverride54.xml" ContentType="application/vnd.openxmlformats-officedocument.themeOverride+xml"/>
  <Override PartName="/ppt/theme/themeOverride55.xml" ContentType="application/vnd.openxmlformats-officedocument.themeOverride+xml"/>
  <Override PartName="/ppt/theme/themeOverride56.xml" ContentType="application/vnd.openxmlformats-officedocument.themeOverride+xml"/>
  <Override PartName="/ppt/theme/themeOverride57.xml" ContentType="application/vnd.openxmlformats-officedocument.themeOverride+xml"/>
  <Override PartName="/ppt/theme/themeOverride58.xml" ContentType="application/vnd.openxmlformats-officedocument.themeOverride+xml"/>
  <Override PartName="/ppt/theme/themeOverride59.xml" ContentType="application/vnd.openxmlformats-officedocument.themeOverride+xml"/>
  <Override PartName="/ppt/theme/themeOverride60.xml" ContentType="application/vnd.openxmlformats-officedocument.themeOverride+xml"/>
  <Override PartName="/ppt/theme/themeOverride61.xml" ContentType="application/vnd.openxmlformats-officedocument.themeOverride+xml"/>
  <Override PartName="/ppt/theme/themeOverride62.xml" ContentType="application/vnd.openxmlformats-officedocument.themeOverride+xml"/>
  <Override PartName="/ppt/theme/themeOverride63.xml" ContentType="application/vnd.openxmlformats-officedocument.themeOverride+xml"/>
  <Override PartName="/ppt/theme/themeOverride64.xml" ContentType="application/vnd.openxmlformats-officedocument.themeOverride+xml"/>
  <Override PartName="/ppt/theme/themeOverride65.xml" ContentType="application/vnd.openxmlformats-officedocument.themeOverride+xml"/>
  <Override PartName="/ppt/theme/themeOverride66.xml" ContentType="application/vnd.openxmlformats-officedocument.themeOverride+xml"/>
  <Override PartName="/ppt/theme/themeOverride67.xml" ContentType="application/vnd.openxmlformats-officedocument.themeOverride+xml"/>
  <Override PartName="/ppt/theme/themeOverride68.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1"/>
  </p:sldMasterIdLst>
  <p:notesMasterIdLst>
    <p:notesMasterId r:id="rId70"/>
  </p:notesMasterIdLst>
  <p:handoutMasterIdLst>
    <p:handoutMasterId r:id="rId71"/>
  </p:handoutMasterIdLst>
  <p:sldIdLst>
    <p:sldId id="639" r:id="rId2"/>
    <p:sldId id="640" r:id="rId3"/>
    <p:sldId id="641" r:id="rId4"/>
    <p:sldId id="642" r:id="rId5"/>
    <p:sldId id="567" r:id="rId6"/>
    <p:sldId id="569" r:id="rId7"/>
    <p:sldId id="568" r:id="rId8"/>
    <p:sldId id="543" r:id="rId9"/>
    <p:sldId id="643" r:id="rId10"/>
    <p:sldId id="527" r:id="rId11"/>
    <p:sldId id="529" r:id="rId12"/>
    <p:sldId id="531" r:id="rId13"/>
    <p:sldId id="532" r:id="rId14"/>
    <p:sldId id="601" r:id="rId15"/>
    <p:sldId id="644" r:id="rId16"/>
    <p:sldId id="646" r:id="rId17"/>
    <p:sldId id="647" r:id="rId18"/>
    <p:sldId id="648" r:id="rId19"/>
    <p:sldId id="649" r:id="rId20"/>
    <p:sldId id="650" r:id="rId21"/>
    <p:sldId id="651" r:id="rId22"/>
    <p:sldId id="652" r:id="rId23"/>
    <p:sldId id="653" r:id="rId24"/>
    <p:sldId id="654" r:id="rId25"/>
    <p:sldId id="655" r:id="rId26"/>
    <p:sldId id="656" r:id="rId27"/>
    <p:sldId id="658" r:id="rId28"/>
    <p:sldId id="659" r:id="rId29"/>
    <p:sldId id="660" r:id="rId30"/>
    <p:sldId id="661" r:id="rId31"/>
    <p:sldId id="657" r:id="rId32"/>
    <p:sldId id="662" r:id="rId33"/>
    <p:sldId id="663" r:id="rId34"/>
    <p:sldId id="664" r:id="rId35"/>
    <p:sldId id="665" r:id="rId36"/>
    <p:sldId id="667" r:id="rId37"/>
    <p:sldId id="668" r:id="rId38"/>
    <p:sldId id="669" r:id="rId39"/>
    <p:sldId id="670" r:id="rId40"/>
    <p:sldId id="671" r:id="rId41"/>
    <p:sldId id="672" r:id="rId42"/>
    <p:sldId id="673" r:id="rId43"/>
    <p:sldId id="674" r:id="rId44"/>
    <p:sldId id="675" r:id="rId45"/>
    <p:sldId id="676" r:id="rId46"/>
    <p:sldId id="666" r:id="rId47"/>
    <p:sldId id="677" r:id="rId48"/>
    <p:sldId id="678" r:id="rId49"/>
    <p:sldId id="679" r:id="rId50"/>
    <p:sldId id="683" r:id="rId51"/>
    <p:sldId id="685" r:id="rId52"/>
    <p:sldId id="686" r:id="rId53"/>
    <p:sldId id="687" r:id="rId54"/>
    <p:sldId id="688" r:id="rId55"/>
    <p:sldId id="689" r:id="rId56"/>
    <p:sldId id="691" r:id="rId57"/>
    <p:sldId id="697" r:id="rId58"/>
    <p:sldId id="692" r:id="rId59"/>
    <p:sldId id="694" r:id="rId60"/>
    <p:sldId id="695" r:id="rId61"/>
    <p:sldId id="696" r:id="rId62"/>
    <p:sldId id="693" r:id="rId63"/>
    <p:sldId id="690" r:id="rId64"/>
    <p:sldId id="698" r:id="rId65"/>
    <p:sldId id="699" r:id="rId66"/>
    <p:sldId id="700" r:id="rId67"/>
    <p:sldId id="702" r:id="rId68"/>
    <p:sldId id="703" r:id="rId69"/>
  </p:sldIdLst>
  <p:sldSz cx="12188825" cy="6858000"/>
  <p:notesSz cx="9144000" cy="6858000"/>
  <p:defaultTex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16">
          <p15:clr>
            <a:srgbClr val="A4A3A4"/>
          </p15:clr>
        </p15:guide>
        <p15:guide id="2" pos="393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1990" autoAdjust="0"/>
  </p:normalViewPr>
  <p:slideViewPr>
    <p:cSldViewPr>
      <p:cViewPr varScale="1">
        <p:scale>
          <a:sx n="68" d="100"/>
          <a:sy n="68" d="100"/>
        </p:scale>
        <p:origin x="370" y="67"/>
      </p:cViewPr>
      <p:guideLst>
        <p:guide orient="horz" pos="2216"/>
        <p:guide pos="3938"/>
      </p:guideLst>
    </p:cSldViewPr>
  </p:slideViewPr>
  <p:outlineViewPr>
    <p:cViewPr>
      <p:scale>
        <a:sx n="33" d="100"/>
        <a:sy n="33" d="100"/>
      </p:scale>
      <p:origin x="252" y="59814"/>
    </p:cViewPr>
  </p:outlineViewPr>
  <p:notesTextViewPr>
    <p:cViewPr>
      <p:scale>
        <a:sx n="150" d="100"/>
        <a:sy n="15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5180013" y="0"/>
            <a:ext cx="3962400" cy="342900"/>
          </a:xfrm>
          <a:prstGeom prst="rect">
            <a:avLst/>
          </a:prstGeom>
        </p:spPr>
        <p:txBody>
          <a:bodyPr vert="horz" lIns="91440" tIns="45720" rIns="91440" bIns="45720" rtlCol="0"/>
          <a:lstStyle>
            <a:lvl1pPr algn="r">
              <a:defRPr sz="1200"/>
            </a:lvl1pPr>
          </a:lstStyle>
          <a:p>
            <a:fld id="{EB915022-A997-4DF3-8499-075E49A52474}" type="datetimeFigureOut">
              <a:rPr lang="zh-CN" altLang="en-US" smtClean="0"/>
              <a:t>2025/6/30</a:t>
            </a:fld>
            <a:endParaRPr lang="zh-CN" altLang="en-US"/>
          </a:p>
        </p:txBody>
      </p:sp>
      <p:sp>
        <p:nvSpPr>
          <p:cNvPr id="4" name="页脚占位符 3"/>
          <p:cNvSpPr>
            <a:spLocks noGrp="1"/>
          </p:cNvSpPr>
          <p:nvPr>
            <p:ph type="ftr" sz="quarter" idx="2"/>
          </p:nvPr>
        </p:nvSpPr>
        <p:spPr>
          <a:xfrm>
            <a:off x="0" y="6513513"/>
            <a:ext cx="3962400" cy="3429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5180013" y="6513513"/>
            <a:ext cx="3962400" cy="342900"/>
          </a:xfrm>
          <a:prstGeom prst="rect">
            <a:avLst/>
          </a:prstGeom>
        </p:spPr>
        <p:txBody>
          <a:bodyPr vert="horz" lIns="91440" tIns="45720" rIns="91440" bIns="45720" rtlCol="0" anchor="b"/>
          <a:lstStyle>
            <a:lvl1pPr algn="r">
              <a:defRPr sz="1200"/>
            </a:lvl1pPr>
          </a:lstStyle>
          <a:p>
            <a:fld id="{82DF80B7-87AD-4D22-82DF-3074D172CFFA}" type="slidenum">
              <a:rPr lang="zh-CN" altLang="en-US" smtClean="0"/>
              <a:t>‹#›</a:t>
            </a:fld>
            <a:endParaRPr lang="zh-CN"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D2A4731B-CE8C-46D1-AE18-5115C7560FE6}" type="datetimeFigureOut">
              <a:rPr lang="zh-CN" altLang="en-US" smtClean="0"/>
              <a:t>2025/6/30</a:t>
            </a:fld>
            <a:endParaRPr lang="zh-CN" altLang="en-US"/>
          </a:p>
        </p:txBody>
      </p:sp>
      <p:sp>
        <p:nvSpPr>
          <p:cNvPr id="4" name="幻灯片图像占位符 3"/>
          <p:cNvSpPr>
            <a:spLocks noGrp="1" noRot="1" noChangeAspect="1"/>
          </p:cNvSpPr>
          <p:nvPr>
            <p:ph type="sldImg" idx="2"/>
          </p:nvPr>
        </p:nvSpPr>
        <p:spPr>
          <a:xfrm>
            <a:off x="2286450" y="514350"/>
            <a:ext cx="4571101" cy="257175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AB63FA80-F00C-4A7E-884D-8773B4EA9B65}" type="slidenum">
              <a:rPr lang="zh-CN" altLang="en-US" smtClean="0"/>
              <a:t>‹#›</a:t>
            </a:fld>
            <a:endParaRPr lang="zh-CN" altLang="en-US"/>
          </a:p>
        </p:txBody>
      </p:sp>
    </p:spTree>
  </p:cSld>
  <p:clrMap bg1="lt1" tx1="dk1" bg2="lt2" tx2="dk2" accent1="accent1" accent2="accent2" accent3="accent3" accent4="accent4" accent5="accent5" accent6="accent6" hlink="hlink" folHlink="folHlink"/>
  <p:hf sldNum="0" hdr="0" ftr="0" dt="0"/>
  <p:notesStyle>
    <a:lvl1pPr marL="0" algn="l" defTabSz="1219200" rtl="0" eaLnBrk="1" latinLnBrk="0" hangingPunct="1">
      <a:defRPr sz="1600" kern="1200">
        <a:solidFill>
          <a:schemeClr val="tx1"/>
        </a:solidFill>
        <a:latin typeface="+mn-lt"/>
        <a:ea typeface="+mn-ea"/>
        <a:cs typeface="+mn-cs"/>
      </a:defRPr>
    </a:lvl1pPr>
    <a:lvl2pPr marL="609600" algn="l" defTabSz="1219200" rtl="0" eaLnBrk="1" latinLnBrk="0" hangingPunct="1">
      <a:defRPr sz="1600" kern="1200">
        <a:solidFill>
          <a:schemeClr val="tx1"/>
        </a:solidFill>
        <a:latin typeface="+mn-lt"/>
        <a:ea typeface="+mn-ea"/>
        <a:cs typeface="+mn-cs"/>
      </a:defRPr>
    </a:lvl2pPr>
    <a:lvl3pPr marL="1219200" algn="l" defTabSz="1219200" rtl="0" eaLnBrk="1" latinLnBrk="0" hangingPunct="1">
      <a:defRPr sz="1600" kern="1200">
        <a:solidFill>
          <a:schemeClr val="tx1"/>
        </a:solidFill>
        <a:latin typeface="+mn-lt"/>
        <a:ea typeface="+mn-ea"/>
        <a:cs typeface="+mn-cs"/>
      </a:defRPr>
    </a:lvl3pPr>
    <a:lvl4pPr marL="1828800" algn="l" defTabSz="1219200" rtl="0" eaLnBrk="1" latinLnBrk="0" hangingPunct="1">
      <a:defRPr sz="1600" kern="1200">
        <a:solidFill>
          <a:schemeClr val="tx1"/>
        </a:solidFill>
        <a:latin typeface="+mn-lt"/>
        <a:ea typeface="+mn-ea"/>
        <a:cs typeface="+mn-cs"/>
      </a:defRPr>
    </a:lvl4pPr>
    <a:lvl5pPr marL="2438400" algn="l" defTabSz="1219200" rtl="0" eaLnBrk="1" latinLnBrk="0" hangingPunct="1">
      <a:defRPr sz="1600" kern="1200">
        <a:solidFill>
          <a:schemeClr val="tx1"/>
        </a:solidFill>
        <a:latin typeface="+mn-lt"/>
        <a:ea typeface="+mn-ea"/>
        <a:cs typeface="+mn-cs"/>
      </a:defRPr>
    </a:lvl5pPr>
    <a:lvl6pPr marL="3048000" algn="l" defTabSz="1219200" rtl="0" eaLnBrk="1" latinLnBrk="0" hangingPunct="1">
      <a:defRPr sz="1600" kern="1200">
        <a:solidFill>
          <a:schemeClr val="tx1"/>
        </a:solidFill>
        <a:latin typeface="+mn-lt"/>
        <a:ea typeface="+mn-ea"/>
        <a:cs typeface="+mn-cs"/>
      </a:defRPr>
    </a:lvl6pPr>
    <a:lvl7pPr marL="3657600" algn="l" defTabSz="1219200" rtl="0" eaLnBrk="1" latinLnBrk="0" hangingPunct="1">
      <a:defRPr sz="1600" kern="1200">
        <a:solidFill>
          <a:schemeClr val="tx1"/>
        </a:solidFill>
        <a:latin typeface="+mn-lt"/>
        <a:ea typeface="+mn-ea"/>
        <a:cs typeface="+mn-cs"/>
      </a:defRPr>
    </a:lvl7pPr>
    <a:lvl8pPr marL="4267200" algn="l" defTabSz="1219200" rtl="0" eaLnBrk="1" latinLnBrk="0" hangingPunct="1">
      <a:defRPr sz="1600" kern="1200">
        <a:solidFill>
          <a:schemeClr val="tx1"/>
        </a:solidFill>
        <a:latin typeface="+mn-lt"/>
        <a:ea typeface="+mn-ea"/>
        <a:cs typeface="+mn-cs"/>
      </a:defRPr>
    </a:lvl8pPr>
    <a:lvl9pPr marL="4876800" algn="l" defTabSz="1219200"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268" y="2130524"/>
            <a:ext cx="10361672" cy="1470094"/>
          </a:xfrm>
        </p:spPr>
        <p:txBody>
          <a:bodyPr/>
          <a:lstStyle/>
          <a:p>
            <a:r>
              <a:rPr lang="zh-CN" altLang="en-US"/>
              <a:t>单击此处编辑母版标题样式</a:t>
            </a:r>
          </a:p>
        </p:txBody>
      </p:sp>
      <p:sp>
        <p:nvSpPr>
          <p:cNvPr id="3" name="副标题 2"/>
          <p:cNvSpPr>
            <a:spLocks noGrp="1"/>
          </p:cNvSpPr>
          <p:nvPr>
            <p:ph type="subTitle" idx="1"/>
          </p:nvPr>
        </p:nvSpPr>
        <p:spPr>
          <a:xfrm>
            <a:off x="1828532" y="3886380"/>
            <a:ext cx="8533142" cy="1752681"/>
          </a:xfrm>
        </p:spPr>
        <p:txBody>
          <a:bodyPr/>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9200" indent="0" algn="ctr">
              <a:buNone/>
              <a:defRPr>
                <a:solidFill>
                  <a:schemeClr val="tx1">
                    <a:tint val="75000"/>
                  </a:schemeClr>
                </a:solidFill>
              </a:defRPr>
            </a:lvl3pPr>
            <a:lvl4pPr marL="1828165" indent="0" algn="ctr">
              <a:buNone/>
              <a:defRPr>
                <a:solidFill>
                  <a:schemeClr val="tx1">
                    <a:tint val="75000"/>
                  </a:schemeClr>
                </a:solidFill>
              </a:defRPr>
            </a:lvl4pPr>
            <a:lvl5pPr marL="2437765" indent="0" algn="ctr">
              <a:buNone/>
              <a:defRPr>
                <a:solidFill>
                  <a:schemeClr val="tx1">
                    <a:tint val="75000"/>
                  </a:schemeClr>
                </a:solidFill>
              </a:defRPr>
            </a:lvl5pPr>
            <a:lvl6pPr marL="3047365" indent="0" algn="ctr">
              <a:buNone/>
              <a:defRPr>
                <a:solidFill>
                  <a:schemeClr val="tx1">
                    <a:tint val="75000"/>
                  </a:schemeClr>
                </a:solidFill>
              </a:defRPr>
            </a:lvl6pPr>
            <a:lvl7pPr marL="3656965" indent="0" algn="ctr">
              <a:buNone/>
              <a:defRPr>
                <a:solidFill>
                  <a:schemeClr val="tx1">
                    <a:tint val="75000"/>
                  </a:schemeClr>
                </a:solidFill>
              </a:defRPr>
            </a:lvl7pPr>
            <a:lvl8pPr marL="4266565" indent="0" algn="ctr">
              <a:buNone/>
              <a:defRPr>
                <a:solidFill>
                  <a:schemeClr val="tx1">
                    <a:tint val="75000"/>
                  </a:schemeClr>
                </a:solidFill>
              </a:defRPr>
            </a:lvl8pPr>
            <a:lvl9pPr marL="4876165"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67A009EC-57E2-404F-85A6-5BD9FEAB1787}" type="datetime1">
              <a:rPr lang="zh-CN" altLang="en-US" smtClean="0"/>
              <a:t>2025/6/30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a:xfrm>
            <a:off x="3" y="6229492"/>
            <a:ext cx="792075" cy="628826"/>
          </a:xfrm>
          <a:prstGeom prst="rect">
            <a:avLst/>
          </a:prstGeom>
        </p:spPr>
        <p:txBody>
          <a:bodyPr/>
          <a:lstStyle>
            <a:lvl1pPr>
              <a:defRPr sz="2800"/>
            </a:lvl1pPr>
          </a:lstStyle>
          <a:p>
            <a:fld id="{7183A52F-D388-438E-A748-ED6C72307AC6}" type="slidenum">
              <a:rPr lang="zh-CN" altLang="en-US" smtClean="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091EB6F-1D34-AB4D-AA80-22D269F95281}" type="datetime1">
              <a:rPr lang="zh-CN" altLang="en-US" smtClean="0"/>
              <a:t>2025/6/30</a:t>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2944" y="4407106"/>
            <a:ext cx="10361672" cy="1362138"/>
          </a:xfrm>
        </p:spPr>
        <p:txBody>
          <a:bodyPr anchor="t"/>
          <a:lstStyle>
            <a:lvl1pPr algn="l">
              <a:defRPr sz="5300" b="1" cap="all"/>
            </a:lvl1pPr>
          </a:lstStyle>
          <a:p>
            <a:r>
              <a:rPr lang="zh-CN" altLang="en-US"/>
              <a:t>单击此处编辑母版标题样式</a:t>
            </a:r>
          </a:p>
        </p:txBody>
      </p:sp>
      <p:sp>
        <p:nvSpPr>
          <p:cNvPr id="3" name="文本占位符 2"/>
          <p:cNvSpPr>
            <a:spLocks noGrp="1"/>
          </p:cNvSpPr>
          <p:nvPr>
            <p:ph type="body" idx="1"/>
          </p:nvPr>
        </p:nvSpPr>
        <p:spPr>
          <a:xfrm>
            <a:off x="962944" y="2906850"/>
            <a:ext cx="10361672" cy="1500256"/>
          </a:xfrm>
        </p:spPr>
        <p:txBody>
          <a:bodyPr anchor="b"/>
          <a:lstStyle>
            <a:lvl1pPr marL="0" indent="0">
              <a:buNone/>
              <a:defRPr sz="2700">
                <a:solidFill>
                  <a:schemeClr val="tx1">
                    <a:tint val="75000"/>
                  </a:schemeClr>
                </a:solidFill>
              </a:defRPr>
            </a:lvl1pPr>
            <a:lvl2pPr marL="609600" indent="0">
              <a:buNone/>
              <a:defRPr sz="2400">
                <a:solidFill>
                  <a:schemeClr val="tx1">
                    <a:tint val="75000"/>
                  </a:schemeClr>
                </a:solidFill>
              </a:defRPr>
            </a:lvl2pPr>
            <a:lvl3pPr marL="1219200" indent="0">
              <a:buNone/>
              <a:defRPr sz="2100">
                <a:solidFill>
                  <a:schemeClr val="tx1">
                    <a:tint val="75000"/>
                  </a:schemeClr>
                </a:solidFill>
              </a:defRPr>
            </a:lvl3pPr>
            <a:lvl4pPr marL="1828165" indent="0">
              <a:buNone/>
              <a:defRPr sz="1900">
                <a:solidFill>
                  <a:schemeClr val="tx1">
                    <a:tint val="75000"/>
                  </a:schemeClr>
                </a:solidFill>
              </a:defRPr>
            </a:lvl4pPr>
            <a:lvl5pPr marL="2437765" indent="0">
              <a:buNone/>
              <a:defRPr sz="1900">
                <a:solidFill>
                  <a:schemeClr val="tx1">
                    <a:tint val="75000"/>
                  </a:schemeClr>
                </a:solidFill>
              </a:defRPr>
            </a:lvl5pPr>
            <a:lvl6pPr marL="3047365" indent="0">
              <a:buNone/>
              <a:defRPr sz="1900">
                <a:solidFill>
                  <a:schemeClr val="tx1">
                    <a:tint val="75000"/>
                  </a:schemeClr>
                </a:solidFill>
              </a:defRPr>
            </a:lvl6pPr>
            <a:lvl7pPr marL="3656965" indent="0">
              <a:buNone/>
              <a:defRPr sz="1900">
                <a:solidFill>
                  <a:schemeClr val="tx1">
                    <a:tint val="75000"/>
                  </a:schemeClr>
                </a:solidFill>
              </a:defRPr>
            </a:lvl7pPr>
            <a:lvl8pPr marL="4266565" indent="0">
              <a:buNone/>
              <a:defRPr sz="1900">
                <a:solidFill>
                  <a:schemeClr val="tx1">
                    <a:tint val="75000"/>
                  </a:schemeClr>
                </a:solidFill>
              </a:defRPr>
            </a:lvl8pPr>
            <a:lvl9pPr marL="4876165" indent="0">
              <a:buNone/>
              <a:defRPr sz="19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3B8C24D9-D21A-7C40-A680-405A948FFC92}" type="datetime1">
              <a:rPr lang="zh-CN" altLang="en-US" smtClean="0"/>
              <a:t>2025/6/30</a:t>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514" y="1600279"/>
            <a:ext cx="5384006" cy="452617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6688" y="1600279"/>
            <a:ext cx="5384006" cy="452617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251F7683-F025-B44E-AE06-E33914094DCF}" type="datetime1">
              <a:rPr lang="zh-CN" altLang="en-US" smtClean="0"/>
              <a:t>2025/6/30</a:t>
            </a:fld>
            <a:endParaRPr lang="zh-CN" altLang="en-US"/>
          </a:p>
        </p:txBody>
      </p:sp>
      <p:sp>
        <p:nvSpPr>
          <p:cNvPr id="6" name="页脚占位符 5"/>
          <p:cNvSpPr>
            <a:spLocks noGrp="1"/>
          </p:cNvSpPr>
          <p:nvPr>
            <p:ph type="ftr" sz="quarter" idx="11"/>
          </p:nvPr>
        </p:nvSpPr>
        <p:spPr/>
        <p:txBody>
          <a:bodyPr/>
          <a:lstStyle/>
          <a:p>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509" y="1535189"/>
            <a:ext cx="5386124" cy="639793"/>
          </a:xfrm>
        </p:spPr>
        <p:txBody>
          <a:bodyPr anchor="b"/>
          <a:lstStyle>
            <a:lvl1pPr marL="0" indent="0">
              <a:buNone/>
              <a:defRPr sz="3200" b="1"/>
            </a:lvl1pPr>
            <a:lvl2pPr marL="609600" indent="0">
              <a:buNone/>
              <a:defRPr sz="2700" b="1"/>
            </a:lvl2pPr>
            <a:lvl3pPr marL="1219200" indent="0">
              <a:buNone/>
              <a:defRPr sz="2400" b="1"/>
            </a:lvl3pPr>
            <a:lvl4pPr marL="1828165" indent="0">
              <a:buNone/>
              <a:defRPr sz="2100" b="1"/>
            </a:lvl4pPr>
            <a:lvl5pPr marL="2437765" indent="0">
              <a:buNone/>
              <a:defRPr sz="2100" b="1"/>
            </a:lvl5pPr>
            <a:lvl6pPr marL="3047365" indent="0">
              <a:buNone/>
              <a:defRPr sz="2100" b="1"/>
            </a:lvl6pPr>
            <a:lvl7pPr marL="3656965" indent="0">
              <a:buNone/>
              <a:defRPr sz="2100" b="1"/>
            </a:lvl7pPr>
            <a:lvl8pPr marL="4266565" indent="0">
              <a:buNone/>
              <a:defRPr sz="2100" b="1"/>
            </a:lvl8pPr>
            <a:lvl9pPr marL="4876165" indent="0">
              <a:buNone/>
              <a:defRPr sz="2100" b="1"/>
            </a:lvl9pPr>
          </a:lstStyle>
          <a:p>
            <a:pPr lvl="0"/>
            <a:r>
              <a:rPr lang="zh-CN" altLang="en-US"/>
              <a:t>单击此处编辑母版文本样式</a:t>
            </a:r>
          </a:p>
        </p:txBody>
      </p:sp>
      <p:sp>
        <p:nvSpPr>
          <p:cNvPr id="4" name="内容占位符 3"/>
          <p:cNvSpPr>
            <a:spLocks noGrp="1"/>
          </p:cNvSpPr>
          <p:nvPr>
            <p:ph sz="half" idx="2"/>
          </p:nvPr>
        </p:nvSpPr>
        <p:spPr>
          <a:xfrm>
            <a:off x="609509" y="2174979"/>
            <a:ext cx="5386124" cy="3951471"/>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2456" y="1535189"/>
            <a:ext cx="5388239" cy="639793"/>
          </a:xfrm>
        </p:spPr>
        <p:txBody>
          <a:bodyPr anchor="b"/>
          <a:lstStyle>
            <a:lvl1pPr marL="0" indent="0">
              <a:buNone/>
              <a:defRPr sz="3200" b="1"/>
            </a:lvl1pPr>
            <a:lvl2pPr marL="609600" indent="0">
              <a:buNone/>
              <a:defRPr sz="2700" b="1"/>
            </a:lvl2pPr>
            <a:lvl3pPr marL="1219200" indent="0">
              <a:buNone/>
              <a:defRPr sz="2400" b="1"/>
            </a:lvl3pPr>
            <a:lvl4pPr marL="1828165" indent="0">
              <a:buNone/>
              <a:defRPr sz="2100" b="1"/>
            </a:lvl4pPr>
            <a:lvl5pPr marL="2437765" indent="0">
              <a:buNone/>
              <a:defRPr sz="2100" b="1"/>
            </a:lvl5pPr>
            <a:lvl6pPr marL="3047365" indent="0">
              <a:buNone/>
              <a:defRPr sz="2100" b="1"/>
            </a:lvl6pPr>
            <a:lvl7pPr marL="3656965" indent="0">
              <a:buNone/>
              <a:defRPr sz="2100" b="1"/>
            </a:lvl7pPr>
            <a:lvl8pPr marL="4266565" indent="0">
              <a:buNone/>
              <a:defRPr sz="2100" b="1"/>
            </a:lvl8pPr>
            <a:lvl9pPr marL="4876165" indent="0">
              <a:buNone/>
              <a:defRPr sz="2100" b="1"/>
            </a:lvl9pPr>
          </a:lstStyle>
          <a:p>
            <a:pPr lvl="0"/>
            <a:r>
              <a:rPr lang="zh-CN" altLang="en-US"/>
              <a:t>单击此处编辑母版文本样式</a:t>
            </a:r>
          </a:p>
        </p:txBody>
      </p:sp>
      <p:sp>
        <p:nvSpPr>
          <p:cNvPr id="6" name="内容占位符 5"/>
          <p:cNvSpPr>
            <a:spLocks noGrp="1"/>
          </p:cNvSpPr>
          <p:nvPr>
            <p:ph sz="quarter" idx="4"/>
          </p:nvPr>
        </p:nvSpPr>
        <p:spPr>
          <a:xfrm>
            <a:off x="6192456" y="2174979"/>
            <a:ext cx="5388239" cy="3951471"/>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01CD85D-A002-D84D-8524-D85E87E005ED}" type="datetime1">
              <a:rPr lang="zh-CN" altLang="en-US" smtClean="0"/>
              <a:t>2025/6/30</a:t>
            </a:fld>
            <a:endParaRPr lang="zh-CN" altLang="en-US"/>
          </a:p>
        </p:txBody>
      </p:sp>
      <p:sp>
        <p:nvSpPr>
          <p:cNvPr id="8" name="页脚占位符 7"/>
          <p:cNvSpPr>
            <a:spLocks noGrp="1"/>
          </p:cNvSpPr>
          <p:nvPr>
            <p:ph type="ftr" sz="quarter" idx="11"/>
          </p:nvPr>
        </p:nvSpPr>
        <p:spPr/>
        <p:txBody>
          <a:bodyPr/>
          <a:lstStyle/>
          <a:p>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8BAC96D-1B80-A24D-973F-DCD017EFAAA7}" type="datetime1">
              <a:rPr lang="zh-CN" altLang="en-US" smtClean="0"/>
              <a:t>2025/6/30</a:t>
            </a:fld>
            <a:endParaRPr lang="zh-CN" altLang="en-US"/>
          </a:p>
        </p:txBody>
      </p:sp>
      <p:sp>
        <p:nvSpPr>
          <p:cNvPr id="4" name="页脚占位符 3"/>
          <p:cNvSpPr>
            <a:spLocks noGrp="1"/>
          </p:cNvSpPr>
          <p:nvPr>
            <p:ph type="ftr" sz="quarter" idx="11"/>
          </p:nvPr>
        </p:nvSpPr>
        <p:spPr/>
        <p:txBody>
          <a:bodyPr/>
          <a:lstStyle/>
          <a:p>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EFDB423-F4EB-1244-AC62-4B4A08009BC0}" type="datetime1">
              <a:rPr lang="zh-CN" altLang="en-US" smtClean="0"/>
              <a:t>2025/6/30</a:t>
            </a:fld>
            <a:endParaRPr lang="zh-CN" altLang="en-US"/>
          </a:p>
        </p:txBody>
      </p:sp>
      <p:sp>
        <p:nvSpPr>
          <p:cNvPr id="3" name="页脚占位符 2"/>
          <p:cNvSpPr>
            <a:spLocks noGrp="1"/>
          </p:cNvSpPr>
          <p:nvPr>
            <p:ph type="ftr" sz="quarter" idx="11"/>
          </p:nvPr>
        </p:nvSpPr>
        <p:spPr/>
        <p:txBody>
          <a:bodyPr/>
          <a:lstStyle/>
          <a:p>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512" y="273063"/>
            <a:ext cx="4010494" cy="1162105"/>
          </a:xfrm>
        </p:spPr>
        <p:txBody>
          <a:bodyPr anchor="b"/>
          <a:lstStyle>
            <a:lvl1pPr algn="l">
              <a:defRPr sz="2700" b="1"/>
            </a:lvl1pPr>
          </a:lstStyle>
          <a:p>
            <a:r>
              <a:rPr lang="zh-CN" altLang="en-US"/>
              <a:t>单击此处编辑母版标题样式</a:t>
            </a:r>
          </a:p>
        </p:txBody>
      </p:sp>
      <p:sp>
        <p:nvSpPr>
          <p:cNvPr id="3" name="内容占位符 2"/>
          <p:cNvSpPr>
            <a:spLocks noGrp="1"/>
          </p:cNvSpPr>
          <p:nvPr>
            <p:ph idx="1"/>
          </p:nvPr>
        </p:nvSpPr>
        <p:spPr>
          <a:xfrm>
            <a:off x="4766033" y="273065"/>
            <a:ext cx="6814661" cy="5853385"/>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512" y="1435171"/>
            <a:ext cx="4010494" cy="4691280"/>
          </a:xfrm>
        </p:spPr>
        <p:txBody>
          <a:bodyPr/>
          <a:lstStyle>
            <a:lvl1pPr marL="0" indent="0">
              <a:buNone/>
              <a:defRPr sz="1900"/>
            </a:lvl1pPr>
            <a:lvl2pPr marL="609600" indent="0">
              <a:buNone/>
              <a:defRPr sz="1600"/>
            </a:lvl2pPr>
            <a:lvl3pPr marL="1219200" indent="0">
              <a:buNone/>
              <a:defRPr sz="1300"/>
            </a:lvl3pPr>
            <a:lvl4pPr marL="1828165" indent="0">
              <a:buNone/>
              <a:defRPr sz="1200"/>
            </a:lvl4pPr>
            <a:lvl5pPr marL="2437765" indent="0">
              <a:buNone/>
              <a:defRPr sz="1200"/>
            </a:lvl5pPr>
            <a:lvl6pPr marL="3047365" indent="0">
              <a:buNone/>
              <a:defRPr sz="1200"/>
            </a:lvl6pPr>
            <a:lvl7pPr marL="3656965" indent="0">
              <a:buNone/>
              <a:defRPr sz="1200"/>
            </a:lvl7pPr>
            <a:lvl8pPr marL="4266565" indent="0">
              <a:buNone/>
              <a:defRPr sz="1200"/>
            </a:lvl8pPr>
            <a:lvl9pPr marL="4876165"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2DA494E-93C7-DF40-A7EF-8902FB8B9286}" type="datetime1">
              <a:rPr lang="zh-CN" altLang="en-US" smtClean="0"/>
              <a:t>2025/6/30</a:t>
            </a:fld>
            <a:endParaRPr lang="zh-CN" altLang="en-US"/>
          </a:p>
        </p:txBody>
      </p:sp>
      <p:sp>
        <p:nvSpPr>
          <p:cNvPr id="6" name="页脚占位符 5"/>
          <p:cNvSpPr>
            <a:spLocks noGrp="1"/>
          </p:cNvSpPr>
          <p:nvPr>
            <p:ph type="ftr" sz="quarter" idx="11"/>
          </p:nvPr>
        </p:nvSpPr>
        <p:spPr/>
        <p:txBody>
          <a:bodyPr/>
          <a:lstStyle/>
          <a:p>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366" y="4800823"/>
            <a:ext cx="7314121" cy="566765"/>
          </a:xfrm>
        </p:spPr>
        <p:txBody>
          <a:bodyPr anchor="b"/>
          <a:lstStyle>
            <a:lvl1pPr algn="l">
              <a:defRPr sz="2700" b="1"/>
            </a:lvl1pPr>
          </a:lstStyle>
          <a:p>
            <a:r>
              <a:rPr lang="zh-CN" altLang="en-US"/>
              <a:t>单击此处编辑母版标题样式</a:t>
            </a:r>
          </a:p>
        </p:txBody>
      </p:sp>
      <p:sp>
        <p:nvSpPr>
          <p:cNvPr id="3" name="图片占位符 2"/>
          <p:cNvSpPr>
            <a:spLocks noGrp="1"/>
          </p:cNvSpPr>
          <p:nvPr>
            <p:ph type="pic" idx="1"/>
          </p:nvPr>
        </p:nvSpPr>
        <p:spPr>
          <a:xfrm>
            <a:off x="2389366" y="612807"/>
            <a:ext cx="7314121" cy="4114991"/>
          </a:xfrm>
        </p:spPr>
        <p:txBody>
          <a:bodyPr/>
          <a:lstStyle>
            <a:lvl1pPr marL="0" indent="0">
              <a:buNone/>
              <a:defRPr sz="4300"/>
            </a:lvl1pPr>
            <a:lvl2pPr marL="609600" indent="0">
              <a:buNone/>
              <a:defRPr sz="3700"/>
            </a:lvl2pPr>
            <a:lvl3pPr marL="1219200" indent="0">
              <a:buNone/>
              <a:defRPr sz="3200"/>
            </a:lvl3pPr>
            <a:lvl4pPr marL="1828165" indent="0">
              <a:buNone/>
              <a:defRPr sz="2700"/>
            </a:lvl4pPr>
            <a:lvl5pPr marL="2437765" indent="0">
              <a:buNone/>
              <a:defRPr sz="2700"/>
            </a:lvl5pPr>
            <a:lvl6pPr marL="3047365" indent="0">
              <a:buNone/>
              <a:defRPr sz="2700"/>
            </a:lvl6pPr>
            <a:lvl7pPr marL="3656965" indent="0">
              <a:buNone/>
              <a:defRPr sz="2700"/>
            </a:lvl7pPr>
            <a:lvl8pPr marL="4266565" indent="0">
              <a:buNone/>
              <a:defRPr sz="2700"/>
            </a:lvl8pPr>
            <a:lvl9pPr marL="4876165" indent="0">
              <a:buNone/>
              <a:defRPr sz="2700"/>
            </a:lvl9pPr>
          </a:lstStyle>
          <a:p>
            <a:endParaRPr lang="zh-CN" altLang="en-US"/>
          </a:p>
        </p:txBody>
      </p:sp>
      <p:sp>
        <p:nvSpPr>
          <p:cNvPr id="4" name="文本占位符 3"/>
          <p:cNvSpPr>
            <a:spLocks noGrp="1"/>
          </p:cNvSpPr>
          <p:nvPr>
            <p:ph type="body" sz="half" idx="2"/>
          </p:nvPr>
        </p:nvSpPr>
        <p:spPr>
          <a:xfrm>
            <a:off x="2389366" y="5367591"/>
            <a:ext cx="7314121" cy="804900"/>
          </a:xfrm>
        </p:spPr>
        <p:txBody>
          <a:bodyPr/>
          <a:lstStyle>
            <a:lvl1pPr marL="0" indent="0">
              <a:buNone/>
              <a:defRPr sz="1900"/>
            </a:lvl1pPr>
            <a:lvl2pPr marL="609600" indent="0">
              <a:buNone/>
              <a:defRPr sz="1600"/>
            </a:lvl2pPr>
            <a:lvl3pPr marL="1219200" indent="0">
              <a:buNone/>
              <a:defRPr sz="1300"/>
            </a:lvl3pPr>
            <a:lvl4pPr marL="1828165" indent="0">
              <a:buNone/>
              <a:defRPr sz="1200"/>
            </a:lvl4pPr>
            <a:lvl5pPr marL="2437765" indent="0">
              <a:buNone/>
              <a:defRPr sz="1200"/>
            </a:lvl5pPr>
            <a:lvl6pPr marL="3047365" indent="0">
              <a:buNone/>
              <a:defRPr sz="1200"/>
            </a:lvl6pPr>
            <a:lvl7pPr marL="3656965" indent="0">
              <a:buNone/>
              <a:defRPr sz="1200"/>
            </a:lvl7pPr>
            <a:lvl8pPr marL="4266565" indent="0">
              <a:buNone/>
              <a:defRPr sz="1200"/>
            </a:lvl8pPr>
            <a:lvl9pPr marL="4876165"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32171EA-63BC-D448-8BB3-CC8128F1A6E9}" type="datetime1">
              <a:rPr lang="zh-CN" altLang="en-US" smtClean="0"/>
              <a:t>2025/6/30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8" name="Slide Number Placeholder 5"/>
          <p:cNvSpPr txBox="1"/>
          <p:nvPr/>
        </p:nvSpPr>
        <p:spPr>
          <a:xfrm>
            <a:off x="-62127" y="6236955"/>
            <a:ext cx="779651" cy="621368"/>
          </a:xfrm>
          <a:prstGeom prst="rect">
            <a:avLst/>
          </a:prstGeom>
        </p:spPr>
        <p:txBody>
          <a:bodyPr vert="horz" lIns="121894" tIns="60946" rIns="121894" bIns="60946" rtlCol="0" anchor="ctr"/>
          <a:lstStyle>
            <a:lvl1pPr>
              <a:defRPr sz="2800">
                <a:solidFill>
                  <a:schemeClr val="tx1"/>
                </a:solidFill>
              </a:defRPr>
            </a:lvl1pPr>
          </a:lstStyle>
          <a:p>
            <a:pPr marL="0" marR="0" lvl="0" indent="0" algn="r" defTabSz="1219200" rtl="0" eaLnBrk="1" fontAlgn="auto" latinLnBrk="0" hangingPunct="1">
              <a:lnSpc>
                <a:spcPct val="100000"/>
              </a:lnSpc>
              <a:spcBef>
                <a:spcPts val="0"/>
              </a:spcBef>
              <a:spcAft>
                <a:spcPts val="0"/>
              </a:spcAft>
              <a:buClrTx/>
              <a:buSzTx/>
              <a:buFontTx/>
              <a:buNone/>
              <a:defRPr/>
            </a:pPr>
            <a:endParaRPr kumimoji="0" lang="en-US" altLang="zh-TW"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004C8EF-C26B-584E-9CEF-AD13F86556E4}" type="datetime1">
              <a:rPr lang="zh-CN" altLang="en-US" smtClean="0"/>
              <a:t>2025/6/30</a:t>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7898" y="274651"/>
            <a:ext cx="2742796" cy="5851796"/>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514" y="274651"/>
            <a:ext cx="8025216" cy="5851796"/>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63EA9FA-7BEF-1148-A3D2-9F0C72892EB9}" type="datetime1">
              <a:rPr lang="zh-CN" altLang="en-US" smtClean="0"/>
              <a:t>2025/6/30</a:t>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511" y="274653"/>
            <a:ext cx="10971181" cy="1143053"/>
          </a:xfrm>
          <a:prstGeom prst="rect">
            <a:avLst/>
          </a:prstGeom>
        </p:spPr>
        <p:txBody>
          <a:bodyPr vert="horz" lIns="121917" tIns="60958" rIns="121917" bIns="60958" rtlCol="0" anchor="ctr">
            <a:normAutofit/>
          </a:bodyPr>
          <a:lstStyle/>
          <a:p>
            <a:r>
              <a:rPr lang="zh-CN" altLang="en-US"/>
              <a:t>单击此处编辑母版标题样式</a:t>
            </a:r>
          </a:p>
        </p:txBody>
      </p:sp>
      <p:sp>
        <p:nvSpPr>
          <p:cNvPr id="3" name="文本占位符 2"/>
          <p:cNvSpPr>
            <a:spLocks noGrp="1"/>
          </p:cNvSpPr>
          <p:nvPr>
            <p:ph type="body" idx="1"/>
          </p:nvPr>
        </p:nvSpPr>
        <p:spPr>
          <a:xfrm>
            <a:off x="609511" y="1600279"/>
            <a:ext cx="10971181" cy="4526173"/>
          </a:xfrm>
          <a:prstGeom prst="rect">
            <a:avLst/>
          </a:prstGeom>
        </p:spPr>
        <p:txBody>
          <a:bodyPr vert="horz" lIns="121917" tIns="60958" rIns="121917" bIns="60958"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511" y="6356645"/>
            <a:ext cx="2844381" cy="365142"/>
          </a:xfrm>
          <a:prstGeom prst="rect">
            <a:avLst/>
          </a:prstGeom>
        </p:spPr>
        <p:txBody>
          <a:bodyPr vert="horz" lIns="121917" tIns="60958" rIns="121917" bIns="60958" rtlCol="0" anchor="ctr"/>
          <a:lstStyle>
            <a:lvl1pPr algn="l">
              <a:defRPr sz="1600">
                <a:solidFill>
                  <a:schemeClr val="tx1">
                    <a:tint val="75000"/>
                  </a:schemeClr>
                </a:solidFill>
              </a:defRPr>
            </a:lvl1pPr>
          </a:lstStyle>
          <a:p>
            <a:fld id="{654EA20B-5F01-614A-AE90-09D6BDF5EBFA}" type="datetime1">
              <a:rPr lang="zh-CN" altLang="en-US" smtClean="0"/>
              <a:t>2025/6/30</a:t>
            </a:fld>
            <a:endParaRPr lang="zh-CN" altLang="en-US"/>
          </a:p>
        </p:txBody>
      </p:sp>
      <p:sp>
        <p:nvSpPr>
          <p:cNvPr id="5" name="页脚占位符 4"/>
          <p:cNvSpPr>
            <a:spLocks noGrp="1"/>
          </p:cNvSpPr>
          <p:nvPr>
            <p:ph type="ftr" sz="quarter" idx="3"/>
          </p:nvPr>
        </p:nvSpPr>
        <p:spPr>
          <a:xfrm>
            <a:off x="4164988" y="6356645"/>
            <a:ext cx="3860231" cy="365142"/>
          </a:xfrm>
          <a:prstGeom prst="rect">
            <a:avLst/>
          </a:prstGeom>
        </p:spPr>
        <p:txBody>
          <a:bodyPr vert="horz" lIns="121917" tIns="60958" rIns="121917" bIns="60958" rtlCol="0" anchor="ctr"/>
          <a:lstStyle>
            <a:lvl1pPr algn="ctr">
              <a:defRPr sz="1600">
                <a:solidFill>
                  <a:schemeClr val="tx1">
                    <a:tint val="75000"/>
                  </a:schemeClr>
                </a:solidFill>
              </a:defRPr>
            </a:lvl1pPr>
          </a:lstStyle>
          <a:p>
            <a:endParaRPr lang="zh-CN" altLang="en-US"/>
          </a:p>
        </p:txBody>
      </p:sp>
      <p:sp>
        <p:nvSpPr>
          <p:cNvPr id="7" name="灯片编号占位符 5"/>
          <p:cNvSpPr txBox="1"/>
          <p:nvPr/>
        </p:nvSpPr>
        <p:spPr>
          <a:xfrm>
            <a:off x="3" y="6229492"/>
            <a:ext cx="792075" cy="628826"/>
          </a:xfrm>
          <a:prstGeom prst="rect">
            <a:avLst/>
          </a:prstGeom>
        </p:spPr>
        <p:txBody>
          <a:bodyPr/>
          <a:lstStyle>
            <a:defPPr>
              <a:defRPr lang="zh-CN"/>
            </a:defPPr>
            <a:lvl1pPr marL="0" algn="l" defTabSz="1219200" rtl="0" eaLnBrk="1" latinLnBrk="0" hangingPunct="1">
              <a:defRPr sz="28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fld id="{7183A52F-D388-438E-A748-ED6C72307AC6}" type="slidenum">
              <a:rPr lang="zh-CN" altLang="en-US" smtClean="0"/>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1219200" rtl="0" eaLnBrk="1" latinLnBrk="0" hangingPunct="1">
        <a:spcBef>
          <a:spcPct val="0"/>
        </a:spcBef>
        <a:buNone/>
        <a:defRPr sz="5900" kern="1200">
          <a:solidFill>
            <a:schemeClr val="tx1"/>
          </a:solidFill>
          <a:latin typeface="+mj-lt"/>
          <a:ea typeface="+mj-ea"/>
          <a:cs typeface="+mj-cs"/>
        </a:defRPr>
      </a:lvl1pPr>
    </p:titleStyle>
    <p:bodyStyle>
      <a:lvl1pPr marL="457200" indent="-456565" algn="l" defTabSz="1219200"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0365" algn="l" defTabSz="1219200"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165" algn="l" defTabSz="12192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2965" indent="-304165"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2565" indent="-304165"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165" indent="-304165"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1765" indent="-304165"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1365" indent="-304165"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0330" indent="-304165"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165" algn="l" defTabSz="1219200" rtl="0" eaLnBrk="1" latinLnBrk="0" hangingPunct="1">
        <a:defRPr sz="2400" kern="1200">
          <a:solidFill>
            <a:schemeClr val="tx1"/>
          </a:solidFill>
          <a:latin typeface="+mn-lt"/>
          <a:ea typeface="+mn-ea"/>
          <a:cs typeface="+mn-cs"/>
        </a:defRPr>
      </a:lvl4pPr>
      <a:lvl5pPr marL="2437765" algn="l" defTabSz="1219200" rtl="0" eaLnBrk="1" latinLnBrk="0" hangingPunct="1">
        <a:defRPr sz="2400" kern="1200">
          <a:solidFill>
            <a:schemeClr val="tx1"/>
          </a:solidFill>
          <a:latin typeface="+mn-lt"/>
          <a:ea typeface="+mn-ea"/>
          <a:cs typeface="+mn-cs"/>
        </a:defRPr>
      </a:lvl5pPr>
      <a:lvl6pPr marL="3047365" algn="l" defTabSz="1219200" rtl="0" eaLnBrk="1" latinLnBrk="0" hangingPunct="1">
        <a:defRPr sz="2400" kern="1200">
          <a:solidFill>
            <a:schemeClr val="tx1"/>
          </a:solidFill>
          <a:latin typeface="+mn-lt"/>
          <a:ea typeface="+mn-ea"/>
          <a:cs typeface="+mn-cs"/>
        </a:defRPr>
      </a:lvl6pPr>
      <a:lvl7pPr marL="3656965" algn="l" defTabSz="1219200" rtl="0" eaLnBrk="1" latinLnBrk="0" hangingPunct="1">
        <a:defRPr sz="2400" kern="1200">
          <a:solidFill>
            <a:schemeClr val="tx1"/>
          </a:solidFill>
          <a:latin typeface="+mn-lt"/>
          <a:ea typeface="+mn-ea"/>
          <a:cs typeface="+mn-cs"/>
        </a:defRPr>
      </a:lvl7pPr>
      <a:lvl8pPr marL="4266565" algn="l" defTabSz="1219200" rtl="0" eaLnBrk="1" latinLnBrk="0" hangingPunct="1">
        <a:defRPr sz="2400" kern="1200">
          <a:solidFill>
            <a:schemeClr val="tx1"/>
          </a:solidFill>
          <a:latin typeface="+mn-lt"/>
          <a:ea typeface="+mn-ea"/>
          <a:cs typeface="+mn-cs"/>
        </a:defRPr>
      </a:lvl8pPr>
      <a:lvl9pPr marL="4876165" algn="l" defTabSz="121920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hemeOverride" Target="../theme/themeOverride6.xml"/><Relationship Id="rId5" Type="http://schemas.openxmlformats.org/officeDocument/2006/relationships/image" Target="../media/image2.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3.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8.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4.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5.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6.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7.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8.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9.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0.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1.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2.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3.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4.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5.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6.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7.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8.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9.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0.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1.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2.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3.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4.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5.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6.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7.xml"/></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8.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9.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0.xml"/></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1.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2.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3.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4.xm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5.xm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6.xm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7.xml"/></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8.xml"/></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9.xml"/></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0.xm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1.xml"/></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2.xml"/></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3.xml"/></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4.xml"/></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5.xml"/></Relationships>
</file>

<file path=ppt/slides/_rels/slide6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6.xml"/></Relationships>
</file>

<file path=ppt/slides/_rels/slide6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7.xml"/></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9F70C830-902F-DFFF-17AE-7A1AF2091F76}"/>
              </a:ext>
            </a:extLst>
          </p:cNvPr>
          <p:cNvSpPr/>
          <p:nvPr/>
        </p:nvSpPr>
        <p:spPr>
          <a:xfrm>
            <a:off x="2313992" y="2348880"/>
            <a:ext cx="7560840" cy="1728192"/>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684000" rIns="0" bIns="0" rtlCol="0" anchor="ctr">
            <a:scene3d>
              <a:camera prst="orthographicFront"/>
              <a:lightRig rig="chilly" dir="t"/>
            </a:scene3d>
            <a:sp3d prstMaterial="clear"/>
          </a:bodyPr>
          <a:lstStyle/>
          <a:p>
            <a:pPr algn="ctr"/>
            <a:r>
              <a:rPr lang="en-US" altLang="zh-TW" sz="4400" dirty="0">
                <a:solidFill>
                  <a:schemeClr val="bg1"/>
                </a:solidFill>
              </a:rPr>
              <a:t>The Diamond Sutra-2</a:t>
            </a:r>
            <a:endParaRPr lang="zh-TW" altLang="en-US" sz="4400" dirty="0">
              <a:solidFill>
                <a:schemeClr val="bg1"/>
              </a:solidFill>
            </a:endParaRPr>
          </a:p>
          <a:p>
            <a:pPr algn="ctr"/>
            <a:endParaRPr lang="zh-TW" altLang="en-US" sz="4400" dirty="0"/>
          </a:p>
        </p:txBody>
      </p:sp>
    </p:spTree>
    <p:extLst>
      <p:ext uri="{BB962C8B-B14F-4D97-AF65-F5344CB8AC3E}">
        <p14:creationId xmlns:p14="http://schemas.microsoft.com/office/powerpoint/2010/main" val="1965848534"/>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2EE6E62E-C4FB-435A-8BCF-DE53DEB10B86}"/>
              </a:ext>
            </a:extLst>
          </p:cNvPr>
          <p:cNvSpPr txBox="1"/>
          <p:nvPr/>
        </p:nvSpPr>
        <p:spPr>
          <a:xfrm>
            <a:off x="-10671" y="2996952"/>
            <a:ext cx="2486602" cy="1384995"/>
          </a:xfrm>
          <a:prstGeom prst="rect">
            <a:avLst/>
          </a:prstGeom>
          <a:noFill/>
          <a:ln>
            <a:noFill/>
          </a:ln>
        </p:spPr>
        <p:txBody>
          <a:bodyPr wrap="square" rtlCol="0">
            <a:spAutoFit/>
          </a:bodyPr>
          <a:lstStyle/>
          <a:p>
            <a:r>
              <a:rPr lang="en-US" altLang="zh-CN" sz="2800" b="1" dirty="0">
                <a:solidFill>
                  <a:srgbClr val="FFFF00"/>
                </a:solidFill>
              </a:rPr>
              <a:t>Indicate non-attachment to generate faith</a:t>
            </a:r>
          </a:p>
        </p:txBody>
      </p:sp>
      <p:sp>
        <p:nvSpPr>
          <p:cNvPr id="5" name="左大括弧 4">
            <a:extLst>
              <a:ext uri="{FF2B5EF4-FFF2-40B4-BE49-F238E27FC236}">
                <a16:creationId xmlns:a16="http://schemas.microsoft.com/office/drawing/2014/main" id="{EE13F7B6-D125-4A95-352F-FCE0C840E3E2}"/>
              </a:ext>
            </a:extLst>
          </p:cNvPr>
          <p:cNvSpPr/>
          <p:nvPr/>
        </p:nvSpPr>
        <p:spPr>
          <a:xfrm>
            <a:off x="2061964" y="1061159"/>
            <a:ext cx="353251" cy="5032138"/>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FAA7F8A1-FD40-6924-DB65-200CB427F470}"/>
              </a:ext>
            </a:extLst>
          </p:cNvPr>
          <p:cNvSpPr txBox="1"/>
          <p:nvPr/>
        </p:nvSpPr>
        <p:spPr>
          <a:xfrm>
            <a:off x="2349996" y="476672"/>
            <a:ext cx="2486602" cy="954107"/>
          </a:xfrm>
          <a:prstGeom prst="rect">
            <a:avLst/>
          </a:prstGeom>
          <a:noFill/>
          <a:ln>
            <a:noFill/>
          </a:ln>
        </p:spPr>
        <p:txBody>
          <a:bodyPr wrap="square" rtlCol="0">
            <a:spAutoFit/>
          </a:bodyPr>
          <a:lstStyle/>
          <a:p>
            <a:r>
              <a:rPr lang="en-US" altLang="zh-CN" sz="2800" dirty="0">
                <a:solidFill>
                  <a:srgbClr val="FFFF00"/>
                </a:solidFill>
              </a:rPr>
              <a:t>Indicate non-attachment</a:t>
            </a:r>
          </a:p>
        </p:txBody>
      </p:sp>
      <p:sp>
        <p:nvSpPr>
          <p:cNvPr id="7" name="文字方塊 6">
            <a:extLst>
              <a:ext uri="{FF2B5EF4-FFF2-40B4-BE49-F238E27FC236}">
                <a16:creationId xmlns:a16="http://schemas.microsoft.com/office/drawing/2014/main" id="{C86DFC75-B740-6644-6515-F223C53224A5}"/>
              </a:ext>
            </a:extLst>
          </p:cNvPr>
          <p:cNvSpPr txBox="1"/>
          <p:nvPr/>
        </p:nvSpPr>
        <p:spPr>
          <a:xfrm>
            <a:off x="2316483" y="2411307"/>
            <a:ext cx="2486602" cy="523220"/>
          </a:xfrm>
          <a:prstGeom prst="rect">
            <a:avLst/>
          </a:prstGeom>
          <a:noFill/>
          <a:ln>
            <a:noFill/>
          </a:ln>
        </p:spPr>
        <p:txBody>
          <a:bodyPr wrap="square" rtlCol="0">
            <a:spAutoFit/>
          </a:bodyPr>
          <a:lstStyle/>
          <a:p>
            <a:r>
              <a:rPr lang="en-US" altLang="zh-CN" sz="2800" b="1" dirty="0">
                <a:solidFill>
                  <a:srgbClr val="FFFF00"/>
                </a:solidFill>
              </a:rPr>
              <a:t>Generate faith</a:t>
            </a:r>
          </a:p>
        </p:txBody>
      </p:sp>
      <p:sp>
        <p:nvSpPr>
          <p:cNvPr id="8" name="文字方塊 7">
            <a:extLst>
              <a:ext uri="{FF2B5EF4-FFF2-40B4-BE49-F238E27FC236}">
                <a16:creationId xmlns:a16="http://schemas.microsoft.com/office/drawing/2014/main" id="{169DC566-D19E-4483-8DDC-5EE94ED4DA1C}"/>
              </a:ext>
            </a:extLst>
          </p:cNvPr>
          <p:cNvSpPr txBox="1"/>
          <p:nvPr/>
        </p:nvSpPr>
        <p:spPr>
          <a:xfrm>
            <a:off x="2385365" y="5701401"/>
            <a:ext cx="2486602" cy="523220"/>
          </a:xfrm>
          <a:prstGeom prst="rect">
            <a:avLst/>
          </a:prstGeom>
          <a:noFill/>
          <a:ln>
            <a:noFill/>
          </a:ln>
        </p:spPr>
        <p:txBody>
          <a:bodyPr wrap="square" rtlCol="0">
            <a:spAutoFit/>
          </a:bodyPr>
          <a:lstStyle/>
          <a:p>
            <a:r>
              <a:rPr lang="en-US" altLang="zh-CN" sz="2800" dirty="0">
                <a:solidFill>
                  <a:srgbClr val="FFFF00"/>
                </a:solidFill>
              </a:rPr>
              <a:t>Compare merit</a:t>
            </a:r>
            <a:endParaRPr lang="en-US" altLang="zh-CN" sz="2800" b="1" dirty="0">
              <a:solidFill>
                <a:srgbClr val="FFFF00"/>
              </a:solidFill>
            </a:endParaRPr>
          </a:p>
        </p:txBody>
      </p:sp>
      <p:sp>
        <p:nvSpPr>
          <p:cNvPr id="9" name="左大括弧 8">
            <a:extLst>
              <a:ext uri="{FF2B5EF4-FFF2-40B4-BE49-F238E27FC236}">
                <a16:creationId xmlns:a16="http://schemas.microsoft.com/office/drawing/2014/main" id="{E0E2FB89-9AF0-B0C7-8288-F08E0222A7AD}"/>
              </a:ext>
            </a:extLst>
          </p:cNvPr>
          <p:cNvSpPr/>
          <p:nvPr/>
        </p:nvSpPr>
        <p:spPr>
          <a:xfrm>
            <a:off x="4704353" y="1877656"/>
            <a:ext cx="353250" cy="1623352"/>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0" name="文字方塊 9">
            <a:extLst>
              <a:ext uri="{FF2B5EF4-FFF2-40B4-BE49-F238E27FC236}">
                <a16:creationId xmlns:a16="http://schemas.microsoft.com/office/drawing/2014/main" id="{A55CDC1F-8061-9F80-E38D-D5312501F81A}"/>
              </a:ext>
            </a:extLst>
          </p:cNvPr>
          <p:cNvSpPr txBox="1"/>
          <p:nvPr/>
        </p:nvSpPr>
        <p:spPr>
          <a:xfrm>
            <a:off x="4962533" y="107050"/>
            <a:ext cx="5906826" cy="954108"/>
          </a:xfrm>
          <a:prstGeom prst="rect">
            <a:avLst/>
          </a:prstGeom>
          <a:noFill/>
          <a:ln>
            <a:noFill/>
          </a:ln>
        </p:spPr>
        <p:txBody>
          <a:bodyPr wrap="square" rtlCol="0">
            <a:spAutoFit/>
          </a:bodyPr>
          <a:lstStyle/>
          <a:p>
            <a:pPr>
              <a:lnSpc>
                <a:spcPts val="3360"/>
              </a:lnSpc>
            </a:pPr>
            <a:r>
              <a:rPr lang="en-US" altLang="zh-CN" sz="2800" dirty="0">
                <a:solidFill>
                  <a:srgbClr val="FFFF00"/>
                </a:solidFill>
              </a:rPr>
              <a:t>Cultivate a mind detached from forms is to subdue the thoughts</a:t>
            </a:r>
          </a:p>
        </p:txBody>
      </p:sp>
      <p:sp>
        <p:nvSpPr>
          <p:cNvPr id="11" name="文字方塊 10">
            <a:extLst>
              <a:ext uri="{FF2B5EF4-FFF2-40B4-BE49-F238E27FC236}">
                <a16:creationId xmlns:a16="http://schemas.microsoft.com/office/drawing/2014/main" id="{D75E89AB-D13F-CA6E-0218-C244DC6DCE45}"/>
              </a:ext>
            </a:extLst>
          </p:cNvPr>
          <p:cNvSpPr txBox="1"/>
          <p:nvPr/>
        </p:nvSpPr>
        <p:spPr>
          <a:xfrm>
            <a:off x="5045833" y="1097161"/>
            <a:ext cx="6377172" cy="523220"/>
          </a:xfrm>
          <a:prstGeom prst="rect">
            <a:avLst/>
          </a:prstGeom>
          <a:noFill/>
          <a:ln>
            <a:noFill/>
          </a:ln>
        </p:spPr>
        <p:txBody>
          <a:bodyPr wrap="square" rtlCol="0">
            <a:spAutoFit/>
          </a:bodyPr>
          <a:lstStyle/>
          <a:p>
            <a:r>
              <a:rPr lang="en-US" altLang="zh-CN" sz="2800" dirty="0">
                <a:solidFill>
                  <a:srgbClr val="FFFF00"/>
                </a:solidFill>
              </a:rPr>
              <a:t>Non-attachment in forms is right abiding</a:t>
            </a:r>
          </a:p>
        </p:txBody>
      </p:sp>
      <p:sp>
        <p:nvSpPr>
          <p:cNvPr id="12" name="文字方塊 11">
            <a:extLst>
              <a:ext uri="{FF2B5EF4-FFF2-40B4-BE49-F238E27FC236}">
                <a16:creationId xmlns:a16="http://schemas.microsoft.com/office/drawing/2014/main" id="{91A3A732-689D-08EB-C28D-5CC3E118BC32}"/>
              </a:ext>
            </a:extLst>
          </p:cNvPr>
          <p:cNvSpPr txBox="1"/>
          <p:nvPr/>
        </p:nvSpPr>
        <p:spPr>
          <a:xfrm>
            <a:off x="5067815" y="1656384"/>
            <a:ext cx="3473380" cy="523220"/>
          </a:xfrm>
          <a:prstGeom prst="rect">
            <a:avLst/>
          </a:prstGeom>
          <a:noFill/>
          <a:ln>
            <a:noFill/>
          </a:ln>
        </p:spPr>
        <p:txBody>
          <a:bodyPr wrap="square" rtlCol="0">
            <a:spAutoFit/>
          </a:bodyPr>
          <a:lstStyle/>
          <a:p>
            <a:r>
              <a:rPr lang="en-US" altLang="zh-CN" sz="2800" dirty="0">
                <a:solidFill>
                  <a:schemeClr val="accent6"/>
                </a:solidFill>
              </a:rPr>
              <a:t>Discern the capacity</a:t>
            </a:r>
          </a:p>
        </p:txBody>
      </p:sp>
      <p:sp>
        <p:nvSpPr>
          <p:cNvPr id="13" name="文字方塊 12">
            <a:extLst>
              <a:ext uri="{FF2B5EF4-FFF2-40B4-BE49-F238E27FC236}">
                <a16:creationId xmlns:a16="http://schemas.microsoft.com/office/drawing/2014/main" id="{C92191D3-3D06-3E3E-1EC7-7E77F9A5B92F}"/>
              </a:ext>
            </a:extLst>
          </p:cNvPr>
          <p:cNvSpPr txBox="1"/>
          <p:nvPr/>
        </p:nvSpPr>
        <p:spPr>
          <a:xfrm>
            <a:off x="5067815" y="2149697"/>
            <a:ext cx="4648979" cy="523220"/>
          </a:xfrm>
          <a:prstGeom prst="rect">
            <a:avLst/>
          </a:prstGeom>
          <a:noFill/>
          <a:ln>
            <a:noFill/>
          </a:ln>
        </p:spPr>
        <p:txBody>
          <a:bodyPr wrap="square" rtlCol="0">
            <a:spAutoFit/>
          </a:bodyPr>
          <a:lstStyle/>
          <a:p>
            <a:r>
              <a:rPr lang="en-US" altLang="zh-CN" sz="2800" dirty="0">
                <a:solidFill>
                  <a:schemeClr val="accent6"/>
                </a:solidFill>
              </a:rPr>
              <a:t>Illuminate merit and virtues</a:t>
            </a:r>
          </a:p>
        </p:txBody>
      </p:sp>
      <p:sp>
        <p:nvSpPr>
          <p:cNvPr id="14" name="文字方塊 13">
            <a:extLst>
              <a:ext uri="{FF2B5EF4-FFF2-40B4-BE49-F238E27FC236}">
                <a16:creationId xmlns:a16="http://schemas.microsoft.com/office/drawing/2014/main" id="{BF30278E-467B-261C-155A-902A423A3B29}"/>
              </a:ext>
            </a:extLst>
          </p:cNvPr>
          <p:cNvSpPr txBox="1"/>
          <p:nvPr/>
        </p:nvSpPr>
        <p:spPr>
          <a:xfrm>
            <a:off x="5067815" y="2643010"/>
            <a:ext cx="4648979" cy="523220"/>
          </a:xfrm>
          <a:prstGeom prst="rect">
            <a:avLst/>
          </a:prstGeom>
          <a:noFill/>
          <a:ln>
            <a:noFill/>
          </a:ln>
        </p:spPr>
        <p:txBody>
          <a:bodyPr wrap="square" rtlCol="0">
            <a:spAutoFit/>
          </a:bodyPr>
          <a:lstStyle/>
          <a:p>
            <a:r>
              <a:rPr lang="en-US" altLang="zh-CN" sz="2800" b="1" dirty="0">
                <a:solidFill>
                  <a:schemeClr val="accent6"/>
                </a:solidFill>
              </a:rPr>
              <a:t>Reveal the middle way</a:t>
            </a:r>
          </a:p>
        </p:txBody>
      </p:sp>
      <p:sp>
        <p:nvSpPr>
          <p:cNvPr id="15" name="文字方塊 14">
            <a:extLst>
              <a:ext uri="{FF2B5EF4-FFF2-40B4-BE49-F238E27FC236}">
                <a16:creationId xmlns:a16="http://schemas.microsoft.com/office/drawing/2014/main" id="{8A7DE14C-7ADC-0BA2-6E32-13250F518EB2}"/>
              </a:ext>
            </a:extLst>
          </p:cNvPr>
          <p:cNvSpPr txBox="1"/>
          <p:nvPr/>
        </p:nvSpPr>
        <p:spPr>
          <a:xfrm>
            <a:off x="5067815" y="3106416"/>
            <a:ext cx="4648979" cy="523220"/>
          </a:xfrm>
          <a:prstGeom prst="rect">
            <a:avLst/>
          </a:prstGeom>
          <a:noFill/>
          <a:ln>
            <a:noFill/>
          </a:ln>
        </p:spPr>
        <p:txBody>
          <a:bodyPr wrap="square" rtlCol="0">
            <a:spAutoFit/>
          </a:bodyPr>
          <a:lstStyle/>
          <a:p>
            <a:r>
              <a:rPr lang="en-US" altLang="zh-CN" sz="2800" dirty="0">
                <a:solidFill>
                  <a:schemeClr val="accent6"/>
                </a:solidFill>
              </a:rPr>
              <a:t>Inquiry and exposition</a:t>
            </a:r>
          </a:p>
        </p:txBody>
      </p:sp>
      <p:sp>
        <p:nvSpPr>
          <p:cNvPr id="18" name="矩形 17">
            <a:extLst>
              <a:ext uri="{FF2B5EF4-FFF2-40B4-BE49-F238E27FC236}">
                <a16:creationId xmlns:a16="http://schemas.microsoft.com/office/drawing/2014/main" id="{2C6DE6CA-6EF0-F16C-85D1-6F5870D711C7}"/>
              </a:ext>
            </a:extLst>
          </p:cNvPr>
          <p:cNvSpPr/>
          <p:nvPr/>
        </p:nvSpPr>
        <p:spPr>
          <a:xfrm>
            <a:off x="1576" y="353244"/>
            <a:ext cx="12187249" cy="2211660"/>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文字方塊 18">
            <a:extLst>
              <a:ext uri="{FF2B5EF4-FFF2-40B4-BE49-F238E27FC236}">
                <a16:creationId xmlns:a16="http://schemas.microsoft.com/office/drawing/2014/main" id="{090F074A-5399-7D13-A688-6EC52CE59D07}"/>
              </a:ext>
            </a:extLst>
          </p:cNvPr>
          <p:cNvSpPr txBox="1"/>
          <p:nvPr/>
        </p:nvSpPr>
        <p:spPr>
          <a:xfrm>
            <a:off x="189756" y="353244"/>
            <a:ext cx="11809312" cy="2110706"/>
          </a:xfrm>
          <a:prstGeom prst="rect">
            <a:avLst/>
          </a:prstGeom>
          <a:noFill/>
          <a:ln>
            <a:noFill/>
          </a:ln>
        </p:spPr>
        <p:txBody>
          <a:bodyPr wrap="square" rtlCol="0">
            <a:spAutoFit/>
          </a:bodyPr>
          <a:lstStyle/>
          <a:p>
            <a:pPr>
              <a:lnSpc>
                <a:spcPts val="4000"/>
              </a:lnSpc>
            </a:pPr>
            <a:r>
              <a:rPr lang="en-US" altLang="zh-CN" sz="2800" b="1" dirty="0">
                <a:solidFill>
                  <a:schemeClr val="bg1"/>
                </a:solidFill>
              </a:rPr>
              <a:t>Therefore one should not grasp to phenomena, and one should not deny phenomena. Expressing this, the Tathāgata always teaches: ‘Monks, understand my correct teachings to be like a raft.’ If even my correct teachings are to be abandoned, how much more incorrect teachings?</a:t>
            </a:r>
          </a:p>
        </p:txBody>
      </p:sp>
      <p:pic>
        <p:nvPicPr>
          <p:cNvPr id="20" name="圖片 19">
            <a:extLst>
              <a:ext uri="{FF2B5EF4-FFF2-40B4-BE49-F238E27FC236}">
                <a16:creationId xmlns:a16="http://schemas.microsoft.com/office/drawing/2014/main" id="{CE100BC1-A733-F346-9740-F46CF0727E2D}"/>
              </a:ext>
            </a:extLst>
          </p:cNvPr>
          <p:cNvPicPr>
            <a:picLocks noChangeAspect="1"/>
          </p:cNvPicPr>
          <p:nvPr/>
        </p:nvPicPr>
        <p:blipFill>
          <a:blip r:embed="rId3"/>
          <a:stretch>
            <a:fillRect/>
          </a:stretch>
        </p:blipFill>
        <p:spPr>
          <a:xfrm>
            <a:off x="5114585" y="3182231"/>
            <a:ext cx="5754774" cy="2399432"/>
          </a:xfrm>
          <a:prstGeom prst="rect">
            <a:avLst/>
          </a:prstGeom>
        </p:spPr>
      </p:pic>
      <p:sp>
        <p:nvSpPr>
          <p:cNvPr id="22" name="矩形 21">
            <a:extLst>
              <a:ext uri="{FF2B5EF4-FFF2-40B4-BE49-F238E27FC236}">
                <a16:creationId xmlns:a16="http://schemas.microsoft.com/office/drawing/2014/main" id="{58AC74F2-12E6-B237-8C3E-BD82B15BDF73}"/>
              </a:ext>
            </a:extLst>
          </p:cNvPr>
          <p:cNvSpPr/>
          <p:nvPr/>
        </p:nvSpPr>
        <p:spPr>
          <a:xfrm>
            <a:off x="2238590" y="5364792"/>
            <a:ext cx="9346944" cy="108854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3" name="文字方塊 22">
            <a:extLst>
              <a:ext uri="{FF2B5EF4-FFF2-40B4-BE49-F238E27FC236}">
                <a16:creationId xmlns:a16="http://schemas.microsoft.com/office/drawing/2014/main" id="{74EE0AF9-A4C1-4D75-FEE6-13A640A59DFB}"/>
              </a:ext>
            </a:extLst>
          </p:cNvPr>
          <p:cNvSpPr txBox="1"/>
          <p:nvPr/>
        </p:nvSpPr>
        <p:spPr>
          <a:xfrm>
            <a:off x="2512526" y="5397920"/>
            <a:ext cx="9073008" cy="954107"/>
          </a:xfrm>
          <a:prstGeom prst="rect">
            <a:avLst/>
          </a:prstGeom>
          <a:noFill/>
          <a:ln>
            <a:noFill/>
          </a:ln>
        </p:spPr>
        <p:txBody>
          <a:bodyPr wrap="square" rtlCol="0">
            <a:spAutoFit/>
          </a:bodyPr>
          <a:lstStyle/>
          <a:p>
            <a:r>
              <a:rPr lang="en-US" altLang="zh-CN" sz="2800" dirty="0">
                <a:solidFill>
                  <a:schemeClr val="accent6"/>
                </a:solidFill>
              </a:rPr>
              <a:t>After you have crossed the river, you can let go of the raft — there is no need to carry it with you.</a:t>
            </a:r>
          </a:p>
        </p:txBody>
      </p:sp>
    </p:spTree>
    <p:extLst>
      <p:ext uri="{BB962C8B-B14F-4D97-AF65-F5344CB8AC3E}">
        <p14:creationId xmlns:p14="http://schemas.microsoft.com/office/powerpoint/2010/main" val="136477970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P spid="22" grpId="0" animBg="1"/>
      <p:bldP spid="2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C2B7C0E3-EB72-3B45-4F80-CBB0857CA93C}"/>
              </a:ext>
            </a:extLst>
          </p:cNvPr>
          <p:cNvSpPr txBox="1"/>
          <p:nvPr/>
        </p:nvSpPr>
        <p:spPr>
          <a:xfrm>
            <a:off x="-10671" y="2996952"/>
            <a:ext cx="2486602" cy="1384995"/>
          </a:xfrm>
          <a:prstGeom prst="rect">
            <a:avLst/>
          </a:prstGeom>
          <a:noFill/>
          <a:ln>
            <a:noFill/>
          </a:ln>
        </p:spPr>
        <p:txBody>
          <a:bodyPr wrap="square" rtlCol="0">
            <a:spAutoFit/>
          </a:bodyPr>
          <a:lstStyle/>
          <a:p>
            <a:r>
              <a:rPr lang="en-US" altLang="zh-CN" sz="2800" b="1" dirty="0">
                <a:solidFill>
                  <a:srgbClr val="FFFF00"/>
                </a:solidFill>
              </a:rPr>
              <a:t>Indicate non-attachment to generate faith</a:t>
            </a:r>
          </a:p>
        </p:txBody>
      </p:sp>
      <p:sp>
        <p:nvSpPr>
          <p:cNvPr id="5" name="左大括弧 4">
            <a:extLst>
              <a:ext uri="{FF2B5EF4-FFF2-40B4-BE49-F238E27FC236}">
                <a16:creationId xmlns:a16="http://schemas.microsoft.com/office/drawing/2014/main" id="{4A06D734-0245-221F-81FC-7EECF872947D}"/>
              </a:ext>
            </a:extLst>
          </p:cNvPr>
          <p:cNvSpPr/>
          <p:nvPr/>
        </p:nvSpPr>
        <p:spPr>
          <a:xfrm>
            <a:off x="2061964" y="1061159"/>
            <a:ext cx="353251" cy="5032138"/>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F35F1C47-A0CE-AA16-9431-F7D2A697F823}"/>
              </a:ext>
            </a:extLst>
          </p:cNvPr>
          <p:cNvSpPr txBox="1"/>
          <p:nvPr/>
        </p:nvSpPr>
        <p:spPr>
          <a:xfrm>
            <a:off x="2349996" y="476672"/>
            <a:ext cx="2486602" cy="954107"/>
          </a:xfrm>
          <a:prstGeom prst="rect">
            <a:avLst/>
          </a:prstGeom>
          <a:noFill/>
          <a:ln>
            <a:noFill/>
          </a:ln>
        </p:spPr>
        <p:txBody>
          <a:bodyPr wrap="square" rtlCol="0">
            <a:spAutoFit/>
          </a:bodyPr>
          <a:lstStyle/>
          <a:p>
            <a:r>
              <a:rPr lang="en-US" altLang="zh-CN" sz="2800" dirty="0">
                <a:solidFill>
                  <a:srgbClr val="FFFF00"/>
                </a:solidFill>
              </a:rPr>
              <a:t>Indicate non-attachment</a:t>
            </a:r>
          </a:p>
        </p:txBody>
      </p:sp>
      <p:sp>
        <p:nvSpPr>
          <p:cNvPr id="7" name="文字方塊 6">
            <a:extLst>
              <a:ext uri="{FF2B5EF4-FFF2-40B4-BE49-F238E27FC236}">
                <a16:creationId xmlns:a16="http://schemas.microsoft.com/office/drawing/2014/main" id="{E35343DC-4BC1-EFE7-7C6D-5BAB46AB55CE}"/>
              </a:ext>
            </a:extLst>
          </p:cNvPr>
          <p:cNvSpPr txBox="1"/>
          <p:nvPr/>
        </p:nvSpPr>
        <p:spPr>
          <a:xfrm>
            <a:off x="2316483" y="2411307"/>
            <a:ext cx="2486602" cy="523220"/>
          </a:xfrm>
          <a:prstGeom prst="rect">
            <a:avLst/>
          </a:prstGeom>
          <a:noFill/>
          <a:ln>
            <a:noFill/>
          </a:ln>
        </p:spPr>
        <p:txBody>
          <a:bodyPr wrap="square" rtlCol="0">
            <a:spAutoFit/>
          </a:bodyPr>
          <a:lstStyle/>
          <a:p>
            <a:r>
              <a:rPr lang="en-US" altLang="zh-CN" sz="2800" b="1" dirty="0">
                <a:solidFill>
                  <a:srgbClr val="FFFF00"/>
                </a:solidFill>
              </a:rPr>
              <a:t>Generate faith</a:t>
            </a:r>
          </a:p>
        </p:txBody>
      </p:sp>
      <p:sp>
        <p:nvSpPr>
          <p:cNvPr id="8" name="文字方塊 7">
            <a:extLst>
              <a:ext uri="{FF2B5EF4-FFF2-40B4-BE49-F238E27FC236}">
                <a16:creationId xmlns:a16="http://schemas.microsoft.com/office/drawing/2014/main" id="{C1F58AE2-9832-CB36-7576-FDE378B6D5F6}"/>
              </a:ext>
            </a:extLst>
          </p:cNvPr>
          <p:cNvSpPr txBox="1"/>
          <p:nvPr/>
        </p:nvSpPr>
        <p:spPr>
          <a:xfrm>
            <a:off x="2385365" y="5701401"/>
            <a:ext cx="2486602" cy="523220"/>
          </a:xfrm>
          <a:prstGeom prst="rect">
            <a:avLst/>
          </a:prstGeom>
          <a:noFill/>
          <a:ln>
            <a:noFill/>
          </a:ln>
        </p:spPr>
        <p:txBody>
          <a:bodyPr wrap="square" rtlCol="0">
            <a:spAutoFit/>
          </a:bodyPr>
          <a:lstStyle/>
          <a:p>
            <a:r>
              <a:rPr lang="en-US" altLang="zh-CN" sz="2800" dirty="0">
                <a:solidFill>
                  <a:srgbClr val="FFFF00"/>
                </a:solidFill>
              </a:rPr>
              <a:t>Compare merit</a:t>
            </a:r>
            <a:endParaRPr lang="en-US" altLang="zh-CN" sz="2800" b="1" dirty="0">
              <a:solidFill>
                <a:srgbClr val="FFFF00"/>
              </a:solidFill>
            </a:endParaRPr>
          </a:p>
        </p:txBody>
      </p:sp>
      <p:sp>
        <p:nvSpPr>
          <p:cNvPr id="9" name="左大括弧 8">
            <a:extLst>
              <a:ext uri="{FF2B5EF4-FFF2-40B4-BE49-F238E27FC236}">
                <a16:creationId xmlns:a16="http://schemas.microsoft.com/office/drawing/2014/main" id="{E93D9FA8-7B83-25DC-C340-CD8D9C7C689B}"/>
              </a:ext>
            </a:extLst>
          </p:cNvPr>
          <p:cNvSpPr/>
          <p:nvPr/>
        </p:nvSpPr>
        <p:spPr>
          <a:xfrm>
            <a:off x="4704353" y="1877656"/>
            <a:ext cx="353250" cy="1623352"/>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0" name="文字方塊 9">
            <a:extLst>
              <a:ext uri="{FF2B5EF4-FFF2-40B4-BE49-F238E27FC236}">
                <a16:creationId xmlns:a16="http://schemas.microsoft.com/office/drawing/2014/main" id="{D8224173-B9C3-A098-A62C-6E9F45FF0CB3}"/>
              </a:ext>
            </a:extLst>
          </p:cNvPr>
          <p:cNvSpPr txBox="1"/>
          <p:nvPr/>
        </p:nvSpPr>
        <p:spPr>
          <a:xfrm>
            <a:off x="4962533" y="107050"/>
            <a:ext cx="5906826" cy="954108"/>
          </a:xfrm>
          <a:prstGeom prst="rect">
            <a:avLst/>
          </a:prstGeom>
          <a:noFill/>
          <a:ln>
            <a:noFill/>
          </a:ln>
        </p:spPr>
        <p:txBody>
          <a:bodyPr wrap="square" rtlCol="0">
            <a:spAutoFit/>
          </a:bodyPr>
          <a:lstStyle/>
          <a:p>
            <a:pPr>
              <a:lnSpc>
                <a:spcPts val="3360"/>
              </a:lnSpc>
            </a:pPr>
            <a:r>
              <a:rPr lang="en-US" altLang="zh-CN" sz="2800" dirty="0">
                <a:solidFill>
                  <a:srgbClr val="FFFF00"/>
                </a:solidFill>
              </a:rPr>
              <a:t>Cultivate a mind detached from forms is to subdue the thoughts</a:t>
            </a:r>
          </a:p>
        </p:txBody>
      </p:sp>
      <p:sp>
        <p:nvSpPr>
          <p:cNvPr id="11" name="文字方塊 10">
            <a:extLst>
              <a:ext uri="{FF2B5EF4-FFF2-40B4-BE49-F238E27FC236}">
                <a16:creationId xmlns:a16="http://schemas.microsoft.com/office/drawing/2014/main" id="{189756EB-34F9-91C9-C330-F3664590EE5E}"/>
              </a:ext>
            </a:extLst>
          </p:cNvPr>
          <p:cNvSpPr txBox="1"/>
          <p:nvPr/>
        </p:nvSpPr>
        <p:spPr>
          <a:xfrm>
            <a:off x="5045833" y="1097161"/>
            <a:ext cx="6377172" cy="523220"/>
          </a:xfrm>
          <a:prstGeom prst="rect">
            <a:avLst/>
          </a:prstGeom>
          <a:noFill/>
          <a:ln>
            <a:noFill/>
          </a:ln>
        </p:spPr>
        <p:txBody>
          <a:bodyPr wrap="square" rtlCol="0">
            <a:spAutoFit/>
          </a:bodyPr>
          <a:lstStyle/>
          <a:p>
            <a:r>
              <a:rPr lang="en-US" altLang="zh-CN" sz="2800" dirty="0">
                <a:solidFill>
                  <a:srgbClr val="FFFF00"/>
                </a:solidFill>
              </a:rPr>
              <a:t>Non-attachment in forms is right abiding</a:t>
            </a:r>
          </a:p>
        </p:txBody>
      </p:sp>
      <p:sp>
        <p:nvSpPr>
          <p:cNvPr id="12" name="文字方塊 11">
            <a:extLst>
              <a:ext uri="{FF2B5EF4-FFF2-40B4-BE49-F238E27FC236}">
                <a16:creationId xmlns:a16="http://schemas.microsoft.com/office/drawing/2014/main" id="{8D3740CF-7256-E626-2A85-B782520163A7}"/>
              </a:ext>
            </a:extLst>
          </p:cNvPr>
          <p:cNvSpPr txBox="1"/>
          <p:nvPr/>
        </p:nvSpPr>
        <p:spPr>
          <a:xfrm>
            <a:off x="5067815" y="1656384"/>
            <a:ext cx="3473380" cy="523220"/>
          </a:xfrm>
          <a:prstGeom prst="rect">
            <a:avLst/>
          </a:prstGeom>
          <a:noFill/>
          <a:ln>
            <a:noFill/>
          </a:ln>
        </p:spPr>
        <p:txBody>
          <a:bodyPr wrap="square" rtlCol="0">
            <a:spAutoFit/>
          </a:bodyPr>
          <a:lstStyle/>
          <a:p>
            <a:r>
              <a:rPr lang="en-US" altLang="zh-CN" sz="2800" dirty="0">
                <a:solidFill>
                  <a:schemeClr val="accent6"/>
                </a:solidFill>
              </a:rPr>
              <a:t>Discern the capacity</a:t>
            </a:r>
          </a:p>
        </p:txBody>
      </p:sp>
      <p:sp>
        <p:nvSpPr>
          <p:cNvPr id="13" name="文字方塊 12">
            <a:extLst>
              <a:ext uri="{FF2B5EF4-FFF2-40B4-BE49-F238E27FC236}">
                <a16:creationId xmlns:a16="http://schemas.microsoft.com/office/drawing/2014/main" id="{62475432-B738-0F39-701E-5109331F37B9}"/>
              </a:ext>
            </a:extLst>
          </p:cNvPr>
          <p:cNvSpPr txBox="1"/>
          <p:nvPr/>
        </p:nvSpPr>
        <p:spPr>
          <a:xfrm>
            <a:off x="5067815" y="2149697"/>
            <a:ext cx="4648979" cy="523220"/>
          </a:xfrm>
          <a:prstGeom prst="rect">
            <a:avLst/>
          </a:prstGeom>
          <a:noFill/>
          <a:ln>
            <a:noFill/>
          </a:ln>
        </p:spPr>
        <p:txBody>
          <a:bodyPr wrap="square" rtlCol="0">
            <a:spAutoFit/>
          </a:bodyPr>
          <a:lstStyle/>
          <a:p>
            <a:r>
              <a:rPr lang="en-US" altLang="zh-CN" sz="2800" dirty="0">
                <a:solidFill>
                  <a:schemeClr val="accent6"/>
                </a:solidFill>
              </a:rPr>
              <a:t>Illuminate merit and virtues</a:t>
            </a:r>
          </a:p>
        </p:txBody>
      </p:sp>
      <p:sp>
        <p:nvSpPr>
          <p:cNvPr id="14" name="文字方塊 13">
            <a:extLst>
              <a:ext uri="{FF2B5EF4-FFF2-40B4-BE49-F238E27FC236}">
                <a16:creationId xmlns:a16="http://schemas.microsoft.com/office/drawing/2014/main" id="{3D516B9A-4AA1-C260-487F-8692358207EC}"/>
              </a:ext>
            </a:extLst>
          </p:cNvPr>
          <p:cNvSpPr txBox="1"/>
          <p:nvPr/>
        </p:nvSpPr>
        <p:spPr>
          <a:xfrm>
            <a:off x="5067815" y="2643010"/>
            <a:ext cx="4648979" cy="523220"/>
          </a:xfrm>
          <a:prstGeom prst="rect">
            <a:avLst/>
          </a:prstGeom>
          <a:noFill/>
          <a:ln>
            <a:noFill/>
          </a:ln>
        </p:spPr>
        <p:txBody>
          <a:bodyPr wrap="square" rtlCol="0">
            <a:spAutoFit/>
          </a:bodyPr>
          <a:lstStyle/>
          <a:p>
            <a:r>
              <a:rPr lang="en-US" altLang="zh-CN" sz="2800" dirty="0">
                <a:solidFill>
                  <a:schemeClr val="accent6"/>
                </a:solidFill>
              </a:rPr>
              <a:t>Reveal the middle way</a:t>
            </a:r>
          </a:p>
        </p:txBody>
      </p:sp>
      <p:sp>
        <p:nvSpPr>
          <p:cNvPr id="15" name="文字方塊 14">
            <a:extLst>
              <a:ext uri="{FF2B5EF4-FFF2-40B4-BE49-F238E27FC236}">
                <a16:creationId xmlns:a16="http://schemas.microsoft.com/office/drawing/2014/main" id="{CC34E711-F92E-DA03-4C8E-6EB91A0E03E5}"/>
              </a:ext>
            </a:extLst>
          </p:cNvPr>
          <p:cNvSpPr txBox="1"/>
          <p:nvPr/>
        </p:nvSpPr>
        <p:spPr>
          <a:xfrm>
            <a:off x="5067815" y="3106416"/>
            <a:ext cx="4648979" cy="523220"/>
          </a:xfrm>
          <a:prstGeom prst="rect">
            <a:avLst/>
          </a:prstGeom>
          <a:noFill/>
          <a:ln>
            <a:noFill/>
          </a:ln>
        </p:spPr>
        <p:txBody>
          <a:bodyPr wrap="square" rtlCol="0">
            <a:spAutoFit/>
          </a:bodyPr>
          <a:lstStyle/>
          <a:p>
            <a:r>
              <a:rPr lang="en-US" altLang="zh-CN" sz="2800" b="1" dirty="0">
                <a:solidFill>
                  <a:schemeClr val="accent6"/>
                </a:solidFill>
              </a:rPr>
              <a:t>Inquiry and exposition</a:t>
            </a:r>
          </a:p>
        </p:txBody>
      </p:sp>
      <p:sp>
        <p:nvSpPr>
          <p:cNvPr id="18" name="矩形 17">
            <a:extLst>
              <a:ext uri="{FF2B5EF4-FFF2-40B4-BE49-F238E27FC236}">
                <a16:creationId xmlns:a16="http://schemas.microsoft.com/office/drawing/2014/main" id="{670AA61B-2239-DF2E-FE9D-FBA93728E887}"/>
              </a:ext>
            </a:extLst>
          </p:cNvPr>
          <p:cNvSpPr/>
          <p:nvPr/>
        </p:nvSpPr>
        <p:spPr>
          <a:xfrm>
            <a:off x="8444" y="3599729"/>
            <a:ext cx="12187249" cy="3247056"/>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文字方塊 18">
            <a:extLst>
              <a:ext uri="{FF2B5EF4-FFF2-40B4-BE49-F238E27FC236}">
                <a16:creationId xmlns:a16="http://schemas.microsoft.com/office/drawing/2014/main" id="{0D11E4DB-E4BB-AAF0-1670-591AA2E76DA9}"/>
              </a:ext>
            </a:extLst>
          </p:cNvPr>
          <p:cNvSpPr txBox="1"/>
          <p:nvPr/>
        </p:nvSpPr>
        <p:spPr>
          <a:xfrm>
            <a:off x="39200" y="3629636"/>
            <a:ext cx="12187249" cy="3170099"/>
          </a:xfrm>
          <a:prstGeom prst="rect">
            <a:avLst/>
          </a:prstGeom>
          <a:noFill/>
          <a:ln>
            <a:noFill/>
          </a:ln>
        </p:spPr>
        <p:txBody>
          <a:bodyPr wrap="square" rtlCol="0">
            <a:spAutoFit/>
          </a:bodyPr>
          <a:lstStyle/>
          <a:p>
            <a:pPr>
              <a:lnSpc>
                <a:spcPts val="3000"/>
              </a:lnSpc>
            </a:pPr>
            <a:r>
              <a:rPr lang="en-US" altLang="zh-CN" sz="2600" b="1" dirty="0">
                <a:solidFill>
                  <a:schemeClr val="bg1"/>
                </a:solidFill>
              </a:rPr>
              <a:t>“</a:t>
            </a:r>
            <a:r>
              <a:rPr lang="en-US" altLang="zh-CN" sz="2600" b="1" dirty="0" err="1">
                <a:solidFill>
                  <a:schemeClr val="bg1"/>
                </a:solidFill>
              </a:rPr>
              <a:t>Subhūti</a:t>
            </a:r>
            <a:r>
              <a:rPr lang="en-US" altLang="zh-CN" sz="2600" b="1" dirty="0">
                <a:solidFill>
                  <a:schemeClr val="bg1"/>
                </a:solidFill>
              </a:rPr>
              <a:t>, what do you think? Does the Tathāgata attain peerless perfect enlightenment? And does he have a teaching that he explains?”</a:t>
            </a:r>
          </a:p>
          <a:p>
            <a:pPr>
              <a:lnSpc>
                <a:spcPts val="3000"/>
              </a:lnSpc>
            </a:pPr>
            <a:r>
              <a:rPr lang="en-US" altLang="zh-CN" sz="2600" b="1" dirty="0" err="1">
                <a:solidFill>
                  <a:schemeClr val="bg1"/>
                </a:solidFill>
              </a:rPr>
              <a:t>Subhūti</a:t>
            </a:r>
            <a:r>
              <a:rPr lang="en-US" altLang="zh-CN" sz="2600" b="1" dirty="0">
                <a:solidFill>
                  <a:schemeClr val="bg1"/>
                </a:solidFill>
              </a:rPr>
              <a:t> said: “As I understand the implications of what the Buddha has explained, there is no determinable phenomenon called peerless perfect enlightenment. And there is also no set teaching that can be delivered by the Tathāgata. Why? The teachings explained by the Tathāgata can neither be appropriated nor explained. There is neither a teaching nor a non-teaching. How can this be? All the enlightened sages are distinguished [from worldly teachers] by unconditioned phenomena.”</a:t>
            </a:r>
          </a:p>
        </p:txBody>
      </p:sp>
    </p:spTree>
    <p:extLst>
      <p:ext uri="{BB962C8B-B14F-4D97-AF65-F5344CB8AC3E}">
        <p14:creationId xmlns:p14="http://schemas.microsoft.com/office/powerpoint/2010/main" val="193182260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CFEA3D8C-1F60-A6E1-C547-9E5EE3E00A8E}"/>
              </a:ext>
            </a:extLst>
          </p:cNvPr>
          <p:cNvSpPr txBox="1"/>
          <p:nvPr/>
        </p:nvSpPr>
        <p:spPr>
          <a:xfrm>
            <a:off x="-10671" y="2996952"/>
            <a:ext cx="2486602" cy="1384995"/>
          </a:xfrm>
          <a:prstGeom prst="rect">
            <a:avLst/>
          </a:prstGeom>
          <a:noFill/>
          <a:ln>
            <a:noFill/>
          </a:ln>
        </p:spPr>
        <p:txBody>
          <a:bodyPr wrap="square" rtlCol="0">
            <a:spAutoFit/>
          </a:bodyPr>
          <a:lstStyle/>
          <a:p>
            <a:r>
              <a:rPr lang="en-US" altLang="zh-CN" sz="2800" dirty="0">
                <a:solidFill>
                  <a:srgbClr val="FFFF00"/>
                </a:solidFill>
              </a:rPr>
              <a:t>Indicate non-attachment to generate faith</a:t>
            </a:r>
          </a:p>
        </p:txBody>
      </p:sp>
      <p:sp>
        <p:nvSpPr>
          <p:cNvPr id="5" name="左大括弧 4">
            <a:extLst>
              <a:ext uri="{FF2B5EF4-FFF2-40B4-BE49-F238E27FC236}">
                <a16:creationId xmlns:a16="http://schemas.microsoft.com/office/drawing/2014/main" id="{2DBA8642-4265-CD3F-4B18-1D051F6E214B}"/>
              </a:ext>
            </a:extLst>
          </p:cNvPr>
          <p:cNvSpPr/>
          <p:nvPr/>
        </p:nvSpPr>
        <p:spPr>
          <a:xfrm>
            <a:off x="2061964" y="1061158"/>
            <a:ext cx="360115" cy="5320169"/>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EE8730AF-8602-67BD-8D81-A9AE95B098FD}"/>
              </a:ext>
            </a:extLst>
          </p:cNvPr>
          <p:cNvSpPr txBox="1"/>
          <p:nvPr/>
        </p:nvSpPr>
        <p:spPr>
          <a:xfrm>
            <a:off x="2349996" y="476672"/>
            <a:ext cx="2486602" cy="954107"/>
          </a:xfrm>
          <a:prstGeom prst="rect">
            <a:avLst/>
          </a:prstGeom>
          <a:noFill/>
          <a:ln>
            <a:noFill/>
          </a:ln>
        </p:spPr>
        <p:txBody>
          <a:bodyPr wrap="square" rtlCol="0">
            <a:spAutoFit/>
          </a:bodyPr>
          <a:lstStyle/>
          <a:p>
            <a:r>
              <a:rPr lang="en-US" altLang="zh-CN" sz="2800" dirty="0">
                <a:solidFill>
                  <a:srgbClr val="FFFF00"/>
                </a:solidFill>
              </a:rPr>
              <a:t>Indicate non-attachment</a:t>
            </a:r>
          </a:p>
        </p:txBody>
      </p:sp>
      <p:sp>
        <p:nvSpPr>
          <p:cNvPr id="7" name="文字方塊 6">
            <a:extLst>
              <a:ext uri="{FF2B5EF4-FFF2-40B4-BE49-F238E27FC236}">
                <a16:creationId xmlns:a16="http://schemas.microsoft.com/office/drawing/2014/main" id="{72AA26A0-DA28-9E1C-2B63-5EFD0A25EBA6}"/>
              </a:ext>
            </a:extLst>
          </p:cNvPr>
          <p:cNvSpPr txBox="1"/>
          <p:nvPr/>
        </p:nvSpPr>
        <p:spPr>
          <a:xfrm>
            <a:off x="2316483" y="2411307"/>
            <a:ext cx="2486602" cy="523220"/>
          </a:xfrm>
          <a:prstGeom prst="rect">
            <a:avLst/>
          </a:prstGeom>
          <a:noFill/>
          <a:ln>
            <a:noFill/>
          </a:ln>
        </p:spPr>
        <p:txBody>
          <a:bodyPr wrap="square" rtlCol="0">
            <a:spAutoFit/>
          </a:bodyPr>
          <a:lstStyle/>
          <a:p>
            <a:r>
              <a:rPr lang="en-US" altLang="zh-CN" sz="2800" dirty="0">
                <a:solidFill>
                  <a:srgbClr val="FFFF00"/>
                </a:solidFill>
              </a:rPr>
              <a:t>Generate faith</a:t>
            </a:r>
          </a:p>
        </p:txBody>
      </p:sp>
      <p:sp>
        <p:nvSpPr>
          <p:cNvPr id="8" name="文字方塊 7">
            <a:extLst>
              <a:ext uri="{FF2B5EF4-FFF2-40B4-BE49-F238E27FC236}">
                <a16:creationId xmlns:a16="http://schemas.microsoft.com/office/drawing/2014/main" id="{C5C6B399-682C-43C0-57EF-1D574B2C0A37}"/>
              </a:ext>
            </a:extLst>
          </p:cNvPr>
          <p:cNvSpPr txBox="1"/>
          <p:nvPr/>
        </p:nvSpPr>
        <p:spPr>
          <a:xfrm>
            <a:off x="2415215" y="6040685"/>
            <a:ext cx="2486602" cy="523220"/>
          </a:xfrm>
          <a:prstGeom prst="rect">
            <a:avLst/>
          </a:prstGeom>
          <a:noFill/>
          <a:ln>
            <a:noFill/>
          </a:ln>
        </p:spPr>
        <p:txBody>
          <a:bodyPr wrap="square" rtlCol="0">
            <a:spAutoFit/>
          </a:bodyPr>
          <a:lstStyle/>
          <a:p>
            <a:r>
              <a:rPr lang="en-US" altLang="zh-CN" sz="2800" b="1" dirty="0">
                <a:solidFill>
                  <a:srgbClr val="FFFF00"/>
                </a:solidFill>
              </a:rPr>
              <a:t>Compare merit</a:t>
            </a:r>
          </a:p>
        </p:txBody>
      </p:sp>
      <p:sp>
        <p:nvSpPr>
          <p:cNvPr id="9" name="左大括弧 8">
            <a:extLst>
              <a:ext uri="{FF2B5EF4-FFF2-40B4-BE49-F238E27FC236}">
                <a16:creationId xmlns:a16="http://schemas.microsoft.com/office/drawing/2014/main" id="{385C74D7-B127-AF63-5C3A-35A37C44C8BB}"/>
              </a:ext>
            </a:extLst>
          </p:cNvPr>
          <p:cNvSpPr/>
          <p:nvPr/>
        </p:nvSpPr>
        <p:spPr>
          <a:xfrm>
            <a:off x="4704353" y="1877656"/>
            <a:ext cx="353250" cy="1623352"/>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0" name="文字方塊 9">
            <a:extLst>
              <a:ext uri="{FF2B5EF4-FFF2-40B4-BE49-F238E27FC236}">
                <a16:creationId xmlns:a16="http://schemas.microsoft.com/office/drawing/2014/main" id="{559A872C-AA01-5175-5E44-5549FEE121EB}"/>
              </a:ext>
            </a:extLst>
          </p:cNvPr>
          <p:cNvSpPr txBox="1"/>
          <p:nvPr/>
        </p:nvSpPr>
        <p:spPr>
          <a:xfrm>
            <a:off x="4962533" y="107050"/>
            <a:ext cx="5906826" cy="954108"/>
          </a:xfrm>
          <a:prstGeom prst="rect">
            <a:avLst/>
          </a:prstGeom>
          <a:noFill/>
          <a:ln>
            <a:noFill/>
          </a:ln>
        </p:spPr>
        <p:txBody>
          <a:bodyPr wrap="square" rtlCol="0">
            <a:spAutoFit/>
          </a:bodyPr>
          <a:lstStyle/>
          <a:p>
            <a:pPr>
              <a:lnSpc>
                <a:spcPts val="3360"/>
              </a:lnSpc>
            </a:pPr>
            <a:r>
              <a:rPr lang="en-US" altLang="zh-CN" sz="2800" dirty="0">
                <a:solidFill>
                  <a:srgbClr val="FFFF00"/>
                </a:solidFill>
              </a:rPr>
              <a:t>Cultivate a mind detached from forms is to subdue the thoughts</a:t>
            </a:r>
          </a:p>
        </p:txBody>
      </p:sp>
      <p:sp>
        <p:nvSpPr>
          <p:cNvPr id="11" name="文字方塊 10">
            <a:extLst>
              <a:ext uri="{FF2B5EF4-FFF2-40B4-BE49-F238E27FC236}">
                <a16:creationId xmlns:a16="http://schemas.microsoft.com/office/drawing/2014/main" id="{8D4F3F9D-C7EB-D235-636C-48A1F25E1EBD}"/>
              </a:ext>
            </a:extLst>
          </p:cNvPr>
          <p:cNvSpPr txBox="1"/>
          <p:nvPr/>
        </p:nvSpPr>
        <p:spPr>
          <a:xfrm>
            <a:off x="5045833" y="1097161"/>
            <a:ext cx="6377172" cy="523220"/>
          </a:xfrm>
          <a:prstGeom prst="rect">
            <a:avLst/>
          </a:prstGeom>
          <a:noFill/>
          <a:ln>
            <a:noFill/>
          </a:ln>
        </p:spPr>
        <p:txBody>
          <a:bodyPr wrap="square" rtlCol="0">
            <a:spAutoFit/>
          </a:bodyPr>
          <a:lstStyle/>
          <a:p>
            <a:r>
              <a:rPr lang="en-US" altLang="zh-CN" sz="2800" dirty="0">
                <a:solidFill>
                  <a:srgbClr val="FFFF00"/>
                </a:solidFill>
              </a:rPr>
              <a:t>Non-attachment in forms is right abiding</a:t>
            </a:r>
          </a:p>
        </p:txBody>
      </p:sp>
      <p:sp>
        <p:nvSpPr>
          <p:cNvPr id="12" name="文字方塊 11">
            <a:extLst>
              <a:ext uri="{FF2B5EF4-FFF2-40B4-BE49-F238E27FC236}">
                <a16:creationId xmlns:a16="http://schemas.microsoft.com/office/drawing/2014/main" id="{DE5170C0-5F82-F3C2-DC38-3C3CE3D0635C}"/>
              </a:ext>
            </a:extLst>
          </p:cNvPr>
          <p:cNvSpPr txBox="1"/>
          <p:nvPr/>
        </p:nvSpPr>
        <p:spPr>
          <a:xfrm>
            <a:off x="5067815" y="1656384"/>
            <a:ext cx="3473380" cy="523220"/>
          </a:xfrm>
          <a:prstGeom prst="rect">
            <a:avLst/>
          </a:prstGeom>
          <a:noFill/>
          <a:ln>
            <a:noFill/>
          </a:ln>
        </p:spPr>
        <p:txBody>
          <a:bodyPr wrap="square" rtlCol="0">
            <a:spAutoFit/>
          </a:bodyPr>
          <a:lstStyle/>
          <a:p>
            <a:r>
              <a:rPr lang="en-US" altLang="zh-CN" sz="2800" dirty="0">
                <a:solidFill>
                  <a:schemeClr val="accent6"/>
                </a:solidFill>
              </a:rPr>
              <a:t>Discern the capacity</a:t>
            </a:r>
          </a:p>
        </p:txBody>
      </p:sp>
      <p:sp>
        <p:nvSpPr>
          <p:cNvPr id="13" name="文字方塊 12">
            <a:extLst>
              <a:ext uri="{FF2B5EF4-FFF2-40B4-BE49-F238E27FC236}">
                <a16:creationId xmlns:a16="http://schemas.microsoft.com/office/drawing/2014/main" id="{AD4A8CAC-E617-8263-5114-C3951F5D2AF8}"/>
              </a:ext>
            </a:extLst>
          </p:cNvPr>
          <p:cNvSpPr txBox="1"/>
          <p:nvPr/>
        </p:nvSpPr>
        <p:spPr>
          <a:xfrm>
            <a:off x="5067815" y="2149697"/>
            <a:ext cx="4648979" cy="523220"/>
          </a:xfrm>
          <a:prstGeom prst="rect">
            <a:avLst/>
          </a:prstGeom>
          <a:noFill/>
          <a:ln>
            <a:noFill/>
          </a:ln>
        </p:spPr>
        <p:txBody>
          <a:bodyPr wrap="square" rtlCol="0">
            <a:spAutoFit/>
          </a:bodyPr>
          <a:lstStyle/>
          <a:p>
            <a:r>
              <a:rPr lang="en-US" altLang="zh-CN" sz="2800" dirty="0">
                <a:solidFill>
                  <a:schemeClr val="accent6"/>
                </a:solidFill>
              </a:rPr>
              <a:t>Illuminate merit and virtues</a:t>
            </a:r>
          </a:p>
        </p:txBody>
      </p:sp>
      <p:sp>
        <p:nvSpPr>
          <p:cNvPr id="14" name="文字方塊 13">
            <a:extLst>
              <a:ext uri="{FF2B5EF4-FFF2-40B4-BE49-F238E27FC236}">
                <a16:creationId xmlns:a16="http://schemas.microsoft.com/office/drawing/2014/main" id="{54FC1807-439A-0B0B-16CE-BE298D51F96B}"/>
              </a:ext>
            </a:extLst>
          </p:cNvPr>
          <p:cNvSpPr txBox="1"/>
          <p:nvPr/>
        </p:nvSpPr>
        <p:spPr>
          <a:xfrm>
            <a:off x="5067815" y="2643010"/>
            <a:ext cx="4648979" cy="523220"/>
          </a:xfrm>
          <a:prstGeom prst="rect">
            <a:avLst/>
          </a:prstGeom>
          <a:noFill/>
          <a:ln>
            <a:noFill/>
          </a:ln>
        </p:spPr>
        <p:txBody>
          <a:bodyPr wrap="square" rtlCol="0">
            <a:spAutoFit/>
          </a:bodyPr>
          <a:lstStyle/>
          <a:p>
            <a:r>
              <a:rPr lang="en-US" altLang="zh-CN" sz="2800" dirty="0">
                <a:solidFill>
                  <a:schemeClr val="accent6"/>
                </a:solidFill>
              </a:rPr>
              <a:t>Reveal the middle way</a:t>
            </a:r>
          </a:p>
        </p:txBody>
      </p:sp>
      <p:sp>
        <p:nvSpPr>
          <p:cNvPr id="15" name="文字方塊 14">
            <a:extLst>
              <a:ext uri="{FF2B5EF4-FFF2-40B4-BE49-F238E27FC236}">
                <a16:creationId xmlns:a16="http://schemas.microsoft.com/office/drawing/2014/main" id="{80906E4B-D5F5-9ECA-8AA1-C2D30DCED175}"/>
              </a:ext>
            </a:extLst>
          </p:cNvPr>
          <p:cNvSpPr txBox="1"/>
          <p:nvPr/>
        </p:nvSpPr>
        <p:spPr>
          <a:xfrm>
            <a:off x="5067815" y="3106416"/>
            <a:ext cx="4648979" cy="523220"/>
          </a:xfrm>
          <a:prstGeom prst="rect">
            <a:avLst/>
          </a:prstGeom>
          <a:noFill/>
          <a:ln>
            <a:noFill/>
          </a:ln>
        </p:spPr>
        <p:txBody>
          <a:bodyPr wrap="square" rtlCol="0">
            <a:spAutoFit/>
          </a:bodyPr>
          <a:lstStyle/>
          <a:p>
            <a:r>
              <a:rPr lang="en-US" altLang="zh-CN" sz="2800" dirty="0">
                <a:solidFill>
                  <a:schemeClr val="accent6"/>
                </a:solidFill>
              </a:rPr>
              <a:t>Inquiry and exposition</a:t>
            </a:r>
          </a:p>
        </p:txBody>
      </p:sp>
      <p:sp>
        <p:nvSpPr>
          <p:cNvPr id="18" name="矩形 17">
            <a:extLst>
              <a:ext uri="{FF2B5EF4-FFF2-40B4-BE49-F238E27FC236}">
                <a16:creationId xmlns:a16="http://schemas.microsoft.com/office/drawing/2014/main" id="{45A1DBDB-58F5-7BAE-0A72-1A47C936228D}"/>
              </a:ext>
            </a:extLst>
          </p:cNvPr>
          <p:cNvSpPr/>
          <p:nvPr/>
        </p:nvSpPr>
        <p:spPr>
          <a:xfrm>
            <a:off x="19159" y="107050"/>
            <a:ext cx="12187249" cy="6058254"/>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文字方塊 18">
            <a:extLst>
              <a:ext uri="{FF2B5EF4-FFF2-40B4-BE49-F238E27FC236}">
                <a16:creationId xmlns:a16="http://schemas.microsoft.com/office/drawing/2014/main" id="{7B31F11C-E58E-A54C-BBF8-13858D7E98B4}"/>
              </a:ext>
            </a:extLst>
          </p:cNvPr>
          <p:cNvSpPr txBox="1"/>
          <p:nvPr/>
        </p:nvSpPr>
        <p:spPr>
          <a:xfrm>
            <a:off x="189756" y="353244"/>
            <a:ext cx="11809312" cy="5701433"/>
          </a:xfrm>
          <a:prstGeom prst="rect">
            <a:avLst/>
          </a:prstGeom>
          <a:noFill/>
          <a:ln>
            <a:noFill/>
          </a:ln>
        </p:spPr>
        <p:txBody>
          <a:bodyPr wrap="square" rtlCol="0">
            <a:spAutoFit/>
          </a:bodyPr>
          <a:lstStyle/>
          <a:p>
            <a:pPr>
              <a:lnSpc>
                <a:spcPts val="40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what do you think? If a person were to fill a tri-</a:t>
            </a:r>
            <a:r>
              <a:rPr lang="en-US" altLang="zh-CN" sz="2800" b="1" dirty="0" err="1">
                <a:solidFill>
                  <a:schemeClr val="bg1"/>
                </a:solidFill>
              </a:rPr>
              <a:t>chiliocosm</a:t>
            </a:r>
            <a:r>
              <a:rPr lang="en-US" altLang="zh-CN" sz="2800" b="1" dirty="0">
                <a:solidFill>
                  <a:schemeClr val="bg1"/>
                </a:solidFill>
              </a:rPr>
              <a:t> with the seven kinds of jewels and give them away charitably, wouldn't the merit attained by this person be great?”</a:t>
            </a:r>
          </a:p>
          <a:p>
            <a:pPr>
              <a:lnSpc>
                <a:spcPts val="4000"/>
              </a:lnSpc>
            </a:pPr>
            <a:r>
              <a:rPr lang="en-US" altLang="zh-CN" sz="2800" b="1" dirty="0" err="1">
                <a:solidFill>
                  <a:schemeClr val="bg1"/>
                </a:solidFill>
              </a:rPr>
              <a:t>Subhūti</a:t>
            </a:r>
            <a:r>
              <a:rPr lang="en-US" altLang="zh-CN" sz="2800" b="1" dirty="0">
                <a:solidFill>
                  <a:schemeClr val="bg1"/>
                </a:solidFill>
              </a:rPr>
              <a:t> said, “Extremely great, World-honored One. And why? </a:t>
            </a:r>
            <a:r>
              <a:rPr lang="en-US" altLang="zh-CN" sz="2800" b="1" u="sng" dirty="0">
                <a:solidFill>
                  <a:schemeClr val="bg1"/>
                </a:solidFill>
              </a:rPr>
              <a:t>This merit has no nature of merit</a:t>
            </a:r>
            <a:r>
              <a:rPr lang="en-US" altLang="zh-CN" sz="2800" b="1" dirty="0">
                <a:solidFill>
                  <a:schemeClr val="bg1"/>
                </a:solidFill>
              </a:rPr>
              <a:t>; therefore the </a:t>
            </a:r>
            <a:r>
              <a:rPr lang="en-US" altLang="zh-CN" sz="2800" b="1" dirty="0" err="1">
                <a:solidFill>
                  <a:schemeClr val="bg1"/>
                </a:solidFill>
              </a:rPr>
              <a:t>tathāgata</a:t>
            </a:r>
            <a:r>
              <a:rPr lang="en-US" altLang="zh-CN" sz="2800" b="1" dirty="0">
                <a:solidFill>
                  <a:schemeClr val="bg1"/>
                </a:solidFill>
              </a:rPr>
              <a:t> says that this merit is great.”</a:t>
            </a:r>
          </a:p>
          <a:p>
            <a:pPr>
              <a:lnSpc>
                <a:spcPts val="4000"/>
              </a:lnSpc>
            </a:pPr>
            <a:r>
              <a:rPr lang="en-US" altLang="zh-CN" sz="2800" b="1" dirty="0">
                <a:solidFill>
                  <a:schemeClr val="bg1"/>
                </a:solidFill>
              </a:rPr>
              <a:t>The Buddha said: “But if there were a person well-attentive to this </a:t>
            </a:r>
            <a:r>
              <a:rPr lang="en-US" altLang="zh-CN" sz="2800" b="1" dirty="0" err="1">
                <a:solidFill>
                  <a:schemeClr val="bg1"/>
                </a:solidFill>
              </a:rPr>
              <a:t>sūtra</a:t>
            </a:r>
            <a:r>
              <a:rPr lang="en-US" altLang="zh-CN" sz="2800" b="1" dirty="0">
                <a:solidFill>
                  <a:schemeClr val="bg1"/>
                </a:solidFill>
              </a:rPr>
              <a:t> such that he or she could teach a four-line verse from it to others, this person's merit would exceed that of the former example. Why? </a:t>
            </a:r>
            <a:r>
              <a:rPr lang="en-US" altLang="zh-CN" sz="2800" b="1" dirty="0" err="1">
                <a:solidFill>
                  <a:schemeClr val="bg1"/>
                </a:solidFill>
              </a:rPr>
              <a:t>Subhūti</a:t>
            </a:r>
            <a:r>
              <a:rPr lang="en-US" altLang="zh-CN" sz="2800" b="1" dirty="0">
                <a:solidFill>
                  <a:schemeClr val="bg1"/>
                </a:solidFill>
              </a:rPr>
              <a:t>, all of the buddhas and all of their teachings of peerless perfect enlightenment spring forth from this </a:t>
            </a:r>
            <a:r>
              <a:rPr lang="en-US" altLang="zh-CN" sz="2800" b="1" dirty="0" err="1">
                <a:solidFill>
                  <a:schemeClr val="bg1"/>
                </a:solidFill>
              </a:rPr>
              <a:t>sūtra</a:t>
            </a:r>
            <a:r>
              <a:rPr lang="en-US" altLang="zh-CN" sz="2800" b="1" dirty="0">
                <a:solidFill>
                  <a:schemeClr val="bg1"/>
                </a:solidFill>
              </a:rPr>
              <a:t>. </a:t>
            </a:r>
            <a:r>
              <a:rPr lang="en-US" altLang="zh-CN" sz="2800" b="1" dirty="0" err="1">
                <a:solidFill>
                  <a:schemeClr val="bg1"/>
                </a:solidFill>
              </a:rPr>
              <a:t>Subhūti</a:t>
            </a:r>
            <a:r>
              <a:rPr lang="en-US" altLang="zh-CN" sz="2800" b="1" dirty="0">
                <a:solidFill>
                  <a:schemeClr val="bg1"/>
                </a:solidFill>
              </a:rPr>
              <a:t>, that which is called the </a:t>
            </a:r>
            <a:r>
              <a:rPr lang="en-US" altLang="zh-CN" sz="2800" b="1" dirty="0" err="1">
                <a:solidFill>
                  <a:schemeClr val="bg1"/>
                </a:solidFill>
              </a:rPr>
              <a:t>buddhadharma</a:t>
            </a:r>
            <a:r>
              <a:rPr lang="en-US" altLang="zh-CN" sz="2800" b="1" dirty="0">
                <a:solidFill>
                  <a:schemeClr val="bg1"/>
                </a:solidFill>
              </a:rPr>
              <a:t> is not (the nature of) the </a:t>
            </a:r>
            <a:r>
              <a:rPr lang="en-US" altLang="zh-CN" sz="2800" b="1" dirty="0" err="1">
                <a:solidFill>
                  <a:schemeClr val="bg1"/>
                </a:solidFill>
              </a:rPr>
              <a:t>buddhadharma</a:t>
            </a:r>
            <a:r>
              <a:rPr lang="en-US" altLang="zh-CN" sz="2800" b="1" dirty="0">
                <a:solidFill>
                  <a:schemeClr val="bg1"/>
                </a:solidFill>
              </a:rPr>
              <a:t>.”</a:t>
            </a:r>
          </a:p>
        </p:txBody>
      </p:sp>
    </p:spTree>
    <p:extLst>
      <p:ext uri="{BB962C8B-B14F-4D97-AF65-F5344CB8AC3E}">
        <p14:creationId xmlns:p14="http://schemas.microsoft.com/office/powerpoint/2010/main" val="364830795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92D637E2-18BA-4308-AAC3-39D5819002ED}"/>
              </a:ext>
            </a:extLst>
          </p:cNvPr>
          <p:cNvSpPr txBox="1"/>
          <p:nvPr/>
        </p:nvSpPr>
        <p:spPr>
          <a:xfrm>
            <a:off x="610160" y="1052736"/>
            <a:ext cx="5616624" cy="5278240"/>
          </a:xfrm>
          <a:prstGeom prst="rect">
            <a:avLst/>
          </a:prstGeom>
          <a:noFill/>
          <a:ln>
            <a:no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lnSpc>
                <a:spcPts val="4400"/>
              </a:lnSpc>
              <a:spcBef>
                <a:spcPts val="1200"/>
              </a:spcBef>
            </a:pPr>
            <a:r>
              <a:rPr lang="en-US" altLang="zh-CN" sz="2800" b="1" dirty="0">
                <a:solidFill>
                  <a:schemeClr val="bg1"/>
                </a:solidFill>
              </a:rPr>
              <a:t>Tri-</a:t>
            </a:r>
            <a:r>
              <a:rPr lang="en-US" altLang="zh-CN" sz="2800" b="1" dirty="0" err="1">
                <a:solidFill>
                  <a:schemeClr val="bg1"/>
                </a:solidFill>
              </a:rPr>
              <a:t>chiliocosm</a:t>
            </a:r>
            <a:r>
              <a:rPr lang="en-US" altLang="zh-CN" sz="2800" b="1" dirty="0">
                <a:solidFill>
                  <a:schemeClr val="bg1"/>
                </a:solidFill>
              </a:rPr>
              <a:t> -- Three-Thousand Large Thousandfold World</a:t>
            </a:r>
            <a:endParaRPr lang="en-US" altLang="zh-CN" sz="2800" dirty="0">
              <a:solidFill>
                <a:schemeClr val="bg1"/>
              </a:solidFill>
            </a:endParaRPr>
          </a:p>
          <a:p>
            <a:pPr>
              <a:lnSpc>
                <a:spcPts val="4400"/>
              </a:lnSpc>
              <a:spcBef>
                <a:spcPts val="1200"/>
              </a:spcBef>
            </a:pPr>
            <a:r>
              <a:rPr lang="en-US" altLang="zh-CN" sz="2800" dirty="0">
                <a:solidFill>
                  <a:srgbClr val="FFFF00"/>
                </a:solidFill>
              </a:rPr>
              <a:t>The educational district of a Buddha (a Buddha field). It consists of a billion small worlds, each including a Mount </a:t>
            </a:r>
            <a:r>
              <a:rPr lang="en-US" altLang="zh-CN" sz="2800" dirty="0" err="1">
                <a:solidFill>
                  <a:srgbClr val="FFFF00"/>
                </a:solidFill>
              </a:rPr>
              <a:t>Sumeru</a:t>
            </a:r>
            <a:r>
              <a:rPr lang="en-US" altLang="zh-CN" sz="2800" dirty="0">
                <a:solidFill>
                  <a:srgbClr val="FFFF00"/>
                </a:solidFill>
              </a:rPr>
              <a:t> surrounded by four continents and interlaying circles of eight oceans and eight mountain ranges. </a:t>
            </a:r>
            <a:endParaRPr lang="en-US" altLang="zh-CN" sz="2800" b="1" dirty="0">
              <a:solidFill>
                <a:srgbClr val="FFFF00"/>
              </a:solidFill>
            </a:endParaRPr>
          </a:p>
        </p:txBody>
      </p:sp>
      <p:pic>
        <p:nvPicPr>
          <p:cNvPr id="7" name="圖片 6">
            <a:extLst>
              <a:ext uri="{FF2B5EF4-FFF2-40B4-BE49-F238E27FC236}">
                <a16:creationId xmlns:a16="http://schemas.microsoft.com/office/drawing/2014/main" id="{7E18BF63-8983-4DDE-90D1-3E45B5E379F0}"/>
              </a:ext>
            </a:extLst>
          </p:cNvPr>
          <p:cNvPicPr>
            <a:picLocks noChangeAspect="1"/>
          </p:cNvPicPr>
          <p:nvPr/>
        </p:nvPicPr>
        <p:blipFill>
          <a:blip r:embed="rId3"/>
          <a:stretch>
            <a:fillRect/>
          </a:stretch>
        </p:blipFill>
        <p:spPr>
          <a:xfrm>
            <a:off x="6765914" y="257878"/>
            <a:ext cx="5184576" cy="6555498"/>
          </a:xfrm>
          <a:prstGeom prst="rect">
            <a:avLst/>
          </a:prstGeom>
        </p:spPr>
      </p:pic>
      <p:sp>
        <p:nvSpPr>
          <p:cNvPr id="8" name="文字方塊 7">
            <a:extLst>
              <a:ext uri="{FF2B5EF4-FFF2-40B4-BE49-F238E27FC236}">
                <a16:creationId xmlns:a16="http://schemas.microsoft.com/office/drawing/2014/main" id="{82A4DBDF-CC4B-47DE-9BDA-0E29C6678C0E}"/>
              </a:ext>
            </a:extLst>
          </p:cNvPr>
          <p:cNvSpPr txBox="1"/>
          <p:nvPr/>
        </p:nvSpPr>
        <p:spPr>
          <a:xfrm>
            <a:off x="6735440" y="2636912"/>
            <a:ext cx="1992794" cy="523220"/>
          </a:xfrm>
          <a:prstGeom prst="rect">
            <a:avLst/>
          </a:prstGeom>
          <a:noFill/>
          <a:ln>
            <a:solidFill>
              <a:srgbClr val="FF0000"/>
            </a:solid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spcBef>
                <a:spcPts val="1200"/>
              </a:spcBef>
            </a:pPr>
            <a:r>
              <a:rPr lang="en-US" altLang="zh-CN" sz="2800" b="1" dirty="0">
                <a:solidFill>
                  <a:srgbClr val="FF0000"/>
                </a:solidFill>
              </a:rPr>
              <a:t>Small world</a:t>
            </a:r>
          </a:p>
        </p:txBody>
      </p:sp>
      <p:sp>
        <p:nvSpPr>
          <p:cNvPr id="2" name="矩形: 按鈕形 1">
            <a:extLst>
              <a:ext uri="{FF2B5EF4-FFF2-40B4-BE49-F238E27FC236}">
                <a16:creationId xmlns:a16="http://schemas.microsoft.com/office/drawing/2014/main" id="{9F22C706-21FF-1E45-FAA0-6D11C437368F}"/>
              </a:ext>
            </a:extLst>
          </p:cNvPr>
          <p:cNvSpPr/>
          <p:nvPr/>
        </p:nvSpPr>
        <p:spPr>
          <a:xfrm>
            <a:off x="117748" y="127626"/>
            <a:ext cx="417646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rPr>
              <a:t>The Diamond Sutra-2</a:t>
            </a:r>
            <a:endParaRPr lang="zh-TW" altLang="en-US" dirty="0">
              <a:solidFill>
                <a:schemeClr val="bg1"/>
              </a:solidFill>
            </a:endParaRPr>
          </a:p>
          <a:p>
            <a:pPr algn="ctr"/>
            <a:endParaRPr lang="zh-TW" altLang="en-US" dirty="0"/>
          </a:p>
        </p:txBody>
      </p:sp>
    </p:spTree>
    <p:extLst>
      <p:ext uri="{BB962C8B-B14F-4D97-AF65-F5344CB8AC3E}">
        <p14:creationId xmlns:p14="http://schemas.microsoft.com/office/powerpoint/2010/main" val="193409926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13" name="圖片 12">
            <a:extLst>
              <a:ext uri="{FF2B5EF4-FFF2-40B4-BE49-F238E27FC236}">
                <a16:creationId xmlns:a16="http://schemas.microsoft.com/office/drawing/2014/main" id="{05B4711C-AEED-4B54-B92E-13CCD3E84CDF}"/>
              </a:ext>
            </a:extLst>
          </p:cNvPr>
          <p:cNvPicPr>
            <a:picLocks noChangeAspect="1"/>
          </p:cNvPicPr>
          <p:nvPr/>
        </p:nvPicPr>
        <p:blipFill>
          <a:blip r:embed="rId3"/>
          <a:stretch>
            <a:fillRect/>
          </a:stretch>
        </p:blipFill>
        <p:spPr>
          <a:xfrm>
            <a:off x="5248574" y="3404639"/>
            <a:ext cx="6894509" cy="3384639"/>
          </a:xfrm>
          <a:prstGeom prst="rect">
            <a:avLst/>
          </a:prstGeom>
        </p:spPr>
      </p:pic>
      <p:pic>
        <p:nvPicPr>
          <p:cNvPr id="5" name="圖片 4">
            <a:extLst>
              <a:ext uri="{FF2B5EF4-FFF2-40B4-BE49-F238E27FC236}">
                <a16:creationId xmlns:a16="http://schemas.microsoft.com/office/drawing/2014/main" id="{E1E7A128-BFE0-41D2-B770-8B808B2B1C86}"/>
              </a:ext>
            </a:extLst>
          </p:cNvPr>
          <p:cNvPicPr>
            <a:picLocks noChangeAspect="1"/>
          </p:cNvPicPr>
          <p:nvPr/>
        </p:nvPicPr>
        <p:blipFill>
          <a:blip r:embed="rId4"/>
          <a:stretch>
            <a:fillRect/>
          </a:stretch>
        </p:blipFill>
        <p:spPr>
          <a:xfrm>
            <a:off x="5142083" y="0"/>
            <a:ext cx="7077075" cy="3371850"/>
          </a:xfrm>
          <a:prstGeom prst="rect">
            <a:avLst/>
          </a:prstGeom>
        </p:spPr>
      </p:pic>
      <p:pic>
        <p:nvPicPr>
          <p:cNvPr id="8" name="圖片 7">
            <a:extLst>
              <a:ext uri="{FF2B5EF4-FFF2-40B4-BE49-F238E27FC236}">
                <a16:creationId xmlns:a16="http://schemas.microsoft.com/office/drawing/2014/main" id="{5E256A05-A7C6-4D59-A0FA-199721515D3E}"/>
              </a:ext>
            </a:extLst>
          </p:cNvPr>
          <p:cNvPicPr>
            <a:picLocks noChangeAspect="1"/>
          </p:cNvPicPr>
          <p:nvPr/>
        </p:nvPicPr>
        <p:blipFill>
          <a:blip r:embed="rId5"/>
          <a:stretch>
            <a:fillRect/>
          </a:stretch>
        </p:blipFill>
        <p:spPr>
          <a:xfrm>
            <a:off x="-53119" y="-27384"/>
            <a:ext cx="5184576" cy="6555498"/>
          </a:xfrm>
          <a:prstGeom prst="rect">
            <a:avLst/>
          </a:prstGeom>
        </p:spPr>
      </p:pic>
      <p:cxnSp>
        <p:nvCxnSpPr>
          <p:cNvPr id="10" name="直線接點 9">
            <a:extLst>
              <a:ext uri="{FF2B5EF4-FFF2-40B4-BE49-F238E27FC236}">
                <a16:creationId xmlns:a16="http://schemas.microsoft.com/office/drawing/2014/main" id="{60EC434F-F3B9-40E0-B57F-94F2A3DC225D}"/>
              </a:ext>
            </a:extLst>
          </p:cNvPr>
          <p:cNvCxnSpPr/>
          <p:nvPr/>
        </p:nvCxnSpPr>
        <p:spPr>
          <a:xfrm flipV="1">
            <a:off x="3070076" y="1340768"/>
            <a:ext cx="5472608" cy="144016"/>
          </a:xfrm>
          <a:prstGeom prst="line">
            <a:avLst/>
          </a:prstGeom>
          <a:ln w="254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1" name="直線接點 10">
            <a:extLst>
              <a:ext uri="{FF2B5EF4-FFF2-40B4-BE49-F238E27FC236}">
                <a16:creationId xmlns:a16="http://schemas.microsoft.com/office/drawing/2014/main" id="{0128043A-6ACA-4BDF-AEF1-6BCD8210DE0A}"/>
              </a:ext>
            </a:extLst>
          </p:cNvPr>
          <p:cNvCxnSpPr>
            <a:cxnSpLocks/>
          </p:cNvCxnSpPr>
          <p:nvPr/>
        </p:nvCxnSpPr>
        <p:spPr>
          <a:xfrm flipV="1">
            <a:off x="2782044" y="1844824"/>
            <a:ext cx="5184576" cy="1485895"/>
          </a:xfrm>
          <a:prstGeom prst="line">
            <a:avLst/>
          </a:prstGeom>
          <a:ln w="254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5" name="直線接點 14">
            <a:extLst>
              <a:ext uri="{FF2B5EF4-FFF2-40B4-BE49-F238E27FC236}">
                <a16:creationId xmlns:a16="http://schemas.microsoft.com/office/drawing/2014/main" id="{735A1936-CD45-4BEE-9E95-2C37FA731F16}"/>
              </a:ext>
            </a:extLst>
          </p:cNvPr>
          <p:cNvCxnSpPr>
            <a:cxnSpLocks/>
          </p:cNvCxnSpPr>
          <p:nvPr/>
        </p:nvCxnSpPr>
        <p:spPr>
          <a:xfrm flipV="1">
            <a:off x="3934172" y="2204864"/>
            <a:ext cx="7848872" cy="1872208"/>
          </a:xfrm>
          <a:prstGeom prst="line">
            <a:avLst/>
          </a:prstGeom>
          <a:ln w="25400">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4460671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D1144E8A-DF35-4848-9004-AAD9F24D8C76}"/>
              </a:ext>
            </a:extLst>
          </p:cNvPr>
          <p:cNvSpPr txBox="1"/>
          <p:nvPr/>
        </p:nvSpPr>
        <p:spPr>
          <a:xfrm>
            <a:off x="333772" y="1268760"/>
            <a:ext cx="8712968" cy="4957639"/>
          </a:xfrm>
          <a:prstGeom prst="rect">
            <a:avLst/>
          </a:prstGeom>
          <a:noFill/>
          <a:ln>
            <a:no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lnSpc>
                <a:spcPts val="4800"/>
              </a:lnSpc>
              <a:spcBef>
                <a:spcPts val="1800"/>
              </a:spcBef>
            </a:pPr>
            <a:r>
              <a:rPr lang="en-US" altLang="zh-CN" sz="2800" dirty="0">
                <a:solidFill>
                  <a:srgbClr val="FFFF00"/>
                </a:solidFill>
              </a:rPr>
              <a:t>One thousand such </a:t>
            </a:r>
            <a:r>
              <a:rPr lang="en-US" altLang="zh-CN" sz="2800" u="sng" dirty="0">
                <a:solidFill>
                  <a:srgbClr val="FFFF00"/>
                </a:solidFill>
              </a:rPr>
              <a:t>small world</a:t>
            </a:r>
            <a:r>
              <a:rPr lang="en-US" altLang="zh-CN" sz="2800" dirty="0">
                <a:solidFill>
                  <a:srgbClr val="FFFF00"/>
                </a:solidFill>
              </a:rPr>
              <a:t>s constitute a </a:t>
            </a:r>
            <a:r>
              <a:rPr lang="en-US" altLang="zh-CN" sz="2800" b="1" u="sng" dirty="0">
                <a:solidFill>
                  <a:srgbClr val="FFFF00"/>
                </a:solidFill>
              </a:rPr>
              <a:t>Small</a:t>
            </a:r>
            <a:r>
              <a:rPr lang="en-US" altLang="zh-CN" sz="2800" u="sng" dirty="0">
                <a:solidFill>
                  <a:srgbClr val="FFFF00"/>
                </a:solidFill>
              </a:rPr>
              <a:t> Thousandfold World</a:t>
            </a:r>
            <a:r>
              <a:rPr lang="en-US" altLang="zh-CN" sz="2800" dirty="0">
                <a:solidFill>
                  <a:srgbClr val="FFFF00"/>
                </a:solidFill>
              </a:rPr>
              <a:t>. One thousand Small Thousandfold Worlds constitute a </a:t>
            </a:r>
            <a:r>
              <a:rPr lang="en-US" altLang="zh-CN" sz="2800" b="1" u="sng" dirty="0">
                <a:solidFill>
                  <a:srgbClr val="FFFF00"/>
                </a:solidFill>
              </a:rPr>
              <a:t>Medium</a:t>
            </a:r>
            <a:r>
              <a:rPr lang="en-US" altLang="zh-CN" sz="2800" u="sng" dirty="0">
                <a:solidFill>
                  <a:srgbClr val="FFFF00"/>
                </a:solidFill>
              </a:rPr>
              <a:t> Thousandfold World</a:t>
            </a:r>
            <a:r>
              <a:rPr lang="en-US" altLang="zh-CN" sz="2800" dirty="0">
                <a:solidFill>
                  <a:srgbClr val="FFFF00"/>
                </a:solidFill>
              </a:rPr>
              <a:t>. Finally, one thousand Medium Thousandfold Worlds constitute a </a:t>
            </a:r>
            <a:r>
              <a:rPr lang="en-US" altLang="zh-CN" sz="2800" b="1" u="sng" dirty="0">
                <a:solidFill>
                  <a:srgbClr val="FFFF00"/>
                </a:solidFill>
              </a:rPr>
              <a:t>Large </a:t>
            </a:r>
            <a:r>
              <a:rPr lang="en-US" altLang="zh-CN" sz="2800" u="sng" dirty="0">
                <a:solidFill>
                  <a:srgbClr val="FFFF00"/>
                </a:solidFill>
              </a:rPr>
              <a:t>Thousandfold World</a:t>
            </a:r>
            <a:r>
              <a:rPr lang="en-US" altLang="zh-CN" sz="2800" dirty="0">
                <a:solidFill>
                  <a:srgbClr val="FFFF00"/>
                </a:solidFill>
              </a:rPr>
              <a:t>. Therefore, Three-Thousand does not mean 3,000, but 1,000 raised to the power of 3, as described above. It can also mean that there are three kinds of Thousandfold World: small, medium, and large. </a:t>
            </a:r>
            <a:endParaRPr lang="en-US" altLang="zh-CN" sz="2800" b="1" dirty="0">
              <a:solidFill>
                <a:srgbClr val="FFFF00"/>
              </a:solidFill>
            </a:endParaRPr>
          </a:p>
        </p:txBody>
      </p:sp>
      <p:sp>
        <p:nvSpPr>
          <p:cNvPr id="6" name="文字方塊 5">
            <a:extLst>
              <a:ext uri="{FF2B5EF4-FFF2-40B4-BE49-F238E27FC236}">
                <a16:creationId xmlns:a16="http://schemas.microsoft.com/office/drawing/2014/main" id="{BFD8CA9D-09AB-4621-A917-72181C715C20}"/>
              </a:ext>
            </a:extLst>
          </p:cNvPr>
          <p:cNvSpPr txBox="1"/>
          <p:nvPr/>
        </p:nvSpPr>
        <p:spPr>
          <a:xfrm>
            <a:off x="9550796" y="6290156"/>
            <a:ext cx="1944216" cy="461665"/>
          </a:xfrm>
          <a:prstGeom prst="rect">
            <a:avLst/>
          </a:prstGeom>
          <a:noFill/>
          <a:ln>
            <a:solidFill>
              <a:srgbClr val="FFC000"/>
            </a:solid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spcBef>
                <a:spcPts val="1800"/>
              </a:spcBef>
            </a:pPr>
            <a:r>
              <a:rPr lang="en-US" altLang="zh-CN" dirty="0">
                <a:solidFill>
                  <a:srgbClr val="FFC000"/>
                </a:solidFill>
              </a:rPr>
              <a:t>Small world</a:t>
            </a:r>
          </a:p>
        </p:txBody>
      </p:sp>
      <p:sp>
        <p:nvSpPr>
          <p:cNvPr id="7" name="文字方塊 6">
            <a:extLst>
              <a:ext uri="{FF2B5EF4-FFF2-40B4-BE49-F238E27FC236}">
                <a16:creationId xmlns:a16="http://schemas.microsoft.com/office/drawing/2014/main" id="{1828A254-BD2D-4D9F-930E-4F623D2584C2}"/>
              </a:ext>
            </a:extLst>
          </p:cNvPr>
          <p:cNvSpPr txBox="1"/>
          <p:nvPr/>
        </p:nvSpPr>
        <p:spPr>
          <a:xfrm>
            <a:off x="10408241" y="5554567"/>
            <a:ext cx="1780584" cy="461665"/>
          </a:xfrm>
          <a:prstGeom prst="rect">
            <a:avLst/>
          </a:prstGeom>
          <a:noFill/>
          <a:ln>
            <a:no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spcBef>
                <a:spcPts val="1800"/>
              </a:spcBef>
            </a:pPr>
            <a:r>
              <a:rPr lang="en-US" altLang="zh-CN" dirty="0">
                <a:solidFill>
                  <a:schemeClr val="bg1"/>
                </a:solidFill>
              </a:rPr>
              <a:t>X 1000</a:t>
            </a:r>
          </a:p>
        </p:txBody>
      </p:sp>
      <p:sp>
        <p:nvSpPr>
          <p:cNvPr id="8" name="文字方塊 7">
            <a:extLst>
              <a:ext uri="{FF2B5EF4-FFF2-40B4-BE49-F238E27FC236}">
                <a16:creationId xmlns:a16="http://schemas.microsoft.com/office/drawing/2014/main" id="{EA4953B7-0ECC-4F88-BD0B-0A24048CB135}"/>
              </a:ext>
            </a:extLst>
          </p:cNvPr>
          <p:cNvSpPr txBox="1"/>
          <p:nvPr/>
        </p:nvSpPr>
        <p:spPr>
          <a:xfrm>
            <a:off x="9442784" y="4135903"/>
            <a:ext cx="2160240" cy="1200329"/>
          </a:xfrm>
          <a:prstGeom prst="rect">
            <a:avLst/>
          </a:prstGeom>
          <a:noFill/>
          <a:ln>
            <a:solidFill>
              <a:srgbClr val="00B050"/>
            </a:solid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spcBef>
                <a:spcPts val="1800"/>
              </a:spcBef>
            </a:pPr>
            <a:r>
              <a:rPr lang="en-US" altLang="zh-CN" dirty="0">
                <a:solidFill>
                  <a:srgbClr val="00B050"/>
                </a:solidFill>
              </a:rPr>
              <a:t>Small Thousandfold World</a:t>
            </a:r>
          </a:p>
        </p:txBody>
      </p:sp>
      <p:sp>
        <p:nvSpPr>
          <p:cNvPr id="9" name="文字方塊 8">
            <a:extLst>
              <a:ext uri="{FF2B5EF4-FFF2-40B4-BE49-F238E27FC236}">
                <a16:creationId xmlns:a16="http://schemas.microsoft.com/office/drawing/2014/main" id="{07B8BDFD-A81D-43A4-930D-DA02FDFF4881}"/>
              </a:ext>
            </a:extLst>
          </p:cNvPr>
          <p:cNvSpPr txBox="1"/>
          <p:nvPr/>
        </p:nvSpPr>
        <p:spPr>
          <a:xfrm>
            <a:off x="9406780" y="2009332"/>
            <a:ext cx="2160240" cy="1323439"/>
          </a:xfrm>
          <a:prstGeom prst="rect">
            <a:avLst/>
          </a:prstGeom>
          <a:noFill/>
          <a:ln>
            <a:solidFill>
              <a:srgbClr val="00B0F0"/>
            </a:solid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spcBef>
                <a:spcPts val="1800"/>
              </a:spcBef>
            </a:pPr>
            <a:r>
              <a:rPr lang="en-US" altLang="zh-CN" dirty="0">
                <a:solidFill>
                  <a:srgbClr val="00B0F0"/>
                </a:solidFill>
              </a:rPr>
              <a:t>Medium</a:t>
            </a:r>
            <a:r>
              <a:rPr lang="en-US" altLang="zh-CN" sz="2800" dirty="0">
                <a:solidFill>
                  <a:srgbClr val="00B0F0"/>
                </a:solidFill>
              </a:rPr>
              <a:t> </a:t>
            </a:r>
            <a:r>
              <a:rPr lang="en-US" altLang="zh-CN" dirty="0">
                <a:solidFill>
                  <a:srgbClr val="00B0F0"/>
                </a:solidFill>
              </a:rPr>
              <a:t>Thousandfold</a:t>
            </a:r>
            <a:r>
              <a:rPr lang="en-US" altLang="zh-CN" sz="2800" dirty="0">
                <a:solidFill>
                  <a:srgbClr val="00B0F0"/>
                </a:solidFill>
              </a:rPr>
              <a:t> </a:t>
            </a:r>
            <a:r>
              <a:rPr lang="en-US" altLang="zh-CN" dirty="0">
                <a:solidFill>
                  <a:srgbClr val="00B0F0"/>
                </a:solidFill>
              </a:rPr>
              <a:t>World</a:t>
            </a:r>
          </a:p>
        </p:txBody>
      </p:sp>
      <p:sp>
        <p:nvSpPr>
          <p:cNvPr id="10" name="文字方塊 9">
            <a:extLst>
              <a:ext uri="{FF2B5EF4-FFF2-40B4-BE49-F238E27FC236}">
                <a16:creationId xmlns:a16="http://schemas.microsoft.com/office/drawing/2014/main" id="{862820D6-659B-443A-8DEF-55B3443B79ED}"/>
              </a:ext>
            </a:extLst>
          </p:cNvPr>
          <p:cNvSpPr txBox="1"/>
          <p:nvPr/>
        </p:nvSpPr>
        <p:spPr>
          <a:xfrm>
            <a:off x="9442784" y="44624"/>
            <a:ext cx="2160240" cy="1200329"/>
          </a:xfrm>
          <a:prstGeom prst="rect">
            <a:avLst/>
          </a:prstGeom>
          <a:noFill/>
          <a:ln>
            <a:solidFill>
              <a:srgbClr val="FF0000"/>
            </a:solid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spcBef>
                <a:spcPts val="1800"/>
              </a:spcBef>
            </a:pPr>
            <a:r>
              <a:rPr lang="en-US" altLang="zh-CN" dirty="0">
                <a:solidFill>
                  <a:srgbClr val="FF0000"/>
                </a:solidFill>
              </a:rPr>
              <a:t>Large Thousandfold World</a:t>
            </a:r>
            <a:endParaRPr lang="en-US" altLang="zh-CN" b="1" dirty="0">
              <a:solidFill>
                <a:srgbClr val="FF0000"/>
              </a:solidFill>
            </a:endParaRPr>
          </a:p>
        </p:txBody>
      </p:sp>
      <p:sp>
        <p:nvSpPr>
          <p:cNvPr id="11" name="文字方塊 10">
            <a:extLst>
              <a:ext uri="{FF2B5EF4-FFF2-40B4-BE49-F238E27FC236}">
                <a16:creationId xmlns:a16="http://schemas.microsoft.com/office/drawing/2014/main" id="{89B47672-BB84-4AC9-B81B-6B9EA0DE1312}"/>
              </a:ext>
            </a:extLst>
          </p:cNvPr>
          <p:cNvSpPr txBox="1"/>
          <p:nvPr/>
        </p:nvSpPr>
        <p:spPr>
          <a:xfrm>
            <a:off x="10414892" y="3501008"/>
            <a:ext cx="1780584" cy="461665"/>
          </a:xfrm>
          <a:prstGeom prst="rect">
            <a:avLst/>
          </a:prstGeom>
          <a:noFill/>
          <a:ln>
            <a:no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spcBef>
                <a:spcPts val="1800"/>
              </a:spcBef>
            </a:pPr>
            <a:r>
              <a:rPr lang="en-US" altLang="zh-CN" dirty="0">
                <a:solidFill>
                  <a:schemeClr val="bg1"/>
                </a:solidFill>
              </a:rPr>
              <a:t>X 1000</a:t>
            </a:r>
          </a:p>
        </p:txBody>
      </p:sp>
      <p:sp>
        <p:nvSpPr>
          <p:cNvPr id="12" name="文字方塊 11">
            <a:extLst>
              <a:ext uri="{FF2B5EF4-FFF2-40B4-BE49-F238E27FC236}">
                <a16:creationId xmlns:a16="http://schemas.microsoft.com/office/drawing/2014/main" id="{40430F48-63CC-4E69-867B-6D11C8652192}"/>
              </a:ext>
            </a:extLst>
          </p:cNvPr>
          <p:cNvSpPr txBox="1"/>
          <p:nvPr/>
        </p:nvSpPr>
        <p:spPr>
          <a:xfrm>
            <a:off x="10414892" y="1412776"/>
            <a:ext cx="1780584" cy="461665"/>
          </a:xfrm>
          <a:prstGeom prst="rect">
            <a:avLst/>
          </a:prstGeom>
          <a:noFill/>
          <a:ln>
            <a:no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spcBef>
                <a:spcPts val="1800"/>
              </a:spcBef>
            </a:pPr>
            <a:r>
              <a:rPr lang="en-US" altLang="zh-CN" dirty="0">
                <a:solidFill>
                  <a:schemeClr val="bg1"/>
                </a:solidFill>
              </a:rPr>
              <a:t>X 1000</a:t>
            </a:r>
          </a:p>
        </p:txBody>
      </p:sp>
      <p:cxnSp>
        <p:nvCxnSpPr>
          <p:cNvPr id="3" name="直線單箭頭接點 2">
            <a:extLst>
              <a:ext uri="{FF2B5EF4-FFF2-40B4-BE49-F238E27FC236}">
                <a16:creationId xmlns:a16="http://schemas.microsoft.com/office/drawing/2014/main" id="{AE221B44-DC5D-4B4E-AA4B-4A19E291F364}"/>
              </a:ext>
            </a:extLst>
          </p:cNvPr>
          <p:cNvCxnSpPr>
            <a:cxnSpLocks/>
          </p:cNvCxnSpPr>
          <p:nvPr/>
        </p:nvCxnSpPr>
        <p:spPr>
          <a:xfrm flipV="1">
            <a:off x="10198868" y="5509462"/>
            <a:ext cx="0" cy="583834"/>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直線單箭頭接點 17">
            <a:extLst>
              <a:ext uri="{FF2B5EF4-FFF2-40B4-BE49-F238E27FC236}">
                <a16:creationId xmlns:a16="http://schemas.microsoft.com/office/drawing/2014/main" id="{E3332E79-D0BF-412C-A75E-59BF29B34B5D}"/>
              </a:ext>
            </a:extLst>
          </p:cNvPr>
          <p:cNvCxnSpPr>
            <a:cxnSpLocks/>
          </p:cNvCxnSpPr>
          <p:nvPr/>
        </p:nvCxnSpPr>
        <p:spPr>
          <a:xfrm flipV="1">
            <a:off x="10198868" y="3429000"/>
            <a:ext cx="0" cy="583834"/>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直線單箭頭接點 18">
            <a:extLst>
              <a:ext uri="{FF2B5EF4-FFF2-40B4-BE49-F238E27FC236}">
                <a16:creationId xmlns:a16="http://schemas.microsoft.com/office/drawing/2014/main" id="{C1590C0B-660D-4E55-9581-1D1440F7D971}"/>
              </a:ext>
            </a:extLst>
          </p:cNvPr>
          <p:cNvCxnSpPr>
            <a:cxnSpLocks/>
          </p:cNvCxnSpPr>
          <p:nvPr/>
        </p:nvCxnSpPr>
        <p:spPr>
          <a:xfrm flipV="1">
            <a:off x="10198868" y="1340768"/>
            <a:ext cx="0" cy="583834"/>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 name="矩形: 按鈕形 1">
            <a:extLst>
              <a:ext uri="{FF2B5EF4-FFF2-40B4-BE49-F238E27FC236}">
                <a16:creationId xmlns:a16="http://schemas.microsoft.com/office/drawing/2014/main" id="{D77A0867-20B2-0DC5-B8AB-32269A35DA98}"/>
              </a:ext>
            </a:extLst>
          </p:cNvPr>
          <p:cNvSpPr/>
          <p:nvPr/>
        </p:nvSpPr>
        <p:spPr>
          <a:xfrm>
            <a:off x="117748" y="127626"/>
            <a:ext cx="417646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rPr>
              <a:t>The Diamond Sutra-2</a:t>
            </a:r>
            <a:endParaRPr lang="zh-TW" altLang="en-US" dirty="0">
              <a:solidFill>
                <a:schemeClr val="bg1"/>
              </a:solidFill>
            </a:endParaRPr>
          </a:p>
          <a:p>
            <a:pPr algn="ctr"/>
            <a:endParaRPr lang="zh-TW" altLang="en-US" dirty="0"/>
          </a:p>
        </p:txBody>
      </p:sp>
    </p:spTree>
    <p:extLst>
      <p:ext uri="{BB962C8B-B14F-4D97-AF65-F5344CB8AC3E}">
        <p14:creationId xmlns:p14="http://schemas.microsoft.com/office/powerpoint/2010/main" val="158909704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p:bldP spid="9" grpId="0" animBg="1"/>
      <p:bldP spid="10" grpId="0" animBg="1"/>
      <p:bldP spid="11"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11" name="文字方塊 10">
            <a:extLst>
              <a:ext uri="{FF2B5EF4-FFF2-40B4-BE49-F238E27FC236}">
                <a16:creationId xmlns:a16="http://schemas.microsoft.com/office/drawing/2014/main" id="{676A803D-CB5B-45A9-9351-B847FC0BA11E}"/>
              </a:ext>
            </a:extLst>
          </p:cNvPr>
          <p:cNvSpPr txBox="1"/>
          <p:nvPr/>
        </p:nvSpPr>
        <p:spPr>
          <a:xfrm>
            <a:off x="3825805" y="4885267"/>
            <a:ext cx="1067104" cy="830997"/>
          </a:xfrm>
          <a:prstGeom prst="rect">
            <a:avLst/>
          </a:prstGeom>
          <a:noFill/>
          <a:ln>
            <a:no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CN" b="1" dirty="0">
                <a:solidFill>
                  <a:srgbClr val="FFC000"/>
                </a:solidFill>
              </a:rPr>
              <a:t>Small</a:t>
            </a:r>
          </a:p>
          <a:p>
            <a:r>
              <a:rPr lang="en-US" altLang="zh-CN" b="1" dirty="0">
                <a:solidFill>
                  <a:srgbClr val="FFC000"/>
                </a:solidFill>
              </a:rPr>
              <a:t>world</a:t>
            </a:r>
          </a:p>
        </p:txBody>
      </p:sp>
      <p:sp>
        <p:nvSpPr>
          <p:cNvPr id="12" name="文字方塊 11">
            <a:extLst>
              <a:ext uri="{FF2B5EF4-FFF2-40B4-BE49-F238E27FC236}">
                <a16:creationId xmlns:a16="http://schemas.microsoft.com/office/drawing/2014/main" id="{3230B521-B167-4A67-9D88-7DDD2018B74B}"/>
              </a:ext>
            </a:extLst>
          </p:cNvPr>
          <p:cNvSpPr txBox="1"/>
          <p:nvPr/>
        </p:nvSpPr>
        <p:spPr>
          <a:xfrm>
            <a:off x="4726260" y="4976383"/>
            <a:ext cx="1543929" cy="648767"/>
          </a:xfrm>
          <a:prstGeom prst="rect">
            <a:avLst/>
          </a:prstGeom>
          <a:noFill/>
          <a:ln>
            <a:no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lnSpc>
                <a:spcPts val="4800"/>
              </a:lnSpc>
              <a:spcBef>
                <a:spcPts val="1800"/>
              </a:spcBef>
            </a:pPr>
            <a:r>
              <a:rPr lang="en-US" altLang="zh-CN" b="1" dirty="0">
                <a:solidFill>
                  <a:schemeClr val="bg1"/>
                </a:solidFill>
              </a:rPr>
              <a:t>X 1000 =</a:t>
            </a:r>
          </a:p>
        </p:txBody>
      </p:sp>
      <p:sp>
        <p:nvSpPr>
          <p:cNvPr id="15" name="文字方塊 14">
            <a:extLst>
              <a:ext uri="{FF2B5EF4-FFF2-40B4-BE49-F238E27FC236}">
                <a16:creationId xmlns:a16="http://schemas.microsoft.com/office/drawing/2014/main" id="{BE31CD15-5AB3-41B0-8511-7F705825675D}"/>
              </a:ext>
            </a:extLst>
          </p:cNvPr>
          <p:cNvSpPr txBox="1"/>
          <p:nvPr/>
        </p:nvSpPr>
        <p:spPr>
          <a:xfrm>
            <a:off x="5110860" y="3933056"/>
            <a:ext cx="2207946" cy="1200329"/>
          </a:xfrm>
          <a:prstGeom prst="rect">
            <a:avLst/>
          </a:prstGeom>
          <a:noFill/>
          <a:ln>
            <a:no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CN" b="1" dirty="0">
                <a:solidFill>
                  <a:srgbClr val="00B050"/>
                </a:solidFill>
              </a:rPr>
              <a:t>Small </a:t>
            </a:r>
          </a:p>
          <a:p>
            <a:r>
              <a:rPr lang="en-US" altLang="zh-CN" b="1" dirty="0">
                <a:solidFill>
                  <a:srgbClr val="00B050"/>
                </a:solidFill>
              </a:rPr>
              <a:t>Thousandfold </a:t>
            </a:r>
          </a:p>
          <a:p>
            <a:r>
              <a:rPr lang="en-US" altLang="zh-CN" b="1" dirty="0">
                <a:solidFill>
                  <a:srgbClr val="00B050"/>
                </a:solidFill>
              </a:rPr>
              <a:t>World</a:t>
            </a:r>
          </a:p>
        </p:txBody>
      </p:sp>
      <p:pic>
        <p:nvPicPr>
          <p:cNvPr id="3" name="圖片 2">
            <a:extLst>
              <a:ext uri="{FF2B5EF4-FFF2-40B4-BE49-F238E27FC236}">
                <a16:creationId xmlns:a16="http://schemas.microsoft.com/office/drawing/2014/main" id="{A659D734-4B7A-4FCD-ACFE-2D410B31CAC4}"/>
              </a:ext>
            </a:extLst>
          </p:cNvPr>
          <p:cNvPicPr>
            <a:picLocks noChangeAspect="1"/>
          </p:cNvPicPr>
          <p:nvPr/>
        </p:nvPicPr>
        <p:blipFill>
          <a:blip r:embed="rId3"/>
          <a:stretch>
            <a:fillRect/>
          </a:stretch>
        </p:blipFill>
        <p:spPr>
          <a:xfrm>
            <a:off x="-63822" y="116632"/>
            <a:ext cx="3866994" cy="6858000"/>
          </a:xfrm>
          <a:prstGeom prst="rect">
            <a:avLst/>
          </a:prstGeom>
        </p:spPr>
      </p:pic>
      <p:sp>
        <p:nvSpPr>
          <p:cNvPr id="16" name="文字方塊 15">
            <a:extLst>
              <a:ext uri="{FF2B5EF4-FFF2-40B4-BE49-F238E27FC236}">
                <a16:creationId xmlns:a16="http://schemas.microsoft.com/office/drawing/2014/main" id="{A3647618-AA3A-4364-9E80-34035F5851C6}"/>
              </a:ext>
            </a:extLst>
          </p:cNvPr>
          <p:cNvSpPr txBox="1"/>
          <p:nvPr/>
        </p:nvSpPr>
        <p:spPr>
          <a:xfrm>
            <a:off x="7119277" y="4710757"/>
            <a:ext cx="1543929" cy="648767"/>
          </a:xfrm>
          <a:prstGeom prst="rect">
            <a:avLst/>
          </a:prstGeom>
          <a:noFill/>
          <a:ln>
            <a:no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lnSpc>
                <a:spcPts val="4800"/>
              </a:lnSpc>
              <a:spcBef>
                <a:spcPts val="1800"/>
              </a:spcBef>
            </a:pPr>
            <a:r>
              <a:rPr lang="en-US" altLang="zh-CN" b="1" dirty="0">
                <a:solidFill>
                  <a:schemeClr val="bg1"/>
                </a:solidFill>
              </a:rPr>
              <a:t>X 1000 =</a:t>
            </a:r>
          </a:p>
        </p:txBody>
      </p:sp>
      <p:sp>
        <p:nvSpPr>
          <p:cNvPr id="5" name="矩形 4">
            <a:extLst>
              <a:ext uri="{FF2B5EF4-FFF2-40B4-BE49-F238E27FC236}">
                <a16:creationId xmlns:a16="http://schemas.microsoft.com/office/drawing/2014/main" id="{DB87DFF1-0F52-4B01-B727-FFE7413A1A16}"/>
              </a:ext>
            </a:extLst>
          </p:cNvPr>
          <p:cNvSpPr/>
          <p:nvPr/>
        </p:nvSpPr>
        <p:spPr>
          <a:xfrm>
            <a:off x="765820" y="3861048"/>
            <a:ext cx="3960440" cy="2996952"/>
          </a:xfrm>
          <a:prstGeom prst="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矩形 16">
            <a:extLst>
              <a:ext uri="{FF2B5EF4-FFF2-40B4-BE49-F238E27FC236}">
                <a16:creationId xmlns:a16="http://schemas.microsoft.com/office/drawing/2014/main" id="{24217C3B-E86F-4199-9741-2CA971510C5E}"/>
              </a:ext>
            </a:extLst>
          </p:cNvPr>
          <p:cNvSpPr/>
          <p:nvPr/>
        </p:nvSpPr>
        <p:spPr>
          <a:xfrm>
            <a:off x="693812" y="3212976"/>
            <a:ext cx="6408712" cy="3645024"/>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0" name="矩形 19">
            <a:extLst>
              <a:ext uri="{FF2B5EF4-FFF2-40B4-BE49-F238E27FC236}">
                <a16:creationId xmlns:a16="http://schemas.microsoft.com/office/drawing/2014/main" id="{A0EF2479-C407-45D7-AA5B-B0362BD357F4}"/>
              </a:ext>
            </a:extLst>
          </p:cNvPr>
          <p:cNvSpPr/>
          <p:nvPr/>
        </p:nvSpPr>
        <p:spPr>
          <a:xfrm>
            <a:off x="621804" y="2564904"/>
            <a:ext cx="8568952" cy="4293096"/>
          </a:xfrm>
          <a:prstGeom prst="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文字方塊 20">
            <a:extLst>
              <a:ext uri="{FF2B5EF4-FFF2-40B4-BE49-F238E27FC236}">
                <a16:creationId xmlns:a16="http://schemas.microsoft.com/office/drawing/2014/main" id="{DCE71823-4BB9-43D4-8A33-B4DEF353E3E5}"/>
              </a:ext>
            </a:extLst>
          </p:cNvPr>
          <p:cNvSpPr txBox="1"/>
          <p:nvPr/>
        </p:nvSpPr>
        <p:spPr>
          <a:xfrm>
            <a:off x="7255366" y="3555046"/>
            <a:ext cx="2207946" cy="1200329"/>
          </a:xfrm>
          <a:prstGeom prst="rect">
            <a:avLst/>
          </a:prstGeom>
          <a:noFill/>
          <a:ln>
            <a:no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CN" b="1" dirty="0">
                <a:solidFill>
                  <a:srgbClr val="00B0F0"/>
                </a:solidFill>
              </a:rPr>
              <a:t>Medium</a:t>
            </a:r>
          </a:p>
          <a:p>
            <a:r>
              <a:rPr lang="en-US" altLang="zh-CN" b="1" dirty="0">
                <a:solidFill>
                  <a:srgbClr val="00B0F0"/>
                </a:solidFill>
              </a:rPr>
              <a:t>Thousandfold </a:t>
            </a:r>
          </a:p>
          <a:p>
            <a:r>
              <a:rPr lang="en-US" altLang="zh-CN" b="1" dirty="0">
                <a:solidFill>
                  <a:srgbClr val="00B0F0"/>
                </a:solidFill>
              </a:rPr>
              <a:t>World</a:t>
            </a:r>
          </a:p>
        </p:txBody>
      </p:sp>
      <p:sp>
        <p:nvSpPr>
          <p:cNvPr id="22" name="矩形 21">
            <a:extLst>
              <a:ext uri="{FF2B5EF4-FFF2-40B4-BE49-F238E27FC236}">
                <a16:creationId xmlns:a16="http://schemas.microsoft.com/office/drawing/2014/main" id="{25C1459D-187C-4EE5-9E6A-DE3DE02CE231}"/>
              </a:ext>
            </a:extLst>
          </p:cNvPr>
          <p:cNvSpPr/>
          <p:nvPr/>
        </p:nvSpPr>
        <p:spPr>
          <a:xfrm>
            <a:off x="549796" y="116632"/>
            <a:ext cx="10729192" cy="674136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3" name="文字方塊 22">
            <a:extLst>
              <a:ext uri="{FF2B5EF4-FFF2-40B4-BE49-F238E27FC236}">
                <a16:creationId xmlns:a16="http://schemas.microsoft.com/office/drawing/2014/main" id="{733E647D-E0A8-4484-92C2-C4445A51DFE4}"/>
              </a:ext>
            </a:extLst>
          </p:cNvPr>
          <p:cNvSpPr txBox="1"/>
          <p:nvPr/>
        </p:nvSpPr>
        <p:spPr>
          <a:xfrm>
            <a:off x="9262764" y="4208836"/>
            <a:ext cx="1543929" cy="648767"/>
          </a:xfrm>
          <a:prstGeom prst="rect">
            <a:avLst/>
          </a:prstGeom>
          <a:noFill/>
          <a:ln>
            <a:no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pPr>
              <a:lnSpc>
                <a:spcPts val="4800"/>
              </a:lnSpc>
              <a:spcBef>
                <a:spcPts val="1800"/>
              </a:spcBef>
            </a:pPr>
            <a:r>
              <a:rPr lang="en-US" altLang="zh-CN" b="1" dirty="0">
                <a:solidFill>
                  <a:schemeClr val="bg1"/>
                </a:solidFill>
              </a:rPr>
              <a:t>X 1000 =</a:t>
            </a:r>
          </a:p>
        </p:txBody>
      </p:sp>
      <p:sp>
        <p:nvSpPr>
          <p:cNvPr id="24" name="文字方塊 23">
            <a:extLst>
              <a:ext uri="{FF2B5EF4-FFF2-40B4-BE49-F238E27FC236}">
                <a16:creationId xmlns:a16="http://schemas.microsoft.com/office/drawing/2014/main" id="{0696EDC5-7723-4336-8F01-766255659B1A}"/>
              </a:ext>
            </a:extLst>
          </p:cNvPr>
          <p:cNvSpPr txBox="1"/>
          <p:nvPr/>
        </p:nvSpPr>
        <p:spPr>
          <a:xfrm>
            <a:off x="9355806" y="2306799"/>
            <a:ext cx="2207946" cy="1200329"/>
          </a:xfrm>
          <a:prstGeom prst="rect">
            <a:avLst/>
          </a:prstGeom>
          <a:noFill/>
          <a:ln>
            <a:no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CN" b="1" dirty="0">
                <a:solidFill>
                  <a:srgbClr val="FF0000"/>
                </a:solidFill>
              </a:rPr>
              <a:t>Large</a:t>
            </a:r>
          </a:p>
          <a:p>
            <a:r>
              <a:rPr lang="en-US" altLang="zh-CN" b="1" dirty="0">
                <a:solidFill>
                  <a:srgbClr val="FF0000"/>
                </a:solidFill>
              </a:rPr>
              <a:t>Thousandfold </a:t>
            </a:r>
          </a:p>
          <a:p>
            <a:r>
              <a:rPr lang="en-US" altLang="zh-CN" b="1" dirty="0">
                <a:solidFill>
                  <a:srgbClr val="FF0000"/>
                </a:solidFill>
              </a:rPr>
              <a:t>World</a:t>
            </a:r>
          </a:p>
        </p:txBody>
      </p:sp>
      <p:sp>
        <p:nvSpPr>
          <p:cNvPr id="6" name="矩形 5">
            <a:extLst>
              <a:ext uri="{FF2B5EF4-FFF2-40B4-BE49-F238E27FC236}">
                <a16:creationId xmlns:a16="http://schemas.microsoft.com/office/drawing/2014/main" id="{C1EBA6D4-CF07-4CE8-BC95-CB29F74811FD}"/>
              </a:ext>
            </a:extLst>
          </p:cNvPr>
          <p:cNvSpPr/>
          <p:nvPr/>
        </p:nvSpPr>
        <p:spPr>
          <a:xfrm>
            <a:off x="5014292" y="5206523"/>
            <a:ext cx="720080" cy="304872"/>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5" name="矩形 24">
            <a:extLst>
              <a:ext uri="{FF2B5EF4-FFF2-40B4-BE49-F238E27FC236}">
                <a16:creationId xmlns:a16="http://schemas.microsoft.com/office/drawing/2014/main" id="{CBF1DDD2-B626-4F73-8AF8-E5795977EC19}"/>
              </a:ext>
            </a:extLst>
          </p:cNvPr>
          <p:cNvSpPr/>
          <p:nvPr/>
        </p:nvSpPr>
        <p:spPr>
          <a:xfrm>
            <a:off x="7414684" y="4961894"/>
            <a:ext cx="720080" cy="304872"/>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6" name="矩形 25">
            <a:extLst>
              <a:ext uri="{FF2B5EF4-FFF2-40B4-BE49-F238E27FC236}">
                <a16:creationId xmlns:a16="http://schemas.microsoft.com/office/drawing/2014/main" id="{1B6AFD88-3967-4C7E-9B31-A57197E97054}"/>
              </a:ext>
            </a:extLst>
          </p:cNvPr>
          <p:cNvSpPr/>
          <p:nvPr/>
        </p:nvSpPr>
        <p:spPr>
          <a:xfrm>
            <a:off x="9551421" y="4452877"/>
            <a:ext cx="720080" cy="304872"/>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7" name="文字方塊 26">
            <a:extLst>
              <a:ext uri="{FF2B5EF4-FFF2-40B4-BE49-F238E27FC236}">
                <a16:creationId xmlns:a16="http://schemas.microsoft.com/office/drawing/2014/main" id="{68FCFE2F-1CD0-44E1-9772-15D3FB87C0D0}"/>
              </a:ext>
            </a:extLst>
          </p:cNvPr>
          <p:cNvSpPr txBox="1"/>
          <p:nvPr/>
        </p:nvSpPr>
        <p:spPr>
          <a:xfrm>
            <a:off x="4582244" y="971735"/>
            <a:ext cx="6120679" cy="461665"/>
          </a:xfrm>
          <a:prstGeom prst="rect">
            <a:avLst/>
          </a:prstGeom>
          <a:noFill/>
          <a:ln>
            <a:no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CN" b="1" dirty="0">
                <a:solidFill>
                  <a:srgbClr val="FF0000"/>
                </a:solidFill>
              </a:rPr>
              <a:t>(</a:t>
            </a:r>
            <a:r>
              <a:rPr lang="en-US" altLang="zh-CN" b="1" u="sng" dirty="0">
                <a:solidFill>
                  <a:srgbClr val="FF0000"/>
                </a:solidFill>
              </a:rPr>
              <a:t>Three-thousand</a:t>
            </a:r>
            <a:r>
              <a:rPr lang="en-US" altLang="zh-CN" b="1" dirty="0">
                <a:solidFill>
                  <a:srgbClr val="FF0000"/>
                </a:solidFill>
              </a:rPr>
              <a:t> Large Thousandfold World)</a:t>
            </a:r>
          </a:p>
        </p:txBody>
      </p:sp>
      <p:sp>
        <p:nvSpPr>
          <p:cNvPr id="28" name="文字方塊 27">
            <a:extLst>
              <a:ext uri="{FF2B5EF4-FFF2-40B4-BE49-F238E27FC236}">
                <a16:creationId xmlns:a16="http://schemas.microsoft.com/office/drawing/2014/main" id="{A54122FB-F79B-4C7D-B50B-258AA55BB2C6}"/>
              </a:ext>
            </a:extLst>
          </p:cNvPr>
          <p:cNvSpPr txBox="1"/>
          <p:nvPr/>
        </p:nvSpPr>
        <p:spPr>
          <a:xfrm>
            <a:off x="6095721" y="1611474"/>
            <a:ext cx="2749883" cy="461665"/>
          </a:xfrm>
          <a:prstGeom prst="rect">
            <a:avLst/>
          </a:prstGeom>
          <a:noFill/>
          <a:ln>
            <a:no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CN" b="1" dirty="0">
                <a:solidFill>
                  <a:srgbClr val="FF0000"/>
                </a:solidFill>
              </a:rPr>
              <a:t>(one Buddha field)</a:t>
            </a:r>
          </a:p>
        </p:txBody>
      </p:sp>
    </p:spTree>
    <p:extLst>
      <p:ext uri="{BB962C8B-B14F-4D97-AF65-F5344CB8AC3E}">
        <p14:creationId xmlns:p14="http://schemas.microsoft.com/office/powerpoint/2010/main" val="82742341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4"/>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5"/>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6"/>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27"/>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5" grpId="0"/>
      <p:bldP spid="16" grpId="0"/>
      <p:bldP spid="5" grpId="0" animBg="1"/>
      <p:bldP spid="17" grpId="0" animBg="1"/>
      <p:bldP spid="20" grpId="0" animBg="1"/>
      <p:bldP spid="21" grpId="0"/>
      <p:bldP spid="22" grpId="0" animBg="1"/>
      <p:bldP spid="23" grpId="0"/>
      <p:bldP spid="24" grpId="0"/>
      <p:bldP spid="6" grpId="0" animBg="1"/>
      <p:bldP spid="25" grpId="0" animBg="1"/>
      <p:bldP spid="26" grpId="0" animBg="1"/>
      <p:bldP spid="27" grpId="0"/>
      <p:bldP spid="28"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左大括弧 3">
            <a:extLst>
              <a:ext uri="{FF2B5EF4-FFF2-40B4-BE49-F238E27FC236}">
                <a16:creationId xmlns:a16="http://schemas.microsoft.com/office/drawing/2014/main" id="{35F380A5-7F64-F1AD-40F6-5D79342F1132}"/>
              </a:ext>
            </a:extLst>
          </p:cNvPr>
          <p:cNvSpPr/>
          <p:nvPr/>
        </p:nvSpPr>
        <p:spPr>
          <a:xfrm>
            <a:off x="45740" y="404664"/>
            <a:ext cx="328654" cy="5472608"/>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AC8EA858-9BD2-0489-B444-1C4194642A9A}"/>
              </a:ext>
            </a:extLst>
          </p:cNvPr>
          <p:cNvSpPr txBox="1"/>
          <p:nvPr/>
        </p:nvSpPr>
        <p:spPr>
          <a:xfrm>
            <a:off x="374394" y="-27384"/>
            <a:ext cx="2448272" cy="671851"/>
          </a:xfrm>
          <a:prstGeom prst="rect">
            <a:avLst/>
          </a:prstGeom>
          <a:noFill/>
          <a:ln>
            <a:noFill/>
          </a:ln>
        </p:spPr>
        <p:txBody>
          <a:bodyPr wrap="square" rtlCol="0">
            <a:spAutoFit/>
          </a:bodyPr>
          <a:lstStyle/>
          <a:p>
            <a:pPr>
              <a:lnSpc>
                <a:spcPct val="150000"/>
              </a:lnSpc>
            </a:pPr>
            <a:r>
              <a:rPr lang="en-US" altLang="zh-CN" sz="2800" b="1" dirty="0">
                <a:solidFill>
                  <a:srgbClr val="FFFF00"/>
                </a:solidFill>
              </a:rPr>
              <a:t>Introduction</a:t>
            </a:r>
            <a:endParaRPr lang="en-US" altLang="zh-CN" sz="2800" b="1" i="1" dirty="0">
              <a:solidFill>
                <a:srgbClr val="FFFF00"/>
              </a:solidFill>
            </a:endParaRPr>
          </a:p>
        </p:txBody>
      </p:sp>
      <p:sp>
        <p:nvSpPr>
          <p:cNvPr id="6" name="文字方塊 5">
            <a:extLst>
              <a:ext uri="{FF2B5EF4-FFF2-40B4-BE49-F238E27FC236}">
                <a16:creationId xmlns:a16="http://schemas.microsoft.com/office/drawing/2014/main" id="{AC3372BC-7951-41CE-1C2D-814034204944}"/>
              </a:ext>
            </a:extLst>
          </p:cNvPr>
          <p:cNvSpPr txBox="1"/>
          <p:nvPr/>
        </p:nvSpPr>
        <p:spPr>
          <a:xfrm>
            <a:off x="267412" y="1245860"/>
            <a:ext cx="1806809" cy="954107"/>
          </a:xfrm>
          <a:prstGeom prst="rect">
            <a:avLst/>
          </a:prstGeom>
          <a:noFill/>
          <a:ln>
            <a:noFill/>
          </a:ln>
        </p:spPr>
        <p:txBody>
          <a:bodyPr wrap="square" rtlCol="0">
            <a:spAutoFit/>
          </a:bodyPr>
          <a:lstStyle/>
          <a:p>
            <a:r>
              <a:rPr lang="en-US" altLang="zh-CN" sz="2800" b="1" dirty="0">
                <a:solidFill>
                  <a:srgbClr val="FFFF00"/>
                </a:solidFill>
              </a:rPr>
              <a:t>Main </a:t>
            </a:r>
          </a:p>
          <a:p>
            <a:r>
              <a:rPr lang="en-US" altLang="zh-CN" sz="2800" b="1" dirty="0">
                <a:solidFill>
                  <a:srgbClr val="FFFF00"/>
                </a:solidFill>
              </a:rPr>
              <a:t>teaching</a:t>
            </a:r>
            <a:endParaRPr lang="en-US" altLang="zh-CN" sz="2800" b="1" i="1" dirty="0">
              <a:solidFill>
                <a:srgbClr val="FFFF00"/>
              </a:solidFill>
            </a:endParaRPr>
          </a:p>
        </p:txBody>
      </p:sp>
      <p:sp>
        <p:nvSpPr>
          <p:cNvPr id="7" name="文字方塊 6">
            <a:extLst>
              <a:ext uri="{FF2B5EF4-FFF2-40B4-BE49-F238E27FC236}">
                <a16:creationId xmlns:a16="http://schemas.microsoft.com/office/drawing/2014/main" id="{ECAF4D40-FE6E-555A-A1C0-BC7C1115FD5C}"/>
              </a:ext>
            </a:extLst>
          </p:cNvPr>
          <p:cNvSpPr txBox="1"/>
          <p:nvPr/>
        </p:nvSpPr>
        <p:spPr>
          <a:xfrm>
            <a:off x="347047" y="5349437"/>
            <a:ext cx="10153128" cy="671851"/>
          </a:xfrm>
          <a:prstGeom prst="rect">
            <a:avLst/>
          </a:prstGeom>
          <a:noFill/>
          <a:ln>
            <a:noFill/>
          </a:ln>
        </p:spPr>
        <p:txBody>
          <a:bodyPr wrap="square" rtlCol="0">
            <a:spAutoFit/>
          </a:bodyPr>
          <a:lstStyle/>
          <a:p>
            <a:pPr>
              <a:lnSpc>
                <a:spcPct val="150000"/>
              </a:lnSpc>
            </a:pPr>
            <a:r>
              <a:rPr lang="en-US" altLang="zh-CN" sz="2800" b="1" dirty="0">
                <a:solidFill>
                  <a:srgbClr val="FFFF00"/>
                </a:solidFill>
              </a:rPr>
              <a:t>Dissemination</a:t>
            </a:r>
            <a:endParaRPr lang="en-US" altLang="zh-CN" sz="2800" b="1" i="1" dirty="0">
              <a:solidFill>
                <a:srgbClr val="FFFF00"/>
              </a:solidFill>
            </a:endParaRPr>
          </a:p>
        </p:txBody>
      </p:sp>
      <p:sp>
        <p:nvSpPr>
          <p:cNvPr id="8" name="左大括弧 7">
            <a:extLst>
              <a:ext uri="{FF2B5EF4-FFF2-40B4-BE49-F238E27FC236}">
                <a16:creationId xmlns:a16="http://schemas.microsoft.com/office/drawing/2014/main" id="{91A03CDF-23DC-A749-0B8F-FF7D1D147F48}"/>
              </a:ext>
            </a:extLst>
          </p:cNvPr>
          <p:cNvSpPr/>
          <p:nvPr/>
        </p:nvSpPr>
        <p:spPr>
          <a:xfrm>
            <a:off x="1740881" y="785596"/>
            <a:ext cx="246968" cy="1707300"/>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9" name="文字方塊 8">
            <a:extLst>
              <a:ext uri="{FF2B5EF4-FFF2-40B4-BE49-F238E27FC236}">
                <a16:creationId xmlns:a16="http://schemas.microsoft.com/office/drawing/2014/main" id="{2239E8A6-EBDF-6083-A998-4D0DECC999D4}"/>
              </a:ext>
            </a:extLst>
          </p:cNvPr>
          <p:cNvSpPr txBox="1"/>
          <p:nvPr/>
        </p:nvSpPr>
        <p:spPr>
          <a:xfrm>
            <a:off x="1987849" y="433560"/>
            <a:ext cx="2810419" cy="523220"/>
          </a:xfrm>
          <a:prstGeom prst="rect">
            <a:avLst/>
          </a:prstGeom>
          <a:noFill/>
          <a:ln>
            <a:noFill/>
          </a:ln>
        </p:spPr>
        <p:txBody>
          <a:bodyPr wrap="square" rtlCol="0">
            <a:spAutoFit/>
          </a:bodyPr>
          <a:lstStyle/>
          <a:p>
            <a:r>
              <a:rPr lang="en-US" altLang="zh-CN" sz="2800" dirty="0" err="1">
                <a:solidFill>
                  <a:srgbClr val="FFFF00"/>
                </a:solidFill>
              </a:rPr>
              <a:t>Subhūti’s</a:t>
            </a:r>
            <a:r>
              <a:rPr lang="en-US" altLang="zh-CN" sz="2800" dirty="0">
                <a:solidFill>
                  <a:srgbClr val="FFFF00"/>
                </a:solidFill>
              </a:rPr>
              <a:t> request</a:t>
            </a:r>
            <a:endParaRPr lang="en-US" altLang="zh-CN" sz="2800" i="1" dirty="0">
              <a:solidFill>
                <a:srgbClr val="FFFF00"/>
              </a:solidFill>
            </a:endParaRPr>
          </a:p>
        </p:txBody>
      </p:sp>
      <p:sp>
        <p:nvSpPr>
          <p:cNvPr id="10" name="文字方塊 9">
            <a:extLst>
              <a:ext uri="{FF2B5EF4-FFF2-40B4-BE49-F238E27FC236}">
                <a16:creationId xmlns:a16="http://schemas.microsoft.com/office/drawing/2014/main" id="{281C4DFE-6896-BA89-3B8E-F276B5071972}"/>
              </a:ext>
            </a:extLst>
          </p:cNvPr>
          <p:cNvSpPr txBox="1"/>
          <p:nvPr/>
        </p:nvSpPr>
        <p:spPr>
          <a:xfrm>
            <a:off x="1896303" y="2016811"/>
            <a:ext cx="1806809" cy="954107"/>
          </a:xfrm>
          <a:prstGeom prst="rect">
            <a:avLst/>
          </a:prstGeom>
          <a:noFill/>
          <a:ln>
            <a:noFill/>
          </a:ln>
        </p:spPr>
        <p:txBody>
          <a:bodyPr wrap="square" rtlCol="0">
            <a:spAutoFit/>
          </a:bodyPr>
          <a:lstStyle/>
          <a:p>
            <a:r>
              <a:rPr lang="en-US" altLang="zh-CN" sz="2800" b="1" dirty="0">
                <a:solidFill>
                  <a:srgbClr val="FFFF00"/>
                </a:solidFill>
              </a:rPr>
              <a:t>Buddha’s </a:t>
            </a:r>
          </a:p>
          <a:p>
            <a:r>
              <a:rPr lang="en-US" altLang="zh-CN" sz="2800" b="1" dirty="0">
                <a:solidFill>
                  <a:srgbClr val="FFFF00"/>
                </a:solidFill>
              </a:rPr>
              <a:t>response</a:t>
            </a:r>
            <a:endParaRPr lang="en-US" altLang="zh-CN" sz="2800" b="1" i="1" dirty="0">
              <a:solidFill>
                <a:srgbClr val="FFFF00"/>
              </a:solidFill>
            </a:endParaRPr>
          </a:p>
        </p:txBody>
      </p:sp>
      <p:sp>
        <p:nvSpPr>
          <p:cNvPr id="11" name="左大括弧 10">
            <a:extLst>
              <a:ext uri="{FF2B5EF4-FFF2-40B4-BE49-F238E27FC236}">
                <a16:creationId xmlns:a16="http://schemas.microsoft.com/office/drawing/2014/main" id="{581132BC-2CA9-46E9-7F87-65A1FC83F2F5}"/>
              </a:ext>
            </a:extLst>
          </p:cNvPr>
          <p:cNvSpPr/>
          <p:nvPr/>
        </p:nvSpPr>
        <p:spPr>
          <a:xfrm>
            <a:off x="3358108" y="1105411"/>
            <a:ext cx="248112" cy="282764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4B151861-BEE0-C1A7-2D28-B1CE5867340A}"/>
              </a:ext>
            </a:extLst>
          </p:cNvPr>
          <p:cNvSpPr txBox="1"/>
          <p:nvPr/>
        </p:nvSpPr>
        <p:spPr>
          <a:xfrm>
            <a:off x="3586373" y="836712"/>
            <a:ext cx="1638648" cy="954107"/>
          </a:xfrm>
          <a:prstGeom prst="rect">
            <a:avLst/>
          </a:prstGeom>
          <a:noFill/>
          <a:ln>
            <a:noFill/>
          </a:ln>
        </p:spPr>
        <p:txBody>
          <a:bodyPr wrap="square" rtlCol="0">
            <a:spAutoFit/>
          </a:bodyPr>
          <a:lstStyle/>
          <a:p>
            <a:r>
              <a:rPr lang="en-US" altLang="zh-CN" sz="2800" dirty="0">
                <a:solidFill>
                  <a:srgbClr val="FFFF00"/>
                </a:solidFill>
              </a:rPr>
              <a:t>Short response</a:t>
            </a:r>
          </a:p>
        </p:txBody>
      </p:sp>
      <p:sp>
        <p:nvSpPr>
          <p:cNvPr id="13" name="文字方塊 12">
            <a:extLst>
              <a:ext uri="{FF2B5EF4-FFF2-40B4-BE49-F238E27FC236}">
                <a16:creationId xmlns:a16="http://schemas.microsoft.com/office/drawing/2014/main" id="{8EDF747F-A537-AE15-9CD4-B7B7EE5737E0}"/>
              </a:ext>
            </a:extLst>
          </p:cNvPr>
          <p:cNvSpPr txBox="1"/>
          <p:nvPr/>
        </p:nvSpPr>
        <p:spPr>
          <a:xfrm>
            <a:off x="3551503" y="2978949"/>
            <a:ext cx="1571141" cy="954107"/>
          </a:xfrm>
          <a:prstGeom prst="rect">
            <a:avLst/>
          </a:prstGeom>
          <a:noFill/>
          <a:ln>
            <a:noFill/>
          </a:ln>
        </p:spPr>
        <p:txBody>
          <a:bodyPr wrap="square" rtlCol="0">
            <a:spAutoFit/>
          </a:bodyPr>
          <a:lstStyle/>
          <a:p>
            <a:r>
              <a:rPr lang="en-US" altLang="zh-CN" sz="2800" b="1" dirty="0">
                <a:solidFill>
                  <a:srgbClr val="FFFF00"/>
                </a:solidFill>
              </a:rPr>
              <a:t>Detailed response</a:t>
            </a:r>
          </a:p>
        </p:txBody>
      </p:sp>
      <p:sp>
        <p:nvSpPr>
          <p:cNvPr id="14" name="左大括弧 13">
            <a:extLst>
              <a:ext uri="{FF2B5EF4-FFF2-40B4-BE49-F238E27FC236}">
                <a16:creationId xmlns:a16="http://schemas.microsoft.com/office/drawing/2014/main" id="{C78A8CF7-5DAE-AFAB-BB4C-CA116BF9F3F5}"/>
              </a:ext>
            </a:extLst>
          </p:cNvPr>
          <p:cNvSpPr/>
          <p:nvPr/>
        </p:nvSpPr>
        <p:spPr>
          <a:xfrm>
            <a:off x="4942284" y="1556792"/>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A645D7F2-EBE1-5B4F-17BC-CBDA13B206DF}"/>
              </a:ext>
            </a:extLst>
          </p:cNvPr>
          <p:cNvSpPr txBox="1"/>
          <p:nvPr/>
        </p:nvSpPr>
        <p:spPr>
          <a:xfrm>
            <a:off x="5316567" y="43153"/>
            <a:ext cx="2607469" cy="3108543"/>
          </a:xfrm>
          <a:prstGeom prst="rect">
            <a:avLst/>
          </a:prstGeom>
          <a:noFill/>
          <a:ln>
            <a:noFill/>
          </a:ln>
        </p:spPr>
        <p:txBody>
          <a:bodyPr wrap="square" rtlCol="0">
            <a:spAutoFit/>
          </a:bodyPr>
          <a:lstStyle/>
          <a:p>
            <a:r>
              <a:rPr lang="en-US" altLang="zh-CN" sz="2800" dirty="0">
                <a:solidFill>
                  <a:srgbClr val="FFFF00"/>
                </a:solidFill>
              </a:rPr>
              <a:t>In reference to </a:t>
            </a:r>
            <a:r>
              <a:rPr lang="en-US" altLang="zh-CN" sz="2800" b="1" dirty="0">
                <a:solidFill>
                  <a:srgbClr val="FFFF00"/>
                </a:solidFill>
              </a:rPr>
              <a:t>phenomena</a:t>
            </a:r>
            <a:r>
              <a:rPr lang="en-US" altLang="zh-CN" sz="2800" dirty="0">
                <a:solidFill>
                  <a:srgbClr val="FFFF00"/>
                </a:solidFill>
              </a:rPr>
              <a:t>, non-attachment is clarified in order to reveal the </a:t>
            </a:r>
            <a:r>
              <a:rPr lang="en-US" altLang="zh-CN" sz="2800" b="1" dirty="0">
                <a:solidFill>
                  <a:srgbClr val="FFFF00"/>
                </a:solidFill>
              </a:rPr>
              <a:t>wisdom</a:t>
            </a:r>
            <a:r>
              <a:rPr lang="en-US" altLang="zh-CN" sz="2800" dirty="0">
                <a:solidFill>
                  <a:srgbClr val="FFFF00"/>
                </a:solidFill>
              </a:rPr>
              <a:t> of </a:t>
            </a:r>
            <a:r>
              <a:rPr lang="en-US" altLang="zh-CN" sz="2800" dirty="0" err="1">
                <a:solidFill>
                  <a:srgbClr val="FFFF00"/>
                </a:solidFill>
              </a:rPr>
              <a:t>prajñā</a:t>
            </a:r>
            <a:r>
              <a:rPr lang="en-US" altLang="zh-CN" sz="2800" dirty="0">
                <a:solidFill>
                  <a:srgbClr val="FFFF00"/>
                </a:solidFill>
              </a:rPr>
              <a:t>.</a:t>
            </a:r>
          </a:p>
        </p:txBody>
      </p:sp>
      <p:sp>
        <p:nvSpPr>
          <p:cNvPr id="16" name="文字方塊 15">
            <a:extLst>
              <a:ext uri="{FF2B5EF4-FFF2-40B4-BE49-F238E27FC236}">
                <a16:creationId xmlns:a16="http://schemas.microsoft.com/office/drawing/2014/main" id="{6EBEFE90-29DE-E25B-7AA2-00050279C078}"/>
              </a:ext>
            </a:extLst>
          </p:cNvPr>
          <p:cNvSpPr txBox="1"/>
          <p:nvPr/>
        </p:nvSpPr>
        <p:spPr>
          <a:xfrm>
            <a:off x="5256588" y="3429000"/>
            <a:ext cx="2607468" cy="3108543"/>
          </a:xfrm>
          <a:prstGeom prst="rect">
            <a:avLst/>
          </a:prstGeom>
          <a:noFill/>
          <a:ln>
            <a:noFill/>
          </a:ln>
        </p:spPr>
        <p:txBody>
          <a:bodyPr wrap="square" rtlCol="0">
            <a:spAutoFit/>
          </a:bodyPr>
          <a:lstStyle/>
          <a:p>
            <a:r>
              <a:rPr lang="en-US" altLang="zh-CN" sz="2800" dirty="0">
                <a:solidFill>
                  <a:srgbClr val="FFFF00"/>
                </a:solidFill>
              </a:rPr>
              <a:t>In reference to </a:t>
            </a:r>
            <a:r>
              <a:rPr lang="en-US" altLang="zh-CN" sz="2800" b="1" dirty="0">
                <a:solidFill>
                  <a:srgbClr val="FFFF00"/>
                </a:solidFill>
              </a:rPr>
              <a:t>mind</a:t>
            </a:r>
            <a:r>
              <a:rPr lang="en-US" altLang="zh-CN" sz="2800" dirty="0">
                <a:solidFill>
                  <a:srgbClr val="FFFF00"/>
                </a:solidFill>
              </a:rPr>
              <a:t>, non-attachment is clarified in order to reveal the </a:t>
            </a:r>
            <a:r>
              <a:rPr lang="en-US" altLang="zh-CN" sz="2800" b="1" dirty="0">
                <a:solidFill>
                  <a:srgbClr val="FFFF00"/>
                </a:solidFill>
              </a:rPr>
              <a:t>true nature  </a:t>
            </a:r>
            <a:r>
              <a:rPr lang="en-US" altLang="zh-CN" sz="2800" dirty="0">
                <a:solidFill>
                  <a:srgbClr val="FFFF00"/>
                </a:solidFill>
              </a:rPr>
              <a:t>of </a:t>
            </a:r>
            <a:r>
              <a:rPr lang="en-US" altLang="zh-CN" sz="2800" dirty="0" err="1">
                <a:solidFill>
                  <a:srgbClr val="FFFF00"/>
                </a:solidFill>
              </a:rPr>
              <a:t>prajñā</a:t>
            </a:r>
            <a:r>
              <a:rPr lang="en-US" altLang="zh-CN" sz="2800" dirty="0">
                <a:solidFill>
                  <a:srgbClr val="FFFF00"/>
                </a:solidFill>
              </a:rPr>
              <a:t>.</a:t>
            </a:r>
          </a:p>
        </p:txBody>
      </p:sp>
      <p:sp>
        <p:nvSpPr>
          <p:cNvPr id="17" name="左大括弧 16">
            <a:extLst>
              <a:ext uri="{FF2B5EF4-FFF2-40B4-BE49-F238E27FC236}">
                <a16:creationId xmlns:a16="http://schemas.microsoft.com/office/drawing/2014/main" id="{3B55FDBB-4EB2-3177-70C6-AD921156B4AA}"/>
              </a:ext>
            </a:extLst>
          </p:cNvPr>
          <p:cNvSpPr/>
          <p:nvPr/>
        </p:nvSpPr>
        <p:spPr>
          <a:xfrm>
            <a:off x="7678589" y="433559"/>
            <a:ext cx="245448" cy="2275361"/>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8" name="文字方塊 17">
            <a:extLst>
              <a:ext uri="{FF2B5EF4-FFF2-40B4-BE49-F238E27FC236}">
                <a16:creationId xmlns:a16="http://schemas.microsoft.com/office/drawing/2014/main" id="{FDC9F83E-D3CA-8F27-F066-60535A9A9CC4}"/>
              </a:ext>
            </a:extLst>
          </p:cNvPr>
          <p:cNvSpPr txBox="1"/>
          <p:nvPr/>
        </p:nvSpPr>
        <p:spPr>
          <a:xfrm>
            <a:off x="8062237" y="28443"/>
            <a:ext cx="3936832" cy="954107"/>
          </a:xfrm>
          <a:prstGeom prst="rect">
            <a:avLst/>
          </a:prstGeom>
          <a:noFill/>
          <a:ln>
            <a:noFill/>
          </a:ln>
        </p:spPr>
        <p:txBody>
          <a:bodyPr wrap="square" rtlCol="0">
            <a:spAutoFit/>
          </a:bodyPr>
          <a:lstStyle/>
          <a:p>
            <a:r>
              <a:rPr lang="en-US" altLang="zh-CN" sz="2800" dirty="0">
                <a:solidFill>
                  <a:srgbClr val="FFFF00"/>
                </a:solidFill>
              </a:rPr>
              <a:t>Indicate non-attachment to generate </a:t>
            </a:r>
            <a:r>
              <a:rPr lang="en-US" altLang="zh-CN" sz="2800" b="1" dirty="0">
                <a:solidFill>
                  <a:srgbClr val="FFFF00"/>
                </a:solidFill>
              </a:rPr>
              <a:t>faith</a:t>
            </a:r>
          </a:p>
        </p:txBody>
      </p:sp>
      <p:sp>
        <p:nvSpPr>
          <p:cNvPr id="19" name="文字方塊 18">
            <a:extLst>
              <a:ext uri="{FF2B5EF4-FFF2-40B4-BE49-F238E27FC236}">
                <a16:creationId xmlns:a16="http://schemas.microsoft.com/office/drawing/2014/main" id="{FF748559-D71F-70A1-DE1A-9771A4928B31}"/>
              </a:ext>
            </a:extLst>
          </p:cNvPr>
          <p:cNvSpPr txBox="1"/>
          <p:nvPr/>
        </p:nvSpPr>
        <p:spPr>
          <a:xfrm>
            <a:off x="8015582" y="1662477"/>
            <a:ext cx="4173243" cy="1384995"/>
          </a:xfrm>
          <a:prstGeom prst="rect">
            <a:avLst/>
          </a:prstGeom>
          <a:noFill/>
          <a:ln>
            <a:noFill/>
          </a:ln>
        </p:spPr>
        <p:txBody>
          <a:bodyPr wrap="square" rtlCol="0">
            <a:spAutoFit/>
          </a:bodyPr>
          <a:lstStyle/>
          <a:p>
            <a:r>
              <a:rPr lang="en-US" altLang="zh-CN" sz="2800" b="1" dirty="0">
                <a:solidFill>
                  <a:srgbClr val="FFFF00"/>
                </a:solidFill>
              </a:rPr>
              <a:t>Expound on non-attachment to facilitate understanding</a:t>
            </a:r>
          </a:p>
        </p:txBody>
      </p:sp>
      <p:sp>
        <p:nvSpPr>
          <p:cNvPr id="20" name="左大括弧 19">
            <a:extLst>
              <a:ext uri="{FF2B5EF4-FFF2-40B4-BE49-F238E27FC236}">
                <a16:creationId xmlns:a16="http://schemas.microsoft.com/office/drawing/2014/main" id="{33971389-63AF-99ED-CBC5-2C376496C4F7}"/>
              </a:ext>
            </a:extLst>
          </p:cNvPr>
          <p:cNvSpPr/>
          <p:nvPr/>
        </p:nvSpPr>
        <p:spPr>
          <a:xfrm>
            <a:off x="7678588" y="3717032"/>
            <a:ext cx="297074" cy="213430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21" name="文字方塊 20">
            <a:extLst>
              <a:ext uri="{FF2B5EF4-FFF2-40B4-BE49-F238E27FC236}">
                <a16:creationId xmlns:a16="http://schemas.microsoft.com/office/drawing/2014/main" id="{97A5DC95-2A9A-75F7-9A59-CC2ED47DB843}"/>
              </a:ext>
            </a:extLst>
          </p:cNvPr>
          <p:cNvSpPr txBox="1"/>
          <p:nvPr/>
        </p:nvSpPr>
        <p:spPr>
          <a:xfrm>
            <a:off x="8063769" y="3383732"/>
            <a:ext cx="3936832" cy="1384995"/>
          </a:xfrm>
          <a:prstGeom prst="rect">
            <a:avLst/>
          </a:prstGeom>
          <a:noFill/>
          <a:ln>
            <a:noFill/>
          </a:ln>
        </p:spPr>
        <p:txBody>
          <a:bodyPr wrap="square" rtlCol="0">
            <a:spAutoFit/>
          </a:bodyPr>
          <a:lstStyle/>
          <a:p>
            <a:r>
              <a:rPr lang="en-US" altLang="zh-CN" sz="2800" dirty="0">
                <a:solidFill>
                  <a:srgbClr val="FFFF00"/>
                </a:solidFill>
              </a:rPr>
              <a:t>Deeply contemplate non-attachment to advance </a:t>
            </a:r>
            <a:r>
              <a:rPr lang="en-US" altLang="zh-CN" sz="2800" b="1" dirty="0">
                <a:solidFill>
                  <a:srgbClr val="FFFF00"/>
                </a:solidFill>
              </a:rPr>
              <a:t>practice</a:t>
            </a:r>
          </a:p>
        </p:txBody>
      </p:sp>
      <p:sp>
        <p:nvSpPr>
          <p:cNvPr id="22" name="文字方塊 21">
            <a:extLst>
              <a:ext uri="{FF2B5EF4-FFF2-40B4-BE49-F238E27FC236}">
                <a16:creationId xmlns:a16="http://schemas.microsoft.com/office/drawing/2014/main" id="{C2222F6D-3ED2-7842-1E33-C263B5F14595}"/>
              </a:ext>
            </a:extLst>
          </p:cNvPr>
          <p:cNvSpPr txBox="1"/>
          <p:nvPr/>
        </p:nvSpPr>
        <p:spPr>
          <a:xfrm>
            <a:off x="8038628" y="5068341"/>
            <a:ext cx="4173243" cy="1384995"/>
          </a:xfrm>
          <a:prstGeom prst="rect">
            <a:avLst/>
          </a:prstGeom>
          <a:noFill/>
          <a:ln>
            <a:noFill/>
          </a:ln>
        </p:spPr>
        <p:txBody>
          <a:bodyPr wrap="square" rtlCol="0">
            <a:spAutoFit/>
          </a:bodyPr>
          <a:lstStyle/>
          <a:p>
            <a:r>
              <a:rPr lang="en-US" altLang="zh-CN" sz="2800" dirty="0">
                <a:solidFill>
                  <a:srgbClr val="FFFF00"/>
                </a:solidFill>
              </a:rPr>
              <a:t>Ultimately abide in non-attachment to attain </a:t>
            </a:r>
            <a:r>
              <a:rPr lang="en-US" altLang="zh-CN" sz="2800" b="1" dirty="0" err="1">
                <a:solidFill>
                  <a:srgbClr val="FFFF00"/>
                </a:solidFill>
              </a:rPr>
              <a:t>realisation</a:t>
            </a:r>
            <a:endParaRPr lang="en-US" altLang="zh-CN" sz="2800" b="1" dirty="0">
              <a:solidFill>
                <a:srgbClr val="FFFF00"/>
              </a:solidFill>
            </a:endParaRPr>
          </a:p>
        </p:txBody>
      </p:sp>
      <p:sp>
        <p:nvSpPr>
          <p:cNvPr id="23" name="矩形 22">
            <a:extLst>
              <a:ext uri="{FF2B5EF4-FFF2-40B4-BE49-F238E27FC236}">
                <a16:creationId xmlns:a16="http://schemas.microsoft.com/office/drawing/2014/main" id="{2F794A10-0766-5A17-D8C4-783DB543DD35}"/>
              </a:ext>
            </a:extLst>
          </p:cNvPr>
          <p:cNvSpPr/>
          <p:nvPr/>
        </p:nvSpPr>
        <p:spPr>
          <a:xfrm>
            <a:off x="7975662" y="1556792"/>
            <a:ext cx="3936832" cy="1594904"/>
          </a:xfrm>
          <a:prstGeom prst="rect">
            <a:avLst/>
          </a:prstGeom>
          <a:no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774629687"/>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7" name="文字方塊 6">
            <a:extLst>
              <a:ext uri="{FF2B5EF4-FFF2-40B4-BE49-F238E27FC236}">
                <a16:creationId xmlns:a16="http://schemas.microsoft.com/office/drawing/2014/main" id="{21C3296A-26D0-0C53-B68B-45A9C7204AE4}"/>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dirty="0">
                <a:solidFill>
                  <a:srgbClr val="FFFF00"/>
                </a:solidFill>
              </a:rPr>
              <a:t>Expound on non-attachment to facilitate understanding</a:t>
            </a:r>
          </a:p>
        </p:txBody>
      </p:sp>
      <p:sp>
        <p:nvSpPr>
          <p:cNvPr id="8" name="左大括弧 7">
            <a:extLst>
              <a:ext uri="{FF2B5EF4-FFF2-40B4-BE49-F238E27FC236}">
                <a16:creationId xmlns:a16="http://schemas.microsoft.com/office/drawing/2014/main" id="{1502C316-0FD0-838C-2A85-665AD062F692}"/>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9" name="文字方塊 8">
            <a:extLst>
              <a:ext uri="{FF2B5EF4-FFF2-40B4-BE49-F238E27FC236}">
                <a16:creationId xmlns:a16="http://schemas.microsoft.com/office/drawing/2014/main" id="{74090AC6-33BF-F9B8-ADC2-870D36016C73}"/>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b="1" dirty="0">
                <a:solidFill>
                  <a:srgbClr val="FFFF00"/>
                </a:solidFill>
              </a:rPr>
              <a:t>Expound on the fruition</a:t>
            </a:r>
          </a:p>
        </p:txBody>
      </p:sp>
      <p:sp>
        <p:nvSpPr>
          <p:cNvPr id="10" name="文字方塊 9">
            <a:extLst>
              <a:ext uri="{FF2B5EF4-FFF2-40B4-BE49-F238E27FC236}">
                <a16:creationId xmlns:a16="http://schemas.microsoft.com/office/drawing/2014/main" id="{A1D73339-BB24-3C0F-9D84-609A7E66801A}"/>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11" name="文字方塊 10">
            <a:extLst>
              <a:ext uri="{FF2B5EF4-FFF2-40B4-BE49-F238E27FC236}">
                <a16:creationId xmlns:a16="http://schemas.microsoft.com/office/drawing/2014/main" id="{9A7EB202-16A2-3BE2-27C9-6ED15658B608}"/>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12" name="文字方塊 11">
            <a:extLst>
              <a:ext uri="{FF2B5EF4-FFF2-40B4-BE49-F238E27FC236}">
                <a16:creationId xmlns:a16="http://schemas.microsoft.com/office/drawing/2014/main" id="{3F295963-4067-F98B-110D-0DB0673A837D}"/>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dirty="0" err="1">
                <a:solidFill>
                  <a:srgbClr val="FFFF00"/>
                </a:solidFill>
              </a:rPr>
              <a:t>Actualise</a:t>
            </a:r>
            <a:r>
              <a:rPr lang="en-US" altLang="zh-CN" sz="2800" dirty="0">
                <a:solidFill>
                  <a:srgbClr val="FFFF00"/>
                </a:solidFill>
              </a:rPr>
              <a:t> the wisdom of understanding</a:t>
            </a:r>
          </a:p>
        </p:txBody>
      </p:sp>
      <p:sp>
        <p:nvSpPr>
          <p:cNvPr id="13" name="文字方塊 12">
            <a:extLst>
              <a:ext uri="{FF2B5EF4-FFF2-40B4-BE49-F238E27FC236}">
                <a16:creationId xmlns:a16="http://schemas.microsoft.com/office/drawing/2014/main" id="{5408188F-A6EA-EB02-1D5E-7272AC73F55A}"/>
              </a:ext>
            </a:extLst>
          </p:cNvPr>
          <p:cNvSpPr txBox="1"/>
          <p:nvPr/>
        </p:nvSpPr>
        <p:spPr>
          <a:xfrm>
            <a:off x="3013330" y="6146140"/>
            <a:ext cx="4377226"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4" name="左大括弧 13">
            <a:extLst>
              <a:ext uri="{FF2B5EF4-FFF2-40B4-BE49-F238E27FC236}">
                <a16:creationId xmlns:a16="http://schemas.microsoft.com/office/drawing/2014/main" id="{B70DE4EA-A85F-2AC6-3347-543DE4BE9053}"/>
              </a:ext>
            </a:extLst>
          </p:cNvPr>
          <p:cNvSpPr/>
          <p:nvPr/>
        </p:nvSpPr>
        <p:spPr>
          <a:xfrm>
            <a:off x="5284146" y="186437"/>
            <a:ext cx="306210" cy="773117"/>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CF2D06F2-1C4D-47CF-A214-49776DECBD9C}"/>
              </a:ext>
            </a:extLst>
          </p:cNvPr>
          <p:cNvSpPr txBox="1"/>
          <p:nvPr/>
        </p:nvSpPr>
        <p:spPr>
          <a:xfrm>
            <a:off x="5950396" y="31249"/>
            <a:ext cx="6120680" cy="523220"/>
          </a:xfrm>
          <a:prstGeom prst="rect">
            <a:avLst/>
          </a:prstGeom>
          <a:noFill/>
          <a:ln>
            <a:noFill/>
          </a:ln>
        </p:spPr>
        <p:txBody>
          <a:bodyPr wrap="square" rtlCol="0">
            <a:spAutoFit/>
          </a:bodyPr>
          <a:lstStyle/>
          <a:p>
            <a:r>
              <a:rPr lang="en-US" altLang="zh-CN" sz="2800" b="1" dirty="0">
                <a:solidFill>
                  <a:srgbClr val="FFFF00"/>
                </a:solidFill>
              </a:rPr>
              <a:t>Elucidation of the four fruits</a:t>
            </a:r>
          </a:p>
        </p:txBody>
      </p:sp>
      <p:sp>
        <p:nvSpPr>
          <p:cNvPr id="16" name="文字方塊 15">
            <a:extLst>
              <a:ext uri="{FF2B5EF4-FFF2-40B4-BE49-F238E27FC236}">
                <a16:creationId xmlns:a16="http://schemas.microsoft.com/office/drawing/2014/main" id="{652EC5D6-8928-2DEC-08FC-AB66A524DD27}"/>
              </a:ext>
            </a:extLst>
          </p:cNvPr>
          <p:cNvSpPr txBox="1"/>
          <p:nvPr/>
        </p:nvSpPr>
        <p:spPr>
          <a:xfrm>
            <a:off x="5950396" y="554469"/>
            <a:ext cx="6120680" cy="523220"/>
          </a:xfrm>
          <a:prstGeom prst="rect">
            <a:avLst/>
          </a:prstGeom>
          <a:noFill/>
          <a:ln>
            <a:noFill/>
          </a:ln>
        </p:spPr>
        <p:txBody>
          <a:bodyPr wrap="square" rtlCol="0">
            <a:spAutoFit/>
          </a:bodyPr>
          <a:lstStyle/>
          <a:p>
            <a:r>
              <a:rPr lang="en-US" altLang="zh-CN" sz="2800" dirty="0">
                <a:solidFill>
                  <a:srgbClr val="FFFF00"/>
                </a:solidFill>
              </a:rPr>
              <a:t>Attainments of disciple and teacher</a:t>
            </a:r>
          </a:p>
        </p:txBody>
      </p:sp>
      <p:sp>
        <p:nvSpPr>
          <p:cNvPr id="17" name="矩形 16">
            <a:extLst>
              <a:ext uri="{FF2B5EF4-FFF2-40B4-BE49-F238E27FC236}">
                <a16:creationId xmlns:a16="http://schemas.microsoft.com/office/drawing/2014/main" id="{966FDCF3-5C27-C79E-6173-093CF27635E9}"/>
              </a:ext>
            </a:extLst>
          </p:cNvPr>
          <p:cNvSpPr/>
          <p:nvPr/>
        </p:nvSpPr>
        <p:spPr>
          <a:xfrm>
            <a:off x="19159" y="476672"/>
            <a:ext cx="12187249" cy="3219772"/>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8" name="文字方塊 17">
            <a:extLst>
              <a:ext uri="{FF2B5EF4-FFF2-40B4-BE49-F238E27FC236}">
                <a16:creationId xmlns:a16="http://schemas.microsoft.com/office/drawing/2014/main" id="{12D5E713-CBCF-E9A8-D297-5F07A95FAF49}"/>
              </a:ext>
            </a:extLst>
          </p:cNvPr>
          <p:cNvSpPr txBox="1"/>
          <p:nvPr/>
        </p:nvSpPr>
        <p:spPr>
          <a:xfrm>
            <a:off x="189756" y="476672"/>
            <a:ext cx="11809312" cy="3136628"/>
          </a:xfrm>
          <a:prstGeom prst="rect">
            <a:avLst/>
          </a:prstGeom>
          <a:noFill/>
          <a:ln>
            <a:noFill/>
          </a:ln>
        </p:spPr>
        <p:txBody>
          <a:bodyPr wrap="square" rtlCol="0">
            <a:spAutoFit/>
          </a:bodyPr>
          <a:lstStyle/>
          <a:p>
            <a:pPr>
              <a:lnSpc>
                <a:spcPts val="40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what do you think? Does a practitioner who has attained the level of </a:t>
            </a:r>
            <a:r>
              <a:rPr lang="en-US" altLang="zh-CN" sz="2800" b="1" dirty="0" err="1">
                <a:solidFill>
                  <a:schemeClr val="bg1"/>
                </a:solidFill>
              </a:rPr>
              <a:t>srota-āpanna</a:t>
            </a:r>
            <a:r>
              <a:rPr lang="en-US" altLang="zh-CN" sz="2800" b="1" dirty="0">
                <a:solidFill>
                  <a:schemeClr val="bg1"/>
                </a:solidFill>
              </a:rPr>
              <a:t> think: ‘I have attained the </a:t>
            </a:r>
            <a:r>
              <a:rPr lang="en-US" altLang="zh-CN" sz="2800" b="1" dirty="0" err="1">
                <a:solidFill>
                  <a:schemeClr val="bg1"/>
                </a:solidFill>
              </a:rPr>
              <a:t>realisation</a:t>
            </a:r>
            <a:r>
              <a:rPr lang="en-US" altLang="zh-CN" sz="2800" b="1" dirty="0">
                <a:solidFill>
                  <a:schemeClr val="bg1"/>
                </a:solidFill>
              </a:rPr>
              <a:t> of the </a:t>
            </a:r>
            <a:r>
              <a:rPr lang="en-US" altLang="zh-CN" sz="2800" b="1" dirty="0" err="1">
                <a:solidFill>
                  <a:schemeClr val="bg1"/>
                </a:solidFill>
              </a:rPr>
              <a:t>srota-āpanna</a:t>
            </a:r>
            <a:r>
              <a:rPr lang="en-US" altLang="zh-CN" sz="2800" b="1" dirty="0">
                <a:solidFill>
                  <a:schemeClr val="bg1"/>
                </a:solidFill>
              </a:rPr>
              <a:t>?’”</a:t>
            </a:r>
          </a:p>
          <a:p>
            <a:pPr>
              <a:lnSpc>
                <a:spcPts val="4000"/>
              </a:lnSpc>
            </a:pPr>
            <a:r>
              <a:rPr lang="en-US" altLang="zh-CN" sz="2800" b="1" dirty="0" err="1">
                <a:solidFill>
                  <a:schemeClr val="bg1"/>
                </a:solidFill>
              </a:rPr>
              <a:t>Subhūti</a:t>
            </a:r>
            <a:r>
              <a:rPr lang="en-US" altLang="zh-CN" sz="2800" b="1" dirty="0">
                <a:solidFill>
                  <a:schemeClr val="bg1"/>
                </a:solidFill>
              </a:rPr>
              <a:t> said, “No, World-honored One. And why not? Because the name </a:t>
            </a:r>
            <a:r>
              <a:rPr lang="en-US" altLang="zh-CN" sz="2800" b="1" dirty="0" err="1">
                <a:solidFill>
                  <a:schemeClr val="bg1"/>
                </a:solidFill>
              </a:rPr>
              <a:t>srota-āpanna</a:t>
            </a:r>
            <a:r>
              <a:rPr lang="en-US" altLang="zh-CN" sz="2800" b="1" dirty="0">
                <a:solidFill>
                  <a:schemeClr val="bg1"/>
                </a:solidFill>
              </a:rPr>
              <a:t> means ‘stream-enterer,’ and there is in fact no stream to be entered. One does not enter form, sound, odor, taste, touch, or mental objects. Therefore one is called a </a:t>
            </a:r>
            <a:r>
              <a:rPr lang="en-US" altLang="zh-CN" sz="2800" b="1" dirty="0" err="1">
                <a:solidFill>
                  <a:schemeClr val="bg1"/>
                </a:solidFill>
              </a:rPr>
              <a:t>srota-āpanna</a:t>
            </a:r>
            <a:r>
              <a:rPr lang="en-US" altLang="zh-CN" sz="2800" b="1" dirty="0">
                <a:solidFill>
                  <a:schemeClr val="bg1"/>
                </a:solidFill>
              </a:rPr>
              <a:t>.”</a:t>
            </a:r>
          </a:p>
        </p:txBody>
      </p:sp>
      <p:sp>
        <p:nvSpPr>
          <p:cNvPr id="19" name="矩形 18">
            <a:extLst>
              <a:ext uri="{FF2B5EF4-FFF2-40B4-BE49-F238E27FC236}">
                <a16:creationId xmlns:a16="http://schemas.microsoft.com/office/drawing/2014/main" id="{A0CA945E-D4D9-5995-6F4F-102483A4C58C}"/>
              </a:ext>
            </a:extLst>
          </p:cNvPr>
          <p:cNvSpPr/>
          <p:nvPr/>
        </p:nvSpPr>
        <p:spPr>
          <a:xfrm>
            <a:off x="19159" y="3737620"/>
            <a:ext cx="12187249" cy="2859732"/>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0" name="文字方塊 19">
            <a:extLst>
              <a:ext uri="{FF2B5EF4-FFF2-40B4-BE49-F238E27FC236}">
                <a16:creationId xmlns:a16="http://schemas.microsoft.com/office/drawing/2014/main" id="{D99349F5-E42B-7B51-31DE-F06197FCD64F}"/>
              </a:ext>
            </a:extLst>
          </p:cNvPr>
          <p:cNvSpPr txBox="1"/>
          <p:nvPr/>
        </p:nvSpPr>
        <p:spPr>
          <a:xfrm>
            <a:off x="189756" y="3737620"/>
            <a:ext cx="11809312" cy="2623667"/>
          </a:xfrm>
          <a:prstGeom prst="rect">
            <a:avLst/>
          </a:prstGeom>
          <a:noFill/>
          <a:ln>
            <a:noFill/>
          </a:ln>
        </p:spPr>
        <p:txBody>
          <a:bodyPr wrap="square" rtlCol="0">
            <a:spAutoFit/>
          </a:bodyPr>
          <a:lstStyle/>
          <a:p>
            <a:pPr>
              <a:lnSpc>
                <a:spcPts val="40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what do you think? Does a </a:t>
            </a:r>
            <a:r>
              <a:rPr lang="en-US" altLang="zh-CN" sz="2800" b="1" dirty="0" err="1">
                <a:solidFill>
                  <a:schemeClr val="bg1"/>
                </a:solidFill>
              </a:rPr>
              <a:t>sakṛdāgāmin</a:t>
            </a:r>
            <a:r>
              <a:rPr lang="en-US" altLang="zh-CN" sz="2800" b="1" dirty="0">
                <a:solidFill>
                  <a:schemeClr val="bg1"/>
                </a:solidFill>
              </a:rPr>
              <a:t> think, ‘I have attained the </a:t>
            </a:r>
            <a:r>
              <a:rPr lang="en-US" altLang="zh-CN" sz="2800" b="1" dirty="0" err="1">
                <a:solidFill>
                  <a:schemeClr val="bg1"/>
                </a:solidFill>
              </a:rPr>
              <a:t>realisation</a:t>
            </a:r>
            <a:r>
              <a:rPr lang="en-US" altLang="zh-CN" sz="2800" b="1" dirty="0">
                <a:solidFill>
                  <a:schemeClr val="bg1"/>
                </a:solidFill>
              </a:rPr>
              <a:t> of </a:t>
            </a:r>
            <a:r>
              <a:rPr lang="en-US" altLang="zh-CN" sz="2800" b="1" dirty="0" err="1">
                <a:solidFill>
                  <a:schemeClr val="bg1"/>
                </a:solidFill>
              </a:rPr>
              <a:t>sakṛdāgāmin</a:t>
            </a:r>
            <a:r>
              <a:rPr lang="en-US" altLang="zh-CN" sz="2800" b="1" dirty="0">
                <a:solidFill>
                  <a:schemeClr val="bg1"/>
                </a:solidFill>
              </a:rPr>
              <a:t>?’”</a:t>
            </a:r>
          </a:p>
          <a:p>
            <a:pPr>
              <a:lnSpc>
                <a:spcPts val="4000"/>
              </a:lnSpc>
            </a:pPr>
            <a:r>
              <a:rPr lang="en-US" altLang="zh-CN" sz="2800" b="1" dirty="0" err="1">
                <a:solidFill>
                  <a:schemeClr val="bg1"/>
                </a:solidFill>
              </a:rPr>
              <a:t>Subhūti</a:t>
            </a:r>
            <a:r>
              <a:rPr lang="en-US" altLang="zh-CN" sz="2800" b="1" dirty="0">
                <a:solidFill>
                  <a:schemeClr val="bg1"/>
                </a:solidFill>
              </a:rPr>
              <a:t> said: “No, World-honored One. And why not? Although the name </a:t>
            </a:r>
            <a:r>
              <a:rPr lang="en-US" altLang="zh-CN" sz="2800" b="1" dirty="0" err="1">
                <a:solidFill>
                  <a:schemeClr val="bg1"/>
                </a:solidFill>
              </a:rPr>
              <a:t>sakṛdāgāmin</a:t>
            </a:r>
            <a:r>
              <a:rPr lang="en-US" altLang="zh-CN" sz="2800" b="1" dirty="0">
                <a:solidFill>
                  <a:schemeClr val="bg1"/>
                </a:solidFill>
              </a:rPr>
              <a:t> means to go and come one [more time], there is, in reality, no going or coming. Therefore he is called a </a:t>
            </a:r>
            <a:r>
              <a:rPr lang="en-US" altLang="zh-CN" sz="2800" b="1" dirty="0" err="1">
                <a:solidFill>
                  <a:schemeClr val="bg1"/>
                </a:solidFill>
              </a:rPr>
              <a:t>sakṛdāgāmin</a:t>
            </a:r>
            <a:r>
              <a:rPr lang="en-US" altLang="zh-CN" sz="2800" b="1" dirty="0">
                <a:solidFill>
                  <a:schemeClr val="bg1"/>
                </a:solidFill>
              </a:rPr>
              <a:t>.”</a:t>
            </a:r>
          </a:p>
        </p:txBody>
      </p:sp>
    </p:spTree>
    <p:extLst>
      <p:ext uri="{BB962C8B-B14F-4D97-AF65-F5344CB8AC3E}">
        <p14:creationId xmlns:p14="http://schemas.microsoft.com/office/powerpoint/2010/main" val="44951577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1" grpId="0"/>
      <p:bldP spid="12" grpId="0"/>
      <p:bldP spid="13" grpId="0"/>
      <p:bldP spid="14" grpId="0" animBg="1"/>
      <p:bldP spid="15" grpId="0"/>
      <p:bldP spid="16" grpId="0"/>
      <p:bldP spid="17" grpId="0" animBg="1"/>
      <p:bldP spid="18" grpId="0"/>
      <p:bldP spid="19" grpId="0" animBg="1"/>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文字方塊 2">
            <a:extLst>
              <a:ext uri="{FF2B5EF4-FFF2-40B4-BE49-F238E27FC236}">
                <a16:creationId xmlns:a16="http://schemas.microsoft.com/office/drawing/2014/main" id="{4188BC36-01BB-F0D1-960F-5CB7B6C733CA}"/>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dirty="0">
                <a:solidFill>
                  <a:srgbClr val="FFFF00"/>
                </a:solidFill>
              </a:rPr>
              <a:t>Expound on non-attachment to facilitate understanding</a:t>
            </a:r>
          </a:p>
        </p:txBody>
      </p:sp>
      <p:sp>
        <p:nvSpPr>
          <p:cNvPr id="4" name="左大括弧 3">
            <a:extLst>
              <a:ext uri="{FF2B5EF4-FFF2-40B4-BE49-F238E27FC236}">
                <a16:creationId xmlns:a16="http://schemas.microsoft.com/office/drawing/2014/main" id="{C7710498-6D5D-53E9-87DA-37094BDA2A6B}"/>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0E5B62DE-0F7E-0663-1DC0-637D75841E1F}"/>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b="1" dirty="0">
                <a:solidFill>
                  <a:srgbClr val="FFFF00"/>
                </a:solidFill>
              </a:rPr>
              <a:t>Expound on the fruition</a:t>
            </a:r>
          </a:p>
        </p:txBody>
      </p:sp>
      <p:sp>
        <p:nvSpPr>
          <p:cNvPr id="7" name="文字方塊 6">
            <a:extLst>
              <a:ext uri="{FF2B5EF4-FFF2-40B4-BE49-F238E27FC236}">
                <a16:creationId xmlns:a16="http://schemas.microsoft.com/office/drawing/2014/main" id="{32868F77-10D5-DE5E-2F07-DC82FF9986D0}"/>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D47AE8A9-08A0-3F28-6AC0-76605CC275D8}"/>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95BD4B64-F830-0D79-9618-41A877F2F9EC}"/>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dirty="0" err="1">
                <a:solidFill>
                  <a:srgbClr val="FFFF00"/>
                </a:solidFill>
              </a:rPr>
              <a:t>Actualise</a:t>
            </a:r>
            <a:r>
              <a:rPr lang="en-US" altLang="zh-CN" sz="2800" dirty="0">
                <a:solidFill>
                  <a:srgbClr val="FFFF00"/>
                </a:solidFill>
              </a:rPr>
              <a:t> the wisdom of understanding</a:t>
            </a:r>
          </a:p>
        </p:txBody>
      </p:sp>
      <p:sp>
        <p:nvSpPr>
          <p:cNvPr id="10" name="文字方塊 9">
            <a:extLst>
              <a:ext uri="{FF2B5EF4-FFF2-40B4-BE49-F238E27FC236}">
                <a16:creationId xmlns:a16="http://schemas.microsoft.com/office/drawing/2014/main" id="{BBD6B893-9FF8-AE1E-A522-16FD6A3FBDB4}"/>
              </a:ext>
            </a:extLst>
          </p:cNvPr>
          <p:cNvSpPr txBox="1"/>
          <p:nvPr/>
        </p:nvSpPr>
        <p:spPr>
          <a:xfrm>
            <a:off x="3013330" y="6146140"/>
            <a:ext cx="4161202"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1B930FE6-459A-2B7F-67CA-C0974F7837BC}"/>
              </a:ext>
            </a:extLst>
          </p:cNvPr>
          <p:cNvSpPr/>
          <p:nvPr/>
        </p:nvSpPr>
        <p:spPr>
          <a:xfrm>
            <a:off x="5284146" y="186437"/>
            <a:ext cx="306210" cy="773117"/>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6341C22A-B904-953F-706C-CD7AFD4BD741}"/>
              </a:ext>
            </a:extLst>
          </p:cNvPr>
          <p:cNvSpPr txBox="1"/>
          <p:nvPr/>
        </p:nvSpPr>
        <p:spPr>
          <a:xfrm>
            <a:off x="5950396" y="31249"/>
            <a:ext cx="6120680" cy="523220"/>
          </a:xfrm>
          <a:prstGeom prst="rect">
            <a:avLst/>
          </a:prstGeom>
          <a:noFill/>
          <a:ln>
            <a:noFill/>
          </a:ln>
        </p:spPr>
        <p:txBody>
          <a:bodyPr wrap="square" rtlCol="0">
            <a:spAutoFit/>
          </a:bodyPr>
          <a:lstStyle/>
          <a:p>
            <a:r>
              <a:rPr lang="en-US" altLang="zh-CN" sz="2800" b="1" dirty="0">
                <a:solidFill>
                  <a:srgbClr val="FFFF00"/>
                </a:solidFill>
              </a:rPr>
              <a:t>Elucidation of the four fruits</a:t>
            </a:r>
          </a:p>
        </p:txBody>
      </p:sp>
      <p:sp>
        <p:nvSpPr>
          <p:cNvPr id="13" name="文字方塊 12">
            <a:extLst>
              <a:ext uri="{FF2B5EF4-FFF2-40B4-BE49-F238E27FC236}">
                <a16:creationId xmlns:a16="http://schemas.microsoft.com/office/drawing/2014/main" id="{43F1F1AA-3B8B-2A0F-7DB8-8D87FEDDD6F4}"/>
              </a:ext>
            </a:extLst>
          </p:cNvPr>
          <p:cNvSpPr txBox="1"/>
          <p:nvPr/>
        </p:nvSpPr>
        <p:spPr>
          <a:xfrm>
            <a:off x="5950396" y="554469"/>
            <a:ext cx="6120680" cy="523220"/>
          </a:xfrm>
          <a:prstGeom prst="rect">
            <a:avLst/>
          </a:prstGeom>
          <a:noFill/>
          <a:ln>
            <a:noFill/>
          </a:ln>
        </p:spPr>
        <p:txBody>
          <a:bodyPr wrap="square" rtlCol="0">
            <a:spAutoFit/>
          </a:bodyPr>
          <a:lstStyle/>
          <a:p>
            <a:r>
              <a:rPr lang="en-US" altLang="zh-CN" sz="2800" dirty="0">
                <a:solidFill>
                  <a:srgbClr val="FFFF00"/>
                </a:solidFill>
              </a:rPr>
              <a:t>Attainments of disciple and teacher</a:t>
            </a:r>
          </a:p>
        </p:txBody>
      </p:sp>
      <p:sp>
        <p:nvSpPr>
          <p:cNvPr id="16" name="矩形 15">
            <a:extLst>
              <a:ext uri="{FF2B5EF4-FFF2-40B4-BE49-F238E27FC236}">
                <a16:creationId xmlns:a16="http://schemas.microsoft.com/office/drawing/2014/main" id="{5E36F1FF-1B74-A5C0-2FA6-C06D30B557BC}"/>
              </a:ext>
            </a:extLst>
          </p:cNvPr>
          <p:cNvSpPr/>
          <p:nvPr/>
        </p:nvSpPr>
        <p:spPr>
          <a:xfrm>
            <a:off x="27843" y="548680"/>
            <a:ext cx="12187249" cy="2859732"/>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文字方塊 16">
            <a:extLst>
              <a:ext uri="{FF2B5EF4-FFF2-40B4-BE49-F238E27FC236}">
                <a16:creationId xmlns:a16="http://schemas.microsoft.com/office/drawing/2014/main" id="{CFFEF0A4-55F8-5AAA-F145-98FF07A22F67}"/>
              </a:ext>
            </a:extLst>
          </p:cNvPr>
          <p:cNvSpPr txBox="1"/>
          <p:nvPr/>
        </p:nvSpPr>
        <p:spPr>
          <a:xfrm>
            <a:off x="198440" y="548680"/>
            <a:ext cx="11809312" cy="2623667"/>
          </a:xfrm>
          <a:prstGeom prst="rect">
            <a:avLst/>
          </a:prstGeom>
          <a:noFill/>
          <a:ln>
            <a:noFill/>
          </a:ln>
        </p:spPr>
        <p:txBody>
          <a:bodyPr wrap="square" rtlCol="0">
            <a:spAutoFit/>
          </a:bodyPr>
          <a:lstStyle/>
          <a:p>
            <a:pPr>
              <a:lnSpc>
                <a:spcPts val="40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what do you think? Does the adept who has attained the level of </a:t>
            </a:r>
            <a:r>
              <a:rPr lang="en-US" altLang="zh-CN" sz="2800" b="1" dirty="0" err="1">
                <a:solidFill>
                  <a:schemeClr val="bg1"/>
                </a:solidFill>
              </a:rPr>
              <a:t>anāgāmin</a:t>
            </a:r>
            <a:r>
              <a:rPr lang="en-US" altLang="zh-CN" sz="2800" b="1" dirty="0">
                <a:solidFill>
                  <a:schemeClr val="bg1"/>
                </a:solidFill>
              </a:rPr>
              <a:t> say, ‘I have achieved the </a:t>
            </a:r>
            <a:r>
              <a:rPr lang="en-US" altLang="zh-CN" sz="2800" b="1" dirty="0" err="1">
                <a:solidFill>
                  <a:schemeClr val="bg1"/>
                </a:solidFill>
              </a:rPr>
              <a:t>realisation</a:t>
            </a:r>
            <a:r>
              <a:rPr lang="en-US" altLang="zh-CN" sz="2800" b="1" dirty="0">
                <a:solidFill>
                  <a:schemeClr val="bg1"/>
                </a:solidFill>
              </a:rPr>
              <a:t> of the </a:t>
            </a:r>
            <a:r>
              <a:rPr lang="en-US" altLang="zh-CN" sz="2800" b="1" dirty="0" err="1">
                <a:solidFill>
                  <a:schemeClr val="bg1"/>
                </a:solidFill>
              </a:rPr>
              <a:t>anāgāmin</a:t>
            </a:r>
            <a:r>
              <a:rPr lang="en-US" altLang="zh-CN" sz="2800" b="1" dirty="0">
                <a:solidFill>
                  <a:schemeClr val="bg1"/>
                </a:solidFill>
              </a:rPr>
              <a:t>?’”</a:t>
            </a:r>
          </a:p>
          <a:p>
            <a:pPr>
              <a:lnSpc>
                <a:spcPts val="4000"/>
              </a:lnSpc>
            </a:pPr>
            <a:r>
              <a:rPr lang="en-US" altLang="zh-CN" sz="2800" b="1" dirty="0" err="1">
                <a:solidFill>
                  <a:schemeClr val="bg1"/>
                </a:solidFill>
              </a:rPr>
              <a:t>Subhūti</a:t>
            </a:r>
            <a:r>
              <a:rPr lang="en-US" altLang="zh-CN" sz="2800" b="1" dirty="0">
                <a:solidFill>
                  <a:schemeClr val="bg1"/>
                </a:solidFill>
              </a:rPr>
              <a:t> said, “No, World-honored One. And why not? </a:t>
            </a:r>
            <a:r>
              <a:rPr lang="en-US" altLang="zh-CN" sz="2800" b="1" dirty="0" err="1">
                <a:solidFill>
                  <a:schemeClr val="bg1"/>
                </a:solidFill>
              </a:rPr>
              <a:t>Anāgāmin</a:t>
            </a:r>
            <a:r>
              <a:rPr lang="en-US" altLang="zh-CN" sz="2800" b="1" dirty="0">
                <a:solidFill>
                  <a:schemeClr val="bg1"/>
                </a:solidFill>
              </a:rPr>
              <a:t> means non-returning [to this world], but there is, in fact, no such thing as returning. Therefore this person is called an </a:t>
            </a:r>
            <a:r>
              <a:rPr lang="en-US" altLang="zh-CN" sz="2800" b="1" dirty="0" err="1">
                <a:solidFill>
                  <a:schemeClr val="bg1"/>
                </a:solidFill>
              </a:rPr>
              <a:t>anāgāmin</a:t>
            </a:r>
            <a:r>
              <a:rPr lang="en-US" altLang="zh-CN" sz="2800" b="1" dirty="0">
                <a:solidFill>
                  <a:schemeClr val="bg1"/>
                </a:solidFill>
              </a:rPr>
              <a:t>.”</a:t>
            </a:r>
          </a:p>
        </p:txBody>
      </p:sp>
      <p:sp>
        <p:nvSpPr>
          <p:cNvPr id="18" name="矩形 17">
            <a:extLst>
              <a:ext uri="{FF2B5EF4-FFF2-40B4-BE49-F238E27FC236}">
                <a16:creationId xmlns:a16="http://schemas.microsoft.com/office/drawing/2014/main" id="{8C94F1C4-D80B-C731-DFEA-1599F7978242}"/>
              </a:ext>
            </a:extLst>
          </p:cNvPr>
          <p:cNvSpPr/>
          <p:nvPr/>
        </p:nvSpPr>
        <p:spPr>
          <a:xfrm>
            <a:off x="99851" y="3429000"/>
            <a:ext cx="12187249" cy="3291780"/>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文字方塊 18">
            <a:extLst>
              <a:ext uri="{FF2B5EF4-FFF2-40B4-BE49-F238E27FC236}">
                <a16:creationId xmlns:a16="http://schemas.microsoft.com/office/drawing/2014/main" id="{6CC06680-5DCA-8C21-11C4-64FA1F5F3FED}"/>
              </a:ext>
            </a:extLst>
          </p:cNvPr>
          <p:cNvSpPr txBox="1"/>
          <p:nvPr/>
        </p:nvSpPr>
        <p:spPr>
          <a:xfrm>
            <a:off x="270448" y="3429000"/>
            <a:ext cx="11809312" cy="3136628"/>
          </a:xfrm>
          <a:prstGeom prst="rect">
            <a:avLst/>
          </a:prstGeom>
          <a:noFill/>
          <a:ln>
            <a:noFill/>
          </a:ln>
        </p:spPr>
        <p:txBody>
          <a:bodyPr wrap="square" rtlCol="0">
            <a:spAutoFit/>
          </a:bodyPr>
          <a:lstStyle/>
          <a:p>
            <a:pPr>
              <a:lnSpc>
                <a:spcPts val="40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what do you think? Does the arhat think, ‘I have attained the </a:t>
            </a:r>
            <a:r>
              <a:rPr lang="en-US" altLang="zh-CN" sz="2800" b="1" dirty="0" err="1">
                <a:solidFill>
                  <a:schemeClr val="bg1"/>
                </a:solidFill>
              </a:rPr>
              <a:t>realisation</a:t>
            </a:r>
            <a:r>
              <a:rPr lang="en-US" altLang="zh-CN" sz="2800" b="1" dirty="0">
                <a:solidFill>
                  <a:schemeClr val="bg1"/>
                </a:solidFill>
              </a:rPr>
              <a:t> of the arhat?’”</a:t>
            </a:r>
          </a:p>
          <a:p>
            <a:pPr>
              <a:lnSpc>
                <a:spcPts val="4000"/>
              </a:lnSpc>
            </a:pPr>
            <a:r>
              <a:rPr lang="en-US" altLang="zh-CN" sz="2800" b="1" dirty="0">
                <a:solidFill>
                  <a:schemeClr val="bg1"/>
                </a:solidFill>
              </a:rPr>
              <a:t>“No, World-honored One. And why not? There is, in reality, no such a thing called ‘arhat.’ World-honored One, if an arhat should give rise to the thought, ‘I have attained the </a:t>
            </a:r>
            <a:r>
              <a:rPr lang="en-US" altLang="zh-CN" sz="2800" b="1" dirty="0" err="1">
                <a:solidFill>
                  <a:schemeClr val="bg1"/>
                </a:solidFill>
              </a:rPr>
              <a:t>realisation</a:t>
            </a:r>
            <a:r>
              <a:rPr lang="en-US" altLang="zh-CN" sz="2800" b="1" dirty="0">
                <a:solidFill>
                  <a:schemeClr val="bg1"/>
                </a:solidFill>
              </a:rPr>
              <a:t> of the arhat, this would mean that he is attached to the notions of self, person, sentient being, and life span.’”</a:t>
            </a:r>
          </a:p>
        </p:txBody>
      </p:sp>
    </p:spTree>
    <p:extLst>
      <p:ext uri="{BB962C8B-B14F-4D97-AF65-F5344CB8AC3E}">
        <p14:creationId xmlns:p14="http://schemas.microsoft.com/office/powerpoint/2010/main" val="258435585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8" grpId="0" animBg="1"/>
      <p:bldP spid="19"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文字方塊 2">
            <a:extLst>
              <a:ext uri="{FF2B5EF4-FFF2-40B4-BE49-F238E27FC236}">
                <a16:creationId xmlns:a16="http://schemas.microsoft.com/office/drawing/2014/main" id="{44A7127F-6AA0-4356-595F-65DCA2DBD11C}"/>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dirty="0">
                <a:solidFill>
                  <a:srgbClr val="FFFF00"/>
                </a:solidFill>
              </a:rPr>
              <a:t>Expound on non-attachment to facilitate understanding</a:t>
            </a:r>
          </a:p>
        </p:txBody>
      </p:sp>
      <p:sp>
        <p:nvSpPr>
          <p:cNvPr id="4" name="左大括弧 3">
            <a:extLst>
              <a:ext uri="{FF2B5EF4-FFF2-40B4-BE49-F238E27FC236}">
                <a16:creationId xmlns:a16="http://schemas.microsoft.com/office/drawing/2014/main" id="{F1820362-064F-FA13-8551-B5D960A02002}"/>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DA60DC96-853D-C4CF-C155-35B57D15BC03}"/>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b="1" dirty="0">
                <a:solidFill>
                  <a:srgbClr val="FFFF00"/>
                </a:solidFill>
              </a:rPr>
              <a:t>Expound on the fruition</a:t>
            </a:r>
          </a:p>
        </p:txBody>
      </p:sp>
      <p:sp>
        <p:nvSpPr>
          <p:cNvPr id="7" name="文字方塊 6">
            <a:extLst>
              <a:ext uri="{FF2B5EF4-FFF2-40B4-BE49-F238E27FC236}">
                <a16:creationId xmlns:a16="http://schemas.microsoft.com/office/drawing/2014/main" id="{A469F293-48E1-2BF1-443D-980153D6F98A}"/>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2F7E2894-F6A8-E36E-5AF4-4DE312881B03}"/>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048416E6-A875-720D-9A7E-18653B754BB3}"/>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dirty="0" err="1">
                <a:solidFill>
                  <a:srgbClr val="FFFF00"/>
                </a:solidFill>
              </a:rPr>
              <a:t>Actualise</a:t>
            </a:r>
            <a:r>
              <a:rPr lang="en-US" altLang="zh-CN" sz="2800" dirty="0">
                <a:solidFill>
                  <a:srgbClr val="FFFF00"/>
                </a:solidFill>
              </a:rPr>
              <a:t> the wisdom of understanding</a:t>
            </a:r>
          </a:p>
        </p:txBody>
      </p:sp>
      <p:sp>
        <p:nvSpPr>
          <p:cNvPr id="10" name="文字方塊 9">
            <a:extLst>
              <a:ext uri="{FF2B5EF4-FFF2-40B4-BE49-F238E27FC236}">
                <a16:creationId xmlns:a16="http://schemas.microsoft.com/office/drawing/2014/main" id="{6C5363BB-8C2C-7E75-4475-E48AAF6F8E88}"/>
              </a:ext>
            </a:extLst>
          </p:cNvPr>
          <p:cNvSpPr txBox="1"/>
          <p:nvPr/>
        </p:nvSpPr>
        <p:spPr>
          <a:xfrm>
            <a:off x="3013330" y="6146140"/>
            <a:ext cx="4665258"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7A0FB35B-B274-4D67-5C08-C6DEEC7D5AD8}"/>
              </a:ext>
            </a:extLst>
          </p:cNvPr>
          <p:cNvSpPr/>
          <p:nvPr/>
        </p:nvSpPr>
        <p:spPr>
          <a:xfrm>
            <a:off x="5284146" y="186437"/>
            <a:ext cx="306210" cy="773117"/>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397CB7F9-FAA9-6031-29E6-A121025B467E}"/>
              </a:ext>
            </a:extLst>
          </p:cNvPr>
          <p:cNvSpPr txBox="1"/>
          <p:nvPr/>
        </p:nvSpPr>
        <p:spPr>
          <a:xfrm>
            <a:off x="5950396" y="31249"/>
            <a:ext cx="6120680" cy="523220"/>
          </a:xfrm>
          <a:prstGeom prst="rect">
            <a:avLst/>
          </a:prstGeom>
          <a:noFill/>
          <a:ln>
            <a:noFill/>
          </a:ln>
        </p:spPr>
        <p:txBody>
          <a:bodyPr wrap="square" rtlCol="0">
            <a:spAutoFit/>
          </a:bodyPr>
          <a:lstStyle/>
          <a:p>
            <a:r>
              <a:rPr lang="en-US" altLang="zh-CN" sz="2800" dirty="0">
                <a:solidFill>
                  <a:srgbClr val="FFFF00"/>
                </a:solidFill>
              </a:rPr>
              <a:t>Elucidation of the four fruits</a:t>
            </a:r>
          </a:p>
        </p:txBody>
      </p:sp>
      <p:sp>
        <p:nvSpPr>
          <p:cNvPr id="13" name="文字方塊 12">
            <a:extLst>
              <a:ext uri="{FF2B5EF4-FFF2-40B4-BE49-F238E27FC236}">
                <a16:creationId xmlns:a16="http://schemas.microsoft.com/office/drawing/2014/main" id="{E34FE5D4-E806-1042-C1D5-ACC3C1907DB0}"/>
              </a:ext>
            </a:extLst>
          </p:cNvPr>
          <p:cNvSpPr txBox="1"/>
          <p:nvPr/>
        </p:nvSpPr>
        <p:spPr>
          <a:xfrm>
            <a:off x="5950396" y="554469"/>
            <a:ext cx="6120680" cy="523220"/>
          </a:xfrm>
          <a:prstGeom prst="rect">
            <a:avLst/>
          </a:prstGeom>
          <a:noFill/>
          <a:ln>
            <a:noFill/>
          </a:ln>
        </p:spPr>
        <p:txBody>
          <a:bodyPr wrap="square" rtlCol="0">
            <a:spAutoFit/>
          </a:bodyPr>
          <a:lstStyle/>
          <a:p>
            <a:r>
              <a:rPr lang="en-US" altLang="zh-CN" sz="2800" b="1" dirty="0">
                <a:solidFill>
                  <a:srgbClr val="FFFF00"/>
                </a:solidFill>
              </a:rPr>
              <a:t>Attainments of disciple and teacher</a:t>
            </a:r>
          </a:p>
        </p:txBody>
      </p:sp>
      <p:sp>
        <p:nvSpPr>
          <p:cNvPr id="16" name="矩形 15">
            <a:extLst>
              <a:ext uri="{FF2B5EF4-FFF2-40B4-BE49-F238E27FC236}">
                <a16:creationId xmlns:a16="http://schemas.microsoft.com/office/drawing/2014/main" id="{CCF65567-3A4E-621D-0B7D-E44DEF198705}"/>
              </a:ext>
            </a:extLst>
          </p:cNvPr>
          <p:cNvSpPr/>
          <p:nvPr/>
        </p:nvSpPr>
        <p:spPr>
          <a:xfrm>
            <a:off x="19159" y="1124744"/>
            <a:ext cx="12187249" cy="4464496"/>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文字方塊 16">
            <a:extLst>
              <a:ext uri="{FF2B5EF4-FFF2-40B4-BE49-F238E27FC236}">
                <a16:creationId xmlns:a16="http://schemas.microsoft.com/office/drawing/2014/main" id="{DAFD2419-5AA2-E715-6858-23F671D771F7}"/>
              </a:ext>
            </a:extLst>
          </p:cNvPr>
          <p:cNvSpPr txBox="1"/>
          <p:nvPr/>
        </p:nvSpPr>
        <p:spPr>
          <a:xfrm>
            <a:off x="189756" y="1124744"/>
            <a:ext cx="11809312" cy="4162550"/>
          </a:xfrm>
          <a:prstGeom prst="rect">
            <a:avLst/>
          </a:prstGeom>
          <a:noFill/>
          <a:ln>
            <a:noFill/>
          </a:ln>
        </p:spPr>
        <p:txBody>
          <a:bodyPr wrap="square" rtlCol="0">
            <a:spAutoFit/>
          </a:bodyPr>
          <a:lstStyle/>
          <a:p>
            <a:pPr>
              <a:lnSpc>
                <a:spcPts val="4000"/>
              </a:lnSpc>
            </a:pPr>
            <a:r>
              <a:rPr lang="en-US" altLang="zh-CN" sz="2800" b="1" dirty="0">
                <a:solidFill>
                  <a:schemeClr val="bg1"/>
                </a:solidFill>
              </a:rPr>
              <a:t>“World-honored One, you have said that I am the most proficient in terms of the attainment of the meditative absorption of no-contention, and that I am the arhat most free from the desire. But I do not give rise to the thought that I am an arhat who is free from desire. World-honored One, if I were to give rise to the thought that I have attained the level of the arhat, then you would not have said of me that I enjoy the practice of forest-dwelling, since there is in actuality nothing for me to </a:t>
            </a:r>
            <a:r>
              <a:rPr lang="en-US" altLang="zh-CN" sz="2800" b="1" dirty="0" err="1">
                <a:solidFill>
                  <a:schemeClr val="bg1"/>
                </a:solidFill>
              </a:rPr>
              <a:t>practise</a:t>
            </a:r>
            <a:r>
              <a:rPr lang="en-US" altLang="zh-CN" sz="2800" b="1" dirty="0">
                <a:solidFill>
                  <a:schemeClr val="bg1"/>
                </a:solidFill>
              </a:rPr>
              <a:t>. Therefore I am called ‘</a:t>
            </a:r>
            <a:r>
              <a:rPr lang="en-US" altLang="zh-CN" sz="2800" b="1" dirty="0" err="1">
                <a:solidFill>
                  <a:schemeClr val="bg1"/>
                </a:solidFill>
              </a:rPr>
              <a:t>Subhūti</a:t>
            </a:r>
            <a:r>
              <a:rPr lang="en-US" altLang="zh-CN" sz="2800" b="1" dirty="0">
                <a:solidFill>
                  <a:schemeClr val="bg1"/>
                </a:solidFill>
              </a:rPr>
              <a:t>, the one who enjoys the practice of forest-dwelling.’”</a:t>
            </a:r>
          </a:p>
        </p:txBody>
      </p:sp>
    </p:spTree>
    <p:extLst>
      <p:ext uri="{BB962C8B-B14F-4D97-AF65-F5344CB8AC3E}">
        <p14:creationId xmlns:p14="http://schemas.microsoft.com/office/powerpoint/2010/main" val="1112118690"/>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文字方塊 2">
            <a:extLst>
              <a:ext uri="{FF2B5EF4-FFF2-40B4-BE49-F238E27FC236}">
                <a16:creationId xmlns:a16="http://schemas.microsoft.com/office/drawing/2014/main" id="{EB4D3485-0545-351E-215A-025557065A3A}"/>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dirty="0">
                <a:solidFill>
                  <a:srgbClr val="FFFF00"/>
                </a:solidFill>
              </a:rPr>
              <a:t>Expound on non-attachment to facilitate understanding</a:t>
            </a:r>
          </a:p>
        </p:txBody>
      </p:sp>
      <p:sp>
        <p:nvSpPr>
          <p:cNvPr id="4" name="左大括弧 3">
            <a:extLst>
              <a:ext uri="{FF2B5EF4-FFF2-40B4-BE49-F238E27FC236}">
                <a16:creationId xmlns:a16="http://schemas.microsoft.com/office/drawing/2014/main" id="{3343E6B5-D804-578E-BE21-164873D49D49}"/>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7" name="文字方塊 6">
            <a:extLst>
              <a:ext uri="{FF2B5EF4-FFF2-40B4-BE49-F238E27FC236}">
                <a16:creationId xmlns:a16="http://schemas.microsoft.com/office/drawing/2014/main" id="{ADB9D0B3-B015-95AC-BB12-3857C22DE90C}"/>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b="1" dirty="0">
                <a:solidFill>
                  <a:srgbClr val="FFFF00"/>
                </a:solidFill>
              </a:rPr>
              <a:t>Expound on the fruition</a:t>
            </a:r>
          </a:p>
        </p:txBody>
      </p:sp>
      <p:sp>
        <p:nvSpPr>
          <p:cNvPr id="8" name="文字方塊 7">
            <a:extLst>
              <a:ext uri="{FF2B5EF4-FFF2-40B4-BE49-F238E27FC236}">
                <a16:creationId xmlns:a16="http://schemas.microsoft.com/office/drawing/2014/main" id="{4F8952D7-C95C-2117-2F1F-C3EF2505100E}"/>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9" name="文字方塊 8">
            <a:extLst>
              <a:ext uri="{FF2B5EF4-FFF2-40B4-BE49-F238E27FC236}">
                <a16:creationId xmlns:a16="http://schemas.microsoft.com/office/drawing/2014/main" id="{EBCF00F7-9794-0540-BD00-493CD4067252}"/>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10" name="文字方塊 9">
            <a:extLst>
              <a:ext uri="{FF2B5EF4-FFF2-40B4-BE49-F238E27FC236}">
                <a16:creationId xmlns:a16="http://schemas.microsoft.com/office/drawing/2014/main" id="{ADCCA74D-B8EB-B894-5017-C4965644FBD9}"/>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dirty="0" err="1">
                <a:solidFill>
                  <a:srgbClr val="FFFF00"/>
                </a:solidFill>
              </a:rPr>
              <a:t>Actualise</a:t>
            </a:r>
            <a:r>
              <a:rPr lang="en-US" altLang="zh-CN" sz="2800" dirty="0">
                <a:solidFill>
                  <a:srgbClr val="FFFF00"/>
                </a:solidFill>
              </a:rPr>
              <a:t> the wisdom of understanding</a:t>
            </a:r>
          </a:p>
        </p:txBody>
      </p:sp>
      <p:sp>
        <p:nvSpPr>
          <p:cNvPr id="11" name="文字方塊 10">
            <a:extLst>
              <a:ext uri="{FF2B5EF4-FFF2-40B4-BE49-F238E27FC236}">
                <a16:creationId xmlns:a16="http://schemas.microsoft.com/office/drawing/2014/main" id="{6C9E684A-E02C-B347-D430-A3790E9D0E7D}"/>
              </a:ext>
            </a:extLst>
          </p:cNvPr>
          <p:cNvSpPr txBox="1"/>
          <p:nvPr/>
        </p:nvSpPr>
        <p:spPr>
          <a:xfrm>
            <a:off x="3013330" y="6146140"/>
            <a:ext cx="4665258"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2" name="左大括弧 11">
            <a:extLst>
              <a:ext uri="{FF2B5EF4-FFF2-40B4-BE49-F238E27FC236}">
                <a16:creationId xmlns:a16="http://schemas.microsoft.com/office/drawing/2014/main" id="{04F7EE0F-8711-00AF-F2B4-722069897870}"/>
              </a:ext>
            </a:extLst>
          </p:cNvPr>
          <p:cNvSpPr/>
          <p:nvPr/>
        </p:nvSpPr>
        <p:spPr>
          <a:xfrm>
            <a:off x="5284146" y="186437"/>
            <a:ext cx="306210" cy="773117"/>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3" name="文字方塊 12">
            <a:extLst>
              <a:ext uri="{FF2B5EF4-FFF2-40B4-BE49-F238E27FC236}">
                <a16:creationId xmlns:a16="http://schemas.microsoft.com/office/drawing/2014/main" id="{A157E9E9-4AB1-4049-1E3A-44274B64B8C5}"/>
              </a:ext>
            </a:extLst>
          </p:cNvPr>
          <p:cNvSpPr txBox="1"/>
          <p:nvPr/>
        </p:nvSpPr>
        <p:spPr>
          <a:xfrm>
            <a:off x="5950396" y="31249"/>
            <a:ext cx="6120680" cy="523220"/>
          </a:xfrm>
          <a:prstGeom prst="rect">
            <a:avLst/>
          </a:prstGeom>
          <a:noFill/>
          <a:ln>
            <a:noFill/>
          </a:ln>
        </p:spPr>
        <p:txBody>
          <a:bodyPr wrap="square" rtlCol="0">
            <a:spAutoFit/>
          </a:bodyPr>
          <a:lstStyle/>
          <a:p>
            <a:r>
              <a:rPr lang="en-US" altLang="zh-CN" sz="2800" dirty="0">
                <a:solidFill>
                  <a:srgbClr val="FFFF00"/>
                </a:solidFill>
              </a:rPr>
              <a:t>Elucidation of the four fruits</a:t>
            </a:r>
          </a:p>
        </p:txBody>
      </p:sp>
      <p:sp>
        <p:nvSpPr>
          <p:cNvPr id="14" name="文字方塊 13">
            <a:extLst>
              <a:ext uri="{FF2B5EF4-FFF2-40B4-BE49-F238E27FC236}">
                <a16:creationId xmlns:a16="http://schemas.microsoft.com/office/drawing/2014/main" id="{3AB255F8-6B96-97FF-76B0-B4BA4737E111}"/>
              </a:ext>
            </a:extLst>
          </p:cNvPr>
          <p:cNvSpPr txBox="1"/>
          <p:nvPr/>
        </p:nvSpPr>
        <p:spPr>
          <a:xfrm>
            <a:off x="5950396" y="554469"/>
            <a:ext cx="6120680" cy="523220"/>
          </a:xfrm>
          <a:prstGeom prst="rect">
            <a:avLst/>
          </a:prstGeom>
          <a:noFill/>
          <a:ln>
            <a:noFill/>
          </a:ln>
        </p:spPr>
        <p:txBody>
          <a:bodyPr wrap="square" rtlCol="0">
            <a:spAutoFit/>
          </a:bodyPr>
          <a:lstStyle/>
          <a:p>
            <a:r>
              <a:rPr lang="en-US" altLang="zh-CN" sz="2800" b="1" dirty="0">
                <a:solidFill>
                  <a:srgbClr val="FFFF00"/>
                </a:solidFill>
              </a:rPr>
              <a:t>Attainments of disciple and teacher</a:t>
            </a:r>
          </a:p>
        </p:txBody>
      </p:sp>
      <p:sp>
        <p:nvSpPr>
          <p:cNvPr id="15" name="矩形 14">
            <a:extLst>
              <a:ext uri="{FF2B5EF4-FFF2-40B4-BE49-F238E27FC236}">
                <a16:creationId xmlns:a16="http://schemas.microsoft.com/office/drawing/2014/main" id="{C6D3C4B7-02A5-4A54-682E-0A2FF8F67442}"/>
              </a:ext>
            </a:extLst>
          </p:cNvPr>
          <p:cNvSpPr/>
          <p:nvPr/>
        </p:nvSpPr>
        <p:spPr>
          <a:xfrm>
            <a:off x="19159" y="1256417"/>
            <a:ext cx="12187249" cy="3108687"/>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文字方塊 15">
            <a:extLst>
              <a:ext uri="{FF2B5EF4-FFF2-40B4-BE49-F238E27FC236}">
                <a16:creationId xmlns:a16="http://schemas.microsoft.com/office/drawing/2014/main" id="{4FF0512E-1036-D5A6-275B-8CC4304718BE}"/>
              </a:ext>
            </a:extLst>
          </p:cNvPr>
          <p:cNvSpPr txBox="1"/>
          <p:nvPr/>
        </p:nvSpPr>
        <p:spPr>
          <a:xfrm>
            <a:off x="117749" y="1243042"/>
            <a:ext cx="11809312" cy="3054682"/>
          </a:xfrm>
          <a:prstGeom prst="rect">
            <a:avLst/>
          </a:prstGeom>
          <a:noFill/>
          <a:ln>
            <a:noFill/>
          </a:ln>
        </p:spPr>
        <p:txBody>
          <a:bodyPr wrap="square" rtlCol="0">
            <a:spAutoFit/>
          </a:bodyPr>
          <a:lstStyle/>
          <a:p>
            <a:pPr>
              <a:lnSpc>
                <a:spcPts val="3300"/>
              </a:lnSpc>
            </a:pPr>
            <a:r>
              <a:rPr lang="en-US" altLang="zh-CN" sz="2800" b="1" dirty="0">
                <a:solidFill>
                  <a:schemeClr val="bg1"/>
                </a:solidFill>
              </a:rPr>
              <a:t>The Buddha said to </a:t>
            </a:r>
            <a:r>
              <a:rPr lang="en-US" altLang="zh-CN" sz="2800" b="1" dirty="0" err="1">
                <a:solidFill>
                  <a:schemeClr val="bg1"/>
                </a:solidFill>
              </a:rPr>
              <a:t>Subhūti</a:t>
            </a:r>
            <a:r>
              <a:rPr lang="en-US" altLang="zh-CN" sz="2800" b="1" dirty="0">
                <a:solidFill>
                  <a:schemeClr val="bg1"/>
                </a:solidFill>
              </a:rPr>
              <a:t>, “What do you think? When the </a:t>
            </a:r>
            <a:r>
              <a:rPr lang="en-US" altLang="zh-CN" sz="2800" b="1" dirty="0" err="1">
                <a:solidFill>
                  <a:schemeClr val="bg1"/>
                </a:solidFill>
              </a:rPr>
              <a:t>tathāgata</a:t>
            </a:r>
            <a:r>
              <a:rPr lang="en-US" altLang="zh-CN" sz="2800" b="1" dirty="0">
                <a:solidFill>
                  <a:schemeClr val="bg1"/>
                </a:solidFill>
              </a:rPr>
              <a:t> studied under </a:t>
            </a:r>
            <a:r>
              <a:rPr lang="en-US" altLang="zh-CN" sz="2800" b="1" dirty="0" err="1">
                <a:solidFill>
                  <a:schemeClr val="bg1"/>
                </a:solidFill>
              </a:rPr>
              <a:t>Dīpaṃkara</a:t>
            </a:r>
            <a:r>
              <a:rPr lang="en-US" altLang="zh-CN" sz="2800" b="1" dirty="0">
                <a:solidFill>
                  <a:schemeClr val="bg1"/>
                </a:solidFill>
              </a:rPr>
              <a:t> Buddha, did he gain any attainment in the dharma?”</a:t>
            </a:r>
          </a:p>
          <a:p>
            <a:pPr>
              <a:lnSpc>
                <a:spcPts val="3300"/>
              </a:lnSpc>
            </a:pPr>
            <a:r>
              <a:rPr lang="en-US" altLang="zh-CN" sz="2800" b="1" dirty="0">
                <a:solidFill>
                  <a:schemeClr val="bg1"/>
                </a:solidFill>
              </a:rPr>
              <a:t>“World-honored One, when the Tathāgata studied under </a:t>
            </a:r>
            <a:r>
              <a:rPr lang="en-US" altLang="zh-CN" sz="2800" b="1" dirty="0" err="1">
                <a:solidFill>
                  <a:schemeClr val="bg1"/>
                </a:solidFill>
              </a:rPr>
              <a:t>Dīpaṃkara</a:t>
            </a:r>
            <a:r>
              <a:rPr lang="en-US" altLang="zh-CN" sz="2800" b="1" dirty="0">
                <a:solidFill>
                  <a:schemeClr val="bg1"/>
                </a:solidFill>
              </a:rPr>
              <a:t> Buddha, there was, in reality, nothing that he attained in the dharma.”</a:t>
            </a:r>
          </a:p>
          <a:p>
            <a:pPr>
              <a:lnSpc>
                <a:spcPts val="33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what do you think? Does the Buddha create sublime Buddha-lands?”</a:t>
            </a:r>
          </a:p>
          <a:p>
            <a:pPr>
              <a:lnSpc>
                <a:spcPts val="3300"/>
              </a:lnSpc>
            </a:pPr>
            <a:r>
              <a:rPr lang="en-US" altLang="zh-CN" sz="2800" b="1" dirty="0">
                <a:solidFill>
                  <a:schemeClr val="bg1"/>
                </a:solidFill>
              </a:rPr>
              <a:t>“No, he does not, World-honored One. And why not? Sublime Buddha-lands are not sublime. Therefore they care called sublime.”</a:t>
            </a:r>
          </a:p>
        </p:txBody>
      </p:sp>
      <p:sp>
        <p:nvSpPr>
          <p:cNvPr id="17" name="矩形 16">
            <a:extLst>
              <a:ext uri="{FF2B5EF4-FFF2-40B4-BE49-F238E27FC236}">
                <a16:creationId xmlns:a16="http://schemas.microsoft.com/office/drawing/2014/main" id="{65C32EDD-5DCB-6A82-F213-FAF01B19A1E2}"/>
              </a:ext>
            </a:extLst>
          </p:cNvPr>
          <p:cNvSpPr/>
          <p:nvPr/>
        </p:nvSpPr>
        <p:spPr>
          <a:xfrm>
            <a:off x="19159" y="4471183"/>
            <a:ext cx="12187249" cy="2198177"/>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8" name="文字方塊 17">
            <a:extLst>
              <a:ext uri="{FF2B5EF4-FFF2-40B4-BE49-F238E27FC236}">
                <a16:creationId xmlns:a16="http://schemas.microsoft.com/office/drawing/2014/main" id="{DEB1F789-648D-BD19-E1B5-BE79D41E3940}"/>
              </a:ext>
            </a:extLst>
          </p:cNvPr>
          <p:cNvSpPr txBox="1"/>
          <p:nvPr/>
        </p:nvSpPr>
        <p:spPr>
          <a:xfrm>
            <a:off x="189756" y="4471184"/>
            <a:ext cx="11809312" cy="2208297"/>
          </a:xfrm>
          <a:prstGeom prst="rect">
            <a:avLst/>
          </a:prstGeom>
          <a:noFill/>
          <a:ln>
            <a:noFill/>
          </a:ln>
        </p:spPr>
        <p:txBody>
          <a:bodyPr wrap="square" rtlCol="0">
            <a:spAutoFit/>
          </a:bodyPr>
          <a:lstStyle/>
          <a:p>
            <a:pPr>
              <a:lnSpc>
                <a:spcPts val="3300"/>
              </a:lnSpc>
            </a:pPr>
            <a:r>
              <a:rPr lang="en-US" altLang="zh-CN" sz="2800" b="1" dirty="0">
                <a:solidFill>
                  <a:schemeClr val="bg1"/>
                </a:solidFill>
              </a:rPr>
              <a:t>“And so, </a:t>
            </a:r>
            <a:r>
              <a:rPr lang="en-US" altLang="zh-CN" sz="2800" b="1" dirty="0" err="1">
                <a:solidFill>
                  <a:schemeClr val="bg1"/>
                </a:solidFill>
              </a:rPr>
              <a:t>Subhūti</a:t>
            </a:r>
            <a:r>
              <a:rPr lang="en-US" altLang="zh-CN" sz="2800" b="1" dirty="0">
                <a:solidFill>
                  <a:schemeClr val="bg1"/>
                </a:solidFill>
              </a:rPr>
              <a:t>, the bodhisattvas and </a:t>
            </a:r>
            <a:r>
              <a:rPr lang="en-US" altLang="zh-CN" sz="2800" b="1" dirty="0" err="1">
                <a:solidFill>
                  <a:schemeClr val="bg1"/>
                </a:solidFill>
              </a:rPr>
              <a:t>mahasattvas</a:t>
            </a:r>
            <a:r>
              <a:rPr lang="en-US" altLang="zh-CN" sz="2800" b="1" dirty="0">
                <a:solidFill>
                  <a:schemeClr val="bg1"/>
                </a:solidFill>
              </a:rPr>
              <a:t> should give rise to the pure aspiration in this way: they should not give rise to the aspiration while abiding in form. They should not give rise to the aspiration while abiding in sound, odor, taste, touch, or concepts. They should give rise to the aspiration while not abiding in anything.”</a:t>
            </a:r>
          </a:p>
        </p:txBody>
      </p:sp>
    </p:spTree>
    <p:extLst>
      <p:ext uri="{BB962C8B-B14F-4D97-AF65-F5344CB8AC3E}">
        <p14:creationId xmlns:p14="http://schemas.microsoft.com/office/powerpoint/2010/main" val="2080078883"/>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3" name="文字方塊 2">
            <a:extLst>
              <a:ext uri="{FF2B5EF4-FFF2-40B4-BE49-F238E27FC236}">
                <a16:creationId xmlns:a16="http://schemas.microsoft.com/office/drawing/2014/main" id="{DE1162CF-4D97-FA84-8BC8-024C0344AD2F}"/>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dirty="0">
                <a:solidFill>
                  <a:srgbClr val="FFFF00"/>
                </a:solidFill>
              </a:rPr>
              <a:t>Expound on non-attachment to facilitate understanding</a:t>
            </a:r>
          </a:p>
        </p:txBody>
      </p:sp>
      <p:sp>
        <p:nvSpPr>
          <p:cNvPr id="4" name="左大括弧 3">
            <a:extLst>
              <a:ext uri="{FF2B5EF4-FFF2-40B4-BE49-F238E27FC236}">
                <a16:creationId xmlns:a16="http://schemas.microsoft.com/office/drawing/2014/main" id="{1896FC17-528F-9809-7145-8D22FD332968}"/>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8342F5D1-1A81-2527-6570-114B9384730B}"/>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6" name="文字方塊 5">
            <a:extLst>
              <a:ext uri="{FF2B5EF4-FFF2-40B4-BE49-F238E27FC236}">
                <a16:creationId xmlns:a16="http://schemas.microsoft.com/office/drawing/2014/main" id="{8B6F592E-E0AB-C216-07FE-4C6FCF56FC28}"/>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b="1" dirty="0">
                <a:solidFill>
                  <a:srgbClr val="FFFF00"/>
                </a:solidFill>
              </a:rPr>
              <a:t>Elucidate in detail the causes</a:t>
            </a:r>
          </a:p>
        </p:txBody>
      </p:sp>
      <p:sp>
        <p:nvSpPr>
          <p:cNvPr id="9" name="文字方塊 8">
            <a:extLst>
              <a:ext uri="{FF2B5EF4-FFF2-40B4-BE49-F238E27FC236}">
                <a16:creationId xmlns:a16="http://schemas.microsoft.com/office/drawing/2014/main" id="{774615EA-78DF-0C5F-6B99-D50A1AD9945C}"/>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10" name="文字方塊 9">
            <a:extLst>
              <a:ext uri="{FF2B5EF4-FFF2-40B4-BE49-F238E27FC236}">
                <a16:creationId xmlns:a16="http://schemas.microsoft.com/office/drawing/2014/main" id="{0B540EFC-BCCD-8168-7135-F37B88383687}"/>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dirty="0" err="1">
                <a:solidFill>
                  <a:srgbClr val="FFFF00"/>
                </a:solidFill>
              </a:rPr>
              <a:t>Actualise</a:t>
            </a:r>
            <a:r>
              <a:rPr lang="en-US" altLang="zh-CN" sz="2800" dirty="0">
                <a:solidFill>
                  <a:srgbClr val="FFFF00"/>
                </a:solidFill>
              </a:rPr>
              <a:t> the wisdom of understanding</a:t>
            </a:r>
          </a:p>
        </p:txBody>
      </p:sp>
      <p:sp>
        <p:nvSpPr>
          <p:cNvPr id="11" name="文字方塊 10">
            <a:extLst>
              <a:ext uri="{FF2B5EF4-FFF2-40B4-BE49-F238E27FC236}">
                <a16:creationId xmlns:a16="http://schemas.microsoft.com/office/drawing/2014/main" id="{317D8AD0-1CD1-22B1-12CA-9C78C67DA335}"/>
              </a:ext>
            </a:extLst>
          </p:cNvPr>
          <p:cNvSpPr txBox="1"/>
          <p:nvPr/>
        </p:nvSpPr>
        <p:spPr>
          <a:xfrm>
            <a:off x="3013330" y="6146140"/>
            <a:ext cx="4593250"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2" name="左大括弧 11">
            <a:extLst>
              <a:ext uri="{FF2B5EF4-FFF2-40B4-BE49-F238E27FC236}">
                <a16:creationId xmlns:a16="http://schemas.microsoft.com/office/drawing/2014/main" id="{6A62762B-E2F4-A1C7-AD39-FF7ECF049602}"/>
              </a:ext>
            </a:extLst>
          </p:cNvPr>
          <p:cNvSpPr/>
          <p:nvPr/>
        </p:nvSpPr>
        <p:spPr>
          <a:xfrm>
            <a:off x="5428162" y="1457628"/>
            <a:ext cx="306210" cy="773117"/>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3" name="文字方塊 12">
            <a:extLst>
              <a:ext uri="{FF2B5EF4-FFF2-40B4-BE49-F238E27FC236}">
                <a16:creationId xmlns:a16="http://schemas.microsoft.com/office/drawing/2014/main" id="{D00922F7-C489-D16B-A8C8-6C9558D033FD}"/>
              </a:ext>
            </a:extLst>
          </p:cNvPr>
          <p:cNvSpPr txBox="1"/>
          <p:nvPr/>
        </p:nvSpPr>
        <p:spPr>
          <a:xfrm>
            <a:off x="6094412" y="1302440"/>
            <a:ext cx="6120680" cy="523220"/>
          </a:xfrm>
          <a:prstGeom prst="rect">
            <a:avLst/>
          </a:prstGeom>
          <a:noFill/>
          <a:ln>
            <a:noFill/>
          </a:ln>
        </p:spPr>
        <p:txBody>
          <a:bodyPr wrap="square" rtlCol="0">
            <a:spAutoFit/>
          </a:bodyPr>
          <a:lstStyle/>
          <a:p>
            <a:r>
              <a:rPr lang="en-US" altLang="zh-CN" sz="2800" b="1" dirty="0">
                <a:solidFill>
                  <a:srgbClr val="FFFF00"/>
                </a:solidFill>
              </a:rPr>
              <a:t>Elucidation based on the causal mind</a:t>
            </a:r>
          </a:p>
        </p:txBody>
      </p:sp>
      <p:sp>
        <p:nvSpPr>
          <p:cNvPr id="14" name="文字方塊 13">
            <a:extLst>
              <a:ext uri="{FF2B5EF4-FFF2-40B4-BE49-F238E27FC236}">
                <a16:creationId xmlns:a16="http://schemas.microsoft.com/office/drawing/2014/main" id="{4C991B8F-5EE7-36C2-B810-8CE711C07B5C}"/>
              </a:ext>
            </a:extLst>
          </p:cNvPr>
          <p:cNvSpPr txBox="1"/>
          <p:nvPr/>
        </p:nvSpPr>
        <p:spPr>
          <a:xfrm>
            <a:off x="6094412" y="1825660"/>
            <a:ext cx="6120680" cy="523220"/>
          </a:xfrm>
          <a:prstGeom prst="rect">
            <a:avLst/>
          </a:prstGeom>
          <a:noFill/>
          <a:ln>
            <a:noFill/>
          </a:ln>
        </p:spPr>
        <p:txBody>
          <a:bodyPr wrap="square" rtlCol="0">
            <a:spAutoFit/>
          </a:bodyPr>
          <a:lstStyle/>
          <a:p>
            <a:r>
              <a:rPr lang="en-US" altLang="zh-CN" sz="2800" dirty="0">
                <a:solidFill>
                  <a:srgbClr val="FFFF00"/>
                </a:solidFill>
              </a:rPr>
              <a:t>Elucidation through merit comparison </a:t>
            </a:r>
          </a:p>
        </p:txBody>
      </p:sp>
      <p:sp>
        <p:nvSpPr>
          <p:cNvPr id="17" name="矩形 16">
            <a:extLst>
              <a:ext uri="{FF2B5EF4-FFF2-40B4-BE49-F238E27FC236}">
                <a16:creationId xmlns:a16="http://schemas.microsoft.com/office/drawing/2014/main" id="{0D4FACD4-E710-770D-41A1-09930A198441}"/>
              </a:ext>
            </a:extLst>
          </p:cNvPr>
          <p:cNvSpPr/>
          <p:nvPr/>
        </p:nvSpPr>
        <p:spPr>
          <a:xfrm>
            <a:off x="19159" y="1916832"/>
            <a:ext cx="12187249" cy="2287413"/>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8" name="文字方塊 17">
            <a:extLst>
              <a:ext uri="{FF2B5EF4-FFF2-40B4-BE49-F238E27FC236}">
                <a16:creationId xmlns:a16="http://schemas.microsoft.com/office/drawing/2014/main" id="{4FCE0B07-AB57-3E46-8EB3-28A7A50ACFF9}"/>
              </a:ext>
            </a:extLst>
          </p:cNvPr>
          <p:cNvSpPr txBox="1"/>
          <p:nvPr/>
        </p:nvSpPr>
        <p:spPr>
          <a:xfrm>
            <a:off x="189756" y="1916832"/>
            <a:ext cx="11809312" cy="2623667"/>
          </a:xfrm>
          <a:prstGeom prst="rect">
            <a:avLst/>
          </a:prstGeom>
          <a:noFill/>
          <a:ln>
            <a:noFill/>
          </a:ln>
        </p:spPr>
        <p:txBody>
          <a:bodyPr wrap="square" rtlCol="0">
            <a:spAutoFit/>
          </a:bodyPr>
          <a:lstStyle/>
          <a:p>
            <a:pPr>
              <a:lnSpc>
                <a:spcPts val="40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it is like if there were a person with a body as large as Mt. Sumeru. What do you think? Would this body not be huge?”</a:t>
            </a:r>
          </a:p>
          <a:p>
            <a:pPr>
              <a:lnSpc>
                <a:spcPts val="4000"/>
              </a:lnSpc>
            </a:pPr>
            <a:r>
              <a:rPr lang="en-US" altLang="zh-CN" sz="2800" b="1" dirty="0">
                <a:solidFill>
                  <a:schemeClr val="bg1"/>
                </a:solidFill>
              </a:rPr>
              <a:t>“Extremely huge, World-honored One. And why so? The Buddha teaches us that it is not (the nature of) a body. Hence it is called a huge body”</a:t>
            </a:r>
          </a:p>
          <a:p>
            <a:pPr>
              <a:lnSpc>
                <a:spcPts val="4000"/>
              </a:lnSpc>
            </a:pPr>
            <a:endParaRPr lang="en-US" altLang="zh-CN" sz="2800" b="1" dirty="0">
              <a:solidFill>
                <a:schemeClr val="bg1"/>
              </a:solidFill>
            </a:endParaRPr>
          </a:p>
        </p:txBody>
      </p:sp>
      <p:sp>
        <p:nvSpPr>
          <p:cNvPr id="19" name="矩形 18">
            <a:extLst>
              <a:ext uri="{FF2B5EF4-FFF2-40B4-BE49-F238E27FC236}">
                <a16:creationId xmlns:a16="http://schemas.microsoft.com/office/drawing/2014/main" id="{0E1A148C-6FF4-55BD-A28D-B9E269AA80B6}"/>
              </a:ext>
            </a:extLst>
          </p:cNvPr>
          <p:cNvSpPr/>
          <p:nvPr/>
        </p:nvSpPr>
        <p:spPr>
          <a:xfrm>
            <a:off x="1125860" y="4336941"/>
            <a:ext cx="10369152" cy="170466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0" name="文字方塊 19">
            <a:extLst>
              <a:ext uri="{FF2B5EF4-FFF2-40B4-BE49-F238E27FC236}">
                <a16:creationId xmlns:a16="http://schemas.microsoft.com/office/drawing/2014/main" id="{BF361938-3D8C-EED7-B754-566242ED0FAE}"/>
              </a:ext>
            </a:extLst>
          </p:cNvPr>
          <p:cNvSpPr txBox="1"/>
          <p:nvPr/>
        </p:nvSpPr>
        <p:spPr>
          <a:xfrm>
            <a:off x="1516578" y="4469637"/>
            <a:ext cx="9973108" cy="1384995"/>
          </a:xfrm>
          <a:prstGeom prst="rect">
            <a:avLst/>
          </a:prstGeom>
          <a:noFill/>
          <a:ln>
            <a:no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CN" sz="2800" b="1" dirty="0">
                <a:solidFill>
                  <a:schemeClr val="accent6"/>
                </a:solidFill>
              </a:rPr>
              <a:t>A body like Mount Sumeru" metaphorically represents the Buddha's </a:t>
            </a:r>
            <a:r>
              <a:rPr lang="en-US" altLang="zh-CN" sz="2800" b="1" dirty="0" err="1">
                <a:solidFill>
                  <a:schemeClr val="accent6"/>
                </a:solidFill>
              </a:rPr>
              <a:t>Sambhogakāya</a:t>
            </a:r>
            <a:r>
              <a:rPr lang="en-US" altLang="zh-CN" sz="2800" b="1" dirty="0">
                <a:solidFill>
                  <a:schemeClr val="accent6"/>
                </a:solidFill>
              </a:rPr>
              <a:t> (Enjoyment Body). Yet even this </a:t>
            </a:r>
            <a:r>
              <a:rPr lang="en-US" altLang="zh-CN" sz="2800" b="1" dirty="0" err="1">
                <a:solidFill>
                  <a:schemeClr val="accent6"/>
                </a:solidFill>
              </a:rPr>
              <a:t>Sambhogakāya</a:t>
            </a:r>
            <a:r>
              <a:rPr lang="en-US" altLang="zh-CN" sz="2800" b="1" dirty="0">
                <a:solidFill>
                  <a:schemeClr val="accent6"/>
                </a:solidFill>
              </a:rPr>
              <a:t> is not to be clung to.</a:t>
            </a:r>
          </a:p>
        </p:txBody>
      </p:sp>
    </p:spTree>
    <p:extLst>
      <p:ext uri="{BB962C8B-B14F-4D97-AF65-F5344CB8AC3E}">
        <p14:creationId xmlns:p14="http://schemas.microsoft.com/office/powerpoint/2010/main" val="90009029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EB691306-5362-C632-5CD3-BF6C928B3282}"/>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b="1"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B9AA833B-BCD9-C0C7-BB3E-BA28118DA028}"/>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E16D9DD9-8B3A-4E0F-731B-492C0F55F762}"/>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9E10991E-3F45-1210-6E94-F6EACBD9D0DE}"/>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b="1" dirty="0">
                <a:solidFill>
                  <a:srgbClr val="FFFF00"/>
                </a:solidFill>
              </a:rPr>
              <a:t>Elucidate in detail the causes</a:t>
            </a:r>
          </a:p>
        </p:txBody>
      </p:sp>
      <p:sp>
        <p:nvSpPr>
          <p:cNvPr id="8" name="文字方塊 7">
            <a:extLst>
              <a:ext uri="{FF2B5EF4-FFF2-40B4-BE49-F238E27FC236}">
                <a16:creationId xmlns:a16="http://schemas.microsoft.com/office/drawing/2014/main" id="{B89D7C88-E771-6368-3235-6FA609A4AF11}"/>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B4D766E8-2DDE-BEB6-7D22-C3C621A5E2EB}"/>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dirty="0" err="1">
                <a:solidFill>
                  <a:srgbClr val="FFFF00"/>
                </a:solidFill>
              </a:rPr>
              <a:t>Actualise</a:t>
            </a:r>
            <a:r>
              <a:rPr lang="en-US" altLang="zh-CN" sz="2800" dirty="0">
                <a:solidFill>
                  <a:srgbClr val="FFFF00"/>
                </a:solidFill>
              </a:rPr>
              <a:t> the wisdom of understanding</a:t>
            </a:r>
          </a:p>
        </p:txBody>
      </p:sp>
      <p:sp>
        <p:nvSpPr>
          <p:cNvPr id="10" name="文字方塊 9">
            <a:extLst>
              <a:ext uri="{FF2B5EF4-FFF2-40B4-BE49-F238E27FC236}">
                <a16:creationId xmlns:a16="http://schemas.microsoft.com/office/drawing/2014/main" id="{103337D5-114B-52DD-D264-1A63E9091125}"/>
              </a:ext>
            </a:extLst>
          </p:cNvPr>
          <p:cNvSpPr txBox="1"/>
          <p:nvPr/>
        </p:nvSpPr>
        <p:spPr>
          <a:xfrm>
            <a:off x="3013330" y="6146140"/>
            <a:ext cx="5169314"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A6A6A5D5-A4B7-90E8-4DB8-D2C02FDFAF9A}"/>
              </a:ext>
            </a:extLst>
          </p:cNvPr>
          <p:cNvSpPr/>
          <p:nvPr/>
        </p:nvSpPr>
        <p:spPr>
          <a:xfrm>
            <a:off x="5500170" y="1457628"/>
            <a:ext cx="306210" cy="773117"/>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E26960B7-40C0-8B43-7334-F2CFFD761240}"/>
              </a:ext>
            </a:extLst>
          </p:cNvPr>
          <p:cNvSpPr txBox="1"/>
          <p:nvPr/>
        </p:nvSpPr>
        <p:spPr>
          <a:xfrm>
            <a:off x="6094412" y="1302440"/>
            <a:ext cx="6120680" cy="523220"/>
          </a:xfrm>
          <a:prstGeom prst="rect">
            <a:avLst/>
          </a:prstGeom>
          <a:noFill/>
          <a:ln>
            <a:noFill/>
          </a:ln>
        </p:spPr>
        <p:txBody>
          <a:bodyPr wrap="square" rtlCol="0">
            <a:spAutoFit/>
          </a:bodyPr>
          <a:lstStyle/>
          <a:p>
            <a:r>
              <a:rPr lang="en-US" altLang="zh-CN" sz="2800" dirty="0">
                <a:solidFill>
                  <a:srgbClr val="FFFF00"/>
                </a:solidFill>
              </a:rPr>
              <a:t>Elucidation based on the causal mind</a:t>
            </a:r>
          </a:p>
        </p:txBody>
      </p:sp>
      <p:sp>
        <p:nvSpPr>
          <p:cNvPr id="13" name="文字方塊 12">
            <a:extLst>
              <a:ext uri="{FF2B5EF4-FFF2-40B4-BE49-F238E27FC236}">
                <a16:creationId xmlns:a16="http://schemas.microsoft.com/office/drawing/2014/main" id="{79523B0B-302F-D2CA-8FB4-CBC7903CBD98}"/>
              </a:ext>
            </a:extLst>
          </p:cNvPr>
          <p:cNvSpPr txBox="1"/>
          <p:nvPr/>
        </p:nvSpPr>
        <p:spPr>
          <a:xfrm>
            <a:off x="6094412" y="1825660"/>
            <a:ext cx="6120680" cy="523220"/>
          </a:xfrm>
          <a:prstGeom prst="rect">
            <a:avLst/>
          </a:prstGeom>
          <a:noFill/>
          <a:ln>
            <a:noFill/>
          </a:ln>
        </p:spPr>
        <p:txBody>
          <a:bodyPr wrap="square" rtlCol="0">
            <a:spAutoFit/>
          </a:bodyPr>
          <a:lstStyle/>
          <a:p>
            <a:r>
              <a:rPr lang="en-US" altLang="zh-CN" sz="2800" b="1" dirty="0">
                <a:solidFill>
                  <a:srgbClr val="FFFF00"/>
                </a:solidFill>
              </a:rPr>
              <a:t>Elucidation through merit comparison </a:t>
            </a:r>
          </a:p>
        </p:txBody>
      </p:sp>
    </p:spTree>
    <p:extLst>
      <p:ext uri="{BB962C8B-B14F-4D97-AF65-F5344CB8AC3E}">
        <p14:creationId xmlns:p14="http://schemas.microsoft.com/office/powerpoint/2010/main" val="184302290"/>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341BDAE9-1F9B-CBA5-70D8-55702666F1CF}"/>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62793DF7-F56F-769C-FDBB-F9EAFC11CF1F}"/>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BA6D5B64-27D2-EB5A-66CB-9038A60E41E6}"/>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EBB003BA-E992-B90D-0882-215EFB2829F1}"/>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b="1" dirty="0">
                <a:solidFill>
                  <a:srgbClr val="FFFF00"/>
                </a:solidFill>
              </a:rPr>
              <a:t>Elucidate in detail the causes</a:t>
            </a:r>
          </a:p>
        </p:txBody>
      </p:sp>
      <p:sp>
        <p:nvSpPr>
          <p:cNvPr id="8" name="文字方塊 7">
            <a:extLst>
              <a:ext uri="{FF2B5EF4-FFF2-40B4-BE49-F238E27FC236}">
                <a16:creationId xmlns:a16="http://schemas.microsoft.com/office/drawing/2014/main" id="{5EE5CB23-9A39-5D1E-9488-7D376FE879CB}"/>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97A5A90D-2F61-4D79-7C55-7F6D1B5DD128}"/>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dirty="0" err="1">
                <a:solidFill>
                  <a:srgbClr val="FFFF00"/>
                </a:solidFill>
              </a:rPr>
              <a:t>Actualise</a:t>
            </a:r>
            <a:r>
              <a:rPr lang="en-US" altLang="zh-CN" sz="2800" dirty="0">
                <a:solidFill>
                  <a:srgbClr val="FFFF00"/>
                </a:solidFill>
              </a:rPr>
              <a:t> the wisdom of understanding</a:t>
            </a:r>
          </a:p>
        </p:txBody>
      </p:sp>
      <p:sp>
        <p:nvSpPr>
          <p:cNvPr id="10" name="文字方塊 9">
            <a:extLst>
              <a:ext uri="{FF2B5EF4-FFF2-40B4-BE49-F238E27FC236}">
                <a16:creationId xmlns:a16="http://schemas.microsoft.com/office/drawing/2014/main" id="{1D787896-0F4D-5D3A-0E15-45A92C1399EF}"/>
              </a:ext>
            </a:extLst>
          </p:cNvPr>
          <p:cNvSpPr txBox="1"/>
          <p:nvPr/>
        </p:nvSpPr>
        <p:spPr>
          <a:xfrm>
            <a:off x="3013330" y="6146140"/>
            <a:ext cx="5241322"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0C93ACD3-D7A7-2154-F7A1-17856AB07C6B}"/>
              </a:ext>
            </a:extLst>
          </p:cNvPr>
          <p:cNvSpPr/>
          <p:nvPr/>
        </p:nvSpPr>
        <p:spPr>
          <a:xfrm>
            <a:off x="5500170" y="1457628"/>
            <a:ext cx="306210" cy="773117"/>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8B93D4FF-2F6F-71E3-B02A-6FF3F562E597}"/>
              </a:ext>
            </a:extLst>
          </p:cNvPr>
          <p:cNvSpPr txBox="1"/>
          <p:nvPr/>
        </p:nvSpPr>
        <p:spPr>
          <a:xfrm>
            <a:off x="6094412" y="1302440"/>
            <a:ext cx="6120680" cy="523220"/>
          </a:xfrm>
          <a:prstGeom prst="rect">
            <a:avLst/>
          </a:prstGeom>
          <a:noFill/>
          <a:ln>
            <a:noFill/>
          </a:ln>
        </p:spPr>
        <p:txBody>
          <a:bodyPr wrap="square" rtlCol="0">
            <a:spAutoFit/>
          </a:bodyPr>
          <a:lstStyle/>
          <a:p>
            <a:r>
              <a:rPr lang="en-US" altLang="zh-CN" sz="2800" dirty="0">
                <a:solidFill>
                  <a:srgbClr val="FFFF00"/>
                </a:solidFill>
              </a:rPr>
              <a:t>Elucidation based on the causal mind</a:t>
            </a:r>
          </a:p>
        </p:txBody>
      </p:sp>
      <p:sp>
        <p:nvSpPr>
          <p:cNvPr id="13" name="文字方塊 12">
            <a:extLst>
              <a:ext uri="{FF2B5EF4-FFF2-40B4-BE49-F238E27FC236}">
                <a16:creationId xmlns:a16="http://schemas.microsoft.com/office/drawing/2014/main" id="{150CA476-92FE-339F-AE31-DD88062CD6E8}"/>
              </a:ext>
            </a:extLst>
          </p:cNvPr>
          <p:cNvSpPr txBox="1"/>
          <p:nvPr/>
        </p:nvSpPr>
        <p:spPr>
          <a:xfrm>
            <a:off x="6094412" y="1825660"/>
            <a:ext cx="6120680" cy="523220"/>
          </a:xfrm>
          <a:prstGeom prst="rect">
            <a:avLst/>
          </a:prstGeom>
          <a:noFill/>
          <a:ln>
            <a:noFill/>
          </a:ln>
        </p:spPr>
        <p:txBody>
          <a:bodyPr wrap="square" rtlCol="0">
            <a:spAutoFit/>
          </a:bodyPr>
          <a:lstStyle/>
          <a:p>
            <a:r>
              <a:rPr lang="en-US" altLang="zh-CN" sz="2800" b="1" dirty="0">
                <a:solidFill>
                  <a:srgbClr val="FFFF00"/>
                </a:solidFill>
              </a:rPr>
              <a:t>Elucidation through merit comparison </a:t>
            </a:r>
          </a:p>
        </p:txBody>
      </p:sp>
      <p:sp>
        <p:nvSpPr>
          <p:cNvPr id="14" name="矩形 13">
            <a:extLst>
              <a:ext uri="{FF2B5EF4-FFF2-40B4-BE49-F238E27FC236}">
                <a16:creationId xmlns:a16="http://schemas.microsoft.com/office/drawing/2014/main" id="{70A0DECF-BDBA-A87D-751F-446C3151EB67}"/>
              </a:ext>
            </a:extLst>
          </p:cNvPr>
          <p:cNvSpPr/>
          <p:nvPr/>
        </p:nvSpPr>
        <p:spPr>
          <a:xfrm>
            <a:off x="-17830" y="2372921"/>
            <a:ext cx="12187249" cy="3864391"/>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2D8FF90B-C1D3-754A-097F-A46B50EAE720}"/>
              </a:ext>
            </a:extLst>
          </p:cNvPr>
          <p:cNvSpPr txBox="1"/>
          <p:nvPr/>
        </p:nvSpPr>
        <p:spPr>
          <a:xfrm>
            <a:off x="360107" y="2372921"/>
            <a:ext cx="11809312" cy="3864391"/>
          </a:xfrm>
          <a:prstGeom prst="rect">
            <a:avLst/>
          </a:prstGeom>
          <a:noFill/>
          <a:ln>
            <a:noFill/>
          </a:ln>
        </p:spPr>
        <p:txBody>
          <a:bodyPr wrap="square" rtlCol="0">
            <a:spAutoFit/>
          </a:bodyPr>
          <a:lstStyle/>
          <a:p>
            <a:pPr>
              <a:lnSpc>
                <a:spcPts val="37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if each of the sands in the Ganges river contained its own Ganges river, would not the number of sands contained in all those Ganges rivers be great?” </a:t>
            </a:r>
            <a:r>
              <a:rPr lang="en-US" altLang="zh-CN" sz="2800" b="1" dirty="0" err="1">
                <a:solidFill>
                  <a:schemeClr val="bg1"/>
                </a:solidFill>
              </a:rPr>
              <a:t>Subhūti</a:t>
            </a:r>
            <a:r>
              <a:rPr lang="en-US" altLang="zh-CN" sz="2800" b="1" dirty="0">
                <a:solidFill>
                  <a:schemeClr val="bg1"/>
                </a:solidFill>
              </a:rPr>
              <a:t> said, “Extremely great, World-honored One. If the number of even the Ganges rivers were countless, how much more so its grains of sand?”</a:t>
            </a:r>
          </a:p>
          <a:p>
            <a:pPr>
              <a:lnSpc>
                <a:spcPts val="37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now I am going to tell you a truth. If a good son or good daughter filled trichiliocosms with the seven jewels equal to the number of grains of sand in all those Ganges rivers and gave them away charitably, would his or her merit not be great?” “Extremely great, World-honored One.”</a:t>
            </a:r>
          </a:p>
        </p:txBody>
      </p:sp>
    </p:spTree>
    <p:extLst>
      <p:ext uri="{BB962C8B-B14F-4D97-AF65-F5344CB8AC3E}">
        <p14:creationId xmlns:p14="http://schemas.microsoft.com/office/powerpoint/2010/main" val="241061849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E7A1D4D6-00DF-7680-C307-21475F1E368C}"/>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88A1A771-D9EF-C88B-E2B3-463E6213C05C}"/>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45A90382-1300-5659-73CB-F115CF18698A}"/>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A2BEC3F9-9292-6B71-8CCD-416EA51E19D1}"/>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b="1" dirty="0">
                <a:solidFill>
                  <a:srgbClr val="FFFF00"/>
                </a:solidFill>
              </a:rPr>
              <a:t>Elucidate in detail the causes</a:t>
            </a:r>
          </a:p>
        </p:txBody>
      </p:sp>
      <p:sp>
        <p:nvSpPr>
          <p:cNvPr id="8" name="文字方塊 7">
            <a:extLst>
              <a:ext uri="{FF2B5EF4-FFF2-40B4-BE49-F238E27FC236}">
                <a16:creationId xmlns:a16="http://schemas.microsoft.com/office/drawing/2014/main" id="{ADC825DB-0FFF-65EB-C3BA-779B0471FA5A}"/>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83502E6E-C39F-48BA-A7F2-173BB6B569DC}"/>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dirty="0" err="1">
                <a:solidFill>
                  <a:srgbClr val="FFFF00"/>
                </a:solidFill>
              </a:rPr>
              <a:t>Actualise</a:t>
            </a:r>
            <a:r>
              <a:rPr lang="en-US" altLang="zh-CN" sz="2800" dirty="0">
                <a:solidFill>
                  <a:srgbClr val="FFFF00"/>
                </a:solidFill>
              </a:rPr>
              <a:t> the wisdom of understanding</a:t>
            </a:r>
          </a:p>
        </p:txBody>
      </p:sp>
      <p:sp>
        <p:nvSpPr>
          <p:cNvPr id="10" name="文字方塊 9">
            <a:extLst>
              <a:ext uri="{FF2B5EF4-FFF2-40B4-BE49-F238E27FC236}">
                <a16:creationId xmlns:a16="http://schemas.microsoft.com/office/drawing/2014/main" id="{695E2748-1CE9-E503-BE5D-52A2E3F6F862}"/>
              </a:ext>
            </a:extLst>
          </p:cNvPr>
          <p:cNvSpPr txBox="1"/>
          <p:nvPr/>
        </p:nvSpPr>
        <p:spPr>
          <a:xfrm>
            <a:off x="3013330" y="6146140"/>
            <a:ext cx="4593250"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3A172E35-110E-6409-0890-469A49772F50}"/>
              </a:ext>
            </a:extLst>
          </p:cNvPr>
          <p:cNvSpPr/>
          <p:nvPr/>
        </p:nvSpPr>
        <p:spPr>
          <a:xfrm>
            <a:off x="5500170" y="1457628"/>
            <a:ext cx="306210" cy="773117"/>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A0FE3495-6E20-A61A-D6A8-D742FD6683FF}"/>
              </a:ext>
            </a:extLst>
          </p:cNvPr>
          <p:cNvSpPr txBox="1"/>
          <p:nvPr/>
        </p:nvSpPr>
        <p:spPr>
          <a:xfrm>
            <a:off x="6094412" y="1302440"/>
            <a:ext cx="6120680" cy="523220"/>
          </a:xfrm>
          <a:prstGeom prst="rect">
            <a:avLst/>
          </a:prstGeom>
          <a:noFill/>
          <a:ln>
            <a:noFill/>
          </a:ln>
        </p:spPr>
        <p:txBody>
          <a:bodyPr wrap="square" rtlCol="0">
            <a:spAutoFit/>
          </a:bodyPr>
          <a:lstStyle/>
          <a:p>
            <a:r>
              <a:rPr lang="en-US" altLang="zh-CN" sz="2800" dirty="0">
                <a:solidFill>
                  <a:srgbClr val="FFFF00"/>
                </a:solidFill>
              </a:rPr>
              <a:t>Elucidation based on the causal mind</a:t>
            </a:r>
          </a:p>
        </p:txBody>
      </p:sp>
      <p:sp>
        <p:nvSpPr>
          <p:cNvPr id="13" name="文字方塊 12">
            <a:extLst>
              <a:ext uri="{FF2B5EF4-FFF2-40B4-BE49-F238E27FC236}">
                <a16:creationId xmlns:a16="http://schemas.microsoft.com/office/drawing/2014/main" id="{077047C7-0A9C-C7E2-DAD3-AF1E052F88EA}"/>
              </a:ext>
            </a:extLst>
          </p:cNvPr>
          <p:cNvSpPr txBox="1"/>
          <p:nvPr/>
        </p:nvSpPr>
        <p:spPr>
          <a:xfrm>
            <a:off x="6094412" y="1825660"/>
            <a:ext cx="6120680" cy="523220"/>
          </a:xfrm>
          <a:prstGeom prst="rect">
            <a:avLst/>
          </a:prstGeom>
          <a:noFill/>
          <a:ln>
            <a:noFill/>
          </a:ln>
        </p:spPr>
        <p:txBody>
          <a:bodyPr wrap="square" rtlCol="0">
            <a:spAutoFit/>
          </a:bodyPr>
          <a:lstStyle/>
          <a:p>
            <a:r>
              <a:rPr lang="en-US" altLang="zh-CN" sz="2800" b="1" dirty="0">
                <a:solidFill>
                  <a:srgbClr val="FFFF00"/>
                </a:solidFill>
              </a:rPr>
              <a:t>Elucidation through merit comparison </a:t>
            </a:r>
          </a:p>
        </p:txBody>
      </p:sp>
      <p:sp>
        <p:nvSpPr>
          <p:cNvPr id="14" name="矩形 13">
            <a:extLst>
              <a:ext uri="{FF2B5EF4-FFF2-40B4-BE49-F238E27FC236}">
                <a16:creationId xmlns:a16="http://schemas.microsoft.com/office/drawing/2014/main" id="{B375DE33-914D-EE76-F861-48B480D11AAD}"/>
              </a:ext>
            </a:extLst>
          </p:cNvPr>
          <p:cNvSpPr/>
          <p:nvPr/>
        </p:nvSpPr>
        <p:spPr>
          <a:xfrm>
            <a:off x="-17830" y="2348881"/>
            <a:ext cx="12187249" cy="1611114"/>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63F0742E-38D8-5050-5EDB-D7B232D572AC}"/>
              </a:ext>
            </a:extLst>
          </p:cNvPr>
          <p:cNvSpPr txBox="1"/>
          <p:nvPr/>
        </p:nvSpPr>
        <p:spPr>
          <a:xfrm>
            <a:off x="-63503" y="2348880"/>
            <a:ext cx="12232922" cy="1491947"/>
          </a:xfrm>
          <a:prstGeom prst="rect">
            <a:avLst/>
          </a:prstGeom>
          <a:noFill/>
          <a:ln>
            <a:noFill/>
          </a:ln>
        </p:spPr>
        <p:txBody>
          <a:bodyPr wrap="square" rtlCol="0">
            <a:spAutoFit/>
          </a:bodyPr>
          <a:lstStyle/>
          <a:p>
            <a:pPr>
              <a:lnSpc>
                <a:spcPts val="3600"/>
              </a:lnSpc>
            </a:pPr>
            <a:r>
              <a:rPr lang="en-US" altLang="zh-CN" sz="2800" b="1" dirty="0">
                <a:solidFill>
                  <a:schemeClr val="bg1"/>
                </a:solidFill>
              </a:rPr>
              <a:t>The Buddha said to </a:t>
            </a:r>
            <a:r>
              <a:rPr lang="en-US" altLang="zh-CN" sz="2800" b="1" dirty="0" err="1">
                <a:solidFill>
                  <a:schemeClr val="bg1"/>
                </a:solidFill>
              </a:rPr>
              <a:t>Subhūti</a:t>
            </a:r>
            <a:r>
              <a:rPr lang="en-US" altLang="zh-CN" sz="2800" b="1" dirty="0">
                <a:solidFill>
                  <a:schemeClr val="bg1"/>
                </a:solidFill>
              </a:rPr>
              <a:t>: “If a good son or good daughter is able to accept and </a:t>
            </a:r>
            <a:r>
              <a:rPr lang="en-US" altLang="zh-CN" sz="2800" b="1" dirty="0" err="1">
                <a:solidFill>
                  <a:schemeClr val="bg1"/>
                </a:solidFill>
              </a:rPr>
              <a:t>practise</a:t>
            </a:r>
            <a:r>
              <a:rPr lang="en-US" altLang="zh-CN" sz="2800" b="1" dirty="0">
                <a:solidFill>
                  <a:schemeClr val="bg1"/>
                </a:solidFill>
              </a:rPr>
              <a:t> four lines of verse from this </a:t>
            </a:r>
            <a:r>
              <a:rPr lang="en-US" altLang="zh-CN" sz="2800" b="1" dirty="0" err="1">
                <a:solidFill>
                  <a:schemeClr val="bg1"/>
                </a:solidFill>
              </a:rPr>
              <a:t>sūtra</a:t>
            </a:r>
            <a:r>
              <a:rPr lang="en-US" altLang="zh-CN" sz="2800" b="1" dirty="0">
                <a:solidFill>
                  <a:schemeClr val="bg1"/>
                </a:solidFill>
              </a:rPr>
              <a:t> and teach them to others, his or her merit will be far greater.”</a:t>
            </a:r>
          </a:p>
        </p:txBody>
      </p:sp>
      <p:sp>
        <p:nvSpPr>
          <p:cNvPr id="16" name="矩形 15">
            <a:extLst>
              <a:ext uri="{FF2B5EF4-FFF2-40B4-BE49-F238E27FC236}">
                <a16:creationId xmlns:a16="http://schemas.microsoft.com/office/drawing/2014/main" id="{A37B4B33-0F7E-0B39-BC9E-87E731103EC5}"/>
              </a:ext>
            </a:extLst>
          </p:cNvPr>
          <p:cNvSpPr/>
          <p:nvPr/>
        </p:nvSpPr>
        <p:spPr>
          <a:xfrm>
            <a:off x="19159" y="3888432"/>
            <a:ext cx="12187249" cy="2924944"/>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ts val="2700"/>
              </a:lnSpc>
            </a:pPr>
            <a:endParaRPr lang="zh-TW" altLang="en-US"/>
          </a:p>
        </p:txBody>
      </p:sp>
      <p:sp>
        <p:nvSpPr>
          <p:cNvPr id="17" name="文字方塊 16">
            <a:extLst>
              <a:ext uri="{FF2B5EF4-FFF2-40B4-BE49-F238E27FC236}">
                <a16:creationId xmlns:a16="http://schemas.microsoft.com/office/drawing/2014/main" id="{1286C793-5817-E7A0-C2BE-ACE401940285}"/>
              </a:ext>
            </a:extLst>
          </p:cNvPr>
          <p:cNvSpPr txBox="1"/>
          <p:nvPr/>
        </p:nvSpPr>
        <p:spPr>
          <a:xfrm>
            <a:off x="189756" y="3888432"/>
            <a:ext cx="11809312" cy="2875146"/>
          </a:xfrm>
          <a:prstGeom prst="rect">
            <a:avLst/>
          </a:prstGeom>
          <a:noFill/>
          <a:ln>
            <a:noFill/>
          </a:ln>
        </p:spPr>
        <p:txBody>
          <a:bodyPr wrap="square" rtlCol="0">
            <a:spAutoFit/>
          </a:bodyPr>
          <a:lstStyle/>
          <a:p>
            <a:pPr>
              <a:lnSpc>
                <a:spcPts val="3100"/>
              </a:lnSpc>
            </a:pPr>
            <a:r>
              <a:rPr lang="en-US" altLang="zh-CN" sz="2800" b="1" dirty="0">
                <a:solidFill>
                  <a:schemeClr val="bg1"/>
                </a:solidFill>
              </a:rPr>
              <a:t>Furthermore, </a:t>
            </a:r>
            <a:r>
              <a:rPr lang="en-US" altLang="zh-CN" sz="2800" b="1" dirty="0" err="1">
                <a:solidFill>
                  <a:schemeClr val="bg1"/>
                </a:solidFill>
              </a:rPr>
              <a:t>Subhūti</a:t>
            </a:r>
            <a:r>
              <a:rPr lang="en-US" altLang="zh-CN" sz="2800" b="1" dirty="0">
                <a:solidFill>
                  <a:schemeClr val="bg1"/>
                </a:solidFill>
              </a:rPr>
              <a:t>, if someone were to teach as much as a four-line verse of this </a:t>
            </a:r>
            <a:r>
              <a:rPr lang="en-US" altLang="zh-CN" sz="2800" b="1" dirty="0" err="1">
                <a:solidFill>
                  <a:schemeClr val="bg1"/>
                </a:solidFill>
              </a:rPr>
              <a:t>sūtra</a:t>
            </a:r>
            <a:r>
              <a:rPr lang="en-US" altLang="zh-CN" sz="2800" b="1" dirty="0">
                <a:solidFill>
                  <a:schemeClr val="bg1"/>
                </a:solidFill>
              </a:rPr>
              <a:t>, that place would become like a shrine to the Buddha, where the celestials, humans, and titans in all the worlds would come and make offerings. How much more so in the case where one completely accepts, </a:t>
            </a:r>
            <a:r>
              <a:rPr lang="en-US" altLang="zh-CN" sz="2800" b="1" dirty="0" err="1">
                <a:solidFill>
                  <a:schemeClr val="bg1"/>
                </a:solidFill>
              </a:rPr>
              <a:t>practises</a:t>
            </a:r>
            <a:r>
              <a:rPr lang="en-US" altLang="zh-CN" sz="2800" b="1" dirty="0">
                <a:solidFill>
                  <a:schemeClr val="bg1"/>
                </a:solidFill>
              </a:rPr>
              <a:t> and recites the </a:t>
            </a:r>
            <a:r>
              <a:rPr lang="en-US" altLang="zh-CN" sz="2800" b="1" dirty="0" err="1">
                <a:solidFill>
                  <a:schemeClr val="bg1"/>
                </a:solidFill>
              </a:rPr>
              <a:t>sūtra</a:t>
            </a:r>
            <a:r>
              <a:rPr lang="en-US" altLang="zh-CN" sz="2800" b="1" dirty="0">
                <a:solidFill>
                  <a:schemeClr val="bg1"/>
                </a:solidFill>
              </a:rPr>
              <a:t>. </a:t>
            </a:r>
            <a:r>
              <a:rPr lang="en-US" altLang="zh-CN" sz="2800" b="1" dirty="0" err="1">
                <a:solidFill>
                  <a:schemeClr val="bg1"/>
                </a:solidFill>
              </a:rPr>
              <a:t>Subhūti</a:t>
            </a:r>
            <a:r>
              <a:rPr lang="en-US" altLang="zh-CN" sz="2800" b="1" dirty="0">
                <a:solidFill>
                  <a:schemeClr val="bg1"/>
                </a:solidFill>
              </a:rPr>
              <a:t>, you should know that such a person has accomplished the most subtle state of awareness. Wherever this </a:t>
            </a:r>
            <a:r>
              <a:rPr lang="en-US" altLang="zh-CN" sz="2800" b="1" dirty="0" err="1">
                <a:solidFill>
                  <a:schemeClr val="bg1"/>
                </a:solidFill>
              </a:rPr>
              <a:t>sūtra</a:t>
            </a:r>
            <a:r>
              <a:rPr lang="en-US" altLang="zh-CN" sz="2800" b="1" dirty="0">
                <a:solidFill>
                  <a:schemeClr val="bg1"/>
                </a:solidFill>
              </a:rPr>
              <a:t> is kept, the Buddha's most revered disciples are also present.”</a:t>
            </a:r>
          </a:p>
        </p:txBody>
      </p:sp>
    </p:spTree>
    <p:extLst>
      <p:ext uri="{BB962C8B-B14F-4D97-AF65-F5344CB8AC3E}">
        <p14:creationId xmlns:p14="http://schemas.microsoft.com/office/powerpoint/2010/main" val="347191018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animBg="1"/>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F84BB630-6CB1-7B9B-60BD-866A092D4289}"/>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64BF0B1A-B220-6825-CE7F-146BFB5B743A}"/>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C68976D5-3A32-92AF-4298-FE296608956B}"/>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08CD1764-3D4E-F1CB-63E9-8DB841858050}"/>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DA0A5D04-E5E3-DA05-1795-9A21E0E672A2}"/>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b="1" dirty="0">
                <a:solidFill>
                  <a:srgbClr val="FFFF00"/>
                </a:solidFill>
              </a:rPr>
              <a:t>Sutra's title and upholding</a:t>
            </a:r>
          </a:p>
        </p:txBody>
      </p:sp>
      <p:sp>
        <p:nvSpPr>
          <p:cNvPr id="9" name="文字方塊 8">
            <a:extLst>
              <a:ext uri="{FF2B5EF4-FFF2-40B4-BE49-F238E27FC236}">
                <a16:creationId xmlns:a16="http://schemas.microsoft.com/office/drawing/2014/main" id="{244D8347-89AA-0EAA-B2E9-F0BEED16374D}"/>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dirty="0" err="1">
                <a:solidFill>
                  <a:srgbClr val="FFFF00"/>
                </a:solidFill>
              </a:rPr>
              <a:t>Actualise</a:t>
            </a:r>
            <a:r>
              <a:rPr lang="en-US" altLang="zh-CN" sz="2800" dirty="0">
                <a:solidFill>
                  <a:srgbClr val="FFFF00"/>
                </a:solidFill>
              </a:rPr>
              <a:t> the wisdom of understanding</a:t>
            </a:r>
          </a:p>
        </p:txBody>
      </p:sp>
      <p:sp>
        <p:nvSpPr>
          <p:cNvPr id="10" name="文字方塊 9">
            <a:extLst>
              <a:ext uri="{FF2B5EF4-FFF2-40B4-BE49-F238E27FC236}">
                <a16:creationId xmlns:a16="http://schemas.microsoft.com/office/drawing/2014/main" id="{9F7AB355-F9E0-A24E-56A7-454031AC6A2D}"/>
              </a:ext>
            </a:extLst>
          </p:cNvPr>
          <p:cNvSpPr txBox="1"/>
          <p:nvPr/>
        </p:nvSpPr>
        <p:spPr>
          <a:xfrm>
            <a:off x="3013330" y="6146140"/>
            <a:ext cx="4233210"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5ED4F010-E712-1750-6077-0F03BE9626EF}"/>
              </a:ext>
            </a:extLst>
          </p:cNvPr>
          <p:cNvSpPr/>
          <p:nvPr/>
        </p:nvSpPr>
        <p:spPr>
          <a:xfrm>
            <a:off x="5373362" y="1744654"/>
            <a:ext cx="452700" cy="3141824"/>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AD87F7BC-70F3-068D-9B6A-CEA2961A8E6E}"/>
              </a:ext>
            </a:extLst>
          </p:cNvPr>
          <p:cNvSpPr txBox="1"/>
          <p:nvPr/>
        </p:nvSpPr>
        <p:spPr>
          <a:xfrm>
            <a:off x="5700298" y="1448303"/>
            <a:ext cx="5947470" cy="523220"/>
          </a:xfrm>
          <a:prstGeom prst="rect">
            <a:avLst/>
          </a:prstGeom>
          <a:noFill/>
          <a:ln>
            <a:noFill/>
          </a:ln>
        </p:spPr>
        <p:txBody>
          <a:bodyPr wrap="square" rtlCol="0">
            <a:spAutoFit/>
          </a:bodyPr>
          <a:lstStyle/>
          <a:p>
            <a:r>
              <a:rPr lang="en-US" altLang="zh-CN" sz="2800" b="1" dirty="0">
                <a:solidFill>
                  <a:srgbClr val="FFFF00"/>
                </a:solidFill>
              </a:rPr>
              <a:t>Reveal the sutra’s title</a:t>
            </a:r>
          </a:p>
        </p:txBody>
      </p:sp>
      <p:sp>
        <p:nvSpPr>
          <p:cNvPr id="13" name="文字方塊 12">
            <a:extLst>
              <a:ext uri="{FF2B5EF4-FFF2-40B4-BE49-F238E27FC236}">
                <a16:creationId xmlns:a16="http://schemas.microsoft.com/office/drawing/2014/main" id="{F8F0C136-B0F8-D979-CA1B-DC55578E0845}"/>
              </a:ext>
            </a:extLst>
          </p:cNvPr>
          <p:cNvSpPr txBox="1"/>
          <p:nvPr/>
        </p:nvSpPr>
        <p:spPr>
          <a:xfrm>
            <a:off x="5686438" y="3041081"/>
            <a:ext cx="6120680" cy="523220"/>
          </a:xfrm>
          <a:prstGeom prst="rect">
            <a:avLst/>
          </a:prstGeom>
          <a:noFill/>
          <a:ln>
            <a:noFill/>
          </a:ln>
        </p:spPr>
        <p:txBody>
          <a:bodyPr wrap="square" rtlCol="0">
            <a:spAutoFit/>
          </a:bodyPr>
          <a:lstStyle/>
          <a:p>
            <a:r>
              <a:rPr lang="en-US" altLang="zh-CN" sz="2800" dirty="0">
                <a:solidFill>
                  <a:srgbClr val="FFFF00"/>
                </a:solidFill>
              </a:rPr>
              <a:t>Expound the methods of practice</a:t>
            </a:r>
          </a:p>
        </p:txBody>
      </p:sp>
      <p:sp>
        <p:nvSpPr>
          <p:cNvPr id="18" name="矩形 17">
            <a:extLst>
              <a:ext uri="{FF2B5EF4-FFF2-40B4-BE49-F238E27FC236}">
                <a16:creationId xmlns:a16="http://schemas.microsoft.com/office/drawing/2014/main" id="{099EC357-2E56-3992-B49D-56659AB59037}"/>
              </a:ext>
            </a:extLst>
          </p:cNvPr>
          <p:cNvSpPr/>
          <p:nvPr/>
        </p:nvSpPr>
        <p:spPr>
          <a:xfrm>
            <a:off x="19159" y="2422629"/>
            <a:ext cx="12187249" cy="2086491"/>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文字方塊 18">
            <a:extLst>
              <a:ext uri="{FF2B5EF4-FFF2-40B4-BE49-F238E27FC236}">
                <a16:creationId xmlns:a16="http://schemas.microsoft.com/office/drawing/2014/main" id="{C41D4315-125F-2828-6E74-CB9A4ED1D2C9}"/>
              </a:ext>
            </a:extLst>
          </p:cNvPr>
          <p:cNvSpPr txBox="1"/>
          <p:nvPr/>
        </p:nvSpPr>
        <p:spPr>
          <a:xfrm>
            <a:off x="189756" y="2422629"/>
            <a:ext cx="11809312" cy="1918346"/>
          </a:xfrm>
          <a:prstGeom prst="rect">
            <a:avLst/>
          </a:prstGeom>
          <a:noFill/>
          <a:ln>
            <a:noFill/>
          </a:ln>
        </p:spPr>
        <p:txBody>
          <a:bodyPr wrap="square" rtlCol="0">
            <a:spAutoFit/>
          </a:bodyPr>
          <a:lstStyle/>
          <a:p>
            <a:pPr>
              <a:lnSpc>
                <a:spcPts val="3600"/>
              </a:lnSpc>
            </a:pPr>
            <a:r>
              <a:rPr lang="en-US" altLang="zh-CN" sz="2800" b="1" dirty="0">
                <a:solidFill>
                  <a:schemeClr val="bg1"/>
                </a:solidFill>
              </a:rPr>
              <a:t>Then </a:t>
            </a:r>
            <a:r>
              <a:rPr lang="en-US" altLang="zh-CN" sz="2800" b="1" dirty="0" err="1">
                <a:solidFill>
                  <a:schemeClr val="bg1"/>
                </a:solidFill>
              </a:rPr>
              <a:t>Subhūti</a:t>
            </a:r>
            <a:r>
              <a:rPr lang="en-US" altLang="zh-CN" sz="2800" b="1" dirty="0">
                <a:solidFill>
                  <a:schemeClr val="bg1"/>
                </a:solidFill>
              </a:rPr>
              <a:t> addressed the Buddha, saying: “World-honored One, what should we call this scripture, and how should we </a:t>
            </a:r>
            <a:r>
              <a:rPr lang="en-US" altLang="zh-CN" sz="2800" b="1" dirty="0" err="1">
                <a:solidFill>
                  <a:schemeClr val="bg1"/>
                </a:solidFill>
              </a:rPr>
              <a:t>practise</a:t>
            </a:r>
            <a:r>
              <a:rPr lang="en-US" altLang="zh-CN" sz="2800" b="1" dirty="0">
                <a:solidFill>
                  <a:schemeClr val="bg1"/>
                </a:solidFill>
              </a:rPr>
              <a:t> it?”</a:t>
            </a:r>
          </a:p>
          <a:p>
            <a:pPr>
              <a:lnSpc>
                <a:spcPts val="3600"/>
              </a:lnSpc>
            </a:pPr>
            <a:r>
              <a:rPr lang="en-US" altLang="zh-CN" sz="2800" b="1" dirty="0">
                <a:solidFill>
                  <a:schemeClr val="bg1"/>
                </a:solidFill>
              </a:rPr>
              <a:t>The Buddha said to </a:t>
            </a:r>
            <a:r>
              <a:rPr lang="en-US" altLang="zh-CN" sz="2800" b="1" dirty="0" err="1">
                <a:solidFill>
                  <a:schemeClr val="bg1"/>
                </a:solidFill>
              </a:rPr>
              <a:t>Subhūti</a:t>
            </a:r>
            <a:r>
              <a:rPr lang="en-US" altLang="zh-CN" sz="2800" b="1" dirty="0">
                <a:solidFill>
                  <a:schemeClr val="bg1"/>
                </a:solidFill>
              </a:rPr>
              <a:t>: “This scripture is called the Diamond of Transcendent Wisdom. You should </a:t>
            </a:r>
            <a:r>
              <a:rPr lang="en-US" altLang="zh-CN" sz="2800" b="1" dirty="0" err="1">
                <a:solidFill>
                  <a:schemeClr val="bg1"/>
                </a:solidFill>
              </a:rPr>
              <a:t>practise</a:t>
            </a:r>
            <a:r>
              <a:rPr lang="en-US" altLang="zh-CN" sz="2800" b="1" dirty="0">
                <a:solidFill>
                  <a:schemeClr val="bg1"/>
                </a:solidFill>
              </a:rPr>
              <a:t> it according to this name. </a:t>
            </a:r>
          </a:p>
        </p:txBody>
      </p:sp>
      <p:sp>
        <p:nvSpPr>
          <p:cNvPr id="20" name="文字方塊 19">
            <a:extLst>
              <a:ext uri="{FF2B5EF4-FFF2-40B4-BE49-F238E27FC236}">
                <a16:creationId xmlns:a16="http://schemas.microsoft.com/office/drawing/2014/main" id="{FCDE5729-81D5-8D3F-2003-6F37E063D1A6}"/>
              </a:ext>
            </a:extLst>
          </p:cNvPr>
          <p:cNvSpPr txBox="1"/>
          <p:nvPr/>
        </p:nvSpPr>
        <p:spPr>
          <a:xfrm>
            <a:off x="5801645" y="4739718"/>
            <a:ext cx="5549351" cy="523220"/>
          </a:xfrm>
          <a:prstGeom prst="rect">
            <a:avLst/>
          </a:prstGeom>
          <a:noFill/>
        </p:spPr>
        <p:txBody>
          <a:bodyPr wrap="square">
            <a:spAutoFit/>
          </a:bodyPr>
          <a:lstStyle/>
          <a:p>
            <a:r>
              <a:rPr lang="en-US" altLang="zh-CN" sz="2800" dirty="0">
                <a:solidFill>
                  <a:srgbClr val="FFFF00"/>
                </a:solidFill>
              </a:rPr>
              <a:t>Manifest the merits of practice</a:t>
            </a:r>
          </a:p>
        </p:txBody>
      </p:sp>
    </p:spTree>
    <p:extLst>
      <p:ext uri="{BB962C8B-B14F-4D97-AF65-F5344CB8AC3E}">
        <p14:creationId xmlns:p14="http://schemas.microsoft.com/office/powerpoint/2010/main" val="420095529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8" grpId="0" animBg="1"/>
      <p:bldP spid="19" grpId="0"/>
      <p:bldP spid="20"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945B7F82-A382-5FBB-35A0-25CF0B3A5639}"/>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b="1"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184E1444-6FB0-73B9-2764-C33FAC9AC172}"/>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62C3825D-8FFB-E857-2E7F-99DC549F77B1}"/>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CD1D82BD-02EF-768D-1848-3F154CEEAB49}"/>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D5D65C50-AAD5-85BE-059B-28670334F8B3}"/>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b="1" dirty="0">
                <a:solidFill>
                  <a:srgbClr val="FFFF00"/>
                </a:solidFill>
              </a:rPr>
              <a:t>Sutra's title and upholding</a:t>
            </a:r>
          </a:p>
        </p:txBody>
      </p:sp>
      <p:sp>
        <p:nvSpPr>
          <p:cNvPr id="9" name="文字方塊 8">
            <a:extLst>
              <a:ext uri="{FF2B5EF4-FFF2-40B4-BE49-F238E27FC236}">
                <a16:creationId xmlns:a16="http://schemas.microsoft.com/office/drawing/2014/main" id="{EF28156A-5329-1B3F-EB7D-B895D20319B8}"/>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dirty="0" err="1">
                <a:solidFill>
                  <a:srgbClr val="FFFF00"/>
                </a:solidFill>
              </a:rPr>
              <a:t>Actualise</a:t>
            </a:r>
            <a:r>
              <a:rPr lang="en-US" altLang="zh-CN" sz="2800" dirty="0">
                <a:solidFill>
                  <a:srgbClr val="FFFF00"/>
                </a:solidFill>
              </a:rPr>
              <a:t> the wisdom of understanding</a:t>
            </a:r>
          </a:p>
        </p:txBody>
      </p:sp>
      <p:sp>
        <p:nvSpPr>
          <p:cNvPr id="10" name="文字方塊 9">
            <a:extLst>
              <a:ext uri="{FF2B5EF4-FFF2-40B4-BE49-F238E27FC236}">
                <a16:creationId xmlns:a16="http://schemas.microsoft.com/office/drawing/2014/main" id="{F3491DC1-49B7-DC61-0C45-466D82FD6598}"/>
              </a:ext>
            </a:extLst>
          </p:cNvPr>
          <p:cNvSpPr txBox="1"/>
          <p:nvPr/>
        </p:nvSpPr>
        <p:spPr>
          <a:xfrm>
            <a:off x="3013330" y="6146140"/>
            <a:ext cx="5457346"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4AD468DF-7E5E-8537-F061-989D79E11B67}"/>
              </a:ext>
            </a:extLst>
          </p:cNvPr>
          <p:cNvSpPr/>
          <p:nvPr/>
        </p:nvSpPr>
        <p:spPr>
          <a:xfrm>
            <a:off x="5373363" y="1744654"/>
            <a:ext cx="216994" cy="384458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3D16D751-2078-6784-04C2-670CE3B17DE3}"/>
              </a:ext>
            </a:extLst>
          </p:cNvPr>
          <p:cNvSpPr txBox="1"/>
          <p:nvPr/>
        </p:nvSpPr>
        <p:spPr>
          <a:xfrm>
            <a:off x="5700298" y="1448303"/>
            <a:ext cx="5947470" cy="523220"/>
          </a:xfrm>
          <a:prstGeom prst="rect">
            <a:avLst/>
          </a:prstGeom>
          <a:noFill/>
          <a:ln>
            <a:noFill/>
          </a:ln>
        </p:spPr>
        <p:txBody>
          <a:bodyPr wrap="square" rtlCol="0">
            <a:spAutoFit/>
          </a:bodyPr>
          <a:lstStyle/>
          <a:p>
            <a:r>
              <a:rPr lang="en-US" altLang="zh-CN" sz="2800" dirty="0">
                <a:solidFill>
                  <a:srgbClr val="FFFF00"/>
                </a:solidFill>
              </a:rPr>
              <a:t>Reveal the sutra’s title</a:t>
            </a:r>
          </a:p>
        </p:txBody>
      </p:sp>
      <p:sp>
        <p:nvSpPr>
          <p:cNvPr id="13" name="文字方塊 12">
            <a:extLst>
              <a:ext uri="{FF2B5EF4-FFF2-40B4-BE49-F238E27FC236}">
                <a16:creationId xmlns:a16="http://schemas.microsoft.com/office/drawing/2014/main" id="{E9BCD0CE-3C57-241E-CD4F-EA52716C93AD}"/>
              </a:ext>
            </a:extLst>
          </p:cNvPr>
          <p:cNvSpPr txBox="1"/>
          <p:nvPr/>
        </p:nvSpPr>
        <p:spPr>
          <a:xfrm>
            <a:off x="5647793" y="2982431"/>
            <a:ext cx="1603132" cy="2246769"/>
          </a:xfrm>
          <a:prstGeom prst="rect">
            <a:avLst/>
          </a:prstGeom>
          <a:noFill/>
          <a:ln>
            <a:noFill/>
          </a:ln>
        </p:spPr>
        <p:txBody>
          <a:bodyPr wrap="square" rtlCol="0">
            <a:spAutoFit/>
          </a:bodyPr>
          <a:lstStyle/>
          <a:p>
            <a:r>
              <a:rPr lang="en-US" altLang="zh-CN" sz="2800" b="1" dirty="0">
                <a:solidFill>
                  <a:srgbClr val="FFFF00"/>
                </a:solidFill>
              </a:rPr>
              <a:t>Expound the methods of practice</a:t>
            </a:r>
          </a:p>
        </p:txBody>
      </p:sp>
      <p:sp>
        <p:nvSpPr>
          <p:cNvPr id="16" name="左大括弧 15">
            <a:extLst>
              <a:ext uri="{FF2B5EF4-FFF2-40B4-BE49-F238E27FC236}">
                <a16:creationId xmlns:a16="http://schemas.microsoft.com/office/drawing/2014/main" id="{07071D2D-5565-108D-B61B-621515EC8C23}"/>
              </a:ext>
            </a:extLst>
          </p:cNvPr>
          <p:cNvSpPr/>
          <p:nvPr/>
        </p:nvSpPr>
        <p:spPr>
          <a:xfrm>
            <a:off x="7098793" y="2296036"/>
            <a:ext cx="304263" cy="2592287"/>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7" name="文字方塊 16">
            <a:extLst>
              <a:ext uri="{FF2B5EF4-FFF2-40B4-BE49-F238E27FC236}">
                <a16:creationId xmlns:a16="http://schemas.microsoft.com/office/drawing/2014/main" id="{D280D024-9A08-E400-8F03-9BC644662671}"/>
              </a:ext>
            </a:extLst>
          </p:cNvPr>
          <p:cNvSpPr txBox="1"/>
          <p:nvPr/>
        </p:nvSpPr>
        <p:spPr>
          <a:xfrm>
            <a:off x="7419902" y="2095689"/>
            <a:ext cx="5947470" cy="523220"/>
          </a:xfrm>
          <a:prstGeom prst="rect">
            <a:avLst/>
          </a:prstGeom>
          <a:noFill/>
          <a:ln>
            <a:noFill/>
          </a:ln>
        </p:spPr>
        <p:txBody>
          <a:bodyPr wrap="square" rtlCol="0">
            <a:spAutoFit/>
          </a:bodyPr>
          <a:lstStyle/>
          <a:p>
            <a:r>
              <a:rPr lang="en-US" altLang="zh-CN" sz="2800" b="1" dirty="0">
                <a:solidFill>
                  <a:srgbClr val="FFFF00"/>
                </a:solidFill>
              </a:rPr>
              <a:t>Transcend conceptual labeling</a:t>
            </a:r>
          </a:p>
        </p:txBody>
      </p:sp>
      <p:sp>
        <p:nvSpPr>
          <p:cNvPr id="18" name="文字方塊 17">
            <a:extLst>
              <a:ext uri="{FF2B5EF4-FFF2-40B4-BE49-F238E27FC236}">
                <a16:creationId xmlns:a16="http://schemas.microsoft.com/office/drawing/2014/main" id="{070693E6-AE88-15D3-2500-DD5DE9205908}"/>
              </a:ext>
            </a:extLst>
          </p:cNvPr>
          <p:cNvSpPr txBox="1"/>
          <p:nvPr/>
        </p:nvSpPr>
        <p:spPr>
          <a:xfrm>
            <a:off x="7419902" y="2857272"/>
            <a:ext cx="5947470" cy="523220"/>
          </a:xfrm>
          <a:prstGeom prst="rect">
            <a:avLst/>
          </a:prstGeom>
          <a:noFill/>
          <a:ln>
            <a:noFill/>
          </a:ln>
        </p:spPr>
        <p:txBody>
          <a:bodyPr wrap="square" rtlCol="0">
            <a:spAutoFit/>
          </a:bodyPr>
          <a:lstStyle/>
          <a:p>
            <a:r>
              <a:rPr lang="en-US" altLang="zh-CN" sz="2800" dirty="0">
                <a:solidFill>
                  <a:srgbClr val="FFFF00"/>
                </a:solidFill>
              </a:rPr>
              <a:t>Transcend linguistic constructs</a:t>
            </a:r>
          </a:p>
        </p:txBody>
      </p:sp>
      <p:sp>
        <p:nvSpPr>
          <p:cNvPr id="21" name="文字方塊 20">
            <a:extLst>
              <a:ext uri="{FF2B5EF4-FFF2-40B4-BE49-F238E27FC236}">
                <a16:creationId xmlns:a16="http://schemas.microsoft.com/office/drawing/2014/main" id="{B9D60AC3-627C-AB07-A102-D1B8D4FA1679}"/>
              </a:ext>
            </a:extLst>
          </p:cNvPr>
          <p:cNvSpPr txBox="1"/>
          <p:nvPr/>
        </p:nvSpPr>
        <p:spPr>
          <a:xfrm>
            <a:off x="7403056" y="3670139"/>
            <a:ext cx="5947470" cy="523220"/>
          </a:xfrm>
          <a:prstGeom prst="rect">
            <a:avLst/>
          </a:prstGeom>
          <a:noFill/>
          <a:ln>
            <a:noFill/>
          </a:ln>
        </p:spPr>
        <p:txBody>
          <a:bodyPr wrap="square" rtlCol="0">
            <a:spAutoFit/>
          </a:bodyPr>
          <a:lstStyle/>
          <a:p>
            <a:r>
              <a:rPr lang="en-US" altLang="zh-CN" sz="2800" dirty="0">
                <a:solidFill>
                  <a:srgbClr val="FFFF00"/>
                </a:solidFill>
              </a:rPr>
              <a:t>Transcend subject-object duality</a:t>
            </a:r>
          </a:p>
        </p:txBody>
      </p:sp>
      <p:sp>
        <p:nvSpPr>
          <p:cNvPr id="22" name="文字方塊 21">
            <a:extLst>
              <a:ext uri="{FF2B5EF4-FFF2-40B4-BE49-F238E27FC236}">
                <a16:creationId xmlns:a16="http://schemas.microsoft.com/office/drawing/2014/main" id="{8C2CB879-5EE1-333C-EE6F-DC31C24AEA2C}"/>
              </a:ext>
            </a:extLst>
          </p:cNvPr>
          <p:cNvSpPr txBox="1"/>
          <p:nvPr/>
        </p:nvSpPr>
        <p:spPr>
          <a:xfrm>
            <a:off x="7383275" y="4443063"/>
            <a:ext cx="5947470" cy="523220"/>
          </a:xfrm>
          <a:prstGeom prst="rect">
            <a:avLst/>
          </a:prstGeom>
          <a:noFill/>
          <a:ln>
            <a:noFill/>
          </a:ln>
        </p:spPr>
        <p:txBody>
          <a:bodyPr wrap="square" rtlCol="0">
            <a:spAutoFit/>
          </a:bodyPr>
          <a:lstStyle/>
          <a:p>
            <a:r>
              <a:rPr lang="en-US" altLang="zh-CN" sz="2800" dirty="0">
                <a:solidFill>
                  <a:srgbClr val="FFFF00"/>
                </a:solidFill>
              </a:rPr>
              <a:t>Transcend embodiment</a:t>
            </a:r>
          </a:p>
        </p:txBody>
      </p:sp>
      <p:sp>
        <p:nvSpPr>
          <p:cNvPr id="23" name="矩形 22">
            <a:extLst>
              <a:ext uri="{FF2B5EF4-FFF2-40B4-BE49-F238E27FC236}">
                <a16:creationId xmlns:a16="http://schemas.microsoft.com/office/drawing/2014/main" id="{608ADAED-47E6-828A-CD0E-134CBF007D5E}"/>
              </a:ext>
            </a:extLst>
          </p:cNvPr>
          <p:cNvSpPr/>
          <p:nvPr/>
        </p:nvSpPr>
        <p:spPr>
          <a:xfrm>
            <a:off x="19159" y="785292"/>
            <a:ext cx="12187249" cy="1203548"/>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4" name="文字方塊 23">
            <a:extLst>
              <a:ext uri="{FF2B5EF4-FFF2-40B4-BE49-F238E27FC236}">
                <a16:creationId xmlns:a16="http://schemas.microsoft.com/office/drawing/2014/main" id="{D376C623-C39B-2C2E-714A-3366852909B5}"/>
              </a:ext>
            </a:extLst>
          </p:cNvPr>
          <p:cNvSpPr txBox="1"/>
          <p:nvPr/>
        </p:nvSpPr>
        <p:spPr>
          <a:xfrm>
            <a:off x="189756" y="785292"/>
            <a:ext cx="11809312" cy="995016"/>
          </a:xfrm>
          <a:prstGeom prst="rect">
            <a:avLst/>
          </a:prstGeom>
          <a:noFill/>
          <a:ln>
            <a:noFill/>
          </a:ln>
        </p:spPr>
        <p:txBody>
          <a:bodyPr wrap="square" rtlCol="0">
            <a:spAutoFit/>
          </a:bodyPr>
          <a:lstStyle/>
          <a:p>
            <a:pPr>
              <a:lnSpc>
                <a:spcPts val="3600"/>
              </a:lnSpc>
            </a:pPr>
            <a:r>
              <a:rPr lang="en-US" altLang="zh-CN" sz="2800" b="1" dirty="0">
                <a:solidFill>
                  <a:schemeClr val="bg1"/>
                </a:solidFill>
              </a:rPr>
              <a:t>And why? That which the Buddha calls ‘transcendent wisdom’ is not (the nature of) transcendent wisdom. </a:t>
            </a:r>
          </a:p>
        </p:txBody>
      </p:sp>
      <p:sp>
        <p:nvSpPr>
          <p:cNvPr id="25" name="文字方塊 24">
            <a:extLst>
              <a:ext uri="{FF2B5EF4-FFF2-40B4-BE49-F238E27FC236}">
                <a16:creationId xmlns:a16="http://schemas.microsoft.com/office/drawing/2014/main" id="{F809E3AA-E6AA-E35C-6113-821B50ED1156}"/>
              </a:ext>
            </a:extLst>
          </p:cNvPr>
          <p:cNvSpPr txBox="1"/>
          <p:nvPr/>
        </p:nvSpPr>
        <p:spPr>
          <a:xfrm>
            <a:off x="5650772" y="5466256"/>
            <a:ext cx="4980144" cy="523220"/>
          </a:xfrm>
          <a:prstGeom prst="rect">
            <a:avLst/>
          </a:prstGeom>
          <a:noFill/>
        </p:spPr>
        <p:txBody>
          <a:bodyPr wrap="square">
            <a:spAutoFit/>
          </a:bodyPr>
          <a:lstStyle/>
          <a:p>
            <a:r>
              <a:rPr lang="en-US" altLang="zh-CN" sz="2800" dirty="0">
                <a:solidFill>
                  <a:srgbClr val="FFFF00"/>
                </a:solidFill>
              </a:rPr>
              <a:t>Manifest the merits of practice</a:t>
            </a:r>
          </a:p>
        </p:txBody>
      </p:sp>
    </p:spTree>
    <p:extLst>
      <p:ext uri="{BB962C8B-B14F-4D97-AF65-F5344CB8AC3E}">
        <p14:creationId xmlns:p14="http://schemas.microsoft.com/office/powerpoint/2010/main" val="302196008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2">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build="allAtOnce"/>
      <p:bldP spid="18" grpId="0"/>
      <p:bldP spid="21" grpId="0"/>
      <p:bldP spid="23" grpId="0" animBg="1"/>
      <p:bldP spid="2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C7E90C92-A990-AFB7-08B0-03CE1503F47A}"/>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b="1"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1D6BF1E3-3372-E67F-22ED-A4FC63E2EB23}"/>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BBC8D21A-5A82-5365-EFE5-64ACA2BF74E4}"/>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F725CE57-865B-122A-A647-1F6F5E10AB34}"/>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28316FE3-D302-43C0-E83D-C1E3F6184242}"/>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b="1" dirty="0">
                <a:solidFill>
                  <a:srgbClr val="FFFF00"/>
                </a:solidFill>
              </a:rPr>
              <a:t>Sutra's title and upholding</a:t>
            </a:r>
          </a:p>
        </p:txBody>
      </p:sp>
      <p:sp>
        <p:nvSpPr>
          <p:cNvPr id="9" name="文字方塊 8">
            <a:extLst>
              <a:ext uri="{FF2B5EF4-FFF2-40B4-BE49-F238E27FC236}">
                <a16:creationId xmlns:a16="http://schemas.microsoft.com/office/drawing/2014/main" id="{E45D0872-F08E-8967-82AA-F3831C683072}"/>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dirty="0" err="1">
                <a:solidFill>
                  <a:srgbClr val="FFFF00"/>
                </a:solidFill>
              </a:rPr>
              <a:t>Actualise</a:t>
            </a:r>
            <a:r>
              <a:rPr lang="en-US" altLang="zh-CN" sz="2800" dirty="0">
                <a:solidFill>
                  <a:srgbClr val="FFFF00"/>
                </a:solidFill>
              </a:rPr>
              <a:t> the wisdom of understanding</a:t>
            </a:r>
          </a:p>
        </p:txBody>
      </p:sp>
      <p:sp>
        <p:nvSpPr>
          <p:cNvPr id="10" name="文字方塊 9">
            <a:extLst>
              <a:ext uri="{FF2B5EF4-FFF2-40B4-BE49-F238E27FC236}">
                <a16:creationId xmlns:a16="http://schemas.microsoft.com/office/drawing/2014/main" id="{AF5AE412-857A-D692-D1EF-6E09D829E5BA}"/>
              </a:ext>
            </a:extLst>
          </p:cNvPr>
          <p:cNvSpPr txBox="1"/>
          <p:nvPr/>
        </p:nvSpPr>
        <p:spPr>
          <a:xfrm>
            <a:off x="2986019" y="6381328"/>
            <a:ext cx="4881282"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6F503DBE-D33C-A837-2DAF-DC04A7DF11DC}"/>
              </a:ext>
            </a:extLst>
          </p:cNvPr>
          <p:cNvSpPr/>
          <p:nvPr/>
        </p:nvSpPr>
        <p:spPr>
          <a:xfrm>
            <a:off x="5373363" y="1124744"/>
            <a:ext cx="187162" cy="5256584"/>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2E03675D-CA1F-A702-33A0-B12C1C88E6B9}"/>
              </a:ext>
            </a:extLst>
          </p:cNvPr>
          <p:cNvSpPr txBox="1"/>
          <p:nvPr/>
        </p:nvSpPr>
        <p:spPr>
          <a:xfrm>
            <a:off x="5677625" y="889556"/>
            <a:ext cx="5947470" cy="523220"/>
          </a:xfrm>
          <a:prstGeom prst="rect">
            <a:avLst/>
          </a:prstGeom>
          <a:noFill/>
          <a:ln>
            <a:noFill/>
          </a:ln>
        </p:spPr>
        <p:txBody>
          <a:bodyPr wrap="square" rtlCol="0">
            <a:spAutoFit/>
          </a:bodyPr>
          <a:lstStyle/>
          <a:p>
            <a:r>
              <a:rPr lang="en-US" altLang="zh-CN" sz="2800" dirty="0">
                <a:solidFill>
                  <a:srgbClr val="FFFF00"/>
                </a:solidFill>
              </a:rPr>
              <a:t>Reveal the sutra’s title</a:t>
            </a:r>
          </a:p>
        </p:txBody>
      </p:sp>
      <p:sp>
        <p:nvSpPr>
          <p:cNvPr id="13" name="文字方塊 12">
            <a:extLst>
              <a:ext uri="{FF2B5EF4-FFF2-40B4-BE49-F238E27FC236}">
                <a16:creationId xmlns:a16="http://schemas.microsoft.com/office/drawing/2014/main" id="{D8E9EC91-1FD1-FDBA-3DFF-D808EC93FA4E}"/>
              </a:ext>
            </a:extLst>
          </p:cNvPr>
          <p:cNvSpPr txBox="1"/>
          <p:nvPr/>
        </p:nvSpPr>
        <p:spPr>
          <a:xfrm>
            <a:off x="5647793" y="3063438"/>
            <a:ext cx="1603132" cy="2246769"/>
          </a:xfrm>
          <a:prstGeom prst="rect">
            <a:avLst/>
          </a:prstGeom>
          <a:noFill/>
          <a:ln>
            <a:noFill/>
          </a:ln>
        </p:spPr>
        <p:txBody>
          <a:bodyPr wrap="square" rtlCol="0">
            <a:spAutoFit/>
          </a:bodyPr>
          <a:lstStyle/>
          <a:p>
            <a:r>
              <a:rPr lang="en-US" altLang="zh-CN" sz="2800" b="1" dirty="0">
                <a:solidFill>
                  <a:srgbClr val="FFFF00"/>
                </a:solidFill>
              </a:rPr>
              <a:t>Expound the methods of practice</a:t>
            </a:r>
          </a:p>
        </p:txBody>
      </p:sp>
      <p:sp>
        <p:nvSpPr>
          <p:cNvPr id="14" name="左大括弧 13">
            <a:extLst>
              <a:ext uri="{FF2B5EF4-FFF2-40B4-BE49-F238E27FC236}">
                <a16:creationId xmlns:a16="http://schemas.microsoft.com/office/drawing/2014/main" id="{8EA01EF4-87FD-8144-D136-F60FF51CBA39}"/>
              </a:ext>
            </a:extLst>
          </p:cNvPr>
          <p:cNvSpPr/>
          <p:nvPr/>
        </p:nvSpPr>
        <p:spPr>
          <a:xfrm>
            <a:off x="7098793" y="2377043"/>
            <a:ext cx="304263" cy="2592287"/>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ACB75C2E-DEC0-CEA2-5D68-90D73186307D}"/>
              </a:ext>
            </a:extLst>
          </p:cNvPr>
          <p:cNvSpPr txBox="1"/>
          <p:nvPr/>
        </p:nvSpPr>
        <p:spPr>
          <a:xfrm>
            <a:off x="7419902" y="2204864"/>
            <a:ext cx="5947470" cy="523220"/>
          </a:xfrm>
          <a:prstGeom prst="rect">
            <a:avLst/>
          </a:prstGeom>
          <a:noFill/>
          <a:ln>
            <a:noFill/>
          </a:ln>
        </p:spPr>
        <p:txBody>
          <a:bodyPr wrap="square" rtlCol="0">
            <a:spAutoFit/>
          </a:bodyPr>
          <a:lstStyle/>
          <a:p>
            <a:r>
              <a:rPr lang="en-US" altLang="zh-CN" sz="2800" dirty="0">
                <a:solidFill>
                  <a:srgbClr val="FFFF00"/>
                </a:solidFill>
              </a:rPr>
              <a:t>Transcend conceptual labeling</a:t>
            </a:r>
          </a:p>
        </p:txBody>
      </p:sp>
      <p:sp>
        <p:nvSpPr>
          <p:cNvPr id="16" name="文字方塊 15">
            <a:extLst>
              <a:ext uri="{FF2B5EF4-FFF2-40B4-BE49-F238E27FC236}">
                <a16:creationId xmlns:a16="http://schemas.microsoft.com/office/drawing/2014/main" id="{D0131D7E-F3E6-C564-E654-FEBCB7103A6C}"/>
              </a:ext>
            </a:extLst>
          </p:cNvPr>
          <p:cNvSpPr txBox="1"/>
          <p:nvPr/>
        </p:nvSpPr>
        <p:spPr>
          <a:xfrm>
            <a:off x="7419902" y="2938279"/>
            <a:ext cx="5947470" cy="523220"/>
          </a:xfrm>
          <a:prstGeom prst="rect">
            <a:avLst/>
          </a:prstGeom>
          <a:noFill/>
          <a:ln>
            <a:noFill/>
          </a:ln>
        </p:spPr>
        <p:txBody>
          <a:bodyPr wrap="square" rtlCol="0">
            <a:spAutoFit/>
          </a:bodyPr>
          <a:lstStyle/>
          <a:p>
            <a:r>
              <a:rPr lang="en-US" altLang="zh-CN" sz="2800" b="1" dirty="0">
                <a:solidFill>
                  <a:srgbClr val="FFFF00"/>
                </a:solidFill>
              </a:rPr>
              <a:t>Transcend linguistic constructs</a:t>
            </a:r>
          </a:p>
        </p:txBody>
      </p:sp>
      <p:sp>
        <p:nvSpPr>
          <p:cNvPr id="17" name="文字方塊 16">
            <a:extLst>
              <a:ext uri="{FF2B5EF4-FFF2-40B4-BE49-F238E27FC236}">
                <a16:creationId xmlns:a16="http://schemas.microsoft.com/office/drawing/2014/main" id="{3000165D-9E5E-7B58-09DA-3C932D5857A4}"/>
              </a:ext>
            </a:extLst>
          </p:cNvPr>
          <p:cNvSpPr txBox="1"/>
          <p:nvPr/>
        </p:nvSpPr>
        <p:spPr>
          <a:xfrm>
            <a:off x="7403056" y="3751146"/>
            <a:ext cx="5947470" cy="523220"/>
          </a:xfrm>
          <a:prstGeom prst="rect">
            <a:avLst/>
          </a:prstGeom>
          <a:noFill/>
          <a:ln>
            <a:noFill/>
          </a:ln>
        </p:spPr>
        <p:txBody>
          <a:bodyPr wrap="square" rtlCol="0">
            <a:spAutoFit/>
          </a:bodyPr>
          <a:lstStyle/>
          <a:p>
            <a:r>
              <a:rPr lang="en-US" altLang="zh-CN" sz="2800" dirty="0">
                <a:solidFill>
                  <a:srgbClr val="FFFF00"/>
                </a:solidFill>
              </a:rPr>
              <a:t>Transcend subject-object duality</a:t>
            </a:r>
          </a:p>
        </p:txBody>
      </p:sp>
      <p:sp>
        <p:nvSpPr>
          <p:cNvPr id="18" name="文字方塊 17">
            <a:extLst>
              <a:ext uri="{FF2B5EF4-FFF2-40B4-BE49-F238E27FC236}">
                <a16:creationId xmlns:a16="http://schemas.microsoft.com/office/drawing/2014/main" id="{119C2430-23AD-EDD6-0EBB-63225E712B87}"/>
              </a:ext>
            </a:extLst>
          </p:cNvPr>
          <p:cNvSpPr txBox="1"/>
          <p:nvPr/>
        </p:nvSpPr>
        <p:spPr>
          <a:xfrm>
            <a:off x="7383275" y="4524070"/>
            <a:ext cx="5947470" cy="523220"/>
          </a:xfrm>
          <a:prstGeom prst="rect">
            <a:avLst/>
          </a:prstGeom>
          <a:noFill/>
          <a:ln>
            <a:noFill/>
          </a:ln>
        </p:spPr>
        <p:txBody>
          <a:bodyPr wrap="square" rtlCol="0">
            <a:spAutoFit/>
          </a:bodyPr>
          <a:lstStyle/>
          <a:p>
            <a:r>
              <a:rPr lang="en-US" altLang="zh-CN" sz="2800" dirty="0">
                <a:solidFill>
                  <a:srgbClr val="FFFF00"/>
                </a:solidFill>
              </a:rPr>
              <a:t>Transcend embodiment</a:t>
            </a:r>
          </a:p>
        </p:txBody>
      </p:sp>
      <p:sp>
        <p:nvSpPr>
          <p:cNvPr id="19" name="矩形 18">
            <a:extLst>
              <a:ext uri="{FF2B5EF4-FFF2-40B4-BE49-F238E27FC236}">
                <a16:creationId xmlns:a16="http://schemas.microsoft.com/office/drawing/2014/main" id="{B124BC0B-6658-C4F0-B581-1C247D6F7150}"/>
              </a:ext>
            </a:extLst>
          </p:cNvPr>
          <p:cNvSpPr/>
          <p:nvPr/>
        </p:nvSpPr>
        <p:spPr>
          <a:xfrm>
            <a:off x="19159" y="1224077"/>
            <a:ext cx="12187249" cy="1628859"/>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0" name="文字方塊 19">
            <a:extLst>
              <a:ext uri="{FF2B5EF4-FFF2-40B4-BE49-F238E27FC236}">
                <a16:creationId xmlns:a16="http://schemas.microsoft.com/office/drawing/2014/main" id="{BD34A98B-43C4-A270-D08D-B81D1003363A}"/>
              </a:ext>
            </a:extLst>
          </p:cNvPr>
          <p:cNvSpPr txBox="1"/>
          <p:nvPr/>
        </p:nvSpPr>
        <p:spPr>
          <a:xfrm>
            <a:off x="189756" y="1224078"/>
            <a:ext cx="11809312" cy="1456681"/>
          </a:xfrm>
          <a:prstGeom prst="rect">
            <a:avLst/>
          </a:prstGeom>
          <a:noFill/>
          <a:ln>
            <a:noFill/>
          </a:ln>
        </p:spPr>
        <p:txBody>
          <a:bodyPr wrap="square" rtlCol="0">
            <a:spAutoFit/>
          </a:bodyPr>
          <a:lstStyle/>
          <a:p>
            <a:pPr>
              <a:lnSpc>
                <a:spcPts val="3600"/>
              </a:lnSpc>
            </a:pPr>
            <a:r>
              <a:rPr lang="en-US" altLang="zh-CN" sz="2800" b="1" dirty="0" err="1">
                <a:solidFill>
                  <a:schemeClr val="bg1"/>
                </a:solidFill>
              </a:rPr>
              <a:t>Subhūti</a:t>
            </a:r>
            <a:r>
              <a:rPr lang="en-US" altLang="zh-CN" sz="2800" b="1" dirty="0">
                <a:solidFill>
                  <a:schemeClr val="bg1"/>
                </a:solidFill>
              </a:rPr>
              <a:t>, what does this mean? Does the </a:t>
            </a:r>
            <a:r>
              <a:rPr lang="en-US" altLang="zh-CN" sz="2800" b="1" dirty="0" err="1">
                <a:solidFill>
                  <a:schemeClr val="bg1"/>
                </a:solidFill>
              </a:rPr>
              <a:t>tathāgata</a:t>
            </a:r>
            <a:r>
              <a:rPr lang="en-US" altLang="zh-CN" sz="2800" b="1" dirty="0">
                <a:solidFill>
                  <a:schemeClr val="bg1"/>
                </a:solidFill>
              </a:rPr>
              <a:t> have a teaching to explain?”</a:t>
            </a:r>
          </a:p>
          <a:p>
            <a:pPr>
              <a:lnSpc>
                <a:spcPts val="3600"/>
              </a:lnSpc>
            </a:pPr>
            <a:r>
              <a:rPr lang="en-US" altLang="zh-CN" sz="2800" b="1" dirty="0" err="1">
                <a:solidFill>
                  <a:schemeClr val="bg1"/>
                </a:solidFill>
              </a:rPr>
              <a:t>Subhūti</a:t>
            </a:r>
            <a:r>
              <a:rPr lang="en-US" altLang="zh-CN" sz="2800" b="1" dirty="0">
                <a:solidFill>
                  <a:schemeClr val="bg1"/>
                </a:solidFill>
              </a:rPr>
              <a:t> said to the Buddha, “World-honored One, the Tathāgata has no teaching to explain.”</a:t>
            </a:r>
          </a:p>
        </p:txBody>
      </p:sp>
      <p:sp>
        <p:nvSpPr>
          <p:cNvPr id="21" name="文字方塊 20">
            <a:extLst>
              <a:ext uri="{FF2B5EF4-FFF2-40B4-BE49-F238E27FC236}">
                <a16:creationId xmlns:a16="http://schemas.microsoft.com/office/drawing/2014/main" id="{329AD6A7-B4C8-DE25-7852-A2C96910B31C}"/>
              </a:ext>
            </a:extLst>
          </p:cNvPr>
          <p:cNvSpPr txBox="1"/>
          <p:nvPr/>
        </p:nvSpPr>
        <p:spPr>
          <a:xfrm>
            <a:off x="5647793" y="6057573"/>
            <a:ext cx="5071999" cy="523220"/>
          </a:xfrm>
          <a:prstGeom prst="rect">
            <a:avLst/>
          </a:prstGeom>
          <a:noFill/>
        </p:spPr>
        <p:txBody>
          <a:bodyPr wrap="square">
            <a:spAutoFit/>
          </a:bodyPr>
          <a:lstStyle/>
          <a:p>
            <a:r>
              <a:rPr lang="en-US" altLang="zh-CN" sz="2800" dirty="0">
                <a:solidFill>
                  <a:srgbClr val="FFFF00"/>
                </a:solidFill>
              </a:rPr>
              <a:t>Manifest the merits of practice</a:t>
            </a:r>
          </a:p>
        </p:txBody>
      </p:sp>
    </p:spTree>
    <p:extLst>
      <p:ext uri="{BB962C8B-B14F-4D97-AF65-F5344CB8AC3E}">
        <p14:creationId xmlns:p14="http://schemas.microsoft.com/office/powerpoint/2010/main" val="97966971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12CF8F79-3040-D48F-6751-A920327C112A}"/>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22804F3A-7EF6-5C0D-489B-0C5FEE3703DA}"/>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7B358A9F-4309-E40D-634D-0B8252710A59}"/>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9CD185FF-CF29-3EE9-BDB6-4A3768330EC6}"/>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CF426B4D-0886-81A5-39B5-38553523966E}"/>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b="1" dirty="0">
                <a:solidFill>
                  <a:srgbClr val="FFFF00"/>
                </a:solidFill>
              </a:rPr>
              <a:t>Sutra's title and upholding</a:t>
            </a:r>
          </a:p>
        </p:txBody>
      </p:sp>
      <p:sp>
        <p:nvSpPr>
          <p:cNvPr id="9" name="文字方塊 8">
            <a:extLst>
              <a:ext uri="{FF2B5EF4-FFF2-40B4-BE49-F238E27FC236}">
                <a16:creationId xmlns:a16="http://schemas.microsoft.com/office/drawing/2014/main" id="{3EEFCC6A-64E2-0E03-01ED-A22162B98A75}"/>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dirty="0" err="1">
                <a:solidFill>
                  <a:srgbClr val="FFFF00"/>
                </a:solidFill>
              </a:rPr>
              <a:t>Actualise</a:t>
            </a:r>
            <a:r>
              <a:rPr lang="en-US" altLang="zh-CN" sz="2800" dirty="0">
                <a:solidFill>
                  <a:srgbClr val="FFFF00"/>
                </a:solidFill>
              </a:rPr>
              <a:t> the wisdom of understanding</a:t>
            </a:r>
          </a:p>
        </p:txBody>
      </p:sp>
      <p:sp>
        <p:nvSpPr>
          <p:cNvPr id="10" name="文字方塊 9">
            <a:extLst>
              <a:ext uri="{FF2B5EF4-FFF2-40B4-BE49-F238E27FC236}">
                <a16:creationId xmlns:a16="http://schemas.microsoft.com/office/drawing/2014/main" id="{17C4BED6-2CB2-B012-D225-BB94C814BE3E}"/>
              </a:ext>
            </a:extLst>
          </p:cNvPr>
          <p:cNvSpPr txBox="1"/>
          <p:nvPr/>
        </p:nvSpPr>
        <p:spPr>
          <a:xfrm>
            <a:off x="3021306" y="6368459"/>
            <a:ext cx="4593250"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6B63AF95-7129-5C70-0A6A-4EB3385D7034}"/>
              </a:ext>
            </a:extLst>
          </p:cNvPr>
          <p:cNvSpPr/>
          <p:nvPr/>
        </p:nvSpPr>
        <p:spPr>
          <a:xfrm>
            <a:off x="5373362" y="1744654"/>
            <a:ext cx="347596" cy="440148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A6051D97-D414-25FC-F86B-3E9E5E12836F}"/>
              </a:ext>
            </a:extLst>
          </p:cNvPr>
          <p:cNvSpPr txBox="1"/>
          <p:nvPr/>
        </p:nvSpPr>
        <p:spPr>
          <a:xfrm>
            <a:off x="5700298" y="1448303"/>
            <a:ext cx="5947470" cy="523220"/>
          </a:xfrm>
          <a:prstGeom prst="rect">
            <a:avLst/>
          </a:prstGeom>
          <a:noFill/>
          <a:ln>
            <a:noFill/>
          </a:ln>
        </p:spPr>
        <p:txBody>
          <a:bodyPr wrap="square" rtlCol="0">
            <a:spAutoFit/>
          </a:bodyPr>
          <a:lstStyle/>
          <a:p>
            <a:r>
              <a:rPr lang="en-US" altLang="zh-CN" sz="2800" dirty="0">
                <a:solidFill>
                  <a:srgbClr val="FFFF00"/>
                </a:solidFill>
              </a:rPr>
              <a:t>Reveal the sutra’s title</a:t>
            </a:r>
          </a:p>
        </p:txBody>
      </p:sp>
      <p:sp>
        <p:nvSpPr>
          <p:cNvPr id="13" name="文字方塊 12">
            <a:extLst>
              <a:ext uri="{FF2B5EF4-FFF2-40B4-BE49-F238E27FC236}">
                <a16:creationId xmlns:a16="http://schemas.microsoft.com/office/drawing/2014/main" id="{F6C6EC37-2361-3EA5-BA06-E14DB51BCC4C}"/>
              </a:ext>
            </a:extLst>
          </p:cNvPr>
          <p:cNvSpPr txBox="1"/>
          <p:nvPr/>
        </p:nvSpPr>
        <p:spPr>
          <a:xfrm>
            <a:off x="5647793" y="3279462"/>
            <a:ext cx="1603132" cy="2246769"/>
          </a:xfrm>
          <a:prstGeom prst="rect">
            <a:avLst/>
          </a:prstGeom>
          <a:noFill/>
          <a:ln>
            <a:noFill/>
          </a:ln>
        </p:spPr>
        <p:txBody>
          <a:bodyPr wrap="square" rtlCol="0">
            <a:spAutoFit/>
          </a:bodyPr>
          <a:lstStyle/>
          <a:p>
            <a:r>
              <a:rPr lang="en-US" altLang="zh-CN" sz="2800" b="1" dirty="0">
                <a:solidFill>
                  <a:srgbClr val="FFFF00"/>
                </a:solidFill>
              </a:rPr>
              <a:t>Expound the methods of practice</a:t>
            </a:r>
          </a:p>
        </p:txBody>
      </p:sp>
      <p:sp>
        <p:nvSpPr>
          <p:cNvPr id="14" name="左大括弧 13">
            <a:extLst>
              <a:ext uri="{FF2B5EF4-FFF2-40B4-BE49-F238E27FC236}">
                <a16:creationId xmlns:a16="http://schemas.microsoft.com/office/drawing/2014/main" id="{903321BE-3372-7235-C40F-BFBB8FE2322A}"/>
              </a:ext>
            </a:extLst>
          </p:cNvPr>
          <p:cNvSpPr/>
          <p:nvPr/>
        </p:nvSpPr>
        <p:spPr>
          <a:xfrm>
            <a:off x="7098793" y="2593067"/>
            <a:ext cx="304263" cy="2592287"/>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8BED4836-2111-1C17-EAC5-2B3C995EDD30}"/>
              </a:ext>
            </a:extLst>
          </p:cNvPr>
          <p:cNvSpPr txBox="1"/>
          <p:nvPr/>
        </p:nvSpPr>
        <p:spPr>
          <a:xfrm>
            <a:off x="7266321" y="2420888"/>
            <a:ext cx="5947470" cy="523220"/>
          </a:xfrm>
          <a:prstGeom prst="rect">
            <a:avLst/>
          </a:prstGeom>
          <a:noFill/>
          <a:ln>
            <a:noFill/>
          </a:ln>
        </p:spPr>
        <p:txBody>
          <a:bodyPr wrap="square" rtlCol="0">
            <a:spAutoFit/>
          </a:bodyPr>
          <a:lstStyle/>
          <a:p>
            <a:r>
              <a:rPr lang="en-US" altLang="zh-CN" sz="2800" dirty="0">
                <a:solidFill>
                  <a:srgbClr val="FFFF00"/>
                </a:solidFill>
              </a:rPr>
              <a:t>Transcend conceptual labeling</a:t>
            </a:r>
          </a:p>
        </p:txBody>
      </p:sp>
      <p:sp>
        <p:nvSpPr>
          <p:cNvPr id="16" name="文字方塊 15">
            <a:extLst>
              <a:ext uri="{FF2B5EF4-FFF2-40B4-BE49-F238E27FC236}">
                <a16:creationId xmlns:a16="http://schemas.microsoft.com/office/drawing/2014/main" id="{4369288F-961D-62E2-238F-9734718A434F}"/>
              </a:ext>
            </a:extLst>
          </p:cNvPr>
          <p:cNvSpPr txBox="1"/>
          <p:nvPr/>
        </p:nvSpPr>
        <p:spPr>
          <a:xfrm>
            <a:off x="7287702" y="3145105"/>
            <a:ext cx="5947470" cy="523220"/>
          </a:xfrm>
          <a:prstGeom prst="rect">
            <a:avLst/>
          </a:prstGeom>
          <a:noFill/>
          <a:ln>
            <a:noFill/>
          </a:ln>
        </p:spPr>
        <p:txBody>
          <a:bodyPr wrap="square" rtlCol="0">
            <a:spAutoFit/>
          </a:bodyPr>
          <a:lstStyle/>
          <a:p>
            <a:r>
              <a:rPr lang="en-US" altLang="zh-CN" sz="2800" dirty="0">
                <a:solidFill>
                  <a:srgbClr val="FFFF00"/>
                </a:solidFill>
              </a:rPr>
              <a:t>Transcend linguistic constructs</a:t>
            </a:r>
          </a:p>
        </p:txBody>
      </p:sp>
      <p:sp>
        <p:nvSpPr>
          <p:cNvPr id="17" name="文字方塊 16">
            <a:extLst>
              <a:ext uri="{FF2B5EF4-FFF2-40B4-BE49-F238E27FC236}">
                <a16:creationId xmlns:a16="http://schemas.microsoft.com/office/drawing/2014/main" id="{C2280B3E-028F-683B-8742-A4D638F185DE}"/>
              </a:ext>
            </a:extLst>
          </p:cNvPr>
          <p:cNvSpPr txBox="1"/>
          <p:nvPr/>
        </p:nvSpPr>
        <p:spPr>
          <a:xfrm>
            <a:off x="7266321" y="3967170"/>
            <a:ext cx="5947470" cy="523220"/>
          </a:xfrm>
          <a:prstGeom prst="rect">
            <a:avLst/>
          </a:prstGeom>
          <a:noFill/>
          <a:ln>
            <a:noFill/>
          </a:ln>
        </p:spPr>
        <p:txBody>
          <a:bodyPr wrap="square" rtlCol="0">
            <a:spAutoFit/>
          </a:bodyPr>
          <a:lstStyle/>
          <a:p>
            <a:r>
              <a:rPr lang="en-US" altLang="zh-CN" sz="2800" b="1" dirty="0">
                <a:solidFill>
                  <a:srgbClr val="FFFF00"/>
                </a:solidFill>
              </a:rPr>
              <a:t>Transcend subject-object duality</a:t>
            </a:r>
          </a:p>
        </p:txBody>
      </p:sp>
      <p:sp>
        <p:nvSpPr>
          <p:cNvPr id="18" name="文字方塊 17">
            <a:extLst>
              <a:ext uri="{FF2B5EF4-FFF2-40B4-BE49-F238E27FC236}">
                <a16:creationId xmlns:a16="http://schemas.microsoft.com/office/drawing/2014/main" id="{EBAF49D4-1A6C-D3D4-4B23-C2BB70B285CE}"/>
              </a:ext>
            </a:extLst>
          </p:cNvPr>
          <p:cNvSpPr txBox="1"/>
          <p:nvPr/>
        </p:nvSpPr>
        <p:spPr>
          <a:xfrm>
            <a:off x="7246540" y="4740094"/>
            <a:ext cx="5947470" cy="523220"/>
          </a:xfrm>
          <a:prstGeom prst="rect">
            <a:avLst/>
          </a:prstGeom>
          <a:noFill/>
          <a:ln>
            <a:noFill/>
          </a:ln>
        </p:spPr>
        <p:txBody>
          <a:bodyPr wrap="square" rtlCol="0">
            <a:spAutoFit/>
          </a:bodyPr>
          <a:lstStyle/>
          <a:p>
            <a:r>
              <a:rPr lang="en-US" altLang="zh-CN" sz="2800" dirty="0">
                <a:solidFill>
                  <a:srgbClr val="FFFF00"/>
                </a:solidFill>
              </a:rPr>
              <a:t>Transcend embodiment</a:t>
            </a:r>
          </a:p>
        </p:txBody>
      </p:sp>
      <p:sp>
        <p:nvSpPr>
          <p:cNvPr id="19" name="矩形 18">
            <a:extLst>
              <a:ext uri="{FF2B5EF4-FFF2-40B4-BE49-F238E27FC236}">
                <a16:creationId xmlns:a16="http://schemas.microsoft.com/office/drawing/2014/main" id="{EAF7058B-4237-266F-E9E3-450680227746}"/>
              </a:ext>
            </a:extLst>
          </p:cNvPr>
          <p:cNvSpPr/>
          <p:nvPr/>
        </p:nvSpPr>
        <p:spPr>
          <a:xfrm>
            <a:off x="19159" y="404664"/>
            <a:ext cx="12187249" cy="3598827"/>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0" name="文字方塊 19">
            <a:extLst>
              <a:ext uri="{FF2B5EF4-FFF2-40B4-BE49-F238E27FC236}">
                <a16:creationId xmlns:a16="http://schemas.microsoft.com/office/drawing/2014/main" id="{4C740A9A-9472-F78C-6001-6EFD7E704FD7}"/>
              </a:ext>
            </a:extLst>
          </p:cNvPr>
          <p:cNvSpPr txBox="1"/>
          <p:nvPr/>
        </p:nvSpPr>
        <p:spPr>
          <a:xfrm>
            <a:off x="341820" y="552407"/>
            <a:ext cx="11809312" cy="3303340"/>
          </a:xfrm>
          <a:prstGeom prst="rect">
            <a:avLst/>
          </a:prstGeom>
          <a:noFill/>
          <a:ln>
            <a:noFill/>
          </a:ln>
        </p:spPr>
        <p:txBody>
          <a:bodyPr wrap="square" rtlCol="0">
            <a:spAutoFit/>
          </a:bodyPr>
          <a:lstStyle/>
          <a:p>
            <a:pPr>
              <a:lnSpc>
                <a:spcPts val="36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what do you think? Aren’t there many tiny particles contained in the worlds of trichiliocosm?”</a:t>
            </a:r>
          </a:p>
          <a:p>
            <a:pPr>
              <a:lnSpc>
                <a:spcPts val="3600"/>
              </a:lnSpc>
            </a:pPr>
            <a:r>
              <a:rPr lang="en-US" altLang="zh-CN" sz="2800" b="1" dirty="0" err="1">
                <a:solidFill>
                  <a:schemeClr val="bg1"/>
                </a:solidFill>
              </a:rPr>
              <a:t>Subhūti</a:t>
            </a:r>
            <a:r>
              <a:rPr lang="en-US" altLang="zh-CN" sz="2800" b="1" dirty="0">
                <a:solidFill>
                  <a:schemeClr val="bg1"/>
                </a:solidFill>
              </a:rPr>
              <a:t> said, “Extremely great in number, World-honored One.”</a:t>
            </a:r>
          </a:p>
          <a:p>
            <a:pPr>
              <a:lnSpc>
                <a:spcPts val="36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the Tathāgata teaches that tiny particles are not (the nature of) tiny particles. Therefore they are called tiny particles. </a:t>
            </a:r>
          </a:p>
          <a:p>
            <a:pPr>
              <a:lnSpc>
                <a:spcPts val="3600"/>
              </a:lnSpc>
            </a:pPr>
            <a:r>
              <a:rPr lang="en-US" altLang="zh-CN" sz="2800" b="1" dirty="0">
                <a:solidFill>
                  <a:schemeClr val="bg1"/>
                </a:solidFill>
              </a:rPr>
              <a:t>The Tathāgata teaches that worlds are not (the nature of) worlds. Therefore they are called worlds.”</a:t>
            </a:r>
          </a:p>
        </p:txBody>
      </p:sp>
      <p:sp>
        <p:nvSpPr>
          <p:cNvPr id="22" name="文字方塊 21">
            <a:extLst>
              <a:ext uri="{FF2B5EF4-FFF2-40B4-BE49-F238E27FC236}">
                <a16:creationId xmlns:a16="http://schemas.microsoft.com/office/drawing/2014/main" id="{F607C017-E6E7-400E-544E-964481E2C0B1}"/>
              </a:ext>
            </a:extLst>
          </p:cNvPr>
          <p:cNvSpPr txBox="1"/>
          <p:nvPr/>
        </p:nvSpPr>
        <p:spPr>
          <a:xfrm>
            <a:off x="5720958" y="5871005"/>
            <a:ext cx="4837950" cy="523220"/>
          </a:xfrm>
          <a:prstGeom prst="rect">
            <a:avLst/>
          </a:prstGeom>
          <a:noFill/>
        </p:spPr>
        <p:txBody>
          <a:bodyPr wrap="square">
            <a:spAutoFit/>
          </a:bodyPr>
          <a:lstStyle/>
          <a:p>
            <a:r>
              <a:rPr lang="en-US" altLang="zh-CN" sz="2800" dirty="0">
                <a:solidFill>
                  <a:srgbClr val="FFFF00"/>
                </a:solidFill>
              </a:rPr>
              <a:t>Manifest the merits of practice</a:t>
            </a:r>
          </a:p>
        </p:txBody>
      </p:sp>
    </p:spTree>
    <p:extLst>
      <p:ext uri="{BB962C8B-B14F-4D97-AF65-F5344CB8AC3E}">
        <p14:creationId xmlns:p14="http://schemas.microsoft.com/office/powerpoint/2010/main" val="17817272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6A71E184-7BC2-0C5F-6C74-557055E07EFF}"/>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D39868A4-1FE7-3295-0B13-F5763EE831C9}"/>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5C3E4CD4-1FDB-859D-8B7C-E849E40D5F6C}"/>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70112C6B-0CF8-DEA8-5703-812AD51467D3}"/>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944E6641-BA0E-4A5C-C119-B80D641760E4}"/>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b="1" dirty="0">
                <a:solidFill>
                  <a:srgbClr val="FFFF00"/>
                </a:solidFill>
              </a:rPr>
              <a:t>Sutra's title and upholding</a:t>
            </a:r>
          </a:p>
        </p:txBody>
      </p:sp>
      <p:sp>
        <p:nvSpPr>
          <p:cNvPr id="9" name="文字方塊 8">
            <a:extLst>
              <a:ext uri="{FF2B5EF4-FFF2-40B4-BE49-F238E27FC236}">
                <a16:creationId xmlns:a16="http://schemas.microsoft.com/office/drawing/2014/main" id="{70B29D28-18D0-28C6-1F75-63793AD3135F}"/>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dirty="0" err="1">
                <a:solidFill>
                  <a:srgbClr val="FFFF00"/>
                </a:solidFill>
              </a:rPr>
              <a:t>Actualise</a:t>
            </a:r>
            <a:r>
              <a:rPr lang="en-US" altLang="zh-CN" sz="2800" dirty="0">
                <a:solidFill>
                  <a:srgbClr val="FFFF00"/>
                </a:solidFill>
              </a:rPr>
              <a:t> the wisdom of understanding</a:t>
            </a:r>
          </a:p>
        </p:txBody>
      </p:sp>
      <p:sp>
        <p:nvSpPr>
          <p:cNvPr id="10" name="文字方塊 9">
            <a:extLst>
              <a:ext uri="{FF2B5EF4-FFF2-40B4-BE49-F238E27FC236}">
                <a16:creationId xmlns:a16="http://schemas.microsoft.com/office/drawing/2014/main" id="{3CB2703A-6D61-40FB-6D90-CBA81E9220F1}"/>
              </a:ext>
            </a:extLst>
          </p:cNvPr>
          <p:cNvSpPr txBox="1"/>
          <p:nvPr/>
        </p:nvSpPr>
        <p:spPr>
          <a:xfrm>
            <a:off x="2865318" y="6422372"/>
            <a:ext cx="4537738"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50E285A0-0A4A-257F-1006-10115257E07B}"/>
              </a:ext>
            </a:extLst>
          </p:cNvPr>
          <p:cNvSpPr/>
          <p:nvPr/>
        </p:nvSpPr>
        <p:spPr>
          <a:xfrm>
            <a:off x="5373362" y="985356"/>
            <a:ext cx="274431" cy="5323964"/>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493D3711-353E-B298-66E8-DE12D592D415}"/>
              </a:ext>
            </a:extLst>
          </p:cNvPr>
          <p:cNvSpPr txBox="1"/>
          <p:nvPr/>
        </p:nvSpPr>
        <p:spPr>
          <a:xfrm>
            <a:off x="5666143" y="813131"/>
            <a:ext cx="5947470" cy="523220"/>
          </a:xfrm>
          <a:prstGeom prst="rect">
            <a:avLst/>
          </a:prstGeom>
          <a:noFill/>
          <a:ln>
            <a:noFill/>
          </a:ln>
        </p:spPr>
        <p:txBody>
          <a:bodyPr wrap="square" rtlCol="0">
            <a:spAutoFit/>
          </a:bodyPr>
          <a:lstStyle/>
          <a:p>
            <a:r>
              <a:rPr lang="en-US" altLang="zh-CN" sz="2800" dirty="0">
                <a:solidFill>
                  <a:srgbClr val="FFFF00"/>
                </a:solidFill>
              </a:rPr>
              <a:t>Reveal the sutra’s title</a:t>
            </a:r>
          </a:p>
        </p:txBody>
      </p:sp>
      <p:sp>
        <p:nvSpPr>
          <p:cNvPr id="13" name="文字方塊 12">
            <a:extLst>
              <a:ext uri="{FF2B5EF4-FFF2-40B4-BE49-F238E27FC236}">
                <a16:creationId xmlns:a16="http://schemas.microsoft.com/office/drawing/2014/main" id="{0E84EDB1-4014-E994-A9D5-10391A3D83C1}"/>
              </a:ext>
            </a:extLst>
          </p:cNvPr>
          <p:cNvSpPr txBox="1"/>
          <p:nvPr/>
        </p:nvSpPr>
        <p:spPr>
          <a:xfrm>
            <a:off x="5647793" y="3246863"/>
            <a:ext cx="1639909" cy="2246769"/>
          </a:xfrm>
          <a:prstGeom prst="rect">
            <a:avLst/>
          </a:prstGeom>
          <a:noFill/>
          <a:ln>
            <a:noFill/>
          </a:ln>
        </p:spPr>
        <p:txBody>
          <a:bodyPr wrap="square" rtlCol="0">
            <a:spAutoFit/>
          </a:bodyPr>
          <a:lstStyle/>
          <a:p>
            <a:r>
              <a:rPr lang="en-US" altLang="zh-CN" sz="2800" b="1" dirty="0">
                <a:solidFill>
                  <a:srgbClr val="FFFF00"/>
                </a:solidFill>
              </a:rPr>
              <a:t>Expound the methods of practice</a:t>
            </a:r>
          </a:p>
        </p:txBody>
      </p:sp>
      <p:sp>
        <p:nvSpPr>
          <p:cNvPr id="14" name="左大括弧 13">
            <a:extLst>
              <a:ext uri="{FF2B5EF4-FFF2-40B4-BE49-F238E27FC236}">
                <a16:creationId xmlns:a16="http://schemas.microsoft.com/office/drawing/2014/main" id="{84496370-AD07-567E-4764-D4136C051B66}"/>
              </a:ext>
            </a:extLst>
          </p:cNvPr>
          <p:cNvSpPr/>
          <p:nvPr/>
        </p:nvSpPr>
        <p:spPr>
          <a:xfrm>
            <a:off x="7098793" y="2881099"/>
            <a:ext cx="304263" cy="2592287"/>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99637FAF-00B6-CE9D-17A3-ED8BBE34DFBD}"/>
              </a:ext>
            </a:extLst>
          </p:cNvPr>
          <p:cNvSpPr txBox="1"/>
          <p:nvPr/>
        </p:nvSpPr>
        <p:spPr>
          <a:xfrm>
            <a:off x="7266321" y="2708920"/>
            <a:ext cx="5947470" cy="523220"/>
          </a:xfrm>
          <a:prstGeom prst="rect">
            <a:avLst/>
          </a:prstGeom>
          <a:noFill/>
          <a:ln>
            <a:noFill/>
          </a:ln>
        </p:spPr>
        <p:txBody>
          <a:bodyPr wrap="square" rtlCol="0">
            <a:spAutoFit/>
          </a:bodyPr>
          <a:lstStyle/>
          <a:p>
            <a:r>
              <a:rPr lang="en-US" altLang="zh-CN" sz="2800" dirty="0">
                <a:solidFill>
                  <a:srgbClr val="FFFF00"/>
                </a:solidFill>
              </a:rPr>
              <a:t>Transcend conceptual labeling</a:t>
            </a:r>
          </a:p>
        </p:txBody>
      </p:sp>
      <p:sp>
        <p:nvSpPr>
          <p:cNvPr id="16" name="文字方塊 15">
            <a:extLst>
              <a:ext uri="{FF2B5EF4-FFF2-40B4-BE49-F238E27FC236}">
                <a16:creationId xmlns:a16="http://schemas.microsoft.com/office/drawing/2014/main" id="{395FFE55-8C4F-05ED-3D22-3404381D0F20}"/>
              </a:ext>
            </a:extLst>
          </p:cNvPr>
          <p:cNvSpPr txBox="1"/>
          <p:nvPr/>
        </p:nvSpPr>
        <p:spPr>
          <a:xfrm>
            <a:off x="7287702" y="3433137"/>
            <a:ext cx="5947470" cy="523220"/>
          </a:xfrm>
          <a:prstGeom prst="rect">
            <a:avLst/>
          </a:prstGeom>
          <a:noFill/>
          <a:ln>
            <a:noFill/>
          </a:ln>
        </p:spPr>
        <p:txBody>
          <a:bodyPr wrap="square" rtlCol="0">
            <a:spAutoFit/>
          </a:bodyPr>
          <a:lstStyle/>
          <a:p>
            <a:r>
              <a:rPr lang="en-US" altLang="zh-CN" sz="2800" dirty="0">
                <a:solidFill>
                  <a:srgbClr val="FFFF00"/>
                </a:solidFill>
              </a:rPr>
              <a:t>Transcend linguistic constructs</a:t>
            </a:r>
          </a:p>
        </p:txBody>
      </p:sp>
      <p:sp>
        <p:nvSpPr>
          <p:cNvPr id="17" name="文字方塊 16">
            <a:extLst>
              <a:ext uri="{FF2B5EF4-FFF2-40B4-BE49-F238E27FC236}">
                <a16:creationId xmlns:a16="http://schemas.microsoft.com/office/drawing/2014/main" id="{CEAD02EA-5CDA-C7A9-EF93-9045D9A66712}"/>
              </a:ext>
            </a:extLst>
          </p:cNvPr>
          <p:cNvSpPr txBox="1"/>
          <p:nvPr/>
        </p:nvSpPr>
        <p:spPr>
          <a:xfrm>
            <a:off x="7266321" y="4255202"/>
            <a:ext cx="5947470" cy="523220"/>
          </a:xfrm>
          <a:prstGeom prst="rect">
            <a:avLst/>
          </a:prstGeom>
          <a:noFill/>
          <a:ln>
            <a:noFill/>
          </a:ln>
        </p:spPr>
        <p:txBody>
          <a:bodyPr wrap="square" rtlCol="0">
            <a:spAutoFit/>
          </a:bodyPr>
          <a:lstStyle/>
          <a:p>
            <a:r>
              <a:rPr lang="en-US" altLang="zh-CN" sz="2800" dirty="0">
                <a:solidFill>
                  <a:srgbClr val="FFFF00"/>
                </a:solidFill>
              </a:rPr>
              <a:t>Transcend subject-object duality</a:t>
            </a:r>
          </a:p>
        </p:txBody>
      </p:sp>
      <p:sp>
        <p:nvSpPr>
          <p:cNvPr id="18" name="文字方塊 17">
            <a:extLst>
              <a:ext uri="{FF2B5EF4-FFF2-40B4-BE49-F238E27FC236}">
                <a16:creationId xmlns:a16="http://schemas.microsoft.com/office/drawing/2014/main" id="{EA660AFC-5C30-763A-226D-801323DA38B5}"/>
              </a:ext>
            </a:extLst>
          </p:cNvPr>
          <p:cNvSpPr txBox="1"/>
          <p:nvPr/>
        </p:nvSpPr>
        <p:spPr>
          <a:xfrm>
            <a:off x="7246540" y="5028126"/>
            <a:ext cx="5947470" cy="523220"/>
          </a:xfrm>
          <a:prstGeom prst="rect">
            <a:avLst/>
          </a:prstGeom>
          <a:noFill/>
          <a:ln>
            <a:noFill/>
          </a:ln>
        </p:spPr>
        <p:txBody>
          <a:bodyPr wrap="square" rtlCol="0">
            <a:spAutoFit/>
          </a:bodyPr>
          <a:lstStyle/>
          <a:p>
            <a:r>
              <a:rPr lang="en-US" altLang="zh-CN" sz="2800" b="1" dirty="0">
                <a:solidFill>
                  <a:srgbClr val="FFFF00"/>
                </a:solidFill>
              </a:rPr>
              <a:t>Transcend embodiment</a:t>
            </a:r>
          </a:p>
        </p:txBody>
      </p:sp>
      <p:sp>
        <p:nvSpPr>
          <p:cNvPr id="19" name="矩形 18">
            <a:extLst>
              <a:ext uri="{FF2B5EF4-FFF2-40B4-BE49-F238E27FC236}">
                <a16:creationId xmlns:a16="http://schemas.microsoft.com/office/drawing/2014/main" id="{A12022FD-4BF4-C8C7-83BE-414E03CEE215}"/>
              </a:ext>
            </a:extLst>
          </p:cNvPr>
          <p:cNvSpPr/>
          <p:nvPr/>
        </p:nvSpPr>
        <p:spPr>
          <a:xfrm>
            <a:off x="19159" y="1342341"/>
            <a:ext cx="12187249" cy="3598827"/>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0" name="文字方塊 19">
            <a:extLst>
              <a:ext uri="{FF2B5EF4-FFF2-40B4-BE49-F238E27FC236}">
                <a16:creationId xmlns:a16="http://schemas.microsoft.com/office/drawing/2014/main" id="{76D154AE-C34F-DC40-57FB-17851BC3B28D}"/>
              </a:ext>
            </a:extLst>
          </p:cNvPr>
          <p:cNvSpPr txBox="1"/>
          <p:nvPr/>
        </p:nvSpPr>
        <p:spPr>
          <a:xfrm>
            <a:off x="309665" y="1475943"/>
            <a:ext cx="11809312" cy="3303340"/>
          </a:xfrm>
          <a:prstGeom prst="rect">
            <a:avLst/>
          </a:prstGeom>
          <a:noFill/>
          <a:ln>
            <a:noFill/>
          </a:ln>
        </p:spPr>
        <p:txBody>
          <a:bodyPr wrap="square" rtlCol="0">
            <a:spAutoFit/>
          </a:bodyPr>
          <a:lstStyle/>
          <a:p>
            <a:pPr>
              <a:lnSpc>
                <a:spcPts val="36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what do you think? Can the Tathāgata be discerned by means of his thirty-two bodily characteristics?”</a:t>
            </a:r>
          </a:p>
          <a:p>
            <a:pPr>
              <a:lnSpc>
                <a:spcPts val="3600"/>
              </a:lnSpc>
            </a:pPr>
            <a:r>
              <a:rPr lang="en-US" altLang="zh-CN" sz="2800" b="1" dirty="0">
                <a:solidFill>
                  <a:schemeClr val="bg1"/>
                </a:solidFill>
              </a:rPr>
              <a:t>“No, he cannot, World-honored One. One cannot discern a Tathāgata by means of his thirty-two bodily characteristics. And why not? Because the thirty-two bodily characteristics that are taught by the Tathāgata are in fact not (the nature of) characteristics. Therefore they are called the thirty-two characteristics.”</a:t>
            </a:r>
          </a:p>
        </p:txBody>
      </p:sp>
      <p:sp>
        <p:nvSpPr>
          <p:cNvPr id="22" name="文字方塊 21">
            <a:extLst>
              <a:ext uri="{FF2B5EF4-FFF2-40B4-BE49-F238E27FC236}">
                <a16:creationId xmlns:a16="http://schemas.microsoft.com/office/drawing/2014/main" id="{BD80E361-9838-829D-FA81-A5475DC8F876}"/>
              </a:ext>
            </a:extLst>
          </p:cNvPr>
          <p:cNvSpPr txBox="1"/>
          <p:nvPr/>
        </p:nvSpPr>
        <p:spPr>
          <a:xfrm>
            <a:off x="5647793" y="6088538"/>
            <a:ext cx="5422170" cy="523220"/>
          </a:xfrm>
          <a:prstGeom prst="rect">
            <a:avLst/>
          </a:prstGeom>
          <a:noFill/>
        </p:spPr>
        <p:txBody>
          <a:bodyPr wrap="square">
            <a:spAutoFit/>
          </a:bodyPr>
          <a:lstStyle/>
          <a:p>
            <a:r>
              <a:rPr lang="en-US" altLang="zh-CN" sz="2800" dirty="0">
                <a:solidFill>
                  <a:srgbClr val="FFFF00"/>
                </a:solidFill>
              </a:rPr>
              <a:t>Manifest the merits of practice</a:t>
            </a:r>
          </a:p>
        </p:txBody>
      </p:sp>
    </p:spTree>
    <p:extLst>
      <p:ext uri="{BB962C8B-B14F-4D97-AF65-F5344CB8AC3E}">
        <p14:creationId xmlns:p14="http://schemas.microsoft.com/office/powerpoint/2010/main" val="309670579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9DD075C2-F7E4-38FB-C1B1-65C28545C350}"/>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656709FB-5FDC-5F94-5A48-9C9FDA4064D5}"/>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C197BD12-8450-17A8-B317-6B23677F9AAC}"/>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7946D241-0432-082F-A9C9-B7962FF58899}"/>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AACC4FC6-C114-858B-F5FC-97960B6CFC65}"/>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b="1" dirty="0">
                <a:solidFill>
                  <a:srgbClr val="FFFF00"/>
                </a:solidFill>
              </a:rPr>
              <a:t>Sutra's title and upholding</a:t>
            </a:r>
          </a:p>
        </p:txBody>
      </p:sp>
      <p:sp>
        <p:nvSpPr>
          <p:cNvPr id="9" name="文字方塊 8">
            <a:extLst>
              <a:ext uri="{FF2B5EF4-FFF2-40B4-BE49-F238E27FC236}">
                <a16:creationId xmlns:a16="http://schemas.microsoft.com/office/drawing/2014/main" id="{98058F18-8FA5-1876-3E79-D8CD7C4C60BF}"/>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dirty="0" err="1">
                <a:solidFill>
                  <a:srgbClr val="FFFF00"/>
                </a:solidFill>
              </a:rPr>
              <a:t>Actualise</a:t>
            </a:r>
            <a:r>
              <a:rPr lang="en-US" altLang="zh-CN" sz="2800" dirty="0">
                <a:solidFill>
                  <a:srgbClr val="FFFF00"/>
                </a:solidFill>
              </a:rPr>
              <a:t> the wisdom of understanding</a:t>
            </a:r>
          </a:p>
        </p:txBody>
      </p:sp>
      <p:sp>
        <p:nvSpPr>
          <p:cNvPr id="10" name="文字方塊 9">
            <a:extLst>
              <a:ext uri="{FF2B5EF4-FFF2-40B4-BE49-F238E27FC236}">
                <a16:creationId xmlns:a16="http://schemas.microsoft.com/office/drawing/2014/main" id="{0985CB85-D3A8-0187-0E2D-0BCF2427921C}"/>
              </a:ext>
            </a:extLst>
          </p:cNvPr>
          <p:cNvSpPr txBox="1"/>
          <p:nvPr/>
        </p:nvSpPr>
        <p:spPr>
          <a:xfrm>
            <a:off x="2996834" y="6146140"/>
            <a:ext cx="4177698"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E5553F63-2352-CBCC-1743-F3A5A9AC684C}"/>
              </a:ext>
            </a:extLst>
          </p:cNvPr>
          <p:cNvSpPr/>
          <p:nvPr/>
        </p:nvSpPr>
        <p:spPr>
          <a:xfrm>
            <a:off x="5373362" y="1744655"/>
            <a:ext cx="347597" cy="366504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6CDB06A3-5A3E-E68D-E098-CAA1416E83E4}"/>
              </a:ext>
            </a:extLst>
          </p:cNvPr>
          <p:cNvSpPr txBox="1"/>
          <p:nvPr/>
        </p:nvSpPr>
        <p:spPr>
          <a:xfrm>
            <a:off x="5700299" y="1448303"/>
            <a:ext cx="4783374" cy="523220"/>
          </a:xfrm>
          <a:prstGeom prst="rect">
            <a:avLst/>
          </a:prstGeom>
          <a:noFill/>
          <a:ln>
            <a:noFill/>
          </a:ln>
        </p:spPr>
        <p:txBody>
          <a:bodyPr wrap="square" rtlCol="0">
            <a:spAutoFit/>
          </a:bodyPr>
          <a:lstStyle/>
          <a:p>
            <a:r>
              <a:rPr lang="en-US" altLang="zh-CN" sz="2800" dirty="0">
                <a:solidFill>
                  <a:srgbClr val="FFFF00"/>
                </a:solidFill>
              </a:rPr>
              <a:t>Reveal the sutra’s title</a:t>
            </a:r>
          </a:p>
        </p:txBody>
      </p:sp>
      <p:sp>
        <p:nvSpPr>
          <p:cNvPr id="13" name="文字方塊 12">
            <a:extLst>
              <a:ext uri="{FF2B5EF4-FFF2-40B4-BE49-F238E27FC236}">
                <a16:creationId xmlns:a16="http://schemas.microsoft.com/office/drawing/2014/main" id="{3D96B445-CC77-7DEE-3242-69FF2B504F22}"/>
              </a:ext>
            </a:extLst>
          </p:cNvPr>
          <p:cNvSpPr txBox="1"/>
          <p:nvPr/>
        </p:nvSpPr>
        <p:spPr>
          <a:xfrm>
            <a:off x="5699745" y="3239930"/>
            <a:ext cx="6063243" cy="523220"/>
          </a:xfrm>
          <a:prstGeom prst="rect">
            <a:avLst/>
          </a:prstGeom>
          <a:noFill/>
          <a:ln>
            <a:noFill/>
          </a:ln>
        </p:spPr>
        <p:txBody>
          <a:bodyPr wrap="square" rtlCol="0">
            <a:spAutoFit/>
          </a:bodyPr>
          <a:lstStyle/>
          <a:p>
            <a:r>
              <a:rPr lang="en-US" altLang="zh-CN" sz="2800" dirty="0">
                <a:solidFill>
                  <a:srgbClr val="FFFF00"/>
                </a:solidFill>
              </a:rPr>
              <a:t>Expound the methods of practice</a:t>
            </a:r>
          </a:p>
        </p:txBody>
      </p:sp>
      <p:sp>
        <p:nvSpPr>
          <p:cNvPr id="21" name="文字方塊 20">
            <a:extLst>
              <a:ext uri="{FF2B5EF4-FFF2-40B4-BE49-F238E27FC236}">
                <a16:creationId xmlns:a16="http://schemas.microsoft.com/office/drawing/2014/main" id="{6CE789D1-D6A8-1B5C-8172-854045AE90A0}"/>
              </a:ext>
            </a:extLst>
          </p:cNvPr>
          <p:cNvSpPr txBox="1"/>
          <p:nvPr/>
        </p:nvSpPr>
        <p:spPr>
          <a:xfrm>
            <a:off x="5726920" y="5182829"/>
            <a:ext cx="6063243" cy="523220"/>
          </a:xfrm>
          <a:prstGeom prst="rect">
            <a:avLst/>
          </a:prstGeom>
          <a:noFill/>
          <a:ln>
            <a:noFill/>
          </a:ln>
        </p:spPr>
        <p:txBody>
          <a:bodyPr wrap="square" rtlCol="0">
            <a:spAutoFit/>
          </a:bodyPr>
          <a:lstStyle/>
          <a:p>
            <a:r>
              <a:rPr lang="en-US" altLang="zh-CN" sz="2800" b="1" dirty="0">
                <a:solidFill>
                  <a:srgbClr val="FFFF00"/>
                </a:solidFill>
              </a:rPr>
              <a:t>Manifest the merits of practice</a:t>
            </a:r>
          </a:p>
        </p:txBody>
      </p:sp>
      <p:sp>
        <p:nvSpPr>
          <p:cNvPr id="22" name="矩形 21">
            <a:extLst>
              <a:ext uri="{FF2B5EF4-FFF2-40B4-BE49-F238E27FC236}">
                <a16:creationId xmlns:a16="http://schemas.microsoft.com/office/drawing/2014/main" id="{C3B44006-4DD7-13FB-196A-2000205A35B1}"/>
              </a:ext>
            </a:extLst>
          </p:cNvPr>
          <p:cNvSpPr/>
          <p:nvPr/>
        </p:nvSpPr>
        <p:spPr>
          <a:xfrm>
            <a:off x="19159" y="1661456"/>
            <a:ext cx="12187249" cy="2919672"/>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3" name="文字方塊 22">
            <a:extLst>
              <a:ext uri="{FF2B5EF4-FFF2-40B4-BE49-F238E27FC236}">
                <a16:creationId xmlns:a16="http://schemas.microsoft.com/office/drawing/2014/main" id="{A475ED1C-7C87-6F76-9B2B-41101184D214}"/>
              </a:ext>
            </a:extLst>
          </p:cNvPr>
          <p:cNvSpPr txBox="1"/>
          <p:nvPr/>
        </p:nvSpPr>
        <p:spPr>
          <a:xfrm>
            <a:off x="208127" y="1937634"/>
            <a:ext cx="11809312" cy="2380011"/>
          </a:xfrm>
          <a:prstGeom prst="rect">
            <a:avLst/>
          </a:prstGeom>
          <a:noFill/>
          <a:ln>
            <a:noFill/>
          </a:ln>
        </p:spPr>
        <p:txBody>
          <a:bodyPr wrap="square" rtlCol="0">
            <a:spAutoFit/>
          </a:bodyPr>
          <a:lstStyle/>
          <a:p>
            <a:pPr>
              <a:lnSpc>
                <a:spcPts val="36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if a good son or good daughter dedicates lifetimes as numerous as the sands in the Ganges river to charitable acts, and there were another person who accepted and </a:t>
            </a:r>
            <a:r>
              <a:rPr lang="en-US" altLang="zh-CN" sz="2800" b="1" dirty="0" err="1">
                <a:solidFill>
                  <a:schemeClr val="bg1"/>
                </a:solidFill>
              </a:rPr>
              <a:t>practised</a:t>
            </a:r>
            <a:r>
              <a:rPr lang="en-US" altLang="zh-CN" sz="2800" b="1" dirty="0">
                <a:solidFill>
                  <a:schemeClr val="bg1"/>
                </a:solidFill>
              </a:rPr>
              <a:t> as much as a four-line verse of this scripture and taught it to others, the merit received by the latter person would be by far greater.”</a:t>
            </a:r>
          </a:p>
        </p:txBody>
      </p:sp>
    </p:spTree>
    <p:extLst>
      <p:ext uri="{BB962C8B-B14F-4D97-AF65-F5344CB8AC3E}">
        <p14:creationId xmlns:p14="http://schemas.microsoft.com/office/powerpoint/2010/main" val="195087154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93822A1C-B2DC-EA41-5045-FC905DDB00EE}"/>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D8362767-571D-0223-CB68-42032D546B03}"/>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0B881083-88B2-B2FF-38C3-4D33722F49D5}"/>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E5EB4202-6083-625E-09A2-ECEDBA9B79CA}"/>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4F3BF625-C8BB-ABF5-5F1A-B15F57062B2F}"/>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414CB217-8FA3-4AE1-657D-C5F53AF2411C}"/>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b="1" dirty="0" err="1">
                <a:solidFill>
                  <a:srgbClr val="FFFF00"/>
                </a:solidFill>
              </a:rPr>
              <a:t>Actualise</a:t>
            </a:r>
            <a:r>
              <a:rPr lang="en-US" altLang="zh-CN" sz="2800" b="1" dirty="0">
                <a:solidFill>
                  <a:srgbClr val="FFFF00"/>
                </a:solidFill>
              </a:rPr>
              <a:t> the wisdom of understanding</a:t>
            </a:r>
          </a:p>
        </p:txBody>
      </p:sp>
      <p:sp>
        <p:nvSpPr>
          <p:cNvPr id="10" name="文字方塊 9">
            <a:extLst>
              <a:ext uri="{FF2B5EF4-FFF2-40B4-BE49-F238E27FC236}">
                <a16:creationId xmlns:a16="http://schemas.microsoft.com/office/drawing/2014/main" id="{6531E610-1456-50E7-1513-DC6247168888}"/>
              </a:ext>
            </a:extLst>
          </p:cNvPr>
          <p:cNvSpPr txBox="1"/>
          <p:nvPr/>
        </p:nvSpPr>
        <p:spPr>
          <a:xfrm>
            <a:off x="3045904" y="6281737"/>
            <a:ext cx="4437730"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19011721-B783-AFFC-7F19-191609E826CA}"/>
              </a:ext>
            </a:extLst>
          </p:cNvPr>
          <p:cNvSpPr/>
          <p:nvPr/>
        </p:nvSpPr>
        <p:spPr>
          <a:xfrm>
            <a:off x="5255607" y="2955680"/>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D5A14D35-70AF-E4A2-32BB-0413205179A8}"/>
              </a:ext>
            </a:extLst>
          </p:cNvPr>
          <p:cNvSpPr txBox="1"/>
          <p:nvPr/>
        </p:nvSpPr>
        <p:spPr>
          <a:xfrm>
            <a:off x="5661129" y="2134357"/>
            <a:ext cx="2521515" cy="1384995"/>
          </a:xfrm>
          <a:prstGeom prst="rect">
            <a:avLst/>
          </a:prstGeom>
          <a:noFill/>
          <a:ln>
            <a:noFill/>
          </a:ln>
        </p:spPr>
        <p:txBody>
          <a:bodyPr wrap="square" rtlCol="0">
            <a:spAutoFit/>
          </a:bodyPr>
          <a:lstStyle/>
          <a:p>
            <a:r>
              <a:rPr lang="en-US" altLang="zh-CN" sz="2800" b="1" dirty="0">
                <a:solidFill>
                  <a:srgbClr val="FFFF00"/>
                </a:solidFill>
              </a:rPr>
              <a:t>Interlocutor praises and urges practice</a:t>
            </a:r>
          </a:p>
        </p:txBody>
      </p:sp>
      <p:sp>
        <p:nvSpPr>
          <p:cNvPr id="14" name="文字方塊 13">
            <a:extLst>
              <a:ext uri="{FF2B5EF4-FFF2-40B4-BE49-F238E27FC236}">
                <a16:creationId xmlns:a16="http://schemas.microsoft.com/office/drawing/2014/main" id="{88A67B5D-8411-AB80-3115-D028C21D816A}"/>
              </a:ext>
            </a:extLst>
          </p:cNvPr>
          <p:cNvSpPr txBox="1"/>
          <p:nvPr/>
        </p:nvSpPr>
        <p:spPr>
          <a:xfrm>
            <a:off x="5608712" y="4896742"/>
            <a:ext cx="1825852" cy="1384995"/>
          </a:xfrm>
          <a:prstGeom prst="rect">
            <a:avLst/>
          </a:prstGeom>
          <a:noFill/>
          <a:ln>
            <a:noFill/>
          </a:ln>
        </p:spPr>
        <p:txBody>
          <a:bodyPr wrap="square" rtlCol="0">
            <a:spAutoFit/>
          </a:bodyPr>
          <a:lstStyle/>
          <a:p>
            <a:r>
              <a:rPr lang="en-US" altLang="zh-CN" sz="2800" dirty="0">
                <a:solidFill>
                  <a:srgbClr val="FFFF00"/>
                </a:solidFill>
              </a:rPr>
              <a:t>Buddha ratifies and elaborates</a:t>
            </a:r>
          </a:p>
        </p:txBody>
      </p:sp>
      <p:sp>
        <p:nvSpPr>
          <p:cNvPr id="17" name="左大括弧 16">
            <a:extLst>
              <a:ext uri="{FF2B5EF4-FFF2-40B4-BE49-F238E27FC236}">
                <a16:creationId xmlns:a16="http://schemas.microsoft.com/office/drawing/2014/main" id="{49ECC7C3-5DB7-7233-6AB0-BD06382CA74C}"/>
              </a:ext>
            </a:extLst>
          </p:cNvPr>
          <p:cNvSpPr/>
          <p:nvPr/>
        </p:nvSpPr>
        <p:spPr>
          <a:xfrm>
            <a:off x="7822604" y="1196752"/>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8" name="文字方塊 17">
            <a:extLst>
              <a:ext uri="{FF2B5EF4-FFF2-40B4-BE49-F238E27FC236}">
                <a16:creationId xmlns:a16="http://schemas.microsoft.com/office/drawing/2014/main" id="{A125226C-FA1F-419C-03CC-E3F63F0897C7}"/>
              </a:ext>
            </a:extLst>
          </p:cNvPr>
          <p:cNvSpPr txBox="1"/>
          <p:nvPr/>
        </p:nvSpPr>
        <p:spPr>
          <a:xfrm>
            <a:off x="8307069" y="692696"/>
            <a:ext cx="2521515" cy="954107"/>
          </a:xfrm>
          <a:prstGeom prst="rect">
            <a:avLst/>
          </a:prstGeom>
          <a:noFill/>
          <a:ln>
            <a:noFill/>
          </a:ln>
        </p:spPr>
        <p:txBody>
          <a:bodyPr wrap="square" rtlCol="0">
            <a:spAutoFit/>
          </a:bodyPr>
          <a:lstStyle/>
          <a:p>
            <a:r>
              <a:rPr lang="en-US" altLang="zh-CN" sz="2800" b="1" dirty="0">
                <a:solidFill>
                  <a:srgbClr val="FFFF00"/>
                </a:solidFill>
              </a:rPr>
              <a:t>Interlocutor praises</a:t>
            </a:r>
          </a:p>
        </p:txBody>
      </p:sp>
      <p:sp>
        <p:nvSpPr>
          <p:cNvPr id="19" name="文字方塊 18">
            <a:extLst>
              <a:ext uri="{FF2B5EF4-FFF2-40B4-BE49-F238E27FC236}">
                <a16:creationId xmlns:a16="http://schemas.microsoft.com/office/drawing/2014/main" id="{A0DA8AB7-988B-32E1-C4E6-5307154C67FF}"/>
              </a:ext>
            </a:extLst>
          </p:cNvPr>
          <p:cNvSpPr txBox="1"/>
          <p:nvPr/>
        </p:nvSpPr>
        <p:spPr>
          <a:xfrm>
            <a:off x="8254652" y="3455081"/>
            <a:ext cx="2077024" cy="1384995"/>
          </a:xfrm>
          <a:prstGeom prst="rect">
            <a:avLst/>
          </a:prstGeom>
          <a:noFill/>
          <a:ln>
            <a:noFill/>
          </a:ln>
        </p:spPr>
        <p:txBody>
          <a:bodyPr wrap="square" rtlCol="0">
            <a:spAutoFit/>
          </a:bodyPr>
          <a:lstStyle/>
          <a:p>
            <a:r>
              <a:rPr lang="en-US" altLang="zh-CN" sz="2800" dirty="0">
                <a:solidFill>
                  <a:srgbClr val="FFFF00"/>
                </a:solidFill>
              </a:rPr>
              <a:t>Interlocutor urges practice</a:t>
            </a:r>
          </a:p>
        </p:txBody>
      </p:sp>
      <p:sp>
        <p:nvSpPr>
          <p:cNvPr id="20" name="矩形 19">
            <a:extLst>
              <a:ext uri="{FF2B5EF4-FFF2-40B4-BE49-F238E27FC236}">
                <a16:creationId xmlns:a16="http://schemas.microsoft.com/office/drawing/2014/main" id="{705DA7F8-F741-1C25-F9F2-635E3A6F5E40}"/>
              </a:ext>
            </a:extLst>
          </p:cNvPr>
          <p:cNvSpPr/>
          <p:nvPr/>
        </p:nvSpPr>
        <p:spPr>
          <a:xfrm>
            <a:off x="19159" y="1628800"/>
            <a:ext cx="12187249" cy="4587924"/>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文字方塊 20">
            <a:extLst>
              <a:ext uri="{FF2B5EF4-FFF2-40B4-BE49-F238E27FC236}">
                <a16:creationId xmlns:a16="http://schemas.microsoft.com/office/drawing/2014/main" id="{7B4F3EEF-03B4-698B-BDC9-A3569C4F08A6}"/>
              </a:ext>
            </a:extLst>
          </p:cNvPr>
          <p:cNvSpPr txBox="1"/>
          <p:nvPr/>
        </p:nvSpPr>
        <p:spPr>
          <a:xfrm>
            <a:off x="208127" y="1680875"/>
            <a:ext cx="11809312" cy="4226670"/>
          </a:xfrm>
          <a:prstGeom prst="rect">
            <a:avLst/>
          </a:prstGeom>
          <a:noFill/>
          <a:ln>
            <a:noFill/>
          </a:ln>
        </p:spPr>
        <p:txBody>
          <a:bodyPr wrap="square" rtlCol="0">
            <a:spAutoFit/>
          </a:bodyPr>
          <a:lstStyle/>
          <a:p>
            <a:pPr>
              <a:lnSpc>
                <a:spcPts val="3600"/>
              </a:lnSpc>
            </a:pPr>
            <a:r>
              <a:rPr lang="en-US" altLang="zh-CN" sz="2800" b="1" dirty="0">
                <a:solidFill>
                  <a:schemeClr val="bg1"/>
                </a:solidFill>
              </a:rPr>
              <a:t>Then, </a:t>
            </a:r>
            <a:r>
              <a:rPr lang="en-US" altLang="zh-CN" sz="2800" b="1" dirty="0" err="1">
                <a:solidFill>
                  <a:schemeClr val="bg1"/>
                </a:solidFill>
              </a:rPr>
              <a:t>Subhūti</a:t>
            </a:r>
            <a:r>
              <a:rPr lang="en-US" altLang="zh-CN" sz="2800" b="1" dirty="0">
                <a:solidFill>
                  <a:schemeClr val="bg1"/>
                </a:solidFill>
              </a:rPr>
              <a:t>, having heard this sermon, deeply understood its point. He was moved to tears, and said to the Buddha: “It is a rare treasure for us, World-honored One, that you have taught this profound scripture. Since the time long ago when I attained the eye of insight, I have never had access to this sort of teaching. World-honored One, if someone is able to hear this kind of scripture, purify his faith and thus [perceive] the true characteristics of things, we should know that this person has attained the most rare kind of merit. World-honored One, these true characteristics are actually not (the nature of) characteristics. Therefore the Tathāgata calls them true characteristics.”</a:t>
            </a:r>
          </a:p>
        </p:txBody>
      </p:sp>
    </p:spTree>
    <p:extLst>
      <p:ext uri="{BB962C8B-B14F-4D97-AF65-F5344CB8AC3E}">
        <p14:creationId xmlns:p14="http://schemas.microsoft.com/office/powerpoint/2010/main" val="308147015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4" grpId="0"/>
      <p:bldP spid="17" grpId="0" animBg="1"/>
      <p:bldP spid="18" grpId="0"/>
      <p:bldP spid="19" grpId="0"/>
      <p:bldP spid="20" grpId="0" animBg="1"/>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C094B948-81FE-3D95-B82F-B4CDA2637B31}"/>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b="1"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80D606D3-5D91-1510-EB6F-D4C797FAF91C}"/>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BC48C2AC-B5ED-D495-BFD4-B7D7C102E79F}"/>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F43E64AF-A90A-DE25-CD03-CB3A2AF4FDA0}"/>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6F849AF5-4870-BC3A-1BDE-ED644158DAA2}"/>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BBE5133C-1CD3-E339-730B-34FABD452102}"/>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b="1" dirty="0" err="1">
                <a:solidFill>
                  <a:srgbClr val="FFFF00"/>
                </a:solidFill>
              </a:rPr>
              <a:t>Actualise</a:t>
            </a:r>
            <a:r>
              <a:rPr lang="en-US" altLang="zh-CN" sz="2800" b="1" dirty="0">
                <a:solidFill>
                  <a:srgbClr val="FFFF00"/>
                </a:solidFill>
              </a:rPr>
              <a:t> the wisdom of understanding</a:t>
            </a:r>
          </a:p>
        </p:txBody>
      </p:sp>
      <p:sp>
        <p:nvSpPr>
          <p:cNvPr id="10" name="文字方塊 9">
            <a:extLst>
              <a:ext uri="{FF2B5EF4-FFF2-40B4-BE49-F238E27FC236}">
                <a16:creationId xmlns:a16="http://schemas.microsoft.com/office/drawing/2014/main" id="{3F24A1CD-F3AF-65D5-8C10-340195B2EABC}"/>
              </a:ext>
            </a:extLst>
          </p:cNvPr>
          <p:cNvSpPr txBox="1"/>
          <p:nvPr/>
        </p:nvSpPr>
        <p:spPr>
          <a:xfrm>
            <a:off x="3022005" y="6303781"/>
            <a:ext cx="4825770"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2BA0CAB7-1838-012C-206D-F8E2C1E00987}"/>
              </a:ext>
            </a:extLst>
          </p:cNvPr>
          <p:cNvSpPr/>
          <p:nvPr/>
        </p:nvSpPr>
        <p:spPr>
          <a:xfrm>
            <a:off x="5255607" y="2955680"/>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ACFB30DA-90CE-F440-2EC8-040C002606B7}"/>
              </a:ext>
            </a:extLst>
          </p:cNvPr>
          <p:cNvSpPr txBox="1"/>
          <p:nvPr/>
        </p:nvSpPr>
        <p:spPr>
          <a:xfrm>
            <a:off x="5661129" y="2134357"/>
            <a:ext cx="2521515" cy="1384995"/>
          </a:xfrm>
          <a:prstGeom prst="rect">
            <a:avLst/>
          </a:prstGeom>
          <a:noFill/>
          <a:ln>
            <a:noFill/>
          </a:ln>
        </p:spPr>
        <p:txBody>
          <a:bodyPr wrap="square" rtlCol="0">
            <a:spAutoFit/>
          </a:bodyPr>
          <a:lstStyle/>
          <a:p>
            <a:r>
              <a:rPr lang="en-US" altLang="zh-CN" sz="2800" b="1" dirty="0">
                <a:solidFill>
                  <a:srgbClr val="FFFF00"/>
                </a:solidFill>
              </a:rPr>
              <a:t>Interlocutor praises and urges practice</a:t>
            </a:r>
          </a:p>
        </p:txBody>
      </p:sp>
      <p:sp>
        <p:nvSpPr>
          <p:cNvPr id="13" name="文字方塊 12">
            <a:extLst>
              <a:ext uri="{FF2B5EF4-FFF2-40B4-BE49-F238E27FC236}">
                <a16:creationId xmlns:a16="http://schemas.microsoft.com/office/drawing/2014/main" id="{C0950C5E-F635-C109-A8B0-C4514CE5DCC6}"/>
              </a:ext>
            </a:extLst>
          </p:cNvPr>
          <p:cNvSpPr txBox="1"/>
          <p:nvPr/>
        </p:nvSpPr>
        <p:spPr>
          <a:xfrm>
            <a:off x="5608712" y="4896742"/>
            <a:ext cx="1825852" cy="1384995"/>
          </a:xfrm>
          <a:prstGeom prst="rect">
            <a:avLst/>
          </a:prstGeom>
          <a:noFill/>
          <a:ln>
            <a:noFill/>
          </a:ln>
        </p:spPr>
        <p:txBody>
          <a:bodyPr wrap="square" rtlCol="0">
            <a:spAutoFit/>
          </a:bodyPr>
          <a:lstStyle/>
          <a:p>
            <a:r>
              <a:rPr lang="en-US" altLang="zh-CN" sz="2800" dirty="0">
                <a:solidFill>
                  <a:srgbClr val="FFFF00"/>
                </a:solidFill>
              </a:rPr>
              <a:t>Buddha ratifies and elaborates</a:t>
            </a:r>
          </a:p>
        </p:txBody>
      </p:sp>
      <p:sp>
        <p:nvSpPr>
          <p:cNvPr id="14" name="左大括弧 13">
            <a:extLst>
              <a:ext uri="{FF2B5EF4-FFF2-40B4-BE49-F238E27FC236}">
                <a16:creationId xmlns:a16="http://schemas.microsoft.com/office/drawing/2014/main" id="{4AF6671F-C167-91E6-0434-3D03F5920786}"/>
              </a:ext>
            </a:extLst>
          </p:cNvPr>
          <p:cNvSpPr/>
          <p:nvPr/>
        </p:nvSpPr>
        <p:spPr>
          <a:xfrm>
            <a:off x="7822604" y="1196752"/>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A78D6A12-3089-E10B-5DAB-33CFA2BFA800}"/>
              </a:ext>
            </a:extLst>
          </p:cNvPr>
          <p:cNvSpPr txBox="1"/>
          <p:nvPr/>
        </p:nvSpPr>
        <p:spPr>
          <a:xfrm>
            <a:off x="8307069" y="692696"/>
            <a:ext cx="2521515" cy="954107"/>
          </a:xfrm>
          <a:prstGeom prst="rect">
            <a:avLst/>
          </a:prstGeom>
          <a:noFill/>
          <a:ln>
            <a:noFill/>
          </a:ln>
        </p:spPr>
        <p:txBody>
          <a:bodyPr wrap="square" rtlCol="0">
            <a:spAutoFit/>
          </a:bodyPr>
          <a:lstStyle/>
          <a:p>
            <a:r>
              <a:rPr lang="en-US" altLang="zh-CN" sz="2800" dirty="0">
                <a:solidFill>
                  <a:srgbClr val="FFFF00"/>
                </a:solidFill>
              </a:rPr>
              <a:t>Interlocutor praises</a:t>
            </a:r>
          </a:p>
        </p:txBody>
      </p:sp>
      <p:sp>
        <p:nvSpPr>
          <p:cNvPr id="16" name="文字方塊 15">
            <a:extLst>
              <a:ext uri="{FF2B5EF4-FFF2-40B4-BE49-F238E27FC236}">
                <a16:creationId xmlns:a16="http://schemas.microsoft.com/office/drawing/2014/main" id="{20D3C25C-46F1-18DE-61A0-23907705D5AA}"/>
              </a:ext>
            </a:extLst>
          </p:cNvPr>
          <p:cNvSpPr txBox="1"/>
          <p:nvPr/>
        </p:nvSpPr>
        <p:spPr>
          <a:xfrm>
            <a:off x="8254652" y="3455081"/>
            <a:ext cx="2077024" cy="1384995"/>
          </a:xfrm>
          <a:prstGeom prst="rect">
            <a:avLst/>
          </a:prstGeom>
          <a:noFill/>
          <a:ln>
            <a:noFill/>
          </a:ln>
        </p:spPr>
        <p:txBody>
          <a:bodyPr wrap="square" rtlCol="0">
            <a:spAutoFit/>
          </a:bodyPr>
          <a:lstStyle/>
          <a:p>
            <a:r>
              <a:rPr lang="en-US" altLang="zh-CN" sz="2800" b="1" dirty="0">
                <a:solidFill>
                  <a:srgbClr val="FFFF00"/>
                </a:solidFill>
              </a:rPr>
              <a:t>Interlocutor urges practice</a:t>
            </a:r>
          </a:p>
        </p:txBody>
      </p:sp>
      <p:sp>
        <p:nvSpPr>
          <p:cNvPr id="19" name="左大括弧 18">
            <a:extLst>
              <a:ext uri="{FF2B5EF4-FFF2-40B4-BE49-F238E27FC236}">
                <a16:creationId xmlns:a16="http://schemas.microsoft.com/office/drawing/2014/main" id="{9C8E59E3-EF4B-A5B0-D4E0-91AB26A93822}"/>
              </a:ext>
            </a:extLst>
          </p:cNvPr>
          <p:cNvSpPr/>
          <p:nvPr/>
        </p:nvSpPr>
        <p:spPr>
          <a:xfrm>
            <a:off x="9993456" y="2881804"/>
            <a:ext cx="329023" cy="314475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20" name="文字方塊 19">
            <a:extLst>
              <a:ext uri="{FF2B5EF4-FFF2-40B4-BE49-F238E27FC236}">
                <a16:creationId xmlns:a16="http://schemas.microsoft.com/office/drawing/2014/main" id="{537DAB19-90FC-6BC2-8FCC-B6E214E2191F}"/>
              </a:ext>
            </a:extLst>
          </p:cNvPr>
          <p:cNvSpPr txBox="1"/>
          <p:nvPr/>
        </p:nvSpPr>
        <p:spPr>
          <a:xfrm>
            <a:off x="10424664" y="2432460"/>
            <a:ext cx="2077024" cy="523220"/>
          </a:xfrm>
          <a:prstGeom prst="rect">
            <a:avLst/>
          </a:prstGeom>
          <a:noFill/>
          <a:ln>
            <a:noFill/>
          </a:ln>
        </p:spPr>
        <p:txBody>
          <a:bodyPr wrap="square" rtlCol="0">
            <a:spAutoFit/>
          </a:bodyPr>
          <a:lstStyle/>
          <a:p>
            <a:r>
              <a:rPr lang="en-US" altLang="zh-CN" sz="2800" b="1" dirty="0">
                <a:solidFill>
                  <a:srgbClr val="FFFF00"/>
                </a:solidFill>
              </a:rPr>
              <a:t>Urge</a:t>
            </a:r>
          </a:p>
        </p:txBody>
      </p:sp>
      <p:sp>
        <p:nvSpPr>
          <p:cNvPr id="21" name="文字方塊 20">
            <a:extLst>
              <a:ext uri="{FF2B5EF4-FFF2-40B4-BE49-F238E27FC236}">
                <a16:creationId xmlns:a16="http://schemas.microsoft.com/office/drawing/2014/main" id="{EDC89017-D5D1-E155-C6A8-AC625032E9F7}"/>
              </a:ext>
            </a:extLst>
          </p:cNvPr>
          <p:cNvSpPr txBox="1"/>
          <p:nvPr/>
        </p:nvSpPr>
        <p:spPr>
          <a:xfrm>
            <a:off x="10331676" y="5530600"/>
            <a:ext cx="2077024" cy="523220"/>
          </a:xfrm>
          <a:prstGeom prst="rect">
            <a:avLst/>
          </a:prstGeom>
          <a:noFill/>
          <a:ln>
            <a:noFill/>
          </a:ln>
        </p:spPr>
        <p:txBody>
          <a:bodyPr wrap="square" rtlCol="0">
            <a:spAutoFit/>
          </a:bodyPr>
          <a:lstStyle/>
          <a:p>
            <a:r>
              <a:rPr lang="en-US" altLang="zh-CN" sz="2800" dirty="0">
                <a:solidFill>
                  <a:srgbClr val="FFFF00"/>
                </a:solidFill>
              </a:rPr>
              <a:t>Practice</a:t>
            </a:r>
          </a:p>
        </p:txBody>
      </p:sp>
      <p:sp>
        <p:nvSpPr>
          <p:cNvPr id="22" name="矩形 21">
            <a:extLst>
              <a:ext uri="{FF2B5EF4-FFF2-40B4-BE49-F238E27FC236}">
                <a16:creationId xmlns:a16="http://schemas.microsoft.com/office/drawing/2014/main" id="{E7C5C57A-7810-04B3-703B-04DF51BCB188}"/>
              </a:ext>
            </a:extLst>
          </p:cNvPr>
          <p:cNvSpPr/>
          <p:nvPr/>
        </p:nvSpPr>
        <p:spPr>
          <a:xfrm>
            <a:off x="19159" y="44624"/>
            <a:ext cx="12187249" cy="2211660"/>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3" name="文字方塊 22">
            <a:extLst>
              <a:ext uri="{FF2B5EF4-FFF2-40B4-BE49-F238E27FC236}">
                <a16:creationId xmlns:a16="http://schemas.microsoft.com/office/drawing/2014/main" id="{265FB775-C424-46D0-7476-880F74D9E6F7}"/>
              </a:ext>
            </a:extLst>
          </p:cNvPr>
          <p:cNvSpPr txBox="1"/>
          <p:nvPr/>
        </p:nvSpPr>
        <p:spPr>
          <a:xfrm>
            <a:off x="189756" y="44624"/>
            <a:ext cx="11809312" cy="1918346"/>
          </a:xfrm>
          <a:prstGeom prst="rect">
            <a:avLst/>
          </a:prstGeom>
          <a:noFill/>
          <a:ln>
            <a:noFill/>
          </a:ln>
        </p:spPr>
        <p:txBody>
          <a:bodyPr wrap="square" rtlCol="0">
            <a:spAutoFit/>
          </a:bodyPr>
          <a:lstStyle/>
          <a:p>
            <a:pPr>
              <a:lnSpc>
                <a:spcPts val="3600"/>
              </a:lnSpc>
            </a:pPr>
            <a:r>
              <a:rPr lang="en-US" altLang="zh-CN" sz="2800" b="1" dirty="0">
                <a:solidFill>
                  <a:schemeClr val="bg1"/>
                </a:solidFill>
              </a:rPr>
              <a:t>“World-honored One: Having presently heard the teaching of this scripture, I do not have difficulty in adequately grasping its point. But if there is someone five hundred years hence who is able to hear this scripture, and believe, understand, and </a:t>
            </a:r>
            <a:r>
              <a:rPr lang="en-US" altLang="zh-CN" sz="2800" b="1" dirty="0" err="1">
                <a:solidFill>
                  <a:schemeClr val="bg1"/>
                </a:solidFill>
              </a:rPr>
              <a:t>practise</a:t>
            </a:r>
            <a:r>
              <a:rPr lang="en-US" altLang="zh-CN" sz="2800" b="1" dirty="0">
                <a:solidFill>
                  <a:schemeClr val="bg1"/>
                </a:solidFill>
              </a:rPr>
              <a:t> it, then this person will be most rare.</a:t>
            </a:r>
          </a:p>
        </p:txBody>
      </p:sp>
    </p:spTree>
    <p:extLst>
      <p:ext uri="{BB962C8B-B14F-4D97-AF65-F5344CB8AC3E}">
        <p14:creationId xmlns:p14="http://schemas.microsoft.com/office/powerpoint/2010/main" val="116357289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P spid="21" grpId="0"/>
      <p:bldP spid="22" grpId="0" animBg="1"/>
      <p:bldP spid="23"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A51025DC-335A-EB73-362E-7DC713F56876}"/>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46DCAE95-3FED-7CDB-C59E-D9DCA2231DBB}"/>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C8D1564C-5505-AA77-FC10-34AEB2912CC0}"/>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5548C770-F07A-9A83-4856-65BC4DC19076}"/>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ECFD0330-C569-9087-BF9C-019EFAC8697D}"/>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7CEE610E-E48E-4508-40F8-1F3DFD62E3F8}"/>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b="1" dirty="0" err="1">
                <a:solidFill>
                  <a:srgbClr val="FFFF00"/>
                </a:solidFill>
              </a:rPr>
              <a:t>Actualise</a:t>
            </a:r>
            <a:r>
              <a:rPr lang="en-US" altLang="zh-CN" sz="2800" b="1" dirty="0">
                <a:solidFill>
                  <a:srgbClr val="FFFF00"/>
                </a:solidFill>
              </a:rPr>
              <a:t> the wisdom of understanding</a:t>
            </a:r>
          </a:p>
        </p:txBody>
      </p:sp>
      <p:sp>
        <p:nvSpPr>
          <p:cNvPr id="10" name="文字方塊 9">
            <a:extLst>
              <a:ext uri="{FF2B5EF4-FFF2-40B4-BE49-F238E27FC236}">
                <a16:creationId xmlns:a16="http://schemas.microsoft.com/office/drawing/2014/main" id="{0B39AEA1-57EF-2078-7FF1-BBF4064009F8}"/>
              </a:ext>
            </a:extLst>
          </p:cNvPr>
          <p:cNvSpPr txBox="1"/>
          <p:nvPr/>
        </p:nvSpPr>
        <p:spPr>
          <a:xfrm>
            <a:off x="3005084" y="6334780"/>
            <a:ext cx="4609746"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AA223740-E408-058F-9711-1C2B448F531C}"/>
              </a:ext>
            </a:extLst>
          </p:cNvPr>
          <p:cNvSpPr/>
          <p:nvPr/>
        </p:nvSpPr>
        <p:spPr>
          <a:xfrm>
            <a:off x="5255607" y="2955680"/>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EDD8AF34-7151-BF50-FEBE-65DEFD667FD0}"/>
              </a:ext>
            </a:extLst>
          </p:cNvPr>
          <p:cNvSpPr txBox="1"/>
          <p:nvPr/>
        </p:nvSpPr>
        <p:spPr>
          <a:xfrm>
            <a:off x="5661129" y="2134357"/>
            <a:ext cx="2521515" cy="1384995"/>
          </a:xfrm>
          <a:prstGeom prst="rect">
            <a:avLst/>
          </a:prstGeom>
          <a:noFill/>
          <a:ln>
            <a:noFill/>
          </a:ln>
        </p:spPr>
        <p:txBody>
          <a:bodyPr wrap="square" rtlCol="0">
            <a:spAutoFit/>
          </a:bodyPr>
          <a:lstStyle/>
          <a:p>
            <a:r>
              <a:rPr lang="en-US" altLang="zh-CN" sz="2800" b="1" dirty="0">
                <a:solidFill>
                  <a:srgbClr val="FFFF00"/>
                </a:solidFill>
              </a:rPr>
              <a:t>Interlocutor praises and urges practice</a:t>
            </a:r>
          </a:p>
        </p:txBody>
      </p:sp>
      <p:sp>
        <p:nvSpPr>
          <p:cNvPr id="13" name="文字方塊 12">
            <a:extLst>
              <a:ext uri="{FF2B5EF4-FFF2-40B4-BE49-F238E27FC236}">
                <a16:creationId xmlns:a16="http://schemas.microsoft.com/office/drawing/2014/main" id="{56090FEB-9090-7029-D053-43B851D5C0B3}"/>
              </a:ext>
            </a:extLst>
          </p:cNvPr>
          <p:cNvSpPr txBox="1"/>
          <p:nvPr/>
        </p:nvSpPr>
        <p:spPr>
          <a:xfrm>
            <a:off x="5608712" y="4896742"/>
            <a:ext cx="1825852" cy="1384995"/>
          </a:xfrm>
          <a:prstGeom prst="rect">
            <a:avLst/>
          </a:prstGeom>
          <a:noFill/>
          <a:ln>
            <a:noFill/>
          </a:ln>
        </p:spPr>
        <p:txBody>
          <a:bodyPr wrap="square" rtlCol="0">
            <a:spAutoFit/>
          </a:bodyPr>
          <a:lstStyle/>
          <a:p>
            <a:r>
              <a:rPr lang="en-US" altLang="zh-CN" sz="2800" dirty="0">
                <a:solidFill>
                  <a:srgbClr val="FFFF00"/>
                </a:solidFill>
              </a:rPr>
              <a:t>Buddha ratifies and elaborates</a:t>
            </a:r>
          </a:p>
        </p:txBody>
      </p:sp>
      <p:sp>
        <p:nvSpPr>
          <p:cNvPr id="14" name="左大括弧 13">
            <a:extLst>
              <a:ext uri="{FF2B5EF4-FFF2-40B4-BE49-F238E27FC236}">
                <a16:creationId xmlns:a16="http://schemas.microsoft.com/office/drawing/2014/main" id="{ABB70EC0-7257-FA24-A160-0A4862F3E3FD}"/>
              </a:ext>
            </a:extLst>
          </p:cNvPr>
          <p:cNvSpPr/>
          <p:nvPr/>
        </p:nvSpPr>
        <p:spPr>
          <a:xfrm>
            <a:off x="7822604" y="1196752"/>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A5034113-D77F-7FEA-32BD-5B23C8B9BA33}"/>
              </a:ext>
            </a:extLst>
          </p:cNvPr>
          <p:cNvSpPr txBox="1"/>
          <p:nvPr/>
        </p:nvSpPr>
        <p:spPr>
          <a:xfrm>
            <a:off x="8307069" y="692696"/>
            <a:ext cx="2521515" cy="954107"/>
          </a:xfrm>
          <a:prstGeom prst="rect">
            <a:avLst/>
          </a:prstGeom>
          <a:noFill/>
          <a:ln>
            <a:noFill/>
          </a:ln>
        </p:spPr>
        <p:txBody>
          <a:bodyPr wrap="square" rtlCol="0">
            <a:spAutoFit/>
          </a:bodyPr>
          <a:lstStyle/>
          <a:p>
            <a:r>
              <a:rPr lang="en-US" altLang="zh-CN" sz="2800" dirty="0">
                <a:solidFill>
                  <a:srgbClr val="FFFF00"/>
                </a:solidFill>
              </a:rPr>
              <a:t>Interlocutor praises</a:t>
            </a:r>
          </a:p>
        </p:txBody>
      </p:sp>
      <p:sp>
        <p:nvSpPr>
          <p:cNvPr id="16" name="文字方塊 15">
            <a:extLst>
              <a:ext uri="{FF2B5EF4-FFF2-40B4-BE49-F238E27FC236}">
                <a16:creationId xmlns:a16="http://schemas.microsoft.com/office/drawing/2014/main" id="{471B36E6-F439-9A21-B91E-1D3814CC6AAA}"/>
              </a:ext>
            </a:extLst>
          </p:cNvPr>
          <p:cNvSpPr txBox="1"/>
          <p:nvPr/>
        </p:nvSpPr>
        <p:spPr>
          <a:xfrm>
            <a:off x="8254652" y="3455081"/>
            <a:ext cx="2077024" cy="1384995"/>
          </a:xfrm>
          <a:prstGeom prst="rect">
            <a:avLst/>
          </a:prstGeom>
          <a:noFill/>
          <a:ln>
            <a:noFill/>
          </a:ln>
        </p:spPr>
        <p:txBody>
          <a:bodyPr wrap="square" rtlCol="0">
            <a:spAutoFit/>
          </a:bodyPr>
          <a:lstStyle/>
          <a:p>
            <a:r>
              <a:rPr lang="en-US" altLang="zh-CN" sz="2800" b="1" dirty="0">
                <a:solidFill>
                  <a:srgbClr val="FFFF00"/>
                </a:solidFill>
              </a:rPr>
              <a:t>Interlocutor urges practice</a:t>
            </a:r>
          </a:p>
        </p:txBody>
      </p:sp>
      <p:sp>
        <p:nvSpPr>
          <p:cNvPr id="17" name="左大括弧 16">
            <a:extLst>
              <a:ext uri="{FF2B5EF4-FFF2-40B4-BE49-F238E27FC236}">
                <a16:creationId xmlns:a16="http://schemas.microsoft.com/office/drawing/2014/main" id="{DE4BE080-C3B1-4D67-1A63-7768FA3058CD}"/>
              </a:ext>
            </a:extLst>
          </p:cNvPr>
          <p:cNvSpPr/>
          <p:nvPr/>
        </p:nvSpPr>
        <p:spPr>
          <a:xfrm>
            <a:off x="9993456" y="2881804"/>
            <a:ext cx="329023" cy="314475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8" name="文字方塊 17">
            <a:extLst>
              <a:ext uri="{FF2B5EF4-FFF2-40B4-BE49-F238E27FC236}">
                <a16:creationId xmlns:a16="http://schemas.microsoft.com/office/drawing/2014/main" id="{3DEE6356-8BE3-F7F2-3983-37ED57C51994}"/>
              </a:ext>
            </a:extLst>
          </p:cNvPr>
          <p:cNvSpPr txBox="1"/>
          <p:nvPr/>
        </p:nvSpPr>
        <p:spPr>
          <a:xfrm>
            <a:off x="10424664" y="2432460"/>
            <a:ext cx="2077024" cy="523220"/>
          </a:xfrm>
          <a:prstGeom prst="rect">
            <a:avLst/>
          </a:prstGeom>
          <a:noFill/>
          <a:ln>
            <a:noFill/>
          </a:ln>
        </p:spPr>
        <p:txBody>
          <a:bodyPr wrap="square" rtlCol="0">
            <a:spAutoFit/>
          </a:bodyPr>
          <a:lstStyle/>
          <a:p>
            <a:r>
              <a:rPr lang="en-US" altLang="zh-CN" sz="2800" dirty="0">
                <a:solidFill>
                  <a:srgbClr val="FFFF00"/>
                </a:solidFill>
              </a:rPr>
              <a:t>Urge</a:t>
            </a:r>
          </a:p>
        </p:txBody>
      </p:sp>
      <p:sp>
        <p:nvSpPr>
          <p:cNvPr id="19" name="文字方塊 18">
            <a:extLst>
              <a:ext uri="{FF2B5EF4-FFF2-40B4-BE49-F238E27FC236}">
                <a16:creationId xmlns:a16="http://schemas.microsoft.com/office/drawing/2014/main" id="{CAD0EF76-A3F6-6E30-A0EB-215270085F8B}"/>
              </a:ext>
            </a:extLst>
          </p:cNvPr>
          <p:cNvSpPr txBox="1"/>
          <p:nvPr/>
        </p:nvSpPr>
        <p:spPr>
          <a:xfrm>
            <a:off x="10331676" y="5530600"/>
            <a:ext cx="2077024" cy="523220"/>
          </a:xfrm>
          <a:prstGeom prst="rect">
            <a:avLst/>
          </a:prstGeom>
          <a:noFill/>
          <a:ln>
            <a:noFill/>
          </a:ln>
        </p:spPr>
        <p:txBody>
          <a:bodyPr wrap="square" rtlCol="0">
            <a:spAutoFit/>
          </a:bodyPr>
          <a:lstStyle/>
          <a:p>
            <a:r>
              <a:rPr lang="en-US" altLang="zh-CN" sz="2800" b="1" dirty="0">
                <a:solidFill>
                  <a:srgbClr val="FFFF00"/>
                </a:solidFill>
              </a:rPr>
              <a:t>Practice</a:t>
            </a:r>
          </a:p>
        </p:txBody>
      </p:sp>
      <p:sp>
        <p:nvSpPr>
          <p:cNvPr id="22" name="矩形 21">
            <a:extLst>
              <a:ext uri="{FF2B5EF4-FFF2-40B4-BE49-F238E27FC236}">
                <a16:creationId xmlns:a16="http://schemas.microsoft.com/office/drawing/2014/main" id="{B6CF2CA3-1BE4-A855-BA3C-B897B94E0CD1}"/>
              </a:ext>
            </a:extLst>
          </p:cNvPr>
          <p:cNvSpPr/>
          <p:nvPr/>
        </p:nvSpPr>
        <p:spPr>
          <a:xfrm>
            <a:off x="19159" y="2441476"/>
            <a:ext cx="12187249" cy="2571700"/>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3" name="文字方塊 22">
            <a:extLst>
              <a:ext uri="{FF2B5EF4-FFF2-40B4-BE49-F238E27FC236}">
                <a16:creationId xmlns:a16="http://schemas.microsoft.com/office/drawing/2014/main" id="{13E011E2-613C-14DD-CC58-ED8AAD60CEF9}"/>
              </a:ext>
            </a:extLst>
          </p:cNvPr>
          <p:cNvSpPr txBox="1"/>
          <p:nvPr/>
        </p:nvSpPr>
        <p:spPr>
          <a:xfrm>
            <a:off x="189756" y="2441476"/>
            <a:ext cx="11809312" cy="2380011"/>
          </a:xfrm>
          <a:prstGeom prst="rect">
            <a:avLst/>
          </a:prstGeom>
          <a:noFill/>
          <a:ln>
            <a:noFill/>
          </a:ln>
        </p:spPr>
        <p:txBody>
          <a:bodyPr wrap="square" rtlCol="0">
            <a:spAutoFit/>
          </a:bodyPr>
          <a:lstStyle/>
          <a:p>
            <a:pPr>
              <a:lnSpc>
                <a:spcPts val="3600"/>
              </a:lnSpc>
            </a:pPr>
            <a:r>
              <a:rPr lang="en-US" altLang="zh-CN" sz="2800" b="1" dirty="0">
                <a:solidFill>
                  <a:schemeClr val="bg1"/>
                </a:solidFill>
              </a:rPr>
              <a:t>Why? This person will not be abiding in the notion of self, the notion of person, the notion of sentient being, or the notion of life span. And why? Because the notion of self is not (the nature of) a notion. The notion of person, the notion of sentient being, and the notion of life span are also not (the nature of) notions. And why? Those who are free from all notions are called buddhas.”</a:t>
            </a:r>
          </a:p>
        </p:txBody>
      </p:sp>
      <p:sp>
        <p:nvSpPr>
          <p:cNvPr id="24" name="圖說文字: 直線 23">
            <a:extLst>
              <a:ext uri="{FF2B5EF4-FFF2-40B4-BE49-F238E27FC236}">
                <a16:creationId xmlns:a16="http://schemas.microsoft.com/office/drawing/2014/main" id="{ECD65557-BF75-D940-CA0D-FB3D227B06C5}"/>
              </a:ext>
            </a:extLst>
          </p:cNvPr>
          <p:cNvSpPr/>
          <p:nvPr/>
        </p:nvSpPr>
        <p:spPr>
          <a:xfrm>
            <a:off x="5230316" y="135796"/>
            <a:ext cx="5092163" cy="528704"/>
          </a:xfrm>
          <a:prstGeom prst="borderCallout1">
            <a:avLst>
              <a:gd name="adj1" fmla="val 110090"/>
              <a:gd name="adj2" fmla="val 28639"/>
              <a:gd name="adj3" fmla="val 541280"/>
              <a:gd name="adj4" fmla="val 28442"/>
            </a:avLst>
          </a:prstGeom>
          <a:solidFill>
            <a:srgbClr val="0070C0"/>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sz="2800" b="1" dirty="0">
                <a:solidFill>
                  <a:schemeClr val="accent6"/>
                </a:solidFill>
              </a:rPr>
              <a:t>Free from clinging to existence</a:t>
            </a:r>
            <a:endParaRPr lang="zh-TW" altLang="en-US" sz="2800" b="1" dirty="0">
              <a:solidFill>
                <a:schemeClr val="accent6"/>
              </a:solidFill>
            </a:endParaRPr>
          </a:p>
        </p:txBody>
      </p:sp>
      <p:sp>
        <p:nvSpPr>
          <p:cNvPr id="25" name="圖說文字: 直線 24">
            <a:extLst>
              <a:ext uri="{FF2B5EF4-FFF2-40B4-BE49-F238E27FC236}">
                <a16:creationId xmlns:a16="http://schemas.microsoft.com/office/drawing/2014/main" id="{26926011-F3A2-3D04-753A-A30BED23DAF9}"/>
              </a:ext>
            </a:extLst>
          </p:cNvPr>
          <p:cNvSpPr/>
          <p:nvPr/>
        </p:nvSpPr>
        <p:spPr>
          <a:xfrm>
            <a:off x="6906905" y="1100096"/>
            <a:ext cx="5092163" cy="528704"/>
          </a:xfrm>
          <a:prstGeom prst="borderCallout1">
            <a:avLst>
              <a:gd name="adj1" fmla="val 110090"/>
              <a:gd name="adj2" fmla="val 28639"/>
              <a:gd name="adj3" fmla="val 541280"/>
              <a:gd name="adj4" fmla="val 28442"/>
            </a:avLst>
          </a:prstGeom>
          <a:solidFill>
            <a:srgbClr val="0070C0"/>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sz="2800" b="1" dirty="0">
                <a:solidFill>
                  <a:schemeClr val="accent6"/>
                </a:solidFill>
              </a:rPr>
              <a:t>Free from clinging to </a:t>
            </a:r>
            <a:r>
              <a:rPr lang="en-US" altLang="zh-CN" sz="2800" b="1" dirty="0">
                <a:solidFill>
                  <a:schemeClr val="accent6"/>
                </a:solidFill>
              </a:rPr>
              <a:t>emptiness</a:t>
            </a:r>
            <a:endParaRPr lang="zh-TW" altLang="en-US" sz="2800" b="1" dirty="0">
              <a:solidFill>
                <a:schemeClr val="accent6"/>
              </a:solidFill>
            </a:endParaRPr>
          </a:p>
        </p:txBody>
      </p:sp>
    </p:spTree>
    <p:extLst>
      <p:ext uri="{BB962C8B-B14F-4D97-AF65-F5344CB8AC3E}">
        <p14:creationId xmlns:p14="http://schemas.microsoft.com/office/powerpoint/2010/main" val="186877848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2" grpId="0" animBg="1"/>
      <p:bldP spid="23" grpId="0"/>
      <p:bldP spid="24" grpId="0" animBg="1"/>
      <p:bldP spid="2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9BD7CD8A-E3F9-1871-6008-D46397EE2A78}"/>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b="1"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D809FA10-D833-C61C-8AF0-9BECD694AF29}"/>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130A7ABA-84C0-C9EF-58E4-170D577B2228}"/>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10E49945-EDD2-F219-B455-6E6BE9A7BB2F}"/>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6358B06E-70AA-99D3-5E48-171994CF8291}"/>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3AAAF491-33F7-DBDF-D218-60FBE35D4692}"/>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b="1" dirty="0" err="1">
                <a:solidFill>
                  <a:srgbClr val="FFFF00"/>
                </a:solidFill>
              </a:rPr>
              <a:t>Actualise</a:t>
            </a:r>
            <a:r>
              <a:rPr lang="en-US" altLang="zh-CN" sz="2800" b="1" dirty="0">
                <a:solidFill>
                  <a:srgbClr val="FFFF00"/>
                </a:solidFill>
              </a:rPr>
              <a:t> the wisdom of understanding</a:t>
            </a:r>
          </a:p>
        </p:txBody>
      </p:sp>
      <p:sp>
        <p:nvSpPr>
          <p:cNvPr id="10" name="文字方塊 9">
            <a:extLst>
              <a:ext uri="{FF2B5EF4-FFF2-40B4-BE49-F238E27FC236}">
                <a16:creationId xmlns:a16="http://schemas.microsoft.com/office/drawing/2014/main" id="{BD24C39E-7861-F33D-3134-8D58156BC338}"/>
              </a:ext>
            </a:extLst>
          </p:cNvPr>
          <p:cNvSpPr txBox="1"/>
          <p:nvPr/>
        </p:nvSpPr>
        <p:spPr>
          <a:xfrm>
            <a:off x="3021306" y="6453542"/>
            <a:ext cx="4249706"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958EE359-7FB9-2221-FB37-270E0B938816}"/>
              </a:ext>
            </a:extLst>
          </p:cNvPr>
          <p:cNvSpPr/>
          <p:nvPr/>
        </p:nvSpPr>
        <p:spPr>
          <a:xfrm>
            <a:off x="5255607" y="2955680"/>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7E2EE90E-697D-BBF3-2101-B13E8B58805F}"/>
              </a:ext>
            </a:extLst>
          </p:cNvPr>
          <p:cNvSpPr txBox="1"/>
          <p:nvPr/>
        </p:nvSpPr>
        <p:spPr>
          <a:xfrm>
            <a:off x="5661129" y="2134357"/>
            <a:ext cx="2521515" cy="1384995"/>
          </a:xfrm>
          <a:prstGeom prst="rect">
            <a:avLst/>
          </a:prstGeom>
          <a:noFill/>
          <a:ln>
            <a:noFill/>
          </a:ln>
        </p:spPr>
        <p:txBody>
          <a:bodyPr wrap="square" rtlCol="0">
            <a:spAutoFit/>
          </a:bodyPr>
          <a:lstStyle/>
          <a:p>
            <a:r>
              <a:rPr lang="en-US" altLang="zh-CN" sz="2800" dirty="0">
                <a:solidFill>
                  <a:srgbClr val="FFFF00"/>
                </a:solidFill>
              </a:rPr>
              <a:t>Interlocutor praises and urges practice</a:t>
            </a:r>
          </a:p>
        </p:txBody>
      </p:sp>
      <p:sp>
        <p:nvSpPr>
          <p:cNvPr id="13" name="文字方塊 12">
            <a:extLst>
              <a:ext uri="{FF2B5EF4-FFF2-40B4-BE49-F238E27FC236}">
                <a16:creationId xmlns:a16="http://schemas.microsoft.com/office/drawing/2014/main" id="{DAD187CD-FF4C-6AE7-B078-2D22BC1018FA}"/>
              </a:ext>
            </a:extLst>
          </p:cNvPr>
          <p:cNvSpPr txBox="1"/>
          <p:nvPr/>
        </p:nvSpPr>
        <p:spPr>
          <a:xfrm>
            <a:off x="5611016" y="4701353"/>
            <a:ext cx="1825852" cy="1815882"/>
          </a:xfrm>
          <a:prstGeom prst="rect">
            <a:avLst/>
          </a:prstGeom>
          <a:noFill/>
          <a:ln>
            <a:noFill/>
          </a:ln>
        </p:spPr>
        <p:txBody>
          <a:bodyPr wrap="square" rtlCol="0">
            <a:spAutoFit/>
          </a:bodyPr>
          <a:lstStyle/>
          <a:p>
            <a:r>
              <a:rPr lang="en-US" altLang="zh-CN" sz="2800" b="1" dirty="0">
                <a:solidFill>
                  <a:srgbClr val="FFFF00"/>
                </a:solidFill>
              </a:rPr>
              <a:t>Buddha ratifies and elaborates</a:t>
            </a:r>
          </a:p>
        </p:txBody>
      </p:sp>
      <p:sp>
        <p:nvSpPr>
          <p:cNvPr id="24" name="左大括弧 23">
            <a:extLst>
              <a:ext uri="{FF2B5EF4-FFF2-40B4-BE49-F238E27FC236}">
                <a16:creationId xmlns:a16="http://schemas.microsoft.com/office/drawing/2014/main" id="{2D7DB71B-72A0-A325-1C3F-AC3EDBABAA96}"/>
              </a:ext>
            </a:extLst>
          </p:cNvPr>
          <p:cNvSpPr/>
          <p:nvPr/>
        </p:nvSpPr>
        <p:spPr>
          <a:xfrm>
            <a:off x="7444680" y="3465004"/>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25" name="文字方塊 24">
            <a:extLst>
              <a:ext uri="{FF2B5EF4-FFF2-40B4-BE49-F238E27FC236}">
                <a16:creationId xmlns:a16="http://schemas.microsoft.com/office/drawing/2014/main" id="{B23DFF4B-0245-1DA5-4488-ACA5F1F3193B}"/>
              </a:ext>
            </a:extLst>
          </p:cNvPr>
          <p:cNvSpPr txBox="1"/>
          <p:nvPr/>
        </p:nvSpPr>
        <p:spPr>
          <a:xfrm>
            <a:off x="7772224" y="3167390"/>
            <a:ext cx="2521515" cy="523220"/>
          </a:xfrm>
          <a:prstGeom prst="rect">
            <a:avLst/>
          </a:prstGeom>
          <a:noFill/>
          <a:ln>
            <a:noFill/>
          </a:ln>
        </p:spPr>
        <p:txBody>
          <a:bodyPr wrap="square" rtlCol="0">
            <a:spAutoFit/>
          </a:bodyPr>
          <a:lstStyle/>
          <a:p>
            <a:r>
              <a:rPr lang="en-US" altLang="zh-CN" sz="2800" b="1" dirty="0">
                <a:solidFill>
                  <a:srgbClr val="FFFF00"/>
                </a:solidFill>
              </a:rPr>
              <a:t>Ratifying</a:t>
            </a:r>
          </a:p>
        </p:txBody>
      </p:sp>
      <p:sp>
        <p:nvSpPr>
          <p:cNvPr id="26" name="文字方塊 25">
            <a:extLst>
              <a:ext uri="{FF2B5EF4-FFF2-40B4-BE49-F238E27FC236}">
                <a16:creationId xmlns:a16="http://schemas.microsoft.com/office/drawing/2014/main" id="{76DDA29B-5189-440D-E5DF-87F4EF52D5DB}"/>
              </a:ext>
            </a:extLst>
          </p:cNvPr>
          <p:cNvSpPr txBox="1"/>
          <p:nvPr/>
        </p:nvSpPr>
        <p:spPr>
          <a:xfrm>
            <a:off x="7750003" y="4680377"/>
            <a:ext cx="2521515" cy="523220"/>
          </a:xfrm>
          <a:prstGeom prst="rect">
            <a:avLst/>
          </a:prstGeom>
          <a:noFill/>
          <a:ln>
            <a:noFill/>
          </a:ln>
        </p:spPr>
        <p:txBody>
          <a:bodyPr wrap="square" rtlCol="0">
            <a:spAutoFit/>
          </a:bodyPr>
          <a:lstStyle/>
          <a:p>
            <a:r>
              <a:rPr lang="en-US" altLang="zh-CN" sz="2800" dirty="0">
                <a:solidFill>
                  <a:srgbClr val="FFFF00"/>
                </a:solidFill>
              </a:rPr>
              <a:t>Elaborating</a:t>
            </a:r>
          </a:p>
        </p:txBody>
      </p:sp>
      <p:sp>
        <p:nvSpPr>
          <p:cNvPr id="27" name="文字方塊 26">
            <a:extLst>
              <a:ext uri="{FF2B5EF4-FFF2-40B4-BE49-F238E27FC236}">
                <a16:creationId xmlns:a16="http://schemas.microsoft.com/office/drawing/2014/main" id="{09B74D30-1FFF-278E-329C-7F368A330BA3}"/>
              </a:ext>
            </a:extLst>
          </p:cNvPr>
          <p:cNvSpPr txBox="1"/>
          <p:nvPr/>
        </p:nvSpPr>
        <p:spPr>
          <a:xfrm>
            <a:off x="7800443" y="6103012"/>
            <a:ext cx="2521515" cy="523220"/>
          </a:xfrm>
          <a:prstGeom prst="rect">
            <a:avLst/>
          </a:prstGeom>
          <a:noFill/>
          <a:ln>
            <a:noFill/>
          </a:ln>
        </p:spPr>
        <p:txBody>
          <a:bodyPr wrap="square" rtlCol="0">
            <a:spAutoFit/>
          </a:bodyPr>
          <a:lstStyle/>
          <a:p>
            <a:r>
              <a:rPr lang="en-US" altLang="zh-CN" sz="2800" dirty="0">
                <a:solidFill>
                  <a:srgbClr val="FFFF00"/>
                </a:solidFill>
              </a:rPr>
              <a:t>Concluding</a:t>
            </a:r>
          </a:p>
        </p:txBody>
      </p:sp>
      <p:sp>
        <p:nvSpPr>
          <p:cNvPr id="30" name="矩形 29">
            <a:extLst>
              <a:ext uri="{FF2B5EF4-FFF2-40B4-BE49-F238E27FC236}">
                <a16:creationId xmlns:a16="http://schemas.microsoft.com/office/drawing/2014/main" id="{222465D7-7525-8A25-B9FE-90CEDD786047}"/>
              </a:ext>
            </a:extLst>
          </p:cNvPr>
          <p:cNvSpPr/>
          <p:nvPr/>
        </p:nvSpPr>
        <p:spPr>
          <a:xfrm>
            <a:off x="19159" y="1649388"/>
            <a:ext cx="12187249" cy="1635596"/>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1" name="文字方塊 30">
            <a:extLst>
              <a:ext uri="{FF2B5EF4-FFF2-40B4-BE49-F238E27FC236}">
                <a16:creationId xmlns:a16="http://schemas.microsoft.com/office/drawing/2014/main" id="{E3CF531A-825C-B9B0-F14E-59330F937D05}"/>
              </a:ext>
            </a:extLst>
          </p:cNvPr>
          <p:cNvSpPr txBox="1"/>
          <p:nvPr/>
        </p:nvSpPr>
        <p:spPr>
          <a:xfrm>
            <a:off x="189756" y="1649388"/>
            <a:ext cx="11809312" cy="1456681"/>
          </a:xfrm>
          <a:prstGeom prst="rect">
            <a:avLst/>
          </a:prstGeom>
          <a:noFill/>
          <a:ln>
            <a:noFill/>
          </a:ln>
        </p:spPr>
        <p:txBody>
          <a:bodyPr wrap="square" rtlCol="0">
            <a:spAutoFit/>
          </a:bodyPr>
          <a:lstStyle/>
          <a:p>
            <a:pPr>
              <a:lnSpc>
                <a:spcPts val="3600"/>
              </a:lnSpc>
            </a:pPr>
            <a:r>
              <a:rPr lang="en-US" altLang="zh-CN" sz="2800" b="1" dirty="0">
                <a:solidFill>
                  <a:schemeClr val="bg1"/>
                </a:solidFill>
              </a:rPr>
              <a:t>The Buddha said to </a:t>
            </a:r>
            <a:r>
              <a:rPr lang="en-US" altLang="zh-CN" sz="2800" b="1" dirty="0" err="1">
                <a:solidFill>
                  <a:schemeClr val="bg1"/>
                </a:solidFill>
              </a:rPr>
              <a:t>Subhūti</a:t>
            </a:r>
            <a:r>
              <a:rPr lang="en-US" altLang="zh-CN" sz="2800" b="1" dirty="0">
                <a:solidFill>
                  <a:schemeClr val="bg1"/>
                </a:solidFill>
              </a:rPr>
              <a:t>: “Yes, yes. You are right. You should know that if someone hears the teaching of this scripture and is neither shocked, afraid, or alarmed, this person is extremely rare.</a:t>
            </a:r>
          </a:p>
        </p:txBody>
      </p:sp>
    </p:spTree>
    <p:extLst>
      <p:ext uri="{BB962C8B-B14F-4D97-AF65-F5344CB8AC3E}">
        <p14:creationId xmlns:p14="http://schemas.microsoft.com/office/powerpoint/2010/main" val="184801118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p:bldP spid="26" grpId="0"/>
      <p:bldP spid="27" grpId="0"/>
      <p:bldP spid="30" grpId="0" animBg="1"/>
      <p:bldP spid="31"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DB555D7B-2EF7-FBE7-D6A6-AA40A1BA9C52}"/>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b="1"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8AA73E5D-53D2-4E12-A18C-6BDA4E7D8D73}"/>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B2F7889E-A614-3A1C-E9C7-D74D5AA73D72}"/>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79D0EFC4-4DEC-05D3-C439-DE8982D8EC63}"/>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1C32B2FF-095E-9CC8-5AB6-E74622DEF57D}"/>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7D9CA891-61BF-725B-AA23-9845DF1F050A}"/>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b="1" dirty="0" err="1">
                <a:solidFill>
                  <a:srgbClr val="FFFF00"/>
                </a:solidFill>
              </a:rPr>
              <a:t>Actualise</a:t>
            </a:r>
            <a:r>
              <a:rPr lang="en-US" altLang="zh-CN" sz="2800" b="1" dirty="0">
                <a:solidFill>
                  <a:srgbClr val="FFFF00"/>
                </a:solidFill>
              </a:rPr>
              <a:t> the wisdom of understanding</a:t>
            </a:r>
          </a:p>
        </p:txBody>
      </p:sp>
      <p:sp>
        <p:nvSpPr>
          <p:cNvPr id="10" name="文字方塊 9">
            <a:extLst>
              <a:ext uri="{FF2B5EF4-FFF2-40B4-BE49-F238E27FC236}">
                <a16:creationId xmlns:a16="http://schemas.microsoft.com/office/drawing/2014/main" id="{36080BFB-3DBC-C954-CE9F-2D998D84C76D}"/>
              </a:ext>
            </a:extLst>
          </p:cNvPr>
          <p:cNvSpPr txBox="1"/>
          <p:nvPr/>
        </p:nvSpPr>
        <p:spPr>
          <a:xfrm>
            <a:off x="2996834" y="6335775"/>
            <a:ext cx="4480271"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CB5BCC71-B61A-9720-216B-6E1FB6898DBF}"/>
              </a:ext>
            </a:extLst>
          </p:cNvPr>
          <p:cNvSpPr/>
          <p:nvPr/>
        </p:nvSpPr>
        <p:spPr>
          <a:xfrm>
            <a:off x="5255607" y="2955680"/>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72F87DFB-A779-67E3-3FB6-69F2E4020C88}"/>
              </a:ext>
            </a:extLst>
          </p:cNvPr>
          <p:cNvSpPr txBox="1"/>
          <p:nvPr/>
        </p:nvSpPr>
        <p:spPr>
          <a:xfrm>
            <a:off x="5661129" y="2134357"/>
            <a:ext cx="2521515" cy="1384995"/>
          </a:xfrm>
          <a:prstGeom prst="rect">
            <a:avLst/>
          </a:prstGeom>
          <a:noFill/>
          <a:ln>
            <a:noFill/>
          </a:ln>
        </p:spPr>
        <p:txBody>
          <a:bodyPr wrap="square" rtlCol="0">
            <a:spAutoFit/>
          </a:bodyPr>
          <a:lstStyle/>
          <a:p>
            <a:r>
              <a:rPr lang="en-US" altLang="zh-CN" sz="2800" dirty="0">
                <a:solidFill>
                  <a:srgbClr val="FFFF00"/>
                </a:solidFill>
              </a:rPr>
              <a:t>Interlocutor praises and urges practice</a:t>
            </a:r>
          </a:p>
        </p:txBody>
      </p:sp>
      <p:sp>
        <p:nvSpPr>
          <p:cNvPr id="13" name="文字方塊 12">
            <a:extLst>
              <a:ext uri="{FF2B5EF4-FFF2-40B4-BE49-F238E27FC236}">
                <a16:creationId xmlns:a16="http://schemas.microsoft.com/office/drawing/2014/main" id="{403C8A95-B11E-0B18-96A1-8AD4C62CE860}"/>
              </a:ext>
            </a:extLst>
          </p:cNvPr>
          <p:cNvSpPr txBox="1"/>
          <p:nvPr/>
        </p:nvSpPr>
        <p:spPr>
          <a:xfrm>
            <a:off x="5611016" y="4701353"/>
            <a:ext cx="1825852" cy="1815882"/>
          </a:xfrm>
          <a:prstGeom prst="rect">
            <a:avLst/>
          </a:prstGeom>
          <a:noFill/>
          <a:ln>
            <a:noFill/>
          </a:ln>
        </p:spPr>
        <p:txBody>
          <a:bodyPr wrap="square" rtlCol="0">
            <a:spAutoFit/>
          </a:bodyPr>
          <a:lstStyle/>
          <a:p>
            <a:r>
              <a:rPr lang="en-US" altLang="zh-CN" sz="2800" b="1" dirty="0">
                <a:solidFill>
                  <a:srgbClr val="FFFF00"/>
                </a:solidFill>
              </a:rPr>
              <a:t>Buddha ratifies and elaborates</a:t>
            </a:r>
          </a:p>
        </p:txBody>
      </p:sp>
      <p:sp>
        <p:nvSpPr>
          <p:cNvPr id="14" name="左大括弧 13">
            <a:extLst>
              <a:ext uri="{FF2B5EF4-FFF2-40B4-BE49-F238E27FC236}">
                <a16:creationId xmlns:a16="http://schemas.microsoft.com/office/drawing/2014/main" id="{1C2FAD9B-09A1-10D7-599A-70B06959E72D}"/>
              </a:ext>
            </a:extLst>
          </p:cNvPr>
          <p:cNvSpPr/>
          <p:nvPr/>
        </p:nvSpPr>
        <p:spPr>
          <a:xfrm>
            <a:off x="7444680" y="3465004"/>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1D9BE7BD-3A18-3CDC-1C62-A6C19B3FE118}"/>
              </a:ext>
            </a:extLst>
          </p:cNvPr>
          <p:cNvSpPr txBox="1"/>
          <p:nvPr/>
        </p:nvSpPr>
        <p:spPr>
          <a:xfrm>
            <a:off x="7772224" y="3167390"/>
            <a:ext cx="2521515" cy="523220"/>
          </a:xfrm>
          <a:prstGeom prst="rect">
            <a:avLst/>
          </a:prstGeom>
          <a:noFill/>
          <a:ln>
            <a:noFill/>
          </a:ln>
        </p:spPr>
        <p:txBody>
          <a:bodyPr wrap="square" rtlCol="0">
            <a:spAutoFit/>
          </a:bodyPr>
          <a:lstStyle/>
          <a:p>
            <a:r>
              <a:rPr lang="en-US" altLang="zh-CN" sz="2800" dirty="0">
                <a:solidFill>
                  <a:srgbClr val="FFFF00"/>
                </a:solidFill>
              </a:rPr>
              <a:t>Ratifying</a:t>
            </a:r>
          </a:p>
        </p:txBody>
      </p:sp>
      <p:sp>
        <p:nvSpPr>
          <p:cNvPr id="16" name="文字方塊 15">
            <a:extLst>
              <a:ext uri="{FF2B5EF4-FFF2-40B4-BE49-F238E27FC236}">
                <a16:creationId xmlns:a16="http://schemas.microsoft.com/office/drawing/2014/main" id="{E9473CF1-0CC4-2230-FA40-FC2244F5598A}"/>
              </a:ext>
            </a:extLst>
          </p:cNvPr>
          <p:cNvSpPr txBox="1"/>
          <p:nvPr/>
        </p:nvSpPr>
        <p:spPr>
          <a:xfrm>
            <a:off x="7750003" y="4680377"/>
            <a:ext cx="2521515" cy="523220"/>
          </a:xfrm>
          <a:prstGeom prst="rect">
            <a:avLst/>
          </a:prstGeom>
          <a:noFill/>
          <a:ln>
            <a:noFill/>
          </a:ln>
        </p:spPr>
        <p:txBody>
          <a:bodyPr wrap="square" rtlCol="0">
            <a:spAutoFit/>
          </a:bodyPr>
          <a:lstStyle/>
          <a:p>
            <a:r>
              <a:rPr lang="en-US" altLang="zh-CN" sz="2800" b="1" dirty="0">
                <a:solidFill>
                  <a:srgbClr val="FFFF00"/>
                </a:solidFill>
              </a:rPr>
              <a:t>Elaborating</a:t>
            </a:r>
          </a:p>
        </p:txBody>
      </p:sp>
      <p:sp>
        <p:nvSpPr>
          <p:cNvPr id="17" name="文字方塊 16">
            <a:extLst>
              <a:ext uri="{FF2B5EF4-FFF2-40B4-BE49-F238E27FC236}">
                <a16:creationId xmlns:a16="http://schemas.microsoft.com/office/drawing/2014/main" id="{0FA97ABE-BB71-1D4B-7CA3-FB25DDE7031A}"/>
              </a:ext>
            </a:extLst>
          </p:cNvPr>
          <p:cNvSpPr txBox="1"/>
          <p:nvPr/>
        </p:nvSpPr>
        <p:spPr>
          <a:xfrm>
            <a:off x="7800443" y="6103012"/>
            <a:ext cx="2521515" cy="523220"/>
          </a:xfrm>
          <a:prstGeom prst="rect">
            <a:avLst/>
          </a:prstGeom>
          <a:noFill/>
          <a:ln>
            <a:noFill/>
          </a:ln>
        </p:spPr>
        <p:txBody>
          <a:bodyPr wrap="square" rtlCol="0">
            <a:spAutoFit/>
          </a:bodyPr>
          <a:lstStyle/>
          <a:p>
            <a:r>
              <a:rPr lang="en-US" altLang="zh-CN" sz="2800" dirty="0">
                <a:solidFill>
                  <a:srgbClr val="FFFF00"/>
                </a:solidFill>
              </a:rPr>
              <a:t>Concluding</a:t>
            </a:r>
          </a:p>
        </p:txBody>
      </p:sp>
      <p:sp>
        <p:nvSpPr>
          <p:cNvPr id="20" name="左大括弧 19">
            <a:extLst>
              <a:ext uri="{FF2B5EF4-FFF2-40B4-BE49-F238E27FC236}">
                <a16:creationId xmlns:a16="http://schemas.microsoft.com/office/drawing/2014/main" id="{E7C9E37A-BC0F-001A-47A8-23611E9F6C29}"/>
              </a:ext>
            </a:extLst>
          </p:cNvPr>
          <p:cNvSpPr/>
          <p:nvPr/>
        </p:nvSpPr>
        <p:spPr>
          <a:xfrm>
            <a:off x="9622804" y="3429000"/>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21" name="文字方塊 20">
            <a:extLst>
              <a:ext uri="{FF2B5EF4-FFF2-40B4-BE49-F238E27FC236}">
                <a16:creationId xmlns:a16="http://schemas.microsoft.com/office/drawing/2014/main" id="{23294D45-D766-5F50-393F-E354E998F72A}"/>
              </a:ext>
            </a:extLst>
          </p:cNvPr>
          <p:cNvSpPr txBox="1"/>
          <p:nvPr/>
        </p:nvSpPr>
        <p:spPr>
          <a:xfrm>
            <a:off x="9966195" y="2826855"/>
            <a:ext cx="2521515" cy="954107"/>
          </a:xfrm>
          <a:prstGeom prst="rect">
            <a:avLst/>
          </a:prstGeom>
          <a:noFill/>
          <a:ln>
            <a:noFill/>
          </a:ln>
        </p:spPr>
        <p:txBody>
          <a:bodyPr wrap="square" rtlCol="0">
            <a:spAutoFit/>
          </a:bodyPr>
          <a:lstStyle/>
          <a:p>
            <a:r>
              <a:rPr lang="en-US" altLang="zh-CN" sz="2800" b="1" dirty="0">
                <a:solidFill>
                  <a:srgbClr val="FFFF00"/>
                </a:solidFill>
              </a:rPr>
              <a:t>Transcend notions</a:t>
            </a:r>
          </a:p>
        </p:txBody>
      </p:sp>
      <p:sp>
        <p:nvSpPr>
          <p:cNvPr id="22" name="文字方塊 21">
            <a:extLst>
              <a:ext uri="{FF2B5EF4-FFF2-40B4-BE49-F238E27FC236}">
                <a16:creationId xmlns:a16="http://schemas.microsoft.com/office/drawing/2014/main" id="{D73B7736-BA60-B7C4-CF14-6153FB470D74}"/>
              </a:ext>
            </a:extLst>
          </p:cNvPr>
          <p:cNvSpPr txBox="1"/>
          <p:nvPr/>
        </p:nvSpPr>
        <p:spPr>
          <a:xfrm>
            <a:off x="9981609" y="5356510"/>
            <a:ext cx="2521515" cy="1384995"/>
          </a:xfrm>
          <a:prstGeom prst="rect">
            <a:avLst/>
          </a:prstGeom>
          <a:noFill/>
          <a:ln>
            <a:noFill/>
          </a:ln>
        </p:spPr>
        <p:txBody>
          <a:bodyPr wrap="square" rtlCol="0">
            <a:spAutoFit/>
          </a:bodyPr>
          <a:lstStyle/>
          <a:p>
            <a:r>
              <a:rPr lang="en-US" altLang="zh-CN" sz="2800" dirty="0">
                <a:solidFill>
                  <a:srgbClr val="FFFF00"/>
                </a:solidFill>
              </a:rPr>
              <a:t>Authentic Dharma exposition </a:t>
            </a:r>
          </a:p>
        </p:txBody>
      </p:sp>
      <p:sp>
        <p:nvSpPr>
          <p:cNvPr id="23" name="矩形 22">
            <a:extLst>
              <a:ext uri="{FF2B5EF4-FFF2-40B4-BE49-F238E27FC236}">
                <a16:creationId xmlns:a16="http://schemas.microsoft.com/office/drawing/2014/main" id="{6567A2AE-FF27-AA42-E04F-06BF1546BD99}"/>
              </a:ext>
            </a:extLst>
          </p:cNvPr>
          <p:cNvSpPr/>
          <p:nvPr/>
        </p:nvSpPr>
        <p:spPr>
          <a:xfrm>
            <a:off x="19159" y="1145332"/>
            <a:ext cx="12187249" cy="1707604"/>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4" name="文字方塊 23">
            <a:extLst>
              <a:ext uri="{FF2B5EF4-FFF2-40B4-BE49-F238E27FC236}">
                <a16:creationId xmlns:a16="http://schemas.microsoft.com/office/drawing/2014/main" id="{0EB49069-91AB-9E6F-3529-17D96BACD2F6}"/>
              </a:ext>
            </a:extLst>
          </p:cNvPr>
          <p:cNvSpPr txBox="1"/>
          <p:nvPr/>
        </p:nvSpPr>
        <p:spPr>
          <a:xfrm>
            <a:off x="208127" y="1270793"/>
            <a:ext cx="11809312" cy="1456681"/>
          </a:xfrm>
          <a:prstGeom prst="rect">
            <a:avLst/>
          </a:prstGeom>
          <a:noFill/>
          <a:ln>
            <a:noFill/>
          </a:ln>
        </p:spPr>
        <p:txBody>
          <a:bodyPr wrap="square" rtlCol="0">
            <a:spAutoFit/>
          </a:bodyPr>
          <a:lstStyle/>
          <a:p>
            <a:pPr>
              <a:lnSpc>
                <a:spcPts val="3600"/>
              </a:lnSpc>
            </a:pPr>
            <a:r>
              <a:rPr lang="en-US" altLang="zh-CN" sz="2800" b="1" dirty="0">
                <a:solidFill>
                  <a:schemeClr val="bg1"/>
                </a:solidFill>
              </a:rPr>
              <a:t>And why? </a:t>
            </a:r>
            <a:r>
              <a:rPr lang="en-US" altLang="zh-CN" sz="2800" b="1" dirty="0" err="1">
                <a:solidFill>
                  <a:schemeClr val="bg1"/>
                </a:solidFill>
              </a:rPr>
              <a:t>Subhūti</a:t>
            </a:r>
            <a:r>
              <a:rPr lang="en-US" altLang="zh-CN" sz="2800" b="1" dirty="0">
                <a:solidFill>
                  <a:schemeClr val="bg1"/>
                </a:solidFill>
              </a:rPr>
              <a:t>, what the Tathāgata calls the greatest transcendence, is not (the nature of) the greatest transcendence. Therefore it is called the greatest transcendence.”</a:t>
            </a:r>
          </a:p>
        </p:txBody>
      </p:sp>
    </p:spTree>
    <p:extLst>
      <p:ext uri="{BB962C8B-B14F-4D97-AF65-F5344CB8AC3E}">
        <p14:creationId xmlns:p14="http://schemas.microsoft.com/office/powerpoint/2010/main" val="77656226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p:bldP spid="23" grpId="0" animBg="1"/>
      <p:bldP spid="24"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DBB4B25E-237D-074F-8132-DA466A6D872D}"/>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b="1"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2626AD51-6C16-D575-0FAE-5F090AC718D3}"/>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AA199792-4C65-42CD-56B2-2C6A159D5624}"/>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844B7DA2-350B-5000-1FB9-5661F77CBC94}"/>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2C1F69AA-F772-567F-CBC5-66EDA38A6971}"/>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5B440965-0074-FFAE-19C0-43FA01FCD227}"/>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b="1" dirty="0" err="1">
                <a:solidFill>
                  <a:srgbClr val="FFFF00"/>
                </a:solidFill>
              </a:rPr>
              <a:t>Actualise</a:t>
            </a:r>
            <a:r>
              <a:rPr lang="en-US" altLang="zh-CN" sz="2800" b="1" dirty="0">
                <a:solidFill>
                  <a:srgbClr val="FFFF00"/>
                </a:solidFill>
              </a:rPr>
              <a:t> the wisdom of understanding</a:t>
            </a:r>
          </a:p>
        </p:txBody>
      </p:sp>
      <p:sp>
        <p:nvSpPr>
          <p:cNvPr id="10" name="文字方塊 9">
            <a:extLst>
              <a:ext uri="{FF2B5EF4-FFF2-40B4-BE49-F238E27FC236}">
                <a16:creationId xmlns:a16="http://schemas.microsoft.com/office/drawing/2014/main" id="{1279B35E-F043-61F1-79A1-4819AF55991C}"/>
              </a:ext>
            </a:extLst>
          </p:cNvPr>
          <p:cNvSpPr txBox="1"/>
          <p:nvPr/>
        </p:nvSpPr>
        <p:spPr>
          <a:xfrm>
            <a:off x="2969258" y="6364622"/>
            <a:ext cx="4502492"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128F8F80-6018-97A9-422C-B41BE343EC13}"/>
              </a:ext>
            </a:extLst>
          </p:cNvPr>
          <p:cNvSpPr/>
          <p:nvPr/>
        </p:nvSpPr>
        <p:spPr>
          <a:xfrm>
            <a:off x="5255607" y="2955680"/>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9D69C732-A117-0814-E24D-A5A1992F3A48}"/>
              </a:ext>
            </a:extLst>
          </p:cNvPr>
          <p:cNvSpPr txBox="1"/>
          <p:nvPr/>
        </p:nvSpPr>
        <p:spPr>
          <a:xfrm>
            <a:off x="5661129" y="2134357"/>
            <a:ext cx="2521515" cy="1384995"/>
          </a:xfrm>
          <a:prstGeom prst="rect">
            <a:avLst/>
          </a:prstGeom>
          <a:noFill/>
          <a:ln>
            <a:noFill/>
          </a:ln>
        </p:spPr>
        <p:txBody>
          <a:bodyPr wrap="square" rtlCol="0">
            <a:spAutoFit/>
          </a:bodyPr>
          <a:lstStyle/>
          <a:p>
            <a:r>
              <a:rPr lang="en-US" altLang="zh-CN" sz="2800" dirty="0">
                <a:solidFill>
                  <a:srgbClr val="FFFF00"/>
                </a:solidFill>
              </a:rPr>
              <a:t>Interlocutor praises and urges practice</a:t>
            </a:r>
          </a:p>
        </p:txBody>
      </p:sp>
      <p:sp>
        <p:nvSpPr>
          <p:cNvPr id="13" name="文字方塊 12">
            <a:extLst>
              <a:ext uri="{FF2B5EF4-FFF2-40B4-BE49-F238E27FC236}">
                <a16:creationId xmlns:a16="http://schemas.microsoft.com/office/drawing/2014/main" id="{1BD8B4F5-BAB1-9D45-BF5B-F4550A74C0AA}"/>
              </a:ext>
            </a:extLst>
          </p:cNvPr>
          <p:cNvSpPr txBox="1"/>
          <p:nvPr/>
        </p:nvSpPr>
        <p:spPr>
          <a:xfrm>
            <a:off x="5611016" y="4701353"/>
            <a:ext cx="1825852" cy="1815882"/>
          </a:xfrm>
          <a:prstGeom prst="rect">
            <a:avLst/>
          </a:prstGeom>
          <a:noFill/>
          <a:ln>
            <a:noFill/>
          </a:ln>
        </p:spPr>
        <p:txBody>
          <a:bodyPr wrap="square" rtlCol="0">
            <a:spAutoFit/>
          </a:bodyPr>
          <a:lstStyle/>
          <a:p>
            <a:r>
              <a:rPr lang="en-US" altLang="zh-CN" sz="2800" b="1" dirty="0">
                <a:solidFill>
                  <a:srgbClr val="FFFF00"/>
                </a:solidFill>
              </a:rPr>
              <a:t>Buddha ratifies and elaborates</a:t>
            </a:r>
          </a:p>
        </p:txBody>
      </p:sp>
      <p:sp>
        <p:nvSpPr>
          <p:cNvPr id="14" name="左大括弧 13">
            <a:extLst>
              <a:ext uri="{FF2B5EF4-FFF2-40B4-BE49-F238E27FC236}">
                <a16:creationId xmlns:a16="http://schemas.microsoft.com/office/drawing/2014/main" id="{B456FC3F-1F39-C719-90DE-E918691E9706}"/>
              </a:ext>
            </a:extLst>
          </p:cNvPr>
          <p:cNvSpPr/>
          <p:nvPr/>
        </p:nvSpPr>
        <p:spPr>
          <a:xfrm>
            <a:off x="7444680" y="3465004"/>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3BDE7E91-E4F8-1950-D56D-7D91A5FA57F1}"/>
              </a:ext>
            </a:extLst>
          </p:cNvPr>
          <p:cNvSpPr txBox="1"/>
          <p:nvPr/>
        </p:nvSpPr>
        <p:spPr>
          <a:xfrm>
            <a:off x="7772224" y="3167390"/>
            <a:ext cx="2521515" cy="523220"/>
          </a:xfrm>
          <a:prstGeom prst="rect">
            <a:avLst/>
          </a:prstGeom>
          <a:noFill/>
          <a:ln>
            <a:noFill/>
          </a:ln>
        </p:spPr>
        <p:txBody>
          <a:bodyPr wrap="square" rtlCol="0">
            <a:spAutoFit/>
          </a:bodyPr>
          <a:lstStyle/>
          <a:p>
            <a:r>
              <a:rPr lang="en-US" altLang="zh-CN" sz="2800" dirty="0">
                <a:solidFill>
                  <a:srgbClr val="FFFF00"/>
                </a:solidFill>
              </a:rPr>
              <a:t>Ratifying</a:t>
            </a:r>
          </a:p>
        </p:txBody>
      </p:sp>
      <p:sp>
        <p:nvSpPr>
          <p:cNvPr id="16" name="文字方塊 15">
            <a:extLst>
              <a:ext uri="{FF2B5EF4-FFF2-40B4-BE49-F238E27FC236}">
                <a16:creationId xmlns:a16="http://schemas.microsoft.com/office/drawing/2014/main" id="{68438424-1BCA-FA39-4183-6A8492E2D2C9}"/>
              </a:ext>
            </a:extLst>
          </p:cNvPr>
          <p:cNvSpPr txBox="1"/>
          <p:nvPr/>
        </p:nvSpPr>
        <p:spPr>
          <a:xfrm>
            <a:off x="7750003" y="4680377"/>
            <a:ext cx="2521515" cy="523220"/>
          </a:xfrm>
          <a:prstGeom prst="rect">
            <a:avLst/>
          </a:prstGeom>
          <a:noFill/>
          <a:ln>
            <a:noFill/>
          </a:ln>
        </p:spPr>
        <p:txBody>
          <a:bodyPr wrap="square" rtlCol="0">
            <a:spAutoFit/>
          </a:bodyPr>
          <a:lstStyle/>
          <a:p>
            <a:r>
              <a:rPr lang="en-US" altLang="zh-CN" sz="2800" b="1" dirty="0">
                <a:solidFill>
                  <a:srgbClr val="FFFF00"/>
                </a:solidFill>
              </a:rPr>
              <a:t>Elaborating</a:t>
            </a:r>
          </a:p>
        </p:txBody>
      </p:sp>
      <p:sp>
        <p:nvSpPr>
          <p:cNvPr id="17" name="文字方塊 16">
            <a:extLst>
              <a:ext uri="{FF2B5EF4-FFF2-40B4-BE49-F238E27FC236}">
                <a16:creationId xmlns:a16="http://schemas.microsoft.com/office/drawing/2014/main" id="{93DE9E1F-B1F9-1AFB-FC61-1DF9EF0C31F5}"/>
              </a:ext>
            </a:extLst>
          </p:cNvPr>
          <p:cNvSpPr txBox="1"/>
          <p:nvPr/>
        </p:nvSpPr>
        <p:spPr>
          <a:xfrm>
            <a:off x="7800443" y="6103012"/>
            <a:ext cx="2521515" cy="523220"/>
          </a:xfrm>
          <a:prstGeom prst="rect">
            <a:avLst/>
          </a:prstGeom>
          <a:noFill/>
          <a:ln>
            <a:noFill/>
          </a:ln>
        </p:spPr>
        <p:txBody>
          <a:bodyPr wrap="square" rtlCol="0">
            <a:spAutoFit/>
          </a:bodyPr>
          <a:lstStyle/>
          <a:p>
            <a:r>
              <a:rPr lang="en-US" altLang="zh-CN" sz="2800" dirty="0">
                <a:solidFill>
                  <a:srgbClr val="FFFF00"/>
                </a:solidFill>
              </a:rPr>
              <a:t>Concluding</a:t>
            </a:r>
          </a:p>
        </p:txBody>
      </p:sp>
      <p:sp>
        <p:nvSpPr>
          <p:cNvPr id="18" name="左大括弧 17">
            <a:extLst>
              <a:ext uri="{FF2B5EF4-FFF2-40B4-BE49-F238E27FC236}">
                <a16:creationId xmlns:a16="http://schemas.microsoft.com/office/drawing/2014/main" id="{5AB7E6F9-EA71-4E94-4E37-0B09C46021A0}"/>
              </a:ext>
            </a:extLst>
          </p:cNvPr>
          <p:cNvSpPr/>
          <p:nvPr/>
        </p:nvSpPr>
        <p:spPr>
          <a:xfrm>
            <a:off x="9622804" y="3429000"/>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9" name="文字方塊 18">
            <a:extLst>
              <a:ext uri="{FF2B5EF4-FFF2-40B4-BE49-F238E27FC236}">
                <a16:creationId xmlns:a16="http://schemas.microsoft.com/office/drawing/2014/main" id="{0DD3E9A2-563E-9613-C150-28537ACE33FC}"/>
              </a:ext>
            </a:extLst>
          </p:cNvPr>
          <p:cNvSpPr txBox="1"/>
          <p:nvPr/>
        </p:nvSpPr>
        <p:spPr>
          <a:xfrm>
            <a:off x="9966195" y="2826855"/>
            <a:ext cx="2521515" cy="954107"/>
          </a:xfrm>
          <a:prstGeom prst="rect">
            <a:avLst/>
          </a:prstGeom>
          <a:noFill/>
          <a:ln>
            <a:noFill/>
          </a:ln>
        </p:spPr>
        <p:txBody>
          <a:bodyPr wrap="square" rtlCol="0">
            <a:spAutoFit/>
          </a:bodyPr>
          <a:lstStyle/>
          <a:p>
            <a:r>
              <a:rPr lang="en-US" altLang="zh-CN" sz="2800" b="1" dirty="0">
                <a:solidFill>
                  <a:srgbClr val="FFFF00"/>
                </a:solidFill>
              </a:rPr>
              <a:t>Transcend notions</a:t>
            </a:r>
          </a:p>
        </p:txBody>
      </p:sp>
      <p:sp>
        <p:nvSpPr>
          <p:cNvPr id="20" name="文字方塊 19">
            <a:extLst>
              <a:ext uri="{FF2B5EF4-FFF2-40B4-BE49-F238E27FC236}">
                <a16:creationId xmlns:a16="http://schemas.microsoft.com/office/drawing/2014/main" id="{AC6578F2-F84A-33F4-5C3D-7F6752367300}"/>
              </a:ext>
            </a:extLst>
          </p:cNvPr>
          <p:cNvSpPr txBox="1"/>
          <p:nvPr/>
        </p:nvSpPr>
        <p:spPr>
          <a:xfrm>
            <a:off x="9981609" y="5356510"/>
            <a:ext cx="2521515" cy="1384995"/>
          </a:xfrm>
          <a:prstGeom prst="rect">
            <a:avLst/>
          </a:prstGeom>
          <a:noFill/>
          <a:ln>
            <a:noFill/>
          </a:ln>
        </p:spPr>
        <p:txBody>
          <a:bodyPr wrap="square" rtlCol="0">
            <a:spAutoFit/>
          </a:bodyPr>
          <a:lstStyle/>
          <a:p>
            <a:r>
              <a:rPr lang="en-US" altLang="zh-CN" sz="2800" dirty="0">
                <a:solidFill>
                  <a:srgbClr val="FFFF00"/>
                </a:solidFill>
              </a:rPr>
              <a:t>Authentic Dharma exposition </a:t>
            </a:r>
          </a:p>
        </p:txBody>
      </p:sp>
      <p:sp>
        <p:nvSpPr>
          <p:cNvPr id="23" name="矩形 22">
            <a:extLst>
              <a:ext uri="{FF2B5EF4-FFF2-40B4-BE49-F238E27FC236}">
                <a16:creationId xmlns:a16="http://schemas.microsoft.com/office/drawing/2014/main" id="{079CA8C9-F9AD-9501-09B3-7E5E62304E2B}"/>
              </a:ext>
            </a:extLst>
          </p:cNvPr>
          <p:cNvSpPr/>
          <p:nvPr/>
        </p:nvSpPr>
        <p:spPr>
          <a:xfrm>
            <a:off x="19159" y="-171400"/>
            <a:ext cx="12187249" cy="3079504"/>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4" name="文字方塊 23">
            <a:extLst>
              <a:ext uri="{FF2B5EF4-FFF2-40B4-BE49-F238E27FC236}">
                <a16:creationId xmlns:a16="http://schemas.microsoft.com/office/drawing/2014/main" id="{6764E9E7-9646-8EF6-880D-C36B2BC23BC9}"/>
              </a:ext>
            </a:extLst>
          </p:cNvPr>
          <p:cNvSpPr txBox="1"/>
          <p:nvPr/>
        </p:nvSpPr>
        <p:spPr>
          <a:xfrm>
            <a:off x="208127" y="-99392"/>
            <a:ext cx="11809312" cy="3054682"/>
          </a:xfrm>
          <a:prstGeom prst="rect">
            <a:avLst/>
          </a:prstGeom>
          <a:noFill/>
          <a:ln>
            <a:noFill/>
          </a:ln>
        </p:spPr>
        <p:txBody>
          <a:bodyPr wrap="square" rtlCol="0">
            <a:spAutoFit/>
          </a:bodyPr>
          <a:lstStyle/>
          <a:p>
            <a:pPr>
              <a:lnSpc>
                <a:spcPts val="33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the transcendent forbearance that I teach is not (the nature of) transcendent forbearance. And why not? </a:t>
            </a:r>
            <a:r>
              <a:rPr lang="en-US" altLang="zh-CN" sz="2800" b="1" dirty="0" err="1">
                <a:solidFill>
                  <a:schemeClr val="bg1"/>
                </a:solidFill>
              </a:rPr>
              <a:t>Subhūti</a:t>
            </a:r>
            <a:r>
              <a:rPr lang="en-US" altLang="zh-CN" sz="2800" b="1" dirty="0">
                <a:solidFill>
                  <a:schemeClr val="bg1"/>
                </a:solidFill>
              </a:rPr>
              <a:t>, in a former lifetime my body was cut into pieces by the </a:t>
            </a:r>
            <a:r>
              <a:rPr lang="en-US" altLang="zh-CN" sz="2800" b="1" dirty="0" err="1">
                <a:solidFill>
                  <a:schemeClr val="bg1"/>
                </a:solidFill>
              </a:rPr>
              <a:t>Rājah</a:t>
            </a:r>
            <a:r>
              <a:rPr lang="en-US" altLang="zh-CN" sz="2800" b="1" dirty="0">
                <a:solidFill>
                  <a:schemeClr val="bg1"/>
                </a:solidFill>
              </a:rPr>
              <a:t> </a:t>
            </a:r>
            <a:r>
              <a:rPr lang="en-US" altLang="zh-CN" sz="2800" b="1" dirty="0" err="1">
                <a:solidFill>
                  <a:schemeClr val="bg1"/>
                </a:solidFill>
              </a:rPr>
              <a:t>Kaliṅga</a:t>
            </a:r>
            <a:r>
              <a:rPr lang="en-US" altLang="zh-CN" sz="2800" b="1" dirty="0">
                <a:solidFill>
                  <a:schemeClr val="bg1"/>
                </a:solidFill>
              </a:rPr>
              <a:t>. If, at that time, I was not abiding in the notions of self, person, sentient being, or life span. And why not? If, at the time body was cut into pieces, if I had been holding to the notions of self, person, sentient being, or life span, I would have felt ill-will [toward </a:t>
            </a:r>
            <a:r>
              <a:rPr lang="en-US" altLang="zh-CN" sz="2800" b="1" dirty="0" err="1">
                <a:solidFill>
                  <a:schemeClr val="bg1"/>
                </a:solidFill>
              </a:rPr>
              <a:t>Kaliṅga</a:t>
            </a:r>
            <a:r>
              <a:rPr lang="en-US" altLang="zh-CN" sz="2800" b="1" dirty="0">
                <a:solidFill>
                  <a:schemeClr val="bg1"/>
                </a:solidFill>
              </a:rPr>
              <a:t>]. </a:t>
            </a:r>
          </a:p>
        </p:txBody>
      </p:sp>
    </p:spTree>
    <p:extLst>
      <p:ext uri="{BB962C8B-B14F-4D97-AF65-F5344CB8AC3E}">
        <p14:creationId xmlns:p14="http://schemas.microsoft.com/office/powerpoint/2010/main" val="2215906713"/>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532A4BCD-B462-8347-4ED0-AE21A1692148}"/>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b="1"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46473C67-ACE6-2BA4-88D3-C0A991526F2E}"/>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A057642E-662B-0452-2459-D8D7934E5FAB}"/>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7CBC23F3-9588-4878-248E-8DE5983F5AE0}"/>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F9771C43-4BB8-97F0-5CEA-DFF2B2757330}"/>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5E3B2AAF-A37A-E6D4-EEA0-41DC850EFBC5}"/>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b="1" dirty="0" err="1">
                <a:solidFill>
                  <a:srgbClr val="FFFF00"/>
                </a:solidFill>
              </a:rPr>
              <a:t>Actualise</a:t>
            </a:r>
            <a:r>
              <a:rPr lang="en-US" altLang="zh-CN" sz="2800" b="1" dirty="0">
                <a:solidFill>
                  <a:srgbClr val="FFFF00"/>
                </a:solidFill>
              </a:rPr>
              <a:t> the wisdom of understanding</a:t>
            </a:r>
          </a:p>
        </p:txBody>
      </p:sp>
      <p:sp>
        <p:nvSpPr>
          <p:cNvPr id="10" name="文字方塊 9">
            <a:extLst>
              <a:ext uri="{FF2B5EF4-FFF2-40B4-BE49-F238E27FC236}">
                <a16:creationId xmlns:a16="http://schemas.microsoft.com/office/drawing/2014/main" id="{CF296E10-BAC8-B5BD-76C3-49AD68191284}"/>
              </a:ext>
            </a:extLst>
          </p:cNvPr>
          <p:cNvSpPr txBox="1"/>
          <p:nvPr/>
        </p:nvSpPr>
        <p:spPr>
          <a:xfrm>
            <a:off x="2982374" y="6407750"/>
            <a:ext cx="4249706"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16B6FBEC-2FA0-2AE0-E3EF-FA72806BF927}"/>
              </a:ext>
            </a:extLst>
          </p:cNvPr>
          <p:cNvSpPr/>
          <p:nvPr/>
        </p:nvSpPr>
        <p:spPr>
          <a:xfrm>
            <a:off x="5255607" y="2955680"/>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DBE8AEC3-3474-F031-EE10-779B44F92E3E}"/>
              </a:ext>
            </a:extLst>
          </p:cNvPr>
          <p:cNvSpPr txBox="1"/>
          <p:nvPr/>
        </p:nvSpPr>
        <p:spPr>
          <a:xfrm>
            <a:off x="5661129" y="2134357"/>
            <a:ext cx="2521515" cy="1384995"/>
          </a:xfrm>
          <a:prstGeom prst="rect">
            <a:avLst/>
          </a:prstGeom>
          <a:noFill/>
          <a:ln>
            <a:noFill/>
          </a:ln>
        </p:spPr>
        <p:txBody>
          <a:bodyPr wrap="square" rtlCol="0">
            <a:spAutoFit/>
          </a:bodyPr>
          <a:lstStyle/>
          <a:p>
            <a:r>
              <a:rPr lang="en-US" altLang="zh-CN" sz="2800" dirty="0">
                <a:solidFill>
                  <a:srgbClr val="FFFF00"/>
                </a:solidFill>
              </a:rPr>
              <a:t>Interlocutor praises and urges practice</a:t>
            </a:r>
          </a:p>
        </p:txBody>
      </p:sp>
      <p:sp>
        <p:nvSpPr>
          <p:cNvPr id="13" name="文字方塊 12">
            <a:extLst>
              <a:ext uri="{FF2B5EF4-FFF2-40B4-BE49-F238E27FC236}">
                <a16:creationId xmlns:a16="http://schemas.microsoft.com/office/drawing/2014/main" id="{9AE68FBA-6E8F-E82C-A0DE-7A7C4FEE1AB7}"/>
              </a:ext>
            </a:extLst>
          </p:cNvPr>
          <p:cNvSpPr txBox="1"/>
          <p:nvPr/>
        </p:nvSpPr>
        <p:spPr>
          <a:xfrm>
            <a:off x="5611016" y="4701353"/>
            <a:ext cx="1825852" cy="1815882"/>
          </a:xfrm>
          <a:prstGeom prst="rect">
            <a:avLst/>
          </a:prstGeom>
          <a:noFill/>
          <a:ln>
            <a:noFill/>
          </a:ln>
        </p:spPr>
        <p:txBody>
          <a:bodyPr wrap="square" rtlCol="0">
            <a:spAutoFit/>
          </a:bodyPr>
          <a:lstStyle/>
          <a:p>
            <a:r>
              <a:rPr lang="en-US" altLang="zh-CN" sz="2800" b="1" dirty="0">
                <a:solidFill>
                  <a:srgbClr val="FFFF00"/>
                </a:solidFill>
              </a:rPr>
              <a:t>Buddha ratifies and elaborates</a:t>
            </a:r>
          </a:p>
        </p:txBody>
      </p:sp>
      <p:sp>
        <p:nvSpPr>
          <p:cNvPr id="14" name="左大括弧 13">
            <a:extLst>
              <a:ext uri="{FF2B5EF4-FFF2-40B4-BE49-F238E27FC236}">
                <a16:creationId xmlns:a16="http://schemas.microsoft.com/office/drawing/2014/main" id="{D71249FF-5CEC-5D24-B7E1-782FEBF7B444}"/>
              </a:ext>
            </a:extLst>
          </p:cNvPr>
          <p:cNvSpPr/>
          <p:nvPr/>
        </p:nvSpPr>
        <p:spPr>
          <a:xfrm>
            <a:off x="7444680" y="3465004"/>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015360DA-584C-6531-E789-6AE414ED6662}"/>
              </a:ext>
            </a:extLst>
          </p:cNvPr>
          <p:cNvSpPr txBox="1"/>
          <p:nvPr/>
        </p:nvSpPr>
        <p:spPr>
          <a:xfrm>
            <a:off x="7772224" y="3167390"/>
            <a:ext cx="2521515" cy="523220"/>
          </a:xfrm>
          <a:prstGeom prst="rect">
            <a:avLst/>
          </a:prstGeom>
          <a:noFill/>
          <a:ln>
            <a:noFill/>
          </a:ln>
        </p:spPr>
        <p:txBody>
          <a:bodyPr wrap="square" rtlCol="0">
            <a:spAutoFit/>
          </a:bodyPr>
          <a:lstStyle/>
          <a:p>
            <a:r>
              <a:rPr lang="en-US" altLang="zh-CN" sz="2800" dirty="0">
                <a:solidFill>
                  <a:srgbClr val="FFFF00"/>
                </a:solidFill>
              </a:rPr>
              <a:t>Ratifying</a:t>
            </a:r>
          </a:p>
        </p:txBody>
      </p:sp>
      <p:sp>
        <p:nvSpPr>
          <p:cNvPr id="16" name="文字方塊 15">
            <a:extLst>
              <a:ext uri="{FF2B5EF4-FFF2-40B4-BE49-F238E27FC236}">
                <a16:creationId xmlns:a16="http://schemas.microsoft.com/office/drawing/2014/main" id="{C72EDB2A-3053-2374-BF18-EC25BB11B407}"/>
              </a:ext>
            </a:extLst>
          </p:cNvPr>
          <p:cNvSpPr txBox="1"/>
          <p:nvPr/>
        </p:nvSpPr>
        <p:spPr>
          <a:xfrm>
            <a:off x="7750003" y="4680377"/>
            <a:ext cx="2521515" cy="523220"/>
          </a:xfrm>
          <a:prstGeom prst="rect">
            <a:avLst/>
          </a:prstGeom>
          <a:noFill/>
          <a:ln>
            <a:noFill/>
          </a:ln>
        </p:spPr>
        <p:txBody>
          <a:bodyPr wrap="square" rtlCol="0">
            <a:spAutoFit/>
          </a:bodyPr>
          <a:lstStyle/>
          <a:p>
            <a:r>
              <a:rPr lang="en-US" altLang="zh-CN" sz="2800" b="1" dirty="0">
                <a:solidFill>
                  <a:srgbClr val="FFFF00"/>
                </a:solidFill>
              </a:rPr>
              <a:t>Elaborating</a:t>
            </a:r>
          </a:p>
        </p:txBody>
      </p:sp>
      <p:sp>
        <p:nvSpPr>
          <p:cNvPr id="17" name="文字方塊 16">
            <a:extLst>
              <a:ext uri="{FF2B5EF4-FFF2-40B4-BE49-F238E27FC236}">
                <a16:creationId xmlns:a16="http://schemas.microsoft.com/office/drawing/2014/main" id="{FB776D7A-494F-AF9B-A5C7-E679BC06B258}"/>
              </a:ext>
            </a:extLst>
          </p:cNvPr>
          <p:cNvSpPr txBox="1"/>
          <p:nvPr/>
        </p:nvSpPr>
        <p:spPr>
          <a:xfrm>
            <a:off x="7800443" y="6103012"/>
            <a:ext cx="2521515" cy="523220"/>
          </a:xfrm>
          <a:prstGeom prst="rect">
            <a:avLst/>
          </a:prstGeom>
          <a:noFill/>
          <a:ln>
            <a:noFill/>
          </a:ln>
        </p:spPr>
        <p:txBody>
          <a:bodyPr wrap="square" rtlCol="0">
            <a:spAutoFit/>
          </a:bodyPr>
          <a:lstStyle/>
          <a:p>
            <a:r>
              <a:rPr lang="en-US" altLang="zh-CN" sz="2800" dirty="0">
                <a:solidFill>
                  <a:srgbClr val="FFFF00"/>
                </a:solidFill>
              </a:rPr>
              <a:t>Concluding</a:t>
            </a:r>
          </a:p>
        </p:txBody>
      </p:sp>
      <p:sp>
        <p:nvSpPr>
          <p:cNvPr id="18" name="左大括弧 17">
            <a:extLst>
              <a:ext uri="{FF2B5EF4-FFF2-40B4-BE49-F238E27FC236}">
                <a16:creationId xmlns:a16="http://schemas.microsoft.com/office/drawing/2014/main" id="{A276B4CF-2623-7183-DEBE-87A7D3D54F7A}"/>
              </a:ext>
            </a:extLst>
          </p:cNvPr>
          <p:cNvSpPr/>
          <p:nvPr/>
        </p:nvSpPr>
        <p:spPr>
          <a:xfrm>
            <a:off x="9622804" y="3429000"/>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9" name="文字方塊 18">
            <a:extLst>
              <a:ext uri="{FF2B5EF4-FFF2-40B4-BE49-F238E27FC236}">
                <a16:creationId xmlns:a16="http://schemas.microsoft.com/office/drawing/2014/main" id="{C8D92939-416B-7AEE-3471-7DF58699FAF9}"/>
              </a:ext>
            </a:extLst>
          </p:cNvPr>
          <p:cNvSpPr txBox="1"/>
          <p:nvPr/>
        </p:nvSpPr>
        <p:spPr>
          <a:xfrm>
            <a:off x="9966195" y="2826855"/>
            <a:ext cx="2521515" cy="954107"/>
          </a:xfrm>
          <a:prstGeom prst="rect">
            <a:avLst/>
          </a:prstGeom>
          <a:noFill/>
          <a:ln>
            <a:noFill/>
          </a:ln>
        </p:spPr>
        <p:txBody>
          <a:bodyPr wrap="square" rtlCol="0">
            <a:spAutoFit/>
          </a:bodyPr>
          <a:lstStyle/>
          <a:p>
            <a:r>
              <a:rPr lang="en-US" altLang="zh-CN" sz="2800" b="1" dirty="0">
                <a:solidFill>
                  <a:srgbClr val="FFFF00"/>
                </a:solidFill>
              </a:rPr>
              <a:t>Transcend notions</a:t>
            </a:r>
          </a:p>
        </p:txBody>
      </p:sp>
      <p:sp>
        <p:nvSpPr>
          <p:cNvPr id="20" name="文字方塊 19">
            <a:extLst>
              <a:ext uri="{FF2B5EF4-FFF2-40B4-BE49-F238E27FC236}">
                <a16:creationId xmlns:a16="http://schemas.microsoft.com/office/drawing/2014/main" id="{337FE294-DA35-6A4F-11D5-18F2980D1510}"/>
              </a:ext>
            </a:extLst>
          </p:cNvPr>
          <p:cNvSpPr txBox="1"/>
          <p:nvPr/>
        </p:nvSpPr>
        <p:spPr>
          <a:xfrm>
            <a:off x="9981609" y="5356510"/>
            <a:ext cx="2521515" cy="1384995"/>
          </a:xfrm>
          <a:prstGeom prst="rect">
            <a:avLst/>
          </a:prstGeom>
          <a:noFill/>
          <a:ln>
            <a:noFill/>
          </a:ln>
        </p:spPr>
        <p:txBody>
          <a:bodyPr wrap="square" rtlCol="0">
            <a:spAutoFit/>
          </a:bodyPr>
          <a:lstStyle/>
          <a:p>
            <a:r>
              <a:rPr lang="en-US" altLang="zh-CN" sz="2800" dirty="0">
                <a:solidFill>
                  <a:srgbClr val="FFFF00"/>
                </a:solidFill>
              </a:rPr>
              <a:t>Authentic Dharma exposition </a:t>
            </a:r>
          </a:p>
        </p:txBody>
      </p:sp>
      <p:sp>
        <p:nvSpPr>
          <p:cNvPr id="21" name="矩形 20">
            <a:extLst>
              <a:ext uri="{FF2B5EF4-FFF2-40B4-BE49-F238E27FC236}">
                <a16:creationId xmlns:a16="http://schemas.microsoft.com/office/drawing/2014/main" id="{7382B0D3-A27B-23CC-16A7-6879212AEA71}"/>
              </a:ext>
            </a:extLst>
          </p:cNvPr>
          <p:cNvSpPr/>
          <p:nvPr/>
        </p:nvSpPr>
        <p:spPr>
          <a:xfrm>
            <a:off x="19159" y="1145128"/>
            <a:ext cx="12187249" cy="1762976"/>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2" name="文字方塊 21">
            <a:extLst>
              <a:ext uri="{FF2B5EF4-FFF2-40B4-BE49-F238E27FC236}">
                <a16:creationId xmlns:a16="http://schemas.microsoft.com/office/drawing/2014/main" id="{DF25F8FF-3916-3451-84B5-245AD4873E54}"/>
              </a:ext>
            </a:extLst>
          </p:cNvPr>
          <p:cNvSpPr txBox="1"/>
          <p:nvPr/>
        </p:nvSpPr>
        <p:spPr>
          <a:xfrm>
            <a:off x="208127" y="1298422"/>
            <a:ext cx="11809312" cy="1361911"/>
          </a:xfrm>
          <a:prstGeom prst="rect">
            <a:avLst/>
          </a:prstGeom>
          <a:noFill/>
          <a:ln>
            <a:noFill/>
          </a:ln>
        </p:spPr>
        <p:txBody>
          <a:bodyPr wrap="square" rtlCol="0">
            <a:spAutoFit/>
          </a:bodyPr>
          <a:lstStyle/>
          <a:p>
            <a:pPr>
              <a:lnSpc>
                <a:spcPts val="3300"/>
              </a:lnSpc>
            </a:pPr>
            <a:r>
              <a:rPr lang="en-US" altLang="zh-CN" sz="2800" b="1" dirty="0" err="1">
                <a:solidFill>
                  <a:schemeClr val="bg1"/>
                </a:solidFill>
              </a:rPr>
              <a:t>Subhūti</a:t>
            </a:r>
            <a:r>
              <a:rPr lang="en-US" altLang="zh-CN" sz="2800" b="1" dirty="0">
                <a:solidFill>
                  <a:schemeClr val="bg1"/>
                </a:solidFill>
              </a:rPr>
              <a:t>, I also remember some five hundred lifetimes ago having </a:t>
            </a:r>
            <a:r>
              <a:rPr lang="en-US" altLang="zh-CN" sz="2800" b="1" dirty="0" err="1">
                <a:solidFill>
                  <a:schemeClr val="bg1"/>
                </a:solidFill>
              </a:rPr>
              <a:t>practised</a:t>
            </a:r>
            <a:r>
              <a:rPr lang="en-US" altLang="zh-CN" sz="2800" b="1" dirty="0">
                <a:solidFill>
                  <a:schemeClr val="bg1"/>
                </a:solidFill>
              </a:rPr>
              <a:t> forbearance as a renunciant sage. At that time I was also free from the notions of self, person, sentient being, and life span. </a:t>
            </a:r>
          </a:p>
        </p:txBody>
      </p:sp>
    </p:spTree>
    <p:extLst>
      <p:ext uri="{BB962C8B-B14F-4D97-AF65-F5344CB8AC3E}">
        <p14:creationId xmlns:p14="http://schemas.microsoft.com/office/powerpoint/2010/main" val="1835713432"/>
      </p:ext>
    </p:extLst>
  </p:cSld>
  <p:clrMapOvr>
    <a:overrideClrMapping bg1="lt1" tx1="dk1" bg2="lt2" tx2="dk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6F5E8AFD-8008-19E6-8CBF-D9C95D4C25B8}"/>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47716BEA-3F57-C6BC-147A-F8CEF2B8182D}"/>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A25B23E6-6F45-A6C0-76A0-60F55D2D2D9B}"/>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8948A1B2-0EA7-052D-0CE5-82EDBBBDFF97}"/>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31D26703-1567-DDD0-C430-490400E8A771}"/>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896C13D8-6DA9-7D51-EBF1-125F7177F14F}"/>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b="1" dirty="0" err="1">
                <a:solidFill>
                  <a:srgbClr val="FFFF00"/>
                </a:solidFill>
              </a:rPr>
              <a:t>Actualise</a:t>
            </a:r>
            <a:r>
              <a:rPr lang="en-US" altLang="zh-CN" sz="2800" b="1" dirty="0">
                <a:solidFill>
                  <a:srgbClr val="FFFF00"/>
                </a:solidFill>
              </a:rPr>
              <a:t> the wisdom of understanding</a:t>
            </a:r>
          </a:p>
        </p:txBody>
      </p:sp>
      <p:sp>
        <p:nvSpPr>
          <p:cNvPr id="10" name="文字方塊 9">
            <a:extLst>
              <a:ext uri="{FF2B5EF4-FFF2-40B4-BE49-F238E27FC236}">
                <a16:creationId xmlns:a16="http://schemas.microsoft.com/office/drawing/2014/main" id="{17416B84-6034-5BFD-6455-6168E4C53A29}"/>
              </a:ext>
            </a:extLst>
          </p:cNvPr>
          <p:cNvSpPr txBox="1"/>
          <p:nvPr/>
        </p:nvSpPr>
        <p:spPr>
          <a:xfrm>
            <a:off x="2996834" y="6415605"/>
            <a:ext cx="4124508"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E28D1941-AEBB-344F-A335-A9C74F6C9CCC}"/>
              </a:ext>
            </a:extLst>
          </p:cNvPr>
          <p:cNvSpPr/>
          <p:nvPr/>
        </p:nvSpPr>
        <p:spPr>
          <a:xfrm>
            <a:off x="5255607" y="2955680"/>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A62DC4CA-E031-0615-E6B7-C875C1304551}"/>
              </a:ext>
            </a:extLst>
          </p:cNvPr>
          <p:cNvSpPr txBox="1"/>
          <p:nvPr/>
        </p:nvSpPr>
        <p:spPr>
          <a:xfrm>
            <a:off x="5661129" y="2134357"/>
            <a:ext cx="2521515" cy="1384995"/>
          </a:xfrm>
          <a:prstGeom prst="rect">
            <a:avLst/>
          </a:prstGeom>
          <a:noFill/>
          <a:ln>
            <a:noFill/>
          </a:ln>
        </p:spPr>
        <p:txBody>
          <a:bodyPr wrap="square" rtlCol="0">
            <a:spAutoFit/>
          </a:bodyPr>
          <a:lstStyle/>
          <a:p>
            <a:r>
              <a:rPr lang="en-US" altLang="zh-CN" sz="2800" dirty="0">
                <a:solidFill>
                  <a:srgbClr val="FFFF00"/>
                </a:solidFill>
              </a:rPr>
              <a:t>Interlocutor praises and urges practice</a:t>
            </a:r>
          </a:p>
        </p:txBody>
      </p:sp>
      <p:sp>
        <p:nvSpPr>
          <p:cNvPr id="13" name="文字方塊 12">
            <a:extLst>
              <a:ext uri="{FF2B5EF4-FFF2-40B4-BE49-F238E27FC236}">
                <a16:creationId xmlns:a16="http://schemas.microsoft.com/office/drawing/2014/main" id="{524C47EF-A170-47D3-A9D1-ED8EA64FD506}"/>
              </a:ext>
            </a:extLst>
          </p:cNvPr>
          <p:cNvSpPr txBox="1"/>
          <p:nvPr/>
        </p:nvSpPr>
        <p:spPr>
          <a:xfrm>
            <a:off x="5611016" y="4701353"/>
            <a:ext cx="1825852" cy="1815882"/>
          </a:xfrm>
          <a:prstGeom prst="rect">
            <a:avLst/>
          </a:prstGeom>
          <a:noFill/>
          <a:ln>
            <a:noFill/>
          </a:ln>
        </p:spPr>
        <p:txBody>
          <a:bodyPr wrap="square" rtlCol="0">
            <a:spAutoFit/>
          </a:bodyPr>
          <a:lstStyle/>
          <a:p>
            <a:r>
              <a:rPr lang="en-US" altLang="zh-CN" sz="2800" b="1" dirty="0">
                <a:solidFill>
                  <a:srgbClr val="FFFF00"/>
                </a:solidFill>
              </a:rPr>
              <a:t>Buddha ratifies and elaborates</a:t>
            </a:r>
          </a:p>
        </p:txBody>
      </p:sp>
      <p:sp>
        <p:nvSpPr>
          <p:cNvPr id="14" name="左大括弧 13">
            <a:extLst>
              <a:ext uri="{FF2B5EF4-FFF2-40B4-BE49-F238E27FC236}">
                <a16:creationId xmlns:a16="http://schemas.microsoft.com/office/drawing/2014/main" id="{F6E3642E-DF28-71E7-65DD-AEF462268F9E}"/>
              </a:ext>
            </a:extLst>
          </p:cNvPr>
          <p:cNvSpPr/>
          <p:nvPr/>
        </p:nvSpPr>
        <p:spPr>
          <a:xfrm>
            <a:off x="7444680" y="3465004"/>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8CDBDEDC-018D-9FC0-EC6E-2DBD22A3DFE0}"/>
              </a:ext>
            </a:extLst>
          </p:cNvPr>
          <p:cNvSpPr txBox="1"/>
          <p:nvPr/>
        </p:nvSpPr>
        <p:spPr>
          <a:xfrm>
            <a:off x="7772224" y="3167390"/>
            <a:ext cx="2521515" cy="523220"/>
          </a:xfrm>
          <a:prstGeom prst="rect">
            <a:avLst/>
          </a:prstGeom>
          <a:noFill/>
          <a:ln>
            <a:noFill/>
          </a:ln>
        </p:spPr>
        <p:txBody>
          <a:bodyPr wrap="square" rtlCol="0">
            <a:spAutoFit/>
          </a:bodyPr>
          <a:lstStyle/>
          <a:p>
            <a:r>
              <a:rPr lang="en-US" altLang="zh-CN" sz="2800" dirty="0">
                <a:solidFill>
                  <a:srgbClr val="FFFF00"/>
                </a:solidFill>
              </a:rPr>
              <a:t>Ratifying</a:t>
            </a:r>
          </a:p>
        </p:txBody>
      </p:sp>
      <p:sp>
        <p:nvSpPr>
          <p:cNvPr id="16" name="文字方塊 15">
            <a:extLst>
              <a:ext uri="{FF2B5EF4-FFF2-40B4-BE49-F238E27FC236}">
                <a16:creationId xmlns:a16="http://schemas.microsoft.com/office/drawing/2014/main" id="{7EB0B5C1-F9A9-13C7-93CE-19845DDD4D96}"/>
              </a:ext>
            </a:extLst>
          </p:cNvPr>
          <p:cNvSpPr txBox="1"/>
          <p:nvPr/>
        </p:nvSpPr>
        <p:spPr>
          <a:xfrm>
            <a:off x="7750003" y="4680377"/>
            <a:ext cx="2521515" cy="523220"/>
          </a:xfrm>
          <a:prstGeom prst="rect">
            <a:avLst/>
          </a:prstGeom>
          <a:noFill/>
          <a:ln>
            <a:noFill/>
          </a:ln>
        </p:spPr>
        <p:txBody>
          <a:bodyPr wrap="square" rtlCol="0">
            <a:spAutoFit/>
          </a:bodyPr>
          <a:lstStyle/>
          <a:p>
            <a:r>
              <a:rPr lang="en-US" altLang="zh-CN" sz="2800" b="1" dirty="0">
                <a:solidFill>
                  <a:srgbClr val="FFFF00"/>
                </a:solidFill>
              </a:rPr>
              <a:t>Elaborating</a:t>
            </a:r>
          </a:p>
        </p:txBody>
      </p:sp>
      <p:sp>
        <p:nvSpPr>
          <p:cNvPr id="17" name="文字方塊 16">
            <a:extLst>
              <a:ext uri="{FF2B5EF4-FFF2-40B4-BE49-F238E27FC236}">
                <a16:creationId xmlns:a16="http://schemas.microsoft.com/office/drawing/2014/main" id="{867261BE-0235-8196-0B80-AE1641D6712E}"/>
              </a:ext>
            </a:extLst>
          </p:cNvPr>
          <p:cNvSpPr txBox="1"/>
          <p:nvPr/>
        </p:nvSpPr>
        <p:spPr>
          <a:xfrm>
            <a:off x="7800443" y="6103012"/>
            <a:ext cx="2521515" cy="523220"/>
          </a:xfrm>
          <a:prstGeom prst="rect">
            <a:avLst/>
          </a:prstGeom>
          <a:noFill/>
          <a:ln>
            <a:noFill/>
          </a:ln>
        </p:spPr>
        <p:txBody>
          <a:bodyPr wrap="square" rtlCol="0">
            <a:spAutoFit/>
          </a:bodyPr>
          <a:lstStyle/>
          <a:p>
            <a:r>
              <a:rPr lang="en-US" altLang="zh-CN" sz="2800" dirty="0">
                <a:solidFill>
                  <a:srgbClr val="FFFF00"/>
                </a:solidFill>
              </a:rPr>
              <a:t>Concluding</a:t>
            </a:r>
          </a:p>
        </p:txBody>
      </p:sp>
      <p:sp>
        <p:nvSpPr>
          <p:cNvPr id="18" name="左大括弧 17">
            <a:extLst>
              <a:ext uri="{FF2B5EF4-FFF2-40B4-BE49-F238E27FC236}">
                <a16:creationId xmlns:a16="http://schemas.microsoft.com/office/drawing/2014/main" id="{D43F01D9-3FE3-47A1-D453-8C298F6EEC4F}"/>
              </a:ext>
            </a:extLst>
          </p:cNvPr>
          <p:cNvSpPr/>
          <p:nvPr/>
        </p:nvSpPr>
        <p:spPr>
          <a:xfrm>
            <a:off x="9622804" y="3429000"/>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9" name="文字方塊 18">
            <a:extLst>
              <a:ext uri="{FF2B5EF4-FFF2-40B4-BE49-F238E27FC236}">
                <a16:creationId xmlns:a16="http://schemas.microsoft.com/office/drawing/2014/main" id="{2943154D-0934-A9DD-B6C9-B7E105C39B4A}"/>
              </a:ext>
            </a:extLst>
          </p:cNvPr>
          <p:cNvSpPr txBox="1"/>
          <p:nvPr/>
        </p:nvSpPr>
        <p:spPr>
          <a:xfrm>
            <a:off x="9966195" y="2826855"/>
            <a:ext cx="2521515" cy="954107"/>
          </a:xfrm>
          <a:prstGeom prst="rect">
            <a:avLst/>
          </a:prstGeom>
          <a:noFill/>
          <a:ln>
            <a:noFill/>
          </a:ln>
        </p:spPr>
        <p:txBody>
          <a:bodyPr wrap="square" rtlCol="0">
            <a:spAutoFit/>
          </a:bodyPr>
          <a:lstStyle/>
          <a:p>
            <a:r>
              <a:rPr lang="en-US" altLang="zh-CN" sz="2800" dirty="0">
                <a:solidFill>
                  <a:srgbClr val="FFFF00"/>
                </a:solidFill>
              </a:rPr>
              <a:t>Transcend notions</a:t>
            </a:r>
          </a:p>
        </p:txBody>
      </p:sp>
      <p:sp>
        <p:nvSpPr>
          <p:cNvPr id="20" name="文字方塊 19">
            <a:extLst>
              <a:ext uri="{FF2B5EF4-FFF2-40B4-BE49-F238E27FC236}">
                <a16:creationId xmlns:a16="http://schemas.microsoft.com/office/drawing/2014/main" id="{EE5A3592-5583-1AA3-ABAB-8F530BAC94E8}"/>
              </a:ext>
            </a:extLst>
          </p:cNvPr>
          <p:cNvSpPr txBox="1"/>
          <p:nvPr/>
        </p:nvSpPr>
        <p:spPr>
          <a:xfrm>
            <a:off x="9981609" y="5356510"/>
            <a:ext cx="2521515" cy="1384995"/>
          </a:xfrm>
          <a:prstGeom prst="rect">
            <a:avLst/>
          </a:prstGeom>
          <a:noFill/>
          <a:ln>
            <a:noFill/>
          </a:ln>
        </p:spPr>
        <p:txBody>
          <a:bodyPr wrap="square" rtlCol="0">
            <a:spAutoFit/>
          </a:bodyPr>
          <a:lstStyle/>
          <a:p>
            <a:r>
              <a:rPr lang="en-US" altLang="zh-CN" sz="2800" b="1" dirty="0">
                <a:solidFill>
                  <a:srgbClr val="FFFF00"/>
                </a:solidFill>
              </a:rPr>
              <a:t>Authentic Dharma exposition </a:t>
            </a:r>
          </a:p>
        </p:txBody>
      </p:sp>
      <p:sp>
        <p:nvSpPr>
          <p:cNvPr id="25" name="矩形 24">
            <a:extLst>
              <a:ext uri="{FF2B5EF4-FFF2-40B4-BE49-F238E27FC236}">
                <a16:creationId xmlns:a16="http://schemas.microsoft.com/office/drawing/2014/main" id="{6755BAD6-2548-A10C-A5B6-A510DB0CD805}"/>
              </a:ext>
            </a:extLst>
          </p:cNvPr>
          <p:cNvSpPr/>
          <p:nvPr/>
        </p:nvSpPr>
        <p:spPr>
          <a:xfrm>
            <a:off x="19159" y="353244"/>
            <a:ext cx="12187249" cy="4813796"/>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6" name="文字方塊 25">
            <a:extLst>
              <a:ext uri="{FF2B5EF4-FFF2-40B4-BE49-F238E27FC236}">
                <a16:creationId xmlns:a16="http://schemas.microsoft.com/office/drawing/2014/main" id="{09888B96-584E-3D3C-244E-74535427AE2D}"/>
              </a:ext>
            </a:extLst>
          </p:cNvPr>
          <p:cNvSpPr txBox="1"/>
          <p:nvPr/>
        </p:nvSpPr>
        <p:spPr>
          <a:xfrm>
            <a:off x="208127" y="415974"/>
            <a:ext cx="11809312" cy="4688335"/>
          </a:xfrm>
          <a:prstGeom prst="rect">
            <a:avLst/>
          </a:prstGeom>
          <a:noFill/>
          <a:ln>
            <a:noFill/>
          </a:ln>
        </p:spPr>
        <p:txBody>
          <a:bodyPr wrap="square" rtlCol="0">
            <a:spAutoFit/>
          </a:bodyPr>
          <a:lstStyle/>
          <a:p>
            <a:pPr>
              <a:lnSpc>
                <a:spcPts val="3600"/>
              </a:lnSpc>
            </a:pPr>
            <a:r>
              <a:rPr lang="en-US" altLang="zh-CN" sz="2800" b="1" dirty="0">
                <a:solidFill>
                  <a:schemeClr val="bg1"/>
                </a:solidFill>
              </a:rPr>
              <a:t>Therefore, </a:t>
            </a:r>
            <a:r>
              <a:rPr lang="en-US" altLang="zh-CN" sz="2800" b="1" dirty="0" err="1">
                <a:solidFill>
                  <a:schemeClr val="bg1"/>
                </a:solidFill>
              </a:rPr>
              <a:t>Subhūti</a:t>
            </a:r>
            <a:r>
              <a:rPr lang="en-US" altLang="zh-CN" sz="2800" b="1" dirty="0">
                <a:solidFill>
                  <a:schemeClr val="bg1"/>
                </a:solidFill>
              </a:rPr>
              <a:t>, the bodhisattvas should free themselves from all notions and arouse the aspiration for peerless perfect enlightenment. They should not arouse this aspiration while abiding in form, and they should not arouse this aspiration while abiding in sound, odor, taste, touch, or mental objects. They should give rise to the aspiration that has no abode. If the mind abides, then this is not abiding. Therefore I say that the mind of the bodhisattvas should not abide in the form of charity.” “</a:t>
            </a:r>
            <a:r>
              <a:rPr lang="en-US" altLang="zh-CN" sz="2800" b="1" dirty="0" err="1">
                <a:solidFill>
                  <a:schemeClr val="bg1"/>
                </a:solidFill>
              </a:rPr>
              <a:t>Subhūti</a:t>
            </a:r>
            <a:r>
              <a:rPr lang="en-US" altLang="zh-CN" sz="2800" b="1" dirty="0">
                <a:solidFill>
                  <a:schemeClr val="bg1"/>
                </a:solidFill>
              </a:rPr>
              <a:t>, when a bodhisattva wants to confer benefit on all sentient beings, she should </a:t>
            </a:r>
            <a:r>
              <a:rPr lang="en-US" altLang="zh-CN" sz="2800" b="1" dirty="0" err="1">
                <a:solidFill>
                  <a:schemeClr val="bg1"/>
                </a:solidFill>
              </a:rPr>
              <a:t>practise</a:t>
            </a:r>
            <a:r>
              <a:rPr lang="en-US" altLang="zh-CN" sz="2800" b="1" dirty="0">
                <a:solidFill>
                  <a:schemeClr val="bg1"/>
                </a:solidFill>
              </a:rPr>
              <a:t> charity like this. I teach that all notions are not (the nature of) notions. I also teach that all sentient beings are not (the nature of) sentient beings.</a:t>
            </a:r>
          </a:p>
        </p:txBody>
      </p:sp>
    </p:spTree>
    <p:extLst>
      <p:ext uri="{BB962C8B-B14F-4D97-AF65-F5344CB8AC3E}">
        <p14:creationId xmlns:p14="http://schemas.microsoft.com/office/powerpoint/2010/main" val="415132055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7CEBD08A-30A0-D6DA-F52E-6A5BE218D9BD}"/>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BD482D1C-4CBC-C372-A055-B493EBF51CC9}"/>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10A83C79-0C0B-AD1B-893F-938EFBA6A3CC}"/>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C4E69A28-82B4-2D17-CAE5-6165B0F90F0D}"/>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EA70ACEE-686A-3F98-E3C9-388C5502836B}"/>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B12FDBB6-C785-6282-AC37-2DE865AA8C74}"/>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b="1" dirty="0" err="1">
                <a:solidFill>
                  <a:srgbClr val="FFFF00"/>
                </a:solidFill>
              </a:rPr>
              <a:t>Actualise</a:t>
            </a:r>
            <a:r>
              <a:rPr lang="en-US" altLang="zh-CN" sz="2800" b="1" dirty="0">
                <a:solidFill>
                  <a:srgbClr val="FFFF00"/>
                </a:solidFill>
              </a:rPr>
              <a:t> the wisdom of understanding</a:t>
            </a:r>
          </a:p>
        </p:txBody>
      </p:sp>
      <p:sp>
        <p:nvSpPr>
          <p:cNvPr id="10" name="文字方塊 9">
            <a:extLst>
              <a:ext uri="{FF2B5EF4-FFF2-40B4-BE49-F238E27FC236}">
                <a16:creationId xmlns:a16="http://schemas.microsoft.com/office/drawing/2014/main" id="{1B556A6E-923D-324F-5B20-A8C1A657A285}"/>
              </a:ext>
            </a:extLst>
          </p:cNvPr>
          <p:cNvSpPr txBox="1"/>
          <p:nvPr/>
        </p:nvSpPr>
        <p:spPr>
          <a:xfrm>
            <a:off x="2996834" y="6387401"/>
            <a:ext cx="4436638"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42B247D9-2EAB-1D09-9CE6-BEDD537861AB}"/>
              </a:ext>
            </a:extLst>
          </p:cNvPr>
          <p:cNvSpPr/>
          <p:nvPr/>
        </p:nvSpPr>
        <p:spPr>
          <a:xfrm>
            <a:off x="5255607" y="2955680"/>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16F6EEA9-A50A-B6DE-496E-823E9A114284}"/>
              </a:ext>
            </a:extLst>
          </p:cNvPr>
          <p:cNvSpPr txBox="1"/>
          <p:nvPr/>
        </p:nvSpPr>
        <p:spPr>
          <a:xfrm>
            <a:off x="5661129" y="2134357"/>
            <a:ext cx="2521515" cy="1384995"/>
          </a:xfrm>
          <a:prstGeom prst="rect">
            <a:avLst/>
          </a:prstGeom>
          <a:noFill/>
          <a:ln>
            <a:noFill/>
          </a:ln>
        </p:spPr>
        <p:txBody>
          <a:bodyPr wrap="square" rtlCol="0">
            <a:spAutoFit/>
          </a:bodyPr>
          <a:lstStyle/>
          <a:p>
            <a:r>
              <a:rPr lang="en-US" altLang="zh-CN" sz="2800" dirty="0">
                <a:solidFill>
                  <a:srgbClr val="FFFF00"/>
                </a:solidFill>
              </a:rPr>
              <a:t>Interlocutor praises and urges practice</a:t>
            </a:r>
          </a:p>
        </p:txBody>
      </p:sp>
      <p:sp>
        <p:nvSpPr>
          <p:cNvPr id="13" name="文字方塊 12">
            <a:extLst>
              <a:ext uri="{FF2B5EF4-FFF2-40B4-BE49-F238E27FC236}">
                <a16:creationId xmlns:a16="http://schemas.microsoft.com/office/drawing/2014/main" id="{5173553A-546F-EF41-9C0B-3A70DF0C979C}"/>
              </a:ext>
            </a:extLst>
          </p:cNvPr>
          <p:cNvSpPr txBox="1"/>
          <p:nvPr/>
        </p:nvSpPr>
        <p:spPr>
          <a:xfrm>
            <a:off x="5611016" y="4701353"/>
            <a:ext cx="1825852" cy="1815882"/>
          </a:xfrm>
          <a:prstGeom prst="rect">
            <a:avLst/>
          </a:prstGeom>
          <a:noFill/>
          <a:ln>
            <a:noFill/>
          </a:ln>
        </p:spPr>
        <p:txBody>
          <a:bodyPr wrap="square" rtlCol="0">
            <a:spAutoFit/>
          </a:bodyPr>
          <a:lstStyle/>
          <a:p>
            <a:r>
              <a:rPr lang="en-US" altLang="zh-CN" sz="2800" b="1" dirty="0">
                <a:solidFill>
                  <a:srgbClr val="FFFF00"/>
                </a:solidFill>
              </a:rPr>
              <a:t>Buddha ratifies and elaborates</a:t>
            </a:r>
          </a:p>
        </p:txBody>
      </p:sp>
      <p:sp>
        <p:nvSpPr>
          <p:cNvPr id="14" name="左大括弧 13">
            <a:extLst>
              <a:ext uri="{FF2B5EF4-FFF2-40B4-BE49-F238E27FC236}">
                <a16:creationId xmlns:a16="http://schemas.microsoft.com/office/drawing/2014/main" id="{7D163CF8-32D5-3D14-3FEB-79BE45475A06}"/>
              </a:ext>
            </a:extLst>
          </p:cNvPr>
          <p:cNvSpPr/>
          <p:nvPr/>
        </p:nvSpPr>
        <p:spPr>
          <a:xfrm>
            <a:off x="7444680" y="3465004"/>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53179CD5-E339-53BC-9F5B-A90719C9792E}"/>
              </a:ext>
            </a:extLst>
          </p:cNvPr>
          <p:cNvSpPr txBox="1"/>
          <p:nvPr/>
        </p:nvSpPr>
        <p:spPr>
          <a:xfrm>
            <a:off x="7772224" y="3167390"/>
            <a:ext cx="2521515" cy="523220"/>
          </a:xfrm>
          <a:prstGeom prst="rect">
            <a:avLst/>
          </a:prstGeom>
          <a:noFill/>
          <a:ln>
            <a:noFill/>
          </a:ln>
        </p:spPr>
        <p:txBody>
          <a:bodyPr wrap="square" rtlCol="0">
            <a:spAutoFit/>
          </a:bodyPr>
          <a:lstStyle/>
          <a:p>
            <a:r>
              <a:rPr lang="en-US" altLang="zh-CN" sz="2800" dirty="0">
                <a:solidFill>
                  <a:srgbClr val="FFFF00"/>
                </a:solidFill>
              </a:rPr>
              <a:t>Ratifying</a:t>
            </a:r>
          </a:p>
        </p:txBody>
      </p:sp>
      <p:sp>
        <p:nvSpPr>
          <p:cNvPr id="16" name="文字方塊 15">
            <a:extLst>
              <a:ext uri="{FF2B5EF4-FFF2-40B4-BE49-F238E27FC236}">
                <a16:creationId xmlns:a16="http://schemas.microsoft.com/office/drawing/2014/main" id="{A7550AE2-F456-756E-68C1-363493717E41}"/>
              </a:ext>
            </a:extLst>
          </p:cNvPr>
          <p:cNvSpPr txBox="1"/>
          <p:nvPr/>
        </p:nvSpPr>
        <p:spPr>
          <a:xfrm>
            <a:off x="7750003" y="4680377"/>
            <a:ext cx="2521515" cy="523220"/>
          </a:xfrm>
          <a:prstGeom prst="rect">
            <a:avLst/>
          </a:prstGeom>
          <a:noFill/>
          <a:ln>
            <a:noFill/>
          </a:ln>
        </p:spPr>
        <p:txBody>
          <a:bodyPr wrap="square" rtlCol="0">
            <a:spAutoFit/>
          </a:bodyPr>
          <a:lstStyle/>
          <a:p>
            <a:r>
              <a:rPr lang="en-US" altLang="zh-CN" sz="2800" b="1" dirty="0">
                <a:solidFill>
                  <a:srgbClr val="FFFF00"/>
                </a:solidFill>
              </a:rPr>
              <a:t>Elaborating</a:t>
            </a:r>
          </a:p>
        </p:txBody>
      </p:sp>
      <p:sp>
        <p:nvSpPr>
          <p:cNvPr id="17" name="文字方塊 16">
            <a:extLst>
              <a:ext uri="{FF2B5EF4-FFF2-40B4-BE49-F238E27FC236}">
                <a16:creationId xmlns:a16="http://schemas.microsoft.com/office/drawing/2014/main" id="{0B0823C0-E059-A245-2B41-2009515CEACF}"/>
              </a:ext>
            </a:extLst>
          </p:cNvPr>
          <p:cNvSpPr txBox="1"/>
          <p:nvPr/>
        </p:nvSpPr>
        <p:spPr>
          <a:xfrm>
            <a:off x="7800443" y="6103012"/>
            <a:ext cx="2521515" cy="523220"/>
          </a:xfrm>
          <a:prstGeom prst="rect">
            <a:avLst/>
          </a:prstGeom>
          <a:noFill/>
          <a:ln>
            <a:noFill/>
          </a:ln>
        </p:spPr>
        <p:txBody>
          <a:bodyPr wrap="square" rtlCol="0">
            <a:spAutoFit/>
          </a:bodyPr>
          <a:lstStyle/>
          <a:p>
            <a:r>
              <a:rPr lang="en-US" altLang="zh-CN" sz="2800" dirty="0">
                <a:solidFill>
                  <a:srgbClr val="FFFF00"/>
                </a:solidFill>
              </a:rPr>
              <a:t>Concluding</a:t>
            </a:r>
          </a:p>
        </p:txBody>
      </p:sp>
      <p:sp>
        <p:nvSpPr>
          <p:cNvPr id="18" name="左大括弧 17">
            <a:extLst>
              <a:ext uri="{FF2B5EF4-FFF2-40B4-BE49-F238E27FC236}">
                <a16:creationId xmlns:a16="http://schemas.microsoft.com/office/drawing/2014/main" id="{58804414-A6C5-E8BE-B489-48121F529DE8}"/>
              </a:ext>
            </a:extLst>
          </p:cNvPr>
          <p:cNvSpPr/>
          <p:nvPr/>
        </p:nvSpPr>
        <p:spPr>
          <a:xfrm>
            <a:off x="9622804" y="3429000"/>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9" name="文字方塊 18">
            <a:extLst>
              <a:ext uri="{FF2B5EF4-FFF2-40B4-BE49-F238E27FC236}">
                <a16:creationId xmlns:a16="http://schemas.microsoft.com/office/drawing/2014/main" id="{76F192A9-2D46-7147-43E9-C8CB303C32A8}"/>
              </a:ext>
            </a:extLst>
          </p:cNvPr>
          <p:cNvSpPr txBox="1"/>
          <p:nvPr/>
        </p:nvSpPr>
        <p:spPr>
          <a:xfrm>
            <a:off x="9966195" y="2826855"/>
            <a:ext cx="2521515" cy="954107"/>
          </a:xfrm>
          <a:prstGeom prst="rect">
            <a:avLst/>
          </a:prstGeom>
          <a:noFill/>
          <a:ln>
            <a:noFill/>
          </a:ln>
        </p:spPr>
        <p:txBody>
          <a:bodyPr wrap="square" rtlCol="0">
            <a:spAutoFit/>
          </a:bodyPr>
          <a:lstStyle/>
          <a:p>
            <a:r>
              <a:rPr lang="en-US" altLang="zh-CN" sz="2800" dirty="0">
                <a:solidFill>
                  <a:srgbClr val="FFFF00"/>
                </a:solidFill>
              </a:rPr>
              <a:t>Transcend notions</a:t>
            </a:r>
          </a:p>
        </p:txBody>
      </p:sp>
      <p:sp>
        <p:nvSpPr>
          <p:cNvPr id="20" name="文字方塊 19">
            <a:extLst>
              <a:ext uri="{FF2B5EF4-FFF2-40B4-BE49-F238E27FC236}">
                <a16:creationId xmlns:a16="http://schemas.microsoft.com/office/drawing/2014/main" id="{7D3F03B9-5E36-B08B-BF42-31A1CB00E4EE}"/>
              </a:ext>
            </a:extLst>
          </p:cNvPr>
          <p:cNvSpPr txBox="1"/>
          <p:nvPr/>
        </p:nvSpPr>
        <p:spPr>
          <a:xfrm>
            <a:off x="9981609" y="5356510"/>
            <a:ext cx="2521515" cy="1384995"/>
          </a:xfrm>
          <a:prstGeom prst="rect">
            <a:avLst/>
          </a:prstGeom>
          <a:noFill/>
          <a:ln>
            <a:noFill/>
          </a:ln>
        </p:spPr>
        <p:txBody>
          <a:bodyPr wrap="square" rtlCol="0">
            <a:spAutoFit/>
          </a:bodyPr>
          <a:lstStyle/>
          <a:p>
            <a:r>
              <a:rPr lang="en-US" altLang="zh-CN" sz="2800" b="1" dirty="0">
                <a:solidFill>
                  <a:srgbClr val="FFFF00"/>
                </a:solidFill>
              </a:rPr>
              <a:t>Authentic Dharma exposition </a:t>
            </a:r>
          </a:p>
        </p:txBody>
      </p:sp>
      <p:sp>
        <p:nvSpPr>
          <p:cNvPr id="21" name="矩形 20">
            <a:extLst>
              <a:ext uri="{FF2B5EF4-FFF2-40B4-BE49-F238E27FC236}">
                <a16:creationId xmlns:a16="http://schemas.microsoft.com/office/drawing/2014/main" id="{E68EDF01-160B-582A-B762-954A88049A4A}"/>
              </a:ext>
            </a:extLst>
          </p:cNvPr>
          <p:cNvSpPr/>
          <p:nvPr/>
        </p:nvSpPr>
        <p:spPr>
          <a:xfrm>
            <a:off x="19159" y="1731858"/>
            <a:ext cx="12187249" cy="3435182"/>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2" name="文字方塊 21">
            <a:extLst>
              <a:ext uri="{FF2B5EF4-FFF2-40B4-BE49-F238E27FC236}">
                <a16:creationId xmlns:a16="http://schemas.microsoft.com/office/drawing/2014/main" id="{55E27DAC-A3F2-C0C7-1C37-C98BB201FA51}"/>
              </a:ext>
            </a:extLst>
          </p:cNvPr>
          <p:cNvSpPr txBox="1"/>
          <p:nvPr/>
        </p:nvSpPr>
        <p:spPr>
          <a:xfrm>
            <a:off x="189756" y="1718970"/>
            <a:ext cx="11809312" cy="3303340"/>
          </a:xfrm>
          <a:prstGeom prst="rect">
            <a:avLst/>
          </a:prstGeom>
          <a:noFill/>
          <a:ln>
            <a:noFill/>
          </a:ln>
        </p:spPr>
        <p:txBody>
          <a:bodyPr wrap="square" rtlCol="0">
            <a:spAutoFit/>
          </a:bodyPr>
          <a:lstStyle/>
          <a:p>
            <a:pPr>
              <a:lnSpc>
                <a:spcPts val="3600"/>
              </a:lnSpc>
            </a:pPr>
            <a:r>
              <a:rPr lang="en-US" altLang="zh-CN" sz="2800" b="1" dirty="0" err="1">
                <a:solidFill>
                  <a:schemeClr val="bg1"/>
                </a:solidFill>
              </a:rPr>
              <a:t>Subhūti</a:t>
            </a:r>
            <a:r>
              <a:rPr lang="en-US" altLang="zh-CN" sz="2800" b="1" dirty="0">
                <a:solidFill>
                  <a:schemeClr val="bg1"/>
                </a:solidFill>
              </a:rPr>
              <a:t>, my words are true — they are authentic, and they explain things they way they are. My words are not deceptions, and they are not erroneous. </a:t>
            </a:r>
            <a:r>
              <a:rPr lang="en-US" altLang="zh-CN" sz="2800" b="1" dirty="0" err="1">
                <a:solidFill>
                  <a:schemeClr val="bg1"/>
                </a:solidFill>
              </a:rPr>
              <a:t>Subhūti</a:t>
            </a:r>
            <a:r>
              <a:rPr lang="en-US" altLang="zh-CN" sz="2800" b="1" dirty="0">
                <a:solidFill>
                  <a:schemeClr val="bg1"/>
                </a:solidFill>
              </a:rPr>
              <a:t>, the dharma that I have attained, as a teaching, has neither reality nor falsity. </a:t>
            </a:r>
            <a:r>
              <a:rPr lang="en-US" altLang="zh-CN" sz="2800" b="1" dirty="0" err="1">
                <a:solidFill>
                  <a:schemeClr val="bg1"/>
                </a:solidFill>
              </a:rPr>
              <a:t>Subhūti</a:t>
            </a:r>
            <a:r>
              <a:rPr lang="en-US" altLang="zh-CN" sz="2800" b="1" dirty="0">
                <a:solidFill>
                  <a:schemeClr val="bg1"/>
                </a:solidFill>
              </a:rPr>
              <a:t>, if a bodhisattva </a:t>
            </a:r>
            <a:r>
              <a:rPr lang="en-US" altLang="zh-CN" sz="2800" b="1" dirty="0" err="1">
                <a:solidFill>
                  <a:schemeClr val="bg1"/>
                </a:solidFill>
              </a:rPr>
              <a:t>practises</a:t>
            </a:r>
            <a:r>
              <a:rPr lang="en-US" altLang="zh-CN" sz="2800" b="1" dirty="0">
                <a:solidFill>
                  <a:schemeClr val="bg1"/>
                </a:solidFill>
              </a:rPr>
              <a:t> charity while abiding in [notions of] the teaching, it is like a person in the dark who cannot see anything. If a bodhisattva </a:t>
            </a:r>
            <a:r>
              <a:rPr lang="en-US" altLang="zh-CN" sz="2800" b="1" dirty="0" err="1">
                <a:solidFill>
                  <a:schemeClr val="bg1"/>
                </a:solidFill>
              </a:rPr>
              <a:t>practises</a:t>
            </a:r>
            <a:r>
              <a:rPr lang="en-US" altLang="zh-CN" sz="2800" b="1" dirty="0">
                <a:solidFill>
                  <a:schemeClr val="bg1"/>
                </a:solidFill>
              </a:rPr>
              <a:t> charity while not abiding in [notions of] the teaching, it is like a person with eyes wide open in the sunlight, seeing all kinds of forms.</a:t>
            </a:r>
          </a:p>
        </p:txBody>
      </p:sp>
    </p:spTree>
    <p:extLst>
      <p:ext uri="{BB962C8B-B14F-4D97-AF65-F5344CB8AC3E}">
        <p14:creationId xmlns:p14="http://schemas.microsoft.com/office/powerpoint/2010/main" val="1397666831"/>
      </p:ext>
    </p:extLst>
  </p:cSld>
  <p:clrMapOvr>
    <a:overrideClrMapping bg1="lt1" tx1="dk1" bg2="lt2" tx2="dk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75AA36CF-77DB-27F0-05A2-A94AA9170CA6}"/>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b="1"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539D8C8C-6D7D-5061-306D-FD1D435D7F05}"/>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289FB1FC-36AC-8F43-969B-E7AB706F512C}"/>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8987E305-EA93-FA79-4E78-24D6C2DF3CD4}"/>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F3751914-A199-8174-49A5-9D0E5EA7154F}"/>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D4D3EF6F-FA10-A675-7B5F-656F84D81BD5}"/>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b="1" dirty="0" err="1">
                <a:solidFill>
                  <a:srgbClr val="FFFF00"/>
                </a:solidFill>
              </a:rPr>
              <a:t>Actualise</a:t>
            </a:r>
            <a:r>
              <a:rPr lang="en-US" altLang="zh-CN" sz="2800" b="1" dirty="0">
                <a:solidFill>
                  <a:srgbClr val="FFFF00"/>
                </a:solidFill>
              </a:rPr>
              <a:t> the wisdom of understanding</a:t>
            </a:r>
          </a:p>
        </p:txBody>
      </p:sp>
      <p:sp>
        <p:nvSpPr>
          <p:cNvPr id="10" name="文字方塊 9">
            <a:extLst>
              <a:ext uri="{FF2B5EF4-FFF2-40B4-BE49-F238E27FC236}">
                <a16:creationId xmlns:a16="http://schemas.microsoft.com/office/drawing/2014/main" id="{1C54DDD1-92F7-DB6A-F981-CFC7B5A6FD2D}"/>
              </a:ext>
            </a:extLst>
          </p:cNvPr>
          <p:cNvSpPr txBox="1"/>
          <p:nvPr/>
        </p:nvSpPr>
        <p:spPr>
          <a:xfrm>
            <a:off x="2902905" y="6348007"/>
            <a:ext cx="4753169" cy="523220"/>
          </a:xfrm>
          <a:prstGeom prst="rect">
            <a:avLst/>
          </a:prstGeom>
          <a:noFill/>
          <a:ln>
            <a:noFill/>
          </a:ln>
        </p:spPr>
        <p:txBody>
          <a:bodyPr wrap="square" rtlCol="0">
            <a:spAutoFit/>
          </a:bodyPr>
          <a:lstStyle/>
          <a:p>
            <a:r>
              <a:rPr lang="en-US" altLang="zh-CN" sz="2800" dirty="0">
                <a:solidFill>
                  <a:srgbClr val="FFFF00"/>
                </a:solidFill>
              </a:rPr>
              <a:t>Manifest this sutra's merits</a:t>
            </a:r>
          </a:p>
        </p:txBody>
      </p:sp>
      <p:sp>
        <p:nvSpPr>
          <p:cNvPr id="11" name="左大括弧 10">
            <a:extLst>
              <a:ext uri="{FF2B5EF4-FFF2-40B4-BE49-F238E27FC236}">
                <a16:creationId xmlns:a16="http://schemas.microsoft.com/office/drawing/2014/main" id="{C9263540-F29A-E765-12EE-6A839B446205}"/>
              </a:ext>
            </a:extLst>
          </p:cNvPr>
          <p:cNvSpPr/>
          <p:nvPr/>
        </p:nvSpPr>
        <p:spPr>
          <a:xfrm>
            <a:off x="5255607" y="2955680"/>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AC8B606A-E35A-196C-3214-47D847A1945F}"/>
              </a:ext>
            </a:extLst>
          </p:cNvPr>
          <p:cNvSpPr txBox="1"/>
          <p:nvPr/>
        </p:nvSpPr>
        <p:spPr>
          <a:xfrm>
            <a:off x="5661129" y="2134357"/>
            <a:ext cx="2521515" cy="1384995"/>
          </a:xfrm>
          <a:prstGeom prst="rect">
            <a:avLst/>
          </a:prstGeom>
          <a:noFill/>
          <a:ln>
            <a:noFill/>
          </a:ln>
        </p:spPr>
        <p:txBody>
          <a:bodyPr wrap="square" rtlCol="0">
            <a:spAutoFit/>
          </a:bodyPr>
          <a:lstStyle/>
          <a:p>
            <a:r>
              <a:rPr lang="en-US" altLang="zh-CN" sz="2800" dirty="0">
                <a:solidFill>
                  <a:srgbClr val="FFFF00"/>
                </a:solidFill>
              </a:rPr>
              <a:t>Interlocutor praises and urges practice</a:t>
            </a:r>
          </a:p>
        </p:txBody>
      </p:sp>
      <p:sp>
        <p:nvSpPr>
          <p:cNvPr id="13" name="文字方塊 12">
            <a:extLst>
              <a:ext uri="{FF2B5EF4-FFF2-40B4-BE49-F238E27FC236}">
                <a16:creationId xmlns:a16="http://schemas.microsoft.com/office/drawing/2014/main" id="{EC26ED2D-F1AF-D5C6-84A5-2DA9D5214916}"/>
              </a:ext>
            </a:extLst>
          </p:cNvPr>
          <p:cNvSpPr txBox="1"/>
          <p:nvPr/>
        </p:nvSpPr>
        <p:spPr>
          <a:xfrm>
            <a:off x="5611016" y="4701353"/>
            <a:ext cx="1825852" cy="1815882"/>
          </a:xfrm>
          <a:prstGeom prst="rect">
            <a:avLst/>
          </a:prstGeom>
          <a:noFill/>
          <a:ln>
            <a:noFill/>
          </a:ln>
        </p:spPr>
        <p:txBody>
          <a:bodyPr wrap="square" rtlCol="0">
            <a:spAutoFit/>
          </a:bodyPr>
          <a:lstStyle/>
          <a:p>
            <a:r>
              <a:rPr lang="en-US" altLang="zh-CN" sz="2800" b="1" dirty="0">
                <a:solidFill>
                  <a:srgbClr val="FFFF00"/>
                </a:solidFill>
              </a:rPr>
              <a:t>Buddha ratifies and elaborates</a:t>
            </a:r>
          </a:p>
        </p:txBody>
      </p:sp>
      <p:sp>
        <p:nvSpPr>
          <p:cNvPr id="14" name="左大括弧 13">
            <a:extLst>
              <a:ext uri="{FF2B5EF4-FFF2-40B4-BE49-F238E27FC236}">
                <a16:creationId xmlns:a16="http://schemas.microsoft.com/office/drawing/2014/main" id="{2C725A77-8BC7-93A3-66F0-0ED67454C1E6}"/>
              </a:ext>
            </a:extLst>
          </p:cNvPr>
          <p:cNvSpPr/>
          <p:nvPr/>
        </p:nvSpPr>
        <p:spPr>
          <a:xfrm>
            <a:off x="7444680" y="3465004"/>
            <a:ext cx="347597" cy="307087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9D873B33-8DFF-94A4-1E5A-C7E48BFC1077}"/>
              </a:ext>
            </a:extLst>
          </p:cNvPr>
          <p:cNvSpPr txBox="1"/>
          <p:nvPr/>
        </p:nvSpPr>
        <p:spPr>
          <a:xfrm>
            <a:off x="7772224" y="3167390"/>
            <a:ext cx="2521515" cy="523220"/>
          </a:xfrm>
          <a:prstGeom prst="rect">
            <a:avLst/>
          </a:prstGeom>
          <a:noFill/>
          <a:ln>
            <a:noFill/>
          </a:ln>
        </p:spPr>
        <p:txBody>
          <a:bodyPr wrap="square" rtlCol="0">
            <a:spAutoFit/>
          </a:bodyPr>
          <a:lstStyle/>
          <a:p>
            <a:r>
              <a:rPr lang="en-US" altLang="zh-CN" sz="2800" dirty="0">
                <a:solidFill>
                  <a:srgbClr val="FFFF00"/>
                </a:solidFill>
              </a:rPr>
              <a:t>Ratifying</a:t>
            </a:r>
          </a:p>
        </p:txBody>
      </p:sp>
      <p:sp>
        <p:nvSpPr>
          <p:cNvPr id="16" name="文字方塊 15">
            <a:extLst>
              <a:ext uri="{FF2B5EF4-FFF2-40B4-BE49-F238E27FC236}">
                <a16:creationId xmlns:a16="http://schemas.microsoft.com/office/drawing/2014/main" id="{9C3DD977-3928-0F93-C882-77EE7C0CFC27}"/>
              </a:ext>
            </a:extLst>
          </p:cNvPr>
          <p:cNvSpPr txBox="1"/>
          <p:nvPr/>
        </p:nvSpPr>
        <p:spPr>
          <a:xfrm>
            <a:off x="7750003" y="4680377"/>
            <a:ext cx="2521515" cy="523220"/>
          </a:xfrm>
          <a:prstGeom prst="rect">
            <a:avLst/>
          </a:prstGeom>
          <a:noFill/>
          <a:ln>
            <a:noFill/>
          </a:ln>
        </p:spPr>
        <p:txBody>
          <a:bodyPr wrap="square" rtlCol="0">
            <a:spAutoFit/>
          </a:bodyPr>
          <a:lstStyle/>
          <a:p>
            <a:r>
              <a:rPr lang="en-US" altLang="zh-CN" sz="2800" dirty="0">
                <a:solidFill>
                  <a:srgbClr val="FFFF00"/>
                </a:solidFill>
              </a:rPr>
              <a:t>Elaborating</a:t>
            </a:r>
          </a:p>
        </p:txBody>
      </p:sp>
      <p:sp>
        <p:nvSpPr>
          <p:cNvPr id="17" name="文字方塊 16">
            <a:extLst>
              <a:ext uri="{FF2B5EF4-FFF2-40B4-BE49-F238E27FC236}">
                <a16:creationId xmlns:a16="http://schemas.microsoft.com/office/drawing/2014/main" id="{ABA1D030-0742-6BEC-9196-214EBDCC92CB}"/>
              </a:ext>
            </a:extLst>
          </p:cNvPr>
          <p:cNvSpPr txBox="1"/>
          <p:nvPr/>
        </p:nvSpPr>
        <p:spPr>
          <a:xfrm>
            <a:off x="7800443" y="6103012"/>
            <a:ext cx="2521515" cy="523220"/>
          </a:xfrm>
          <a:prstGeom prst="rect">
            <a:avLst/>
          </a:prstGeom>
          <a:noFill/>
          <a:ln>
            <a:noFill/>
          </a:ln>
        </p:spPr>
        <p:txBody>
          <a:bodyPr wrap="square" rtlCol="0">
            <a:spAutoFit/>
          </a:bodyPr>
          <a:lstStyle/>
          <a:p>
            <a:r>
              <a:rPr lang="en-US" altLang="zh-CN" sz="2800" b="1" dirty="0">
                <a:solidFill>
                  <a:srgbClr val="FFFF00"/>
                </a:solidFill>
              </a:rPr>
              <a:t>Concluding</a:t>
            </a:r>
          </a:p>
        </p:txBody>
      </p:sp>
      <p:sp>
        <p:nvSpPr>
          <p:cNvPr id="23" name="矩形 22">
            <a:extLst>
              <a:ext uri="{FF2B5EF4-FFF2-40B4-BE49-F238E27FC236}">
                <a16:creationId xmlns:a16="http://schemas.microsoft.com/office/drawing/2014/main" id="{A3A79AA2-B820-E23F-8281-D5B3E94C120B}"/>
              </a:ext>
            </a:extLst>
          </p:cNvPr>
          <p:cNvSpPr/>
          <p:nvPr/>
        </p:nvSpPr>
        <p:spPr>
          <a:xfrm>
            <a:off x="19159" y="3593604"/>
            <a:ext cx="12187249" cy="2139652"/>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4" name="文字方塊 23">
            <a:extLst>
              <a:ext uri="{FF2B5EF4-FFF2-40B4-BE49-F238E27FC236}">
                <a16:creationId xmlns:a16="http://schemas.microsoft.com/office/drawing/2014/main" id="{5F1CD735-2899-FFE1-17B7-2CCB8C087190}"/>
              </a:ext>
            </a:extLst>
          </p:cNvPr>
          <p:cNvSpPr txBox="1"/>
          <p:nvPr/>
        </p:nvSpPr>
        <p:spPr>
          <a:xfrm>
            <a:off x="208127" y="3656334"/>
            <a:ext cx="11809312" cy="1918346"/>
          </a:xfrm>
          <a:prstGeom prst="rect">
            <a:avLst/>
          </a:prstGeom>
          <a:noFill/>
          <a:ln>
            <a:noFill/>
          </a:ln>
        </p:spPr>
        <p:txBody>
          <a:bodyPr wrap="square" rtlCol="0">
            <a:spAutoFit/>
          </a:bodyPr>
          <a:lstStyle/>
          <a:p>
            <a:pPr>
              <a:lnSpc>
                <a:spcPts val="3600"/>
              </a:lnSpc>
            </a:pPr>
            <a:r>
              <a:rPr lang="en-US" altLang="zh-CN" sz="2800" b="1" dirty="0" err="1">
                <a:solidFill>
                  <a:schemeClr val="bg1"/>
                </a:solidFill>
              </a:rPr>
              <a:t>Subhūti</a:t>
            </a:r>
            <a:r>
              <a:rPr lang="en-US" altLang="zh-CN" sz="2800" b="1" dirty="0">
                <a:solidFill>
                  <a:schemeClr val="bg1"/>
                </a:solidFill>
              </a:rPr>
              <a:t>, if, in a future time there are good sons and good daughters who are able to accept and </a:t>
            </a:r>
            <a:r>
              <a:rPr lang="en-US" altLang="zh-CN" sz="2800" b="1" dirty="0" err="1">
                <a:solidFill>
                  <a:schemeClr val="bg1"/>
                </a:solidFill>
              </a:rPr>
              <a:t>practise</a:t>
            </a:r>
            <a:r>
              <a:rPr lang="en-US" altLang="zh-CN" sz="2800" b="1" dirty="0">
                <a:solidFill>
                  <a:schemeClr val="bg1"/>
                </a:solidFill>
              </a:rPr>
              <a:t> this scripture and recite it, then I will, with my buddha-wisdom, be fully aware of these people, seeing each one of them, as each one attains countless, limitless merit.”</a:t>
            </a:r>
          </a:p>
        </p:txBody>
      </p:sp>
    </p:spTree>
    <p:extLst>
      <p:ext uri="{BB962C8B-B14F-4D97-AF65-F5344CB8AC3E}">
        <p14:creationId xmlns:p14="http://schemas.microsoft.com/office/powerpoint/2010/main" val="219841578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34061022-DCD3-5E19-9D18-736EE9309C19}"/>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DF0874B8-2C89-9199-B35A-9D6E03CB7957}"/>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5B23A454-C47E-9279-5EA2-C354DFD2C464}"/>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7AC9C348-E4E4-BA12-D951-22C0D232BDAA}"/>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FBFFA513-F26C-F719-0D75-46AB3860A2B7}"/>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7474449C-1B11-4726-EC46-5FF4DF5E3F92}"/>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dirty="0" err="1">
                <a:solidFill>
                  <a:srgbClr val="FFFF00"/>
                </a:solidFill>
              </a:rPr>
              <a:t>Actualise</a:t>
            </a:r>
            <a:r>
              <a:rPr lang="en-US" altLang="zh-CN" sz="2800" dirty="0">
                <a:solidFill>
                  <a:srgbClr val="FFFF00"/>
                </a:solidFill>
              </a:rPr>
              <a:t> the wisdom of understanding</a:t>
            </a:r>
          </a:p>
        </p:txBody>
      </p:sp>
      <p:sp>
        <p:nvSpPr>
          <p:cNvPr id="10" name="文字方塊 9">
            <a:extLst>
              <a:ext uri="{FF2B5EF4-FFF2-40B4-BE49-F238E27FC236}">
                <a16:creationId xmlns:a16="http://schemas.microsoft.com/office/drawing/2014/main" id="{8119E3A8-1220-7933-2369-546EBC8624F6}"/>
              </a:ext>
            </a:extLst>
          </p:cNvPr>
          <p:cNvSpPr txBox="1"/>
          <p:nvPr/>
        </p:nvSpPr>
        <p:spPr>
          <a:xfrm>
            <a:off x="2946721" y="5877272"/>
            <a:ext cx="4465730" cy="523220"/>
          </a:xfrm>
          <a:prstGeom prst="rect">
            <a:avLst/>
          </a:prstGeom>
          <a:noFill/>
          <a:ln>
            <a:noFill/>
          </a:ln>
        </p:spPr>
        <p:txBody>
          <a:bodyPr wrap="square" rtlCol="0">
            <a:spAutoFit/>
          </a:bodyPr>
          <a:lstStyle/>
          <a:p>
            <a:r>
              <a:rPr lang="en-US" altLang="zh-CN" sz="2800" b="1" dirty="0">
                <a:solidFill>
                  <a:srgbClr val="FFFF00"/>
                </a:solidFill>
              </a:rPr>
              <a:t>Manifest this sutra's merits</a:t>
            </a:r>
          </a:p>
        </p:txBody>
      </p:sp>
      <p:sp>
        <p:nvSpPr>
          <p:cNvPr id="20" name="左中括弧 19">
            <a:extLst>
              <a:ext uri="{FF2B5EF4-FFF2-40B4-BE49-F238E27FC236}">
                <a16:creationId xmlns:a16="http://schemas.microsoft.com/office/drawing/2014/main" id="{B2BD6AE5-1C0B-6776-5763-442F78090612}"/>
              </a:ext>
            </a:extLst>
          </p:cNvPr>
          <p:cNvSpPr/>
          <p:nvPr/>
        </p:nvSpPr>
        <p:spPr>
          <a:xfrm>
            <a:off x="7194531" y="985356"/>
            <a:ext cx="161119" cy="5415136"/>
          </a:xfrm>
          <a:prstGeom prst="leftBracket">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21" name="文字方塊 20">
            <a:extLst>
              <a:ext uri="{FF2B5EF4-FFF2-40B4-BE49-F238E27FC236}">
                <a16:creationId xmlns:a16="http://schemas.microsoft.com/office/drawing/2014/main" id="{90AF4064-A6C6-AEE7-B2DF-270B1C3451EE}"/>
              </a:ext>
            </a:extLst>
          </p:cNvPr>
          <p:cNvSpPr txBox="1"/>
          <p:nvPr/>
        </p:nvSpPr>
        <p:spPr>
          <a:xfrm>
            <a:off x="7347220" y="823337"/>
            <a:ext cx="4384475" cy="523220"/>
          </a:xfrm>
          <a:prstGeom prst="rect">
            <a:avLst/>
          </a:prstGeom>
          <a:noFill/>
          <a:ln>
            <a:noFill/>
          </a:ln>
        </p:spPr>
        <p:txBody>
          <a:bodyPr wrap="square" rtlCol="0">
            <a:spAutoFit/>
          </a:bodyPr>
          <a:lstStyle/>
          <a:p>
            <a:r>
              <a:rPr lang="en-US" altLang="zh-CN" sz="2800" b="1" dirty="0">
                <a:solidFill>
                  <a:srgbClr val="FFFF00"/>
                </a:solidFill>
              </a:rPr>
              <a:t>Generate merits and virtues</a:t>
            </a:r>
          </a:p>
        </p:txBody>
      </p:sp>
      <p:sp>
        <p:nvSpPr>
          <p:cNvPr id="22" name="文字方塊 21">
            <a:extLst>
              <a:ext uri="{FF2B5EF4-FFF2-40B4-BE49-F238E27FC236}">
                <a16:creationId xmlns:a16="http://schemas.microsoft.com/office/drawing/2014/main" id="{A39CF0E5-3C86-35D3-14F7-B6E281F34EC7}"/>
              </a:ext>
            </a:extLst>
          </p:cNvPr>
          <p:cNvSpPr txBox="1"/>
          <p:nvPr/>
        </p:nvSpPr>
        <p:spPr>
          <a:xfrm>
            <a:off x="7387199" y="2207756"/>
            <a:ext cx="4602904" cy="523220"/>
          </a:xfrm>
          <a:prstGeom prst="rect">
            <a:avLst/>
          </a:prstGeom>
          <a:noFill/>
          <a:ln>
            <a:noFill/>
          </a:ln>
        </p:spPr>
        <p:txBody>
          <a:bodyPr wrap="square" rtlCol="0">
            <a:spAutoFit/>
          </a:bodyPr>
          <a:lstStyle/>
          <a:p>
            <a:r>
              <a:rPr lang="en-US" altLang="zh-CN" sz="2800" dirty="0">
                <a:solidFill>
                  <a:srgbClr val="FFFF00"/>
                </a:solidFill>
              </a:rPr>
              <a:t>Eradicate karmic obstructions</a:t>
            </a:r>
          </a:p>
        </p:txBody>
      </p:sp>
      <p:sp>
        <p:nvSpPr>
          <p:cNvPr id="23" name="文字方塊 22">
            <a:extLst>
              <a:ext uri="{FF2B5EF4-FFF2-40B4-BE49-F238E27FC236}">
                <a16:creationId xmlns:a16="http://schemas.microsoft.com/office/drawing/2014/main" id="{F7A33252-DFD1-8D08-3894-28E487AAC097}"/>
              </a:ext>
            </a:extLst>
          </p:cNvPr>
          <p:cNvSpPr txBox="1"/>
          <p:nvPr/>
        </p:nvSpPr>
        <p:spPr>
          <a:xfrm>
            <a:off x="7412451" y="3541638"/>
            <a:ext cx="5184576" cy="954107"/>
          </a:xfrm>
          <a:prstGeom prst="rect">
            <a:avLst/>
          </a:prstGeom>
          <a:noFill/>
          <a:ln>
            <a:noFill/>
          </a:ln>
        </p:spPr>
        <p:txBody>
          <a:bodyPr wrap="square" rtlCol="0">
            <a:spAutoFit/>
          </a:bodyPr>
          <a:lstStyle/>
          <a:p>
            <a:r>
              <a:rPr lang="en-US" altLang="zh-CN" sz="2800" dirty="0">
                <a:solidFill>
                  <a:srgbClr val="FFFF00"/>
                </a:solidFill>
              </a:rPr>
              <a:t>Surpass the merit of Buddha-offerings</a:t>
            </a:r>
          </a:p>
        </p:txBody>
      </p:sp>
      <p:sp>
        <p:nvSpPr>
          <p:cNvPr id="24" name="文字方塊 23">
            <a:extLst>
              <a:ext uri="{FF2B5EF4-FFF2-40B4-BE49-F238E27FC236}">
                <a16:creationId xmlns:a16="http://schemas.microsoft.com/office/drawing/2014/main" id="{87FD2353-D5CB-315E-39F4-00B0E8ABCFDC}"/>
              </a:ext>
            </a:extLst>
          </p:cNvPr>
          <p:cNvSpPr txBox="1"/>
          <p:nvPr/>
        </p:nvSpPr>
        <p:spPr>
          <a:xfrm>
            <a:off x="7415581" y="5446385"/>
            <a:ext cx="4383522" cy="954107"/>
          </a:xfrm>
          <a:prstGeom prst="rect">
            <a:avLst/>
          </a:prstGeom>
          <a:noFill/>
          <a:ln>
            <a:noFill/>
          </a:ln>
        </p:spPr>
        <p:txBody>
          <a:bodyPr wrap="square" rtlCol="0">
            <a:spAutoFit/>
          </a:bodyPr>
          <a:lstStyle/>
          <a:p>
            <a:r>
              <a:rPr lang="en-US" altLang="zh-CN" sz="2800" dirty="0">
                <a:solidFill>
                  <a:srgbClr val="FFFF00"/>
                </a:solidFill>
              </a:rPr>
              <a:t>Culminating in the virtues of sutra-upholding</a:t>
            </a:r>
          </a:p>
        </p:txBody>
      </p:sp>
      <p:sp>
        <p:nvSpPr>
          <p:cNvPr id="25" name="矩形 24">
            <a:extLst>
              <a:ext uri="{FF2B5EF4-FFF2-40B4-BE49-F238E27FC236}">
                <a16:creationId xmlns:a16="http://schemas.microsoft.com/office/drawing/2014/main" id="{B8D1C105-ADFC-364F-3D8B-D6E2F7B3605F}"/>
              </a:ext>
            </a:extLst>
          </p:cNvPr>
          <p:cNvSpPr/>
          <p:nvPr/>
        </p:nvSpPr>
        <p:spPr>
          <a:xfrm>
            <a:off x="19159" y="1470248"/>
            <a:ext cx="12187249" cy="5415136"/>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6" name="文字方塊 25">
            <a:extLst>
              <a:ext uri="{FF2B5EF4-FFF2-40B4-BE49-F238E27FC236}">
                <a16:creationId xmlns:a16="http://schemas.microsoft.com/office/drawing/2014/main" id="{ED30C846-0F7C-E2B9-05CE-89720875B2F8}"/>
              </a:ext>
            </a:extLst>
          </p:cNvPr>
          <p:cNvSpPr txBox="1"/>
          <p:nvPr/>
        </p:nvSpPr>
        <p:spPr>
          <a:xfrm>
            <a:off x="29893" y="1695866"/>
            <a:ext cx="12244050" cy="5016758"/>
          </a:xfrm>
          <a:prstGeom prst="rect">
            <a:avLst/>
          </a:prstGeom>
          <a:noFill/>
          <a:ln>
            <a:noFill/>
          </a:ln>
        </p:spPr>
        <p:txBody>
          <a:bodyPr wrap="square" rtlCol="0">
            <a:spAutoFit/>
          </a:bodyPr>
          <a:lstStyle/>
          <a:p>
            <a:pPr>
              <a:lnSpc>
                <a:spcPts val="32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suppose there were a good son or good daughter who made dedications of his or her life to charity in a quantity equal to the number of grains of sand in the Ganges in the beginning of the day, and in the middle of the day made dedications of his or her life to charity in a quantity equal to the number of grains of sand in the Ganges, and at the end of the day also made dedications of his or her life to charity in a quantity equal to the number of grains of sand in the Ganges, and made these dedications of his or her life to charity in this way for immeasurable hundreds of thousands of billions of eons. If, on the other hand, there were a person who heard the teaching of this scripture with the mental attitude of firm faith, and </a:t>
            </a:r>
            <a:r>
              <a:rPr lang="en-US" altLang="zh-CN" sz="2800" b="1" dirty="0" err="1">
                <a:solidFill>
                  <a:schemeClr val="bg1"/>
                </a:solidFill>
              </a:rPr>
              <a:t>commited</a:t>
            </a:r>
            <a:r>
              <a:rPr lang="en-US" altLang="zh-CN" sz="2800" b="1" dirty="0">
                <a:solidFill>
                  <a:schemeClr val="bg1"/>
                </a:solidFill>
              </a:rPr>
              <a:t> to unwavering practice, the merit of this person would exceed that of the prior. How much more so in the case of the person who copies it, </a:t>
            </a:r>
            <a:r>
              <a:rPr lang="en-US" altLang="zh-CN" sz="2800" b="1" dirty="0" err="1">
                <a:solidFill>
                  <a:schemeClr val="bg1"/>
                </a:solidFill>
              </a:rPr>
              <a:t>memorises</a:t>
            </a:r>
            <a:r>
              <a:rPr lang="en-US" altLang="zh-CN" sz="2800" b="1" dirty="0">
                <a:solidFill>
                  <a:schemeClr val="bg1"/>
                </a:solidFill>
              </a:rPr>
              <a:t> it, chants it, and explains it to others.”</a:t>
            </a:r>
          </a:p>
        </p:txBody>
      </p:sp>
    </p:spTree>
    <p:extLst>
      <p:ext uri="{BB962C8B-B14F-4D97-AF65-F5344CB8AC3E}">
        <p14:creationId xmlns:p14="http://schemas.microsoft.com/office/powerpoint/2010/main" val="18164144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p:bldP spid="23" grpId="0"/>
      <p:bldP spid="24" grpId="0"/>
      <p:bldP spid="25" grpId="0" animBg="1"/>
      <p:bldP spid="26"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8AF8F589-764A-E678-CE56-7FAC7F302246}"/>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5AFF2383-2D17-6635-B053-65DE8FC4B0CB}"/>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F7D9B5CE-F040-B652-8428-5D3F4811C4B0}"/>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F813CD0D-625F-3EAB-52B9-D1C15D0BEA43}"/>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F9BC4654-A288-38DA-C130-50381DBB1790}"/>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945937B0-1559-CBE6-D47D-4BBC9B74C052}"/>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dirty="0" err="1">
                <a:solidFill>
                  <a:srgbClr val="FFFF00"/>
                </a:solidFill>
              </a:rPr>
              <a:t>Actualise</a:t>
            </a:r>
            <a:r>
              <a:rPr lang="en-US" altLang="zh-CN" sz="2800" dirty="0">
                <a:solidFill>
                  <a:srgbClr val="FFFF00"/>
                </a:solidFill>
              </a:rPr>
              <a:t> the wisdom of understanding</a:t>
            </a:r>
          </a:p>
        </p:txBody>
      </p:sp>
      <p:sp>
        <p:nvSpPr>
          <p:cNvPr id="10" name="文字方塊 9">
            <a:extLst>
              <a:ext uri="{FF2B5EF4-FFF2-40B4-BE49-F238E27FC236}">
                <a16:creationId xmlns:a16="http://schemas.microsoft.com/office/drawing/2014/main" id="{902EB504-932E-560C-5F59-930EA70509F1}"/>
              </a:ext>
            </a:extLst>
          </p:cNvPr>
          <p:cNvSpPr txBox="1"/>
          <p:nvPr/>
        </p:nvSpPr>
        <p:spPr>
          <a:xfrm>
            <a:off x="2946721" y="5877272"/>
            <a:ext cx="4465730" cy="523220"/>
          </a:xfrm>
          <a:prstGeom prst="rect">
            <a:avLst/>
          </a:prstGeom>
          <a:noFill/>
          <a:ln>
            <a:noFill/>
          </a:ln>
        </p:spPr>
        <p:txBody>
          <a:bodyPr wrap="square" rtlCol="0">
            <a:spAutoFit/>
          </a:bodyPr>
          <a:lstStyle/>
          <a:p>
            <a:r>
              <a:rPr lang="en-US" altLang="zh-CN" sz="2800" b="1" dirty="0">
                <a:solidFill>
                  <a:srgbClr val="FFFF00"/>
                </a:solidFill>
              </a:rPr>
              <a:t>Manifest this sutra's merits</a:t>
            </a:r>
          </a:p>
        </p:txBody>
      </p:sp>
      <p:sp>
        <p:nvSpPr>
          <p:cNvPr id="11" name="左中括弧 10">
            <a:extLst>
              <a:ext uri="{FF2B5EF4-FFF2-40B4-BE49-F238E27FC236}">
                <a16:creationId xmlns:a16="http://schemas.microsoft.com/office/drawing/2014/main" id="{F1F28D68-A284-50BD-3866-BDAE391F7549}"/>
              </a:ext>
            </a:extLst>
          </p:cNvPr>
          <p:cNvSpPr/>
          <p:nvPr/>
        </p:nvSpPr>
        <p:spPr>
          <a:xfrm>
            <a:off x="7194531" y="985356"/>
            <a:ext cx="161119" cy="5415136"/>
          </a:xfrm>
          <a:prstGeom prst="leftBracket">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48BB8D47-1774-BFD4-EF03-299824CDF001}"/>
              </a:ext>
            </a:extLst>
          </p:cNvPr>
          <p:cNvSpPr txBox="1"/>
          <p:nvPr/>
        </p:nvSpPr>
        <p:spPr>
          <a:xfrm>
            <a:off x="7347220" y="823337"/>
            <a:ext cx="4384475" cy="523220"/>
          </a:xfrm>
          <a:prstGeom prst="rect">
            <a:avLst/>
          </a:prstGeom>
          <a:noFill/>
          <a:ln>
            <a:noFill/>
          </a:ln>
        </p:spPr>
        <p:txBody>
          <a:bodyPr wrap="square" rtlCol="0">
            <a:spAutoFit/>
          </a:bodyPr>
          <a:lstStyle/>
          <a:p>
            <a:r>
              <a:rPr lang="en-US" altLang="zh-CN" sz="2800" b="1" dirty="0">
                <a:solidFill>
                  <a:srgbClr val="FFFF00"/>
                </a:solidFill>
              </a:rPr>
              <a:t>Generate merits and virtues</a:t>
            </a:r>
          </a:p>
        </p:txBody>
      </p:sp>
      <p:sp>
        <p:nvSpPr>
          <p:cNvPr id="13" name="文字方塊 12">
            <a:extLst>
              <a:ext uri="{FF2B5EF4-FFF2-40B4-BE49-F238E27FC236}">
                <a16:creationId xmlns:a16="http://schemas.microsoft.com/office/drawing/2014/main" id="{90DB0B60-770F-13FC-E6B3-2680709D5778}"/>
              </a:ext>
            </a:extLst>
          </p:cNvPr>
          <p:cNvSpPr txBox="1"/>
          <p:nvPr/>
        </p:nvSpPr>
        <p:spPr>
          <a:xfrm>
            <a:off x="7387199" y="2207756"/>
            <a:ext cx="4602904" cy="523220"/>
          </a:xfrm>
          <a:prstGeom prst="rect">
            <a:avLst/>
          </a:prstGeom>
          <a:noFill/>
          <a:ln>
            <a:noFill/>
          </a:ln>
        </p:spPr>
        <p:txBody>
          <a:bodyPr wrap="square" rtlCol="0">
            <a:spAutoFit/>
          </a:bodyPr>
          <a:lstStyle/>
          <a:p>
            <a:r>
              <a:rPr lang="en-US" altLang="zh-CN" sz="2800" dirty="0">
                <a:solidFill>
                  <a:srgbClr val="FFFF00"/>
                </a:solidFill>
              </a:rPr>
              <a:t>Eradicate karmic obstructions</a:t>
            </a:r>
          </a:p>
        </p:txBody>
      </p:sp>
      <p:sp>
        <p:nvSpPr>
          <p:cNvPr id="14" name="文字方塊 13">
            <a:extLst>
              <a:ext uri="{FF2B5EF4-FFF2-40B4-BE49-F238E27FC236}">
                <a16:creationId xmlns:a16="http://schemas.microsoft.com/office/drawing/2014/main" id="{F5E85845-8761-E21A-9827-7D64516BCCB6}"/>
              </a:ext>
            </a:extLst>
          </p:cNvPr>
          <p:cNvSpPr txBox="1"/>
          <p:nvPr/>
        </p:nvSpPr>
        <p:spPr>
          <a:xfrm>
            <a:off x="7412451" y="3541638"/>
            <a:ext cx="5184576" cy="954107"/>
          </a:xfrm>
          <a:prstGeom prst="rect">
            <a:avLst/>
          </a:prstGeom>
          <a:noFill/>
          <a:ln>
            <a:noFill/>
          </a:ln>
        </p:spPr>
        <p:txBody>
          <a:bodyPr wrap="square" rtlCol="0">
            <a:spAutoFit/>
          </a:bodyPr>
          <a:lstStyle/>
          <a:p>
            <a:r>
              <a:rPr lang="en-US" altLang="zh-CN" sz="2800" dirty="0">
                <a:solidFill>
                  <a:srgbClr val="FFFF00"/>
                </a:solidFill>
              </a:rPr>
              <a:t>Surpass the merit of Buddha-offerings</a:t>
            </a:r>
          </a:p>
        </p:txBody>
      </p:sp>
      <p:sp>
        <p:nvSpPr>
          <p:cNvPr id="15" name="文字方塊 14">
            <a:extLst>
              <a:ext uri="{FF2B5EF4-FFF2-40B4-BE49-F238E27FC236}">
                <a16:creationId xmlns:a16="http://schemas.microsoft.com/office/drawing/2014/main" id="{CF186321-EDC7-F24B-C174-33AA348EF659}"/>
              </a:ext>
            </a:extLst>
          </p:cNvPr>
          <p:cNvSpPr txBox="1"/>
          <p:nvPr/>
        </p:nvSpPr>
        <p:spPr>
          <a:xfrm>
            <a:off x="7415581" y="5446385"/>
            <a:ext cx="4383522" cy="954107"/>
          </a:xfrm>
          <a:prstGeom prst="rect">
            <a:avLst/>
          </a:prstGeom>
          <a:noFill/>
          <a:ln>
            <a:noFill/>
          </a:ln>
        </p:spPr>
        <p:txBody>
          <a:bodyPr wrap="square" rtlCol="0">
            <a:spAutoFit/>
          </a:bodyPr>
          <a:lstStyle/>
          <a:p>
            <a:r>
              <a:rPr lang="en-US" altLang="zh-CN" sz="2800" dirty="0">
                <a:solidFill>
                  <a:srgbClr val="FFFF00"/>
                </a:solidFill>
              </a:rPr>
              <a:t>Culminating in the virtues of sutra-upholding</a:t>
            </a:r>
          </a:p>
        </p:txBody>
      </p:sp>
      <p:sp>
        <p:nvSpPr>
          <p:cNvPr id="16" name="矩形 15">
            <a:extLst>
              <a:ext uri="{FF2B5EF4-FFF2-40B4-BE49-F238E27FC236}">
                <a16:creationId xmlns:a16="http://schemas.microsoft.com/office/drawing/2014/main" id="{A0F6D37C-DBDB-EB4E-EB30-B9FAAF3C7216}"/>
              </a:ext>
            </a:extLst>
          </p:cNvPr>
          <p:cNvSpPr/>
          <p:nvPr/>
        </p:nvSpPr>
        <p:spPr>
          <a:xfrm>
            <a:off x="19159" y="1470248"/>
            <a:ext cx="12187249" cy="3405014"/>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文字方塊 16">
            <a:extLst>
              <a:ext uri="{FF2B5EF4-FFF2-40B4-BE49-F238E27FC236}">
                <a16:creationId xmlns:a16="http://schemas.microsoft.com/office/drawing/2014/main" id="{3A56531C-79C9-2202-7E6C-0A7E3060AA73}"/>
              </a:ext>
            </a:extLst>
          </p:cNvPr>
          <p:cNvSpPr txBox="1"/>
          <p:nvPr/>
        </p:nvSpPr>
        <p:spPr>
          <a:xfrm>
            <a:off x="29893" y="1695866"/>
            <a:ext cx="12244050" cy="2964914"/>
          </a:xfrm>
          <a:prstGeom prst="rect">
            <a:avLst/>
          </a:prstGeom>
          <a:noFill/>
          <a:ln>
            <a:noFill/>
          </a:ln>
        </p:spPr>
        <p:txBody>
          <a:bodyPr wrap="square" rtlCol="0">
            <a:spAutoFit/>
          </a:bodyPr>
          <a:lstStyle/>
          <a:p>
            <a:pPr>
              <a:lnSpc>
                <a:spcPts val="32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it can be </a:t>
            </a:r>
            <a:r>
              <a:rPr lang="en-US" altLang="zh-CN" sz="2800" b="1" dirty="0" err="1">
                <a:solidFill>
                  <a:schemeClr val="bg1"/>
                </a:solidFill>
              </a:rPr>
              <a:t>summarised</a:t>
            </a:r>
            <a:r>
              <a:rPr lang="en-US" altLang="zh-CN" sz="2800" b="1" dirty="0">
                <a:solidFill>
                  <a:schemeClr val="bg1"/>
                </a:solidFill>
              </a:rPr>
              <a:t> like this: this scripture carries inconceivable, immeasurable, limitless merit, and the Tathāgata teaches it to those who have entered into the great vehicle, and to those who have entered into the supreme vehicle. Any person who is able to accept, </a:t>
            </a:r>
            <a:r>
              <a:rPr lang="en-US" altLang="zh-CN" sz="2800" b="1" dirty="0" err="1">
                <a:solidFill>
                  <a:schemeClr val="bg1"/>
                </a:solidFill>
              </a:rPr>
              <a:t>practise</a:t>
            </a:r>
            <a:r>
              <a:rPr lang="en-US" altLang="zh-CN" sz="2800" b="1" dirty="0">
                <a:solidFill>
                  <a:schemeClr val="bg1"/>
                </a:solidFill>
              </a:rPr>
              <a:t>, recite, and teach this scripture to others is perceived by the Tathāgata, and is seen by the Tathāgata, and all attain innumerable, immeasurable, limitless, inconceivable merit. These people are the carriers of the Tathāgata's peerless perfect enlightenment.</a:t>
            </a:r>
          </a:p>
        </p:txBody>
      </p:sp>
    </p:spTree>
    <p:extLst>
      <p:ext uri="{BB962C8B-B14F-4D97-AF65-F5344CB8AC3E}">
        <p14:creationId xmlns:p14="http://schemas.microsoft.com/office/powerpoint/2010/main" val="2631692134"/>
      </p:ext>
    </p:extLst>
  </p:cSld>
  <p:clrMapOvr>
    <a:overrideClrMapping bg1="lt1" tx1="dk1" bg2="lt2" tx2="dk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056B8ADA-8378-BE5D-6577-BAA1CA624B66}"/>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84EEC6AA-5D31-E9E7-C9D4-992F22440410}"/>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17DBA029-C061-AD72-1589-29D28EFDB3A7}"/>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A9A69162-249C-F08E-9823-8BD16A554F3A}"/>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26C4E3A7-A53C-5E38-7699-51C455F1B3A9}"/>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296E3511-2B53-A007-96A1-129EBDDE8C92}"/>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dirty="0" err="1">
                <a:solidFill>
                  <a:srgbClr val="FFFF00"/>
                </a:solidFill>
              </a:rPr>
              <a:t>Actualise</a:t>
            </a:r>
            <a:r>
              <a:rPr lang="en-US" altLang="zh-CN" sz="2800" dirty="0">
                <a:solidFill>
                  <a:srgbClr val="FFFF00"/>
                </a:solidFill>
              </a:rPr>
              <a:t> the wisdom of understanding</a:t>
            </a:r>
          </a:p>
        </p:txBody>
      </p:sp>
      <p:sp>
        <p:nvSpPr>
          <p:cNvPr id="10" name="文字方塊 9">
            <a:extLst>
              <a:ext uri="{FF2B5EF4-FFF2-40B4-BE49-F238E27FC236}">
                <a16:creationId xmlns:a16="http://schemas.microsoft.com/office/drawing/2014/main" id="{3564B82A-2276-BEA0-C09F-02116D1B4C2E}"/>
              </a:ext>
            </a:extLst>
          </p:cNvPr>
          <p:cNvSpPr txBox="1"/>
          <p:nvPr/>
        </p:nvSpPr>
        <p:spPr>
          <a:xfrm>
            <a:off x="2946721" y="5877272"/>
            <a:ext cx="4465730" cy="523220"/>
          </a:xfrm>
          <a:prstGeom prst="rect">
            <a:avLst/>
          </a:prstGeom>
          <a:noFill/>
          <a:ln>
            <a:noFill/>
          </a:ln>
        </p:spPr>
        <p:txBody>
          <a:bodyPr wrap="square" rtlCol="0">
            <a:spAutoFit/>
          </a:bodyPr>
          <a:lstStyle/>
          <a:p>
            <a:r>
              <a:rPr lang="en-US" altLang="zh-CN" sz="2800" b="1" dirty="0">
                <a:solidFill>
                  <a:srgbClr val="FFFF00"/>
                </a:solidFill>
              </a:rPr>
              <a:t>Manifest this sutra's merits</a:t>
            </a:r>
          </a:p>
        </p:txBody>
      </p:sp>
      <p:sp>
        <p:nvSpPr>
          <p:cNvPr id="11" name="左中括弧 10">
            <a:extLst>
              <a:ext uri="{FF2B5EF4-FFF2-40B4-BE49-F238E27FC236}">
                <a16:creationId xmlns:a16="http://schemas.microsoft.com/office/drawing/2014/main" id="{2A656120-D820-1177-0FD9-951BD974A394}"/>
              </a:ext>
            </a:extLst>
          </p:cNvPr>
          <p:cNvSpPr/>
          <p:nvPr/>
        </p:nvSpPr>
        <p:spPr>
          <a:xfrm>
            <a:off x="7194531" y="985356"/>
            <a:ext cx="161119" cy="5415136"/>
          </a:xfrm>
          <a:prstGeom prst="leftBracket">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ED6BDB79-E8D9-8765-2E14-9856FC50042E}"/>
              </a:ext>
            </a:extLst>
          </p:cNvPr>
          <p:cNvSpPr txBox="1"/>
          <p:nvPr/>
        </p:nvSpPr>
        <p:spPr>
          <a:xfrm>
            <a:off x="7347220" y="823337"/>
            <a:ext cx="4384475" cy="523220"/>
          </a:xfrm>
          <a:prstGeom prst="rect">
            <a:avLst/>
          </a:prstGeom>
          <a:noFill/>
          <a:ln>
            <a:noFill/>
          </a:ln>
        </p:spPr>
        <p:txBody>
          <a:bodyPr wrap="square" rtlCol="0">
            <a:spAutoFit/>
          </a:bodyPr>
          <a:lstStyle/>
          <a:p>
            <a:r>
              <a:rPr lang="en-US" altLang="zh-CN" sz="2800" b="1" dirty="0">
                <a:solidFill>
                  <a:srgbClr val="FFFF00"/>
                </a:solidFill>
              </a:rPr>
              <a:t>Generate merits and virtues</a:t>
            </a:r>
          </a:p>
        </p:txBody>
      </p:sp>
      <p:sp>
        <p:nvSpPr>
          <p:cNvPr id="13" name="文字方塊 12">
            <a:extLst>
              <a:ext uri="{FF2B5EF4-FFF2-40B4-BE49-F238E27FC236}">
                <a16:creationId xmlns:a16="http://schemas.microsoft.com/office/drawing/2014/main" id="{2924230B-5D59-6FC7-BCA5-5F9D96D1CF60}"/>
              </a:ext>
            </a:extLst>
          </p:cNvPr>
          <p:cNvSpPr txBox="1"/>
          <p:nvPr/>
        </p:nvSpPr>
        <p:spPr>
          <a:xfrm>
            <a:off x="7387199" y="2207756"/>
            <a:ext cx="4602904" cy="523220"/>
          </a:xfrm>
          <a:prstGeom prst="rect">
            <a:avLst/>
          </a:prstGeom>
          <a:noFill/>
          <a:ln>
            <a:noFill/>
          </a:ln>
        </p:spPr>
        <p:txBody>
          <a:bodyPr wrap="square" rtlCol="0">
            <a:spAutoFit/>
          </a:bodyPr>
          <a:lstStyle/>
          <a:p>
            <a:r>
              <a:rPr lang="en-US" altLang="zh-CN" sz="2800" dirty="0">
                <a:solidFill>
                  <a:srgbClr val="FFFF00"/>
                </a:solidFill>
              </a:rPr>
              <a:t>Eradicate karmic obstructions</a:t>
            </a:r>
          </a:p>
        </p:txBody>
      </p:sp>
      <p:sp>
        <p:nvSpPr>
          <p:cNvPr id="14" name="文字方塊 13">
            <a:extLst>
              <a:ext uri="{FF2B5EF4-FFF2-40B4-BE49-F238E27FC236}">
                <a16:creationId xmlns:a16="http://schemas.microsoft.com/office/drawing/2014/main" id="{AF4B0557-E5B9-47AF-18B4-393F90FD3763}"/>
              </a:ext>
            </a:extLst>
          </p:cNvPr>
          <p:cNvSpPr txBox="1"/>
          <p:nvPr/>
        </p:nvSpPr>
        <p:spPr>
          <a:xfrm>
            <a:off x="7412451" y="3541638"/>
            <a:ext cx="5184576" cy="954107"/>
          </a:xfrm>
          <a:prstGeom prst="rect">
            <a:avLst/>
          </a:prstGeom>
          <a:noFill/>
          <a:ln>
            <a:noFill/>
          </a:ln>
        </p:spPr>
        <p:txBody>
          <a:bodyPr wrap="square" rtlCol="0">
            <a:spAutoFit/>
          </a:bodyPr>
          <a:lstStyle/>
          <a:p>
            <a:r>
              <a:rPr lang="en-US" altLang="zh-CN" sz="2800" dirty="0">
                <a:solidFill>
                  <a:srgbClr val="FFFF00"/>
                </a:solidFill>
              </a:rPr>
              <a:t>Surpass the merit of Buddha-offerings</a:t>
            </a:r>
          </a:p>
        </p:txBody>
      </p:sp>
      <p:sp>
        <p:nvSpPr>
          <p:cNvPr id="15" name="文字方塊 14">
            <a:extLst>
              <a:ext uri="{FF2B5EF4-FFF2-40B4-BE49-F238E27FC236}">
                <a16:creationId xmlns:a16="http://schemas.microsoft.com/office/drawing/2014/main" id="{C4858BFD-44F7-3D66-FE7D-32B0FA42403C}"/>
              </a:ext>
            </a:extLst>
          </p:cNvPr>
          <p:cNvSpPr txBox="1"/>
          <p:nvPr/>
        </p:nvSpPr>
        <p:spPr>
          <a:xfrm>
            <a:off x="7415581" y="5446385"/>
            <a:ext cx="4383522" cy="954107"/>
          </a:xfrm>
          <a:prstGeom prst="rect">
            <a:avLst/>
          </a:prstGeom>
          <a:noFill/>
          <a:ln>
            <a:noFill/>
          </a:ln>
        </p:spPr>
        <p:txBody>
          <a:bodyPr wrap="square" rtlCol="0">
            <a:spAutoFit/>
          </a:bodyPr>
          <a:lstStyle/>
          <a:p>
            <a:r>
              <a:rPr lang="en-US" altLang="zh-CN" sz="2800" dirty="0">
                <a:solidFill>
                  <a:srgbClr val="FFFF00"/>
                </a:solidFill>
              </a:rPr>
              <a:t>Culminating in the virtues of sutra-upholding</a:t>
            </a:r>
          </a:p>
        </p:txBody>
      </p:sp>
      <p:sp>
        <p:nvSpPr>
          <p:cNvPr id="16" name="矩形 15">
            <a:extLst>
              <a:ext uri="{FF2B5EF4-FFF2-40B4-BE49-F238E27FC236}">
                <a16:creationId xmlns:a16="http://schemas.microsoft.com/office/drawing/2014/main" id="{A0E432AE-2B0E-184C-341A-D0CC4859F138}"/>
              </a:ext>
            </a:extLst>
          </p:cNvPr>
          <p:cNvSpPr/>
          <p:nvPr/>
        </p:nvSpPr>
        <p:spPr>
          <a:xfrm>
            <a:off x="19159" y="1470247"/>
            <a:ext cx="12187249" cy="3688105"/>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文字方塊 16">
            <a:extLst>
              <a:ext uri="{FF2B5EF4-FFF2-40B4-BE49-F238E27FC236}">
                <a16:creationId xmlns:a16="http://schemas.microsoft.com/office/drawing/2014/main" id="{3A9EFB4C-9AE9-6B41-1905-0C948E41AA45}"/>
              </a:ext>
            </a:extLst>
          </p:cNvPr>
          <p:cNvSpPr txBox="1"/>
          <p:nvPr/>
        </p:nvSpPr>
        <p:spPr>
          <a:xfrm>
            <a:off x="41598" y="1590955"/>
            <a:ext cx="12244050" cy="3375283"/>
          </a:xfrm>
          <a:prstGeom prst="rect">
            <a:avLst/>
          </a:prstGeom>
          <a:noFill/>
          <a:ln>
            <a:noFill/>
          </a:ln>
        </p:spPr>
        <p:txBody>
          <a:bodyPr wrap="square" rtlCol="0">
            <a:spAutoFit/>
          </a:bodyPr>
          <a:lstStyle/>
          <a:p>
            <a:pPr>
              <a:lnSpc>
                <a:spcPts val="3200"/>
              </a:lnSpc>
            </a:pPr>
            <a:r>
              <a:rPr lang="en-US" altLang="zh-CN" sz="2800" b="1" dirty="0">
                <a:solidFill>
                  <a:schemeClr val="bg1"/>
                </a:solidFill>
              </a:rPr>
              <a:t>And why? </a:t>
            </a:r>
            <a:r>
              <a:rPr lang="en-US" altLang="zh-CN" sz="2800" b="1" dirty="0" err="1">
                <a:solidFill>
                  <a:schemeClr val="bg1"/>
                </a:solidFill>
              </a:rPr>
              <a:t>Subhūti</a:t>
            </a:r>
            <a:r>
              <a:rPr lang="en-US" altLang="zh-CN" sz="2800" b="1" dirty="0">
                <a:solidFill>
                  <a:schemeClr val="bg1"/>
                </a:solidFill>
              </a:rPr>
              <a:t>, those who are contented with inferior teachings are attached to the view of self, the view of person, the view of sentient being, and the view of life span. Such a person is not able to understand, accept, </a:t>
            </a:r>
            <a:r>
              <a:rPr lang="en-US" altLang="zh-CN" sz="2800" b="1" dirty="0" err="1">
                <a:solidFill>
                  <a:schemeClr val="bg1"/>
                </a:solidFill>
              </a:rPr>
              <a:t>practise</a:t>
            </a:r>
            <a:r>
              <a:rPr lang="en-US" altLang="zh-CN" sz="2800" b="1" dirty="0">
                <a:solidFill>
                  <a:schemeClr val="bg1"/>
                </a:solidFill>
              </a:rPr>
              <a:t> recite, and teach this scripture to others. </a:t>
            </a:r>
            <a:r>
              <a:rPr lang="en-US" altLang="zh-CN" sz="2800" b="1" dirty="0" err="1">
                <a:solidFill>
                  <a:schemeClr val="bg1"/>
                </a:solidFill>
              </a:rPr>
              <a:t>Subhūti</a:t>
            </a:r>
            <a:r>
              <a:rPr lang="en-US" altLang="zh-CN" sz="2800" b="1" dirty="0">
                <a:solidFill>
                  <a:schemeClr val="bg1"/>
                </a:solidFill>
              </a:rPr>
              <a:t>, any place where this scripture is present, all the gods, humans, and titans in all the worlds will come and make offerings. You should know that such a place is equivalent to a shrine, where all should venerate, pay obeisance, and circumambulate while scattering flowers and incense around the place.”</a:t>
            </a:r>
          </a:p>
        </p:txBody>
      </p:sp>
    </p:spTree>
    <p:extLst>
      <p:ext uri="{BB962C8B-B14F-4D97-AF65-F5344CB8AC3E}">
        <p14:creationId xmlns:p14="http://schemas.microsoft.com/office/powerpoint/2010/main" val="1651634563"/>
      </p:ext>
    </p:extLst>
  </p:cSld>
  <p:clrMapOvr>
    <a:overrideClrMapping bg1="lt1" tx1="dk1" bg2="lt2" tx2="dk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28040CFC-F241-8D7D-E96E-5C137EEC6B8E}"/>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50FC12EE-D677-147F-2B57-5FCB125B46F4}"/>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33B62362-C411-8BFF-4329-E3019075F417}"/>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388EC563-61F8-A3C7-C999-21B09A91A4CA}"/>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BFF8F1C3-2613-0FEB-45C6-FE37DB400834}"/>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9644552B-E1E8-E95D-1F61-905FFE2D73C7}"/>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dirty="0" err="1">
                <a:solidFill>
                  <a:srgbClr val="FFFF00"/>
                </a:solidFill>
              </a:rPr>
              <a:t>Actualise</a:t>
            </a:r>
            <a:r>
              <a:rPr lang="en-US" altLang="zh-CN" sz="2800" dirty="0">
                <a:solidFill>
                  <a:srgbClr val="FFFF00"/>
                </a:solidFill>
              </a:rPr>
              <a:t> the wisdom of understanding</a:t>
            </a:r>
          </a:p>
        </p:txBody>
      </p:sp>
      <p:sp>
        <p:nvSpPr>
          <p:cNvPr id="10" name="文字方塊 9">
            <a:extLst>
              <a:ext uri="{FF2B5EF4-FFF2-40B4-BE49-F238E27FC236}">
                <a16:creationId xmlns:a16="http://schemas.microsoft.com/office/drawing/2014/main" id="{181CB186-7EA4-04F0-6DE4-AD6C2B34FF0F}"/>
              </a:ext>
            </a:extLst>
          </p:cNvPr>
          <p:cNvSpPr txBox="1"/>
          <p:nvPr/>
        </p:nvSpPr>
        <p:spPr>
          <a:xfrm>
            <a:off x="2946721" y="5877272"/>
            <a:ext cx="4465730" cy="523220"/>
          </a:xfrm>
          <a:prstGeom prst="rect">
            <a:avLst/>
          </a:prstGeom>
          <a:noFill/>
          <a:ln>
            <a:noFill/>
          </a:ln>
        </p:spPr>
        <p:txBody>
          <a:bodyPr wrap="square" rtlCol="0">
            <a:spAutoFit/>
          </a:bodyPr>
          <a:lstStyle/>
          <a:p>
            <a:r>
              <a:rPr lang="en-US" altLang="zh-CN" sz="2800" b="1" dirty="0">
                <a:solidFill>
                  <a:srgbClr val="FFFF00"/>
                </a:solidFill>
              </a:rPr>
              <a:t>Manifest this sutra's merits</a:t>
            </a:r>
          </a:p>
        </p:txBody>
      </p:sp>
      <p:sp>
        <p:nvSpPr>
          <p:cNvPr id="11" name="左中括弧 10">
            <a:extLst>
              <a:ext uri="{FF2B5EF4-FFF2-40B4-BE49-F238E27FC236}">
                <a16:creationId xmlns:a16="http://schemas.microsoft.com/office/drawing/2014/main" id="{98F64144-CAB6-3FB1-66AE-E29D7E6FB9C8}"/>
              </a:ext>
            </a:extLst>
          </p:cNvPr>
          <p:cNvSpPr/>
          <p:nvPr/>
        </p:nvSpPr>
        <p:spPr>
          <a:xfrm>
            <a:off x="7194531" y="985356"/>
            <a:ext cx="161119" cy="5415136"/>
          </a:xfrm>
          <a:prstGeom prst="leftBracket">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7A1C4EB3-0F0A-2F56-E580-7BA70BA34E7A}"/>
              </a:ext>
            </a:extLst>
          </p:cNvPr>
          <p:cNvSpPr txBox="1"/>
          <p:nvPr/>
        </p:nvSpPr>
        <p:spPr>
          <a:xfrm>
            <a:off x="7347220" y="823337"/>
            <a:ext cx="4384475" cy="523220"/>
          </a:xfrm>
          <a:prstGeom prst="rect">
            <a:avLst/>
          </a:prstGeom>
          <a:noFill/>
          <a:ln>
            <a:noFill/>
          </a:ln>
        </p:spPr>
        <p:txBody>
          <a:bodyPr wrap="square" rtlCol="0">
            <a:spAutoFit/>
          </a:bodyPr>
          <a:lstStyle/>
          <a:p>
            <a:r>
              <a:rPr lang="en-US" altLang="zh-CN" sz="2800" dirty="0">
                <a:solidFill>
                  <a:srgbClr val="FFFF00"/>
                </a:solidFill>
              </a:rPr>
              <a:t>Generate merits and virtues</a:t>
            </a:r>
          </a:p>
        </p:txBody>
      </p:sp>
      <p:sp>
        <p:nvSpPr>
          <p:cNvPr id="13" name="文字方塊 12">
            <a:extLst>
              <a:ext uri="{FF2B5EF4-FFF2-40B4-BE49-F238E27FC236}">
                <a16:creationId xmlns:a16="http://schemas.microsoft.com/office/drawing/2014/main" id="{02590AE0-0ED7-163E-0D22-53CA0C9B6B44}"/>
              </a:ext>
            </a:extLst>
          </p:cNvPr>
          <p:cNvSpPr txBox="1"/>
          <p:nvPr/>
        </p:nvSpPr>
        <p:spPr>
          <a:xfrm>
            <a:off x="7387199" y="2207756"/>
            <a:ext cx="4602904" cy="523220"/>
          </a:xfrm>
          <a:prstGeom prst="rect">
            <a:avLst/>
          </a:prstGeom>
          <a:noFill/>
          <a:ln>
            <a:noFill/>
          </a:ln>
        </p:spPr>
        <p:txBody>
          <a:bodyPr wrap="square" rtlCol="0">
            <a:spAutoFit/>
          </a:bodyPr>
          <a:lstStyle/>
          <a:p>
            <a:r>
              <a:rPr lang="en-US" altLang="zh-CN" sz="2800" b="1" dirty="0">
                <a:solidFill>
                  <a:srgbClr val="FFFF00"/>
                </a:solidFill>
              </a:rPr>
              <a:t>Eradicate karmic obstructions</a:t>
            </a:r>
          </a:p>
        </p:txBody>
      </p:sp>
      <p:sp>
        <p:nvSpPr>
          <p:cNvPr id="14" name="文字方塊 13">
            <a:extLst>
              <a:ext uri="{FF2B5EF4-FFF2-40B4-BE49-F238E27FC236}">
                <a16:creationId xmlns:a16="http://schemas.microsoft.com/office/drawing/2014/main" id="{ABEFABC3-ADAE-3E07-4D78-5093CD9A7DEE}"/>
              </a:ext>
            </a:extLst>
          </p:cNvPr>
          <p:cNvSpPr txBox="1"/>
          <p:nvPr/>
        </p:nvSpPr>
        <p:spPr>
          <a:xfrm>
            <a:off x="7412451" y="3541638"/>
            <a:ext cx="5184576" cy="954107"/>
          </a:xfrm>
          <a:prstGeom prst="rect">
            <a:avLst/>
          </a:prstGeom>
          <a:noFill/>
          <a:ln>
            <a:noFill/>
          </a:ln>
        </p:spPr>
        <p:txBody>
          <a:bodyPr wrap="square" rtlCol="0">
            <a:spAutoFit/>
          </a:bodyPr>
          <a:lstStyle/>
          <a:p>
            <a:r>
              <a:rPr lang="en-US" altLang="zh-CN" sz="2800" dirty="0">
                <a:solidFill>
                  <a:srgbClr val="FFFF00"/>
                </a:solidFill>
              </a:rPr>
              <a:t>Surpass the merit of Buddha-offerings</a:t>
            </a:r>
          </a:p>
        </p:txBody>
      </p:sp>
      <p:sp>
        <p:nvSpPr>
          <p:cNvPr id="15" name="文字方塊 14">
            <a:extLst>
              <a:ext uri="{FF2B5EF4-FFF2-40B4-BE49-F238E27FC236}">
                <a16:creationId xmlns:a16="http://schemas.microsoft.com/office/drawing/2014/main" id="{CCFAD87D-9B8C-096C-5307-469B200739A5}"/>
              </a:ext>
            </a:extLst>
          </p:cNvPr>
          <p:cNvSpPr txBox="1"/>
          <p:nvPr/>
        </p:nvSpPr>
        <p:spPr>
          <a:xfrm>
            <a:off x="7415581" y="5446385"/>
            <a:ext cx="4383522" cy="954107"/>
          </a:xfrm>
          <a:prstGeom prst="rect">
            <a:avLst/>
          </a:prstGeom>
          <a:noFill/>
          <a:ln>
            <a:noFill/>
          </a:ln>
        </p:spPr>
        <p:txBody>
          <a:bodyPr wrap="square" rtlCol="0">
            <a:spAutoFit/>
          </a:bodyPr>
          <a:lstStyle/>
          <a:p>
            <a:r>
              <a:rPr lang="en-US" altLang="zh-CN" sz="2800" dirty="0">
                <a:solidFill>
                  <a:srgbClr val="FFFF00"/>
                </a:solidFill>
              </a:rPr>
              <a:t>Culminating in the virtues of sutra-upholding</a:t>
            </a:r>
          </a:p>
        </p:txBody>
      </p:sp>
      <p:sp>
        <p:nvSpPr>
          <p:cNvPr id="18" name="矩形 17">
            <a:extLst>
              <a:ext uri="{FF2B5EF4-FFF2-40B4-BE49-F238E27FC236}">
                <a16:creationId xmlns:a16="http://schemas.microsoft.com/office/drawing/2014/main" id="{7A8C6D0E-7EE7-B52A-2320-5C09D57FA8A3}"/>
              </a:ext>
            </a:extLst>
          </p:cNvPr>
          <p:cNvSpPr/>
          <p:nvPr/>
        </p:nvSpPr>
        <p:spPr>
          <a:xfrm>
            <a:off x="19159" y="2801516"/>
            <a:ext cx="12187249" cy="3075756"/>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文字方塊 18">
            <a:extLst>
              <a:ext uri="{FF2B5EF4-FFF2-40B4-BE49-F238E27FC236}">
                <a16:creationId xmlns:a16="http://schemas.microsoft.com/office/drawing/2014/main" id="{FE785C17-644C-4D61-72B2-BCB4E6EE5F18}"/>
              </a:ext>
            </a:extLst>
          </p:cNvPr>
          <p:cNvSpPr txBox="1"/>
          <p:nvPr/>
        </p:nvSpPr>
        <p:spPr>
          <a:xfrm>
            <a:off x="208127" y="2864246"/>
            <a:ext cx="11809312" cy="2841675"/>
          </a:xfrm>
          <a:prstGeom prst="rect">
            <a:avLst/>
          </a:prstGeom>
          <a:noFill/>
          <a:ln>
            <a:noFill/>
          </a:ln>
        </p:spPr>
        <p:txBody>
          <a:bodyPr wrap="square" rtlCol="0">
            <a:spAutoFit/>
          </a:bodyPr>
          <a:lstStyle/>
          <a:p>
            <a:pPr>
              <a:lnSpc>
                <a:spcPts val="3600"/>
              </a:lnSpc>
            </a:pPr>
            <a:r>
              <a:rPr lang="en-US" altLang="zh-CN" sz="2800" b="1" dirty="0">
                <a:solidFill>
                  <a:schemeClr val="bg1"/>
                </a:solidFill>
              </a:rPr>
              <a:t>“Furthermore, </a:t>
            </a:r>
            <a:r>
              <a:rPr lang="en-US" altLang="zh-CN" sz="2800" b="1" dirty="0" err="1">
                <a:solidFill>
                  <a:schemeClr val="bg1"/>
                </a:solidFill>
              </a:rPr>
              <a:t>Subhūti</a:t>
            </a:r>
            <a:r>
              <a:rPr lang="en-US" altLang="zh-CN" sz="2800" b="1" dirty="0">
                <a:solidFill>
                  <a:schemeClr val="bg1"/>
                </a:solidFill>
              </a:rPr>
              <a:t>, if there is a good son or good daughter who accepts, </a:t>
            </a:r>
            <a:r>
              <a:rPr lang="en-US" altLang="zh-CN" sz="2800" b="1" dirty="0" err="1">
                <a:solidFill>
                  <a:schemeClr val="bg1"/>
                </a:solidFill>
              </a:rPr>
              <a:t>practises</a:t>
            </a:r>
            <a:r>
              <a:rPr lang="en-US" altLang="zh-CN" sz="2800" b="1" dirty="0">
                <a:solidFill>
                  <a:schemeClr val="bg1"/>
                </a:solidFill>
              </a:rPr>
              <a:t> and recites this scripture, but is belittled by others, it is because this person committed crimes in a prior life which resulted in negative rebirths. Through enduring the disparagement of others in the present life, the bad karma from the prior lives can be removed, and one can attain peerless perfect enlightenment. </a:t>
            </a:r>
          </a:p>
        </p:txBody>
      </p:sp>
    </p:spTree>
    <p:extLst>
      <p:ext uri="{BB962C8B-B14F-4D97-AF65-F5344CB8AC3E}">
        <p14:creationId xmlns:p14="http://schemas.microsoft.com/office/powerpoint/2010/main" val="362594077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5950F139-FE77-36A7-CEBD-9332C814F0B8}"/>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b="1"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64385CAE-C021-2F3D-46A4-29A79D10EE29}"/>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DE81EF91-B5B4-DC7D-EDBB-87656D6431B1}"/>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DA54585D-C5AF-875D-81FC-AA5F35247C31}"/>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D411ACD5-CAED-022C-C7C4-D69D15D8C9C1}"/>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F7CBBFEB-9275-DAFE-F8F0-3BE39A0D927C}"/>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dirty="0" err="1">
                <a:solidFill>
                  <a:srgbClr val="FFFF00"/>
                </a:solidFill>
              </a:rPr>
              <a:t>Actualise</a:t>
            </a:r>
            <a:r>
              <a:rPr lang="en-US" altLang="zh-CN" sz="2800" dirty="0">
                <a:solidFill>
                  <a:srgbClr val="FFFF00"/>
                </a:solidFill>
              </a:rPr>
              <a:t> the wisdom of understanding</a:t>
            </a:r>
          </a:p>
        </p:txBody>
      </p:sp>
      <p:sp>
        <p:nvSpPr>
          <p:cNvPr id="10" name="文字方塊 9">
            <a:extLst>
              <a:ext uri="{FF2B5EF4-FFF2-40B4-BE49-F238E27FC236}">
                <a16:creationId xmlns:a16="http://schemas.microsoft.com/office/drawing/2014/main" id="{EBF07956-58E2-C048-30B2-97C8C80DC7B7}"/>
              </a:ext>
            </a:extLst>
          </p:cNvPr>
          <p:cNvSpPr txBox="1"/>
          <p:nvPr/>
        </p:nvSpPr>
        <p:spPr>
          <a:xfrm>
            <a:off x="2946721" y="5877272"/>
            <a:ext cx="4465730" cy="523220"/>
          </a:xfrm>
          <a:prstGeom prst="rect">
            <a:avLst/>
          </a:prstGeom>
          <a:noFill/>
          <a:ln>
            <a:noFill/>
          </a:ln>
        </p:spPr>
        <p:txBody>
          <a:bodyPr wrap="square" rtlCol="0">
            <a:spAutoFit/>
          </a:bodyPr>
          <a:lstStyle/>
          <a:p>
            <a:r>
              <a:rPr lang="en-US" altLang="zh-CN" sz="2800" b="1" dirty="0">
                <a:solidFill>
                  <a:srgbClr val="FFFF00"/>
                </a:solidFill>
              </a:rPr>
              <a:t>Manifest this sutra's merits</a:t>
            </a:r>
          </a:p>
        </p:txBody>
      </p:sp>
      <p:sp>
        <p:nvSpPr>
          <p:cNvPr id="11" name="左中括弧 10">
            <a:extLst>
              <a:ext uri="{FF2B5EF4-FFF2-40B4-BE49-F238E27FC236}">
                <a16:creationId xmlns:a16="http://schemas.microsoft.com/office/drawing/2014/main" id="{826EDAB7-DAAB-3DA1-91F0-88E34C721B6B}"/>
              </a:ext>
            </a:extLst>
          </p:cNvPr>
          <p:cNvSpPr/>
          <p:nvPr/>
        </p:nvSpPr>
        <p:spPr>
          <a:xfrm>
            <a:off x="7194531" y="985356"/>
            <a:ext cx="161119" cy="5415136"/>
          </a:xfrm>
          <a:prstGeom prst="leftBracket">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9739BDF3-85DD-C832-4A56-1BA80BF40BBB}"/>
              </a:ext>
            </a:extLst>
          </p:cNvPr>
          <p:cNvSpPr txBox="1"/>
          <p:nvPr/>
        </p:nvSpPr>
        <p:spPr>
          <a:xfrm>
            <a:off x="7347220" y="823337"/>
            <a:ext cx="4384475" cy="523220"/>
          </a:xfrm>
          <a:prstGeom prst="rect">
            <a:avLst/>
          </a:prstGeom>
          <a:noFill/>
          <a:ln>
            <a:noFill/>
          </a:ln>
        </p:spPr>
        <p:txBody>
          <a:bodyPr wrap="square" rtlCol="0">
            <a:spAutoFit/>
          </a:bodyPr>
          <a:lstStyle/>
          <a:p>
            <a:r>
              <a:rPr lang="en-US" altLang="zh-CN" sz="2800" dirty="0">
                <a:solidFill>
                  <a:srgbClr val="FFFF00"/>
                </a:solidFill>
              </a:rPr>
              <a:t>Generate merits and virtues</a:t>
            </a:r>
          </a:p>
        </p:txBody>
      </p:sp>
      <p:sp>
        <p:nvSpPr>
          <p:cNvPr id="13" name="文字方塊 12">
            <a:extLst>
              <a:ext uri="{FF2B5EF4-FFF2-40B4-BE49-F238E27FC236}">
                <a16:creationId xmlns:a16="http://schemas.microsoft.com/office/drawing/2014/main" id="{08D3DC39-EC13-57AB-0ABE-3F4648A19094}"/>
              </a:ext>
            </a:extLst>
          </p:cNvPr>
          <p:cNvSpPr txBox="1"/>
          <p:nvPr/>
        </p:nvSpPr>
        <p:spPr>
          <a:xfrm>
            <a:off x="7318548" y="2207756"/>
            <a:ext cx="4602904" cy="523220"/>
          </a:xfrm>
          <a:prstGeom prst="rect">
            <a:avLst/>
          </a:prstGeom>
          <a:noFill/>
          <a:ln>
            <a:noFill/>
          </a:ln>
        </p:spPr>
        <p:txBody>
          <a:bodyPr wrap="square" rtlCol="0">
            <a:spAutoFit/>
          </a:bodyPr>
          <a:lstStyle/>
          <a:p>
            <a:r>
              <a:rPr lang="en-US" altLang="zh-CN" sz="2800" dirty="0">
                <a:solidFill>
                  <a:srgbClr val="FFFF00"/>
                </a:solidFill>
              </a:rPr>
              <a:t>Eradicate karmic obstructions</a:t>
            </a:r>
          </a:p>
        </p:txBody>
      </p:sp>
      <p:sp>
        <p:nvSpPr>
          <p:cNvPr id="14" name="文字方塊 13">
            <a:extLst>
              <a:ext uri="{FF2B5EF4-FFF2-40B4-BE49-F238E27FC236}">
                <a16:creationId xmlns:a16="http://schemas.microsoft.com/office/drawing/2014/main" id="{3B38C941-8459-87DD-154D-ABECF03EE3E5}"/>
              </a:ext>
            </a:extLst>
          </p:cNvPr>
          <p:cNvSpPr txBox="1"/>
          <p:nvPr/>
        </p:nvSpPr>
        <p:spPr>
          <a:xfrm>
            <a:off x="7343800" y="3541638"/>
            <a:ext cx="5184576" cy="954107"/>
          </a:xfrm>
          <a:prstGeom prst="rect">
            <a:avLst/>
          </a:prstGeom>
          <a:noFill/>
          <a:ln>
            <a:noFill/>
          </a:ln>
        </p:spPr>
        <p:txBody>
          <a:bodyPr wrap="square" rtlCol="0">
            <a:spAutoFit/>
          </a:bodyPr>
          <a:lstStyle/>
          <a:p>
            <a:r>
              <a:rPr lang="en-US" altLang="zh-CN" sz="2800" b="1" dirty="0">
                <a:solidFill>
                  <a:srgbClr val="FFFF00"/>
                </a:solidFill>
              </a:rPr>
              <a:t>Surpass the merit of Buddha-offerings</a:t>
            </a:r>
          </a:p>
        </p:txBody>
      </p:sp>
      <p:sp>
        <p:nvSpPr>
          <p:cNvPr id="15" name="文字方塊 14">
            <a:extLst>
              <a:ext uri="{FF2B5EF4-FFF2-40B4-BE49-F238E27FC236}">
                <a16:creationId xmlns:a16="http://schemas.microsoft.com/office/drawing/2014/main" id="{64D69072-1F77-D5B7-DC24-476B820314C3}"/>
              </a:ext>
            </a:extLst>
          </p:cNvPr>
          <p:cNvSpPr txBox="1"/>
          <p:nvPr/>
        </p:nvSpPr>
        <p:spPr>
          <a:xfrm>
            <a:off x="7346930" y="5446385"/>
            <a:ext cx="4383522" cy="954107"/>
          </a:xfrm>
          <a:prstGeom prst="rect">
            <a:avLst/>
          </a:prstGeom>
          <a:noFill/>
          <a:ln>
            <a:noFill/>
          </a:ln>
        </p:spPr>
        <p:txBody>
          <a:bodyPr wrap="square" rtlCol="0">
            <a:spAutoFit/>
          </a:bodyPr>
          <a:lstStyle/>
          <a:p>
            <a:r>
              <a:rPr lang="en-US" altLang="zh-CN" sz="2800" dirty="0">
                <a:solidFill>
                  <a:srgbClr val="FFFF00"/>
                </a:solidFill>
              </a:rPr>
              <a:t>Culminating in the virtues of sutra-upholding</a:t>
            </a:r>
          </a:p>
        </p:txBody>
      </p:sp>
      <p:sp>
        <p:nvSpPr>
          <p:cNvPr id="18" name="矩形 17">
            <a:extLst>
              <a:ext uri="{FF2B5EF4-FFF2-40B4-BE49-F238E27FC236}">
                <a16:creationId xmlns:a16="http://schemas.microsoft.com/office/drawing/2014/main" id="{A8029F17-E125-236D-7B4C-46E16A50AA10}"/>
              </a:ext>
            </a:extLst>
          </p:cNvPr>
          <p:cNvSpPr/>
          <p:nvPr/>
        </p:nvSpPr>
        <p:spPr>
          <a:xfrm>
            <a:off x="19159" y="65212"/>
            <a:ext cx="12187249" cy="3507804"/>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文字方塊 18">
            <a:extLst>
              <a:ext uri="{FF2B5EF4-FFF2-40B4-BE49-F238E27FC236}">
                <a16:creationId xmlns:a16="http://schemas.microsoft.com/office/drawing/2014/main" id="{CBE8A4BD-D12B-2333-81F0-E5F89EFD7717}"/>
              </a:ext>
            </a:extLst>
          </p:cNvPr>
          <p:cNvSpPr txBox="1"/>
          <p:nvPr/>
        </p:nvSpPr>
        <p:spPr>
          <a:xfrm>
            <a:off x="208127" y="127942"/>
            <a:ext cx="11809312" cy="3303340"/>
          </a:xfrm>
          <a:prstGeom prst="rect">
            <a:avLst/>
          </a:prstGeom>
          <a:noFill/>
          <a:ln>
            <a:noFill/>
          </a:ln>
        </p:spPr>
        <p:txBody>
          <a:bodyPr wrap="square" rtlCol="0">
            <a:spAutoFit/>
          </a:bodyPr>
          <a:lstStyle/>
          <a:p>
            <a:pPr>
              <a:lnSpc>
                <a:spcPts val="3600"/>
              </a:lnSpc>
            </a:pPr>
            <a:r>
              <a:rPr lang="en-US" altLang="zh-CN" sz="2800" b="1" dirty="0">
                <a:solidFill>
                  <a:schemeClr val="bg1"/>
                </a:solidFill>
              </a:rPr>
              <a:t> </a:t>
            </a:r>
            <a:r>
              <a:rPr lang="en-US" altLang="zh-CN" sz="2800" b="1" dirty="0" err="1">
                <a:solidFill>
                  <a:schemeClr val="bg1"/>
                </a:solidFill>
              </a:rPr>
              <a:t>Subhūti</a:t>
            </a:r>
            <a:r>
              <a:rPr lang="en-US" altLang="zh-CN" sz="2800" b="1" dirty="0">
                <a:solidFill>
                  <a:schemeClr val="bg1"/>
                </a:solidFill>
              </a:rPr>
              <a:t>, billions of countless eons ago, before the time of </a:t>
            </a:r>
            <a:r>
              <a:rPr lang="en-US" altLang="zh-CN" sz="2800" b="1" dirty="0" err="1">
                <a:solidFill>
                  <a:schemeClr val="bg1"/>
                </a:solidFill>
              </a:rPr>
              <a:t>Dīpaṃkara</a:t>
            </a:r>
            <a:r>
              <a:rPr lang="en-US" altLang="zh-CN" sz="2800" b="1" dirty="0">
                <a:solidFill>
                  <a:schemeClr val="bg1"/>
                </a:solidFill>
              </a:rPr>
              <a:t> Buddha, I have encountered 84,000 billions of countless buddhas, serving them and making offerings to them without lapse. If there is also a person in the final age who is able to accept, </a:t>
            </a:r>
            <a:r>
              <a:rPr lang="en-US" altLang="zh-CN" sz="2800" b="1" dirty="0" err="1">
                <a:solidFill>
                  <a:schemeClr val="bg1"/>
                </a:solidFill>
              </a:rPr>
              <a:t>practise</a:t>
            </a:r>
            <a:r>
              <a:rPr lang="en-US" altLang="zh-CN" sz="2800" b="1" dirty="0">
                <a:solidFill>
                  <a:schemeClr val="bg1"/>
                </a:solidFill>
              </a:rPr>
              <a:t> and recite this scripture, this person's merit will be one hundred times, a hundred trillion times — nay, an incalculable number of times greater than that which I gained when I made offerings to all these buddhas. ”</a:t>
            </a:r>
          </a:p>
        </p:txBody>
      </p:sp>
    </p:spTree>
    <p:extLst>
      <p:ext uri="{BB962C8B-B14F-4D97-AF65-F5344CB8AC3E}">
        <p14:creationId xmlns:p14="http://schemas.microsoft.com/office/powerpoint/2010/main" val="129126642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0B8EB041-8963-479F-F011-3DA2F58A9BBB}"/>
              </a:ext>
            </a:extLst>
          </p:cNvPr>
          <p:cNvSpPr txBox="1"/>
          <p:nvPr/>
        </p:nvSpPr>
        <p:spPr>
          <a:xfrm>
            <a:off x="2822" y="2521059"/>
            <a:ext cx="2592288" cy="1815882"/>
          </a:xfrm>
          <a:prstGeom prst="rect">
            <a:avLst/>
          </a:prstGeom>
          <a:noFill/>
          <a:ln>
            <a:noFill/>
          </a:ln>
        </p:spPr>
        <p:txBody>
          <a:bodyPr wrap="square" rtlCol="0">
            <a:spAutoFit/>
          </a:bodyPr>
          <a:lstStyle/>
          <a:p>
            <a:r>
              <a:rPr lang="en-US" altLang="zh-CN" sz="2800" dirty="0">
                <a:solidFill>
                  <a:srgbClr val="FFFF00"/>
                </a:solidFill>
              </a:rPr>
              <a:t>Expound on non-attachment to facilitate understanding</a:t>
            </a:r>
          </a:p>
        </p:txBody>
      </p:sp>
      <p:sp>
        <p:nvSpPr>
          <p:cNvPr id="5" name="左大括弧 4">
            <a:extLst>
              <a:ext uri="{FF2B5EF4-FFF2-40B4-BE49-F238E27FC236}">
                <a16:creationId xmlns:a16="http://schemas.microsoft.com/office/drawing/2014/main" id="{33DF8075-2DA4-7A59-D790-209F984759A3}"/>
              </a:ext>
            </a:extLst>
          </p:cNvPr>
          <p:cNvSpPr/>
          <p:nvPr/>
        </p:nvSpPr>
        <p:spPr>
          <a:xfrm>
            <a:off x="2690355" y="260648"/>
            <a:ext cx="235706" cy="6408712"/>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9D10BB1C-8398-620D-4E16-2738B9A48B1D}"/>
              </a:ext>
            </a:extLst>
          </p:cNvPr>
          <p:cNvSpPr txBox="1"/>
          <p:nvPr/>
        </p:nvSpPr>
        <p:spPr>
          <a:xfrm>
            <a:off x="3026741" y="31249"/>
            <a:ext cx="2203575" cy="954107"/>
          </a:xfrm>
          <a:prstGeom prst="rect">
            <a:avLst/>
          </a:prstGeom>
          <a:noFill/>
          <a:ln>
            <a:noFill/>
          </a:ln>
        </p:spPr>
        <p:txBody>
          <a:bodyPr wrap="square" rtlCol="0">
            <a:spAutoFit/>
          </a:bodyPr>
          <a:lstStyle/>
          <a:p>
            <a:r>
              <a:rPr lang="en-US" altLang="zh-CN" sz="2800" dirty="0">
                <a:solidFill>
                  <a:srgbClr val="FFFF00"/>
                </a:solidFill>
              </a:rPr>
              <a:t>Expound on the fruition</a:t>
            </a:r>
          </a:p>
        </p:txBody>
      </p:sp>
      <p:sp>
        <p:nvSpPr>
          <p:cNvPr id="7" name="文字方塊 6">
            <a:extLst>
              <a:ext uri="{FF2B5EF4-FFF2-40B4-BE49-F238E27FC236}">
                <a16:creationId xmlns:a16="http://schemas.microsoft.com/office/drawing/2014/main" id="{F6459B42-7E69-5FA0-A5DD-336FA3540F89}"/>
              </a:ext>
            </a:extLst>
          </p:cNvPr>
          <p:cNvSpPr txBox="1"/>
          <p:nvPr/>
        </p:nvSpPr>
        <p:spPr>
          <a:xfrm>
            <a:off x="2926061" y="1412776"/>
            <a:ext cx="2664295" cy="954107"/>
          </a:xfrm>
          <a:prstGeom prst="rect">
            <a:avLst/>
          </a:prstGeom>
          <a:noFill/>
          <a:ln>
            <a:noFill/>
          </a:ln>
        </p:spPr>
        <p:txBody>
          <a:bodyPr wrap="square" rtlCol="0">
            <a:spAutoFit/>
          </a:bodyPr>
          <a:lstStyle/>
          <a:p>
            <a:r>
              <a:rPr lang="en-US" altLang="zh-CN" sz="2800" dirty="0">
                <a:solidFill>
                  <a:srgbClr val="FFFF00"/>
                </a:solidFill>
              </a:rPr>
              <a:t>Elucidate in detail the causes</a:t>
            </a:r>
          </a:p>
        </p:txBody>
      </p:sp>
      <p:sp>
        <p:nvSpPr>
          <p:cNvPr id="8" name="文字方塊 7">
            <a:extLst>
              <a:ext uri="{FF2B5EF4-FFF2-40B4-BE49-F238E27FC236}">
                <a16:creationId xmlns:a16="http://schemas.microsoft.com/office/drawing/2014/main" id="{AF3CD0B1-D135-4580-696F-B36A2B6B2272}"/>
              </a:ext>
            </a:extLst>
          </p:cNvPr>
          <p:cNvSpPr txBox="1"/>
          <p:nvPr/>
        </p:nvSpPr>
        <p:spPr>
          <a:xfrm>
            <a:off x="2926061" y="2820105"/>
            <a:ext cx="2664295" cy="954107"/>
          </a:xfrm>
          <a:prstGeom prst="rect">
            <a:avLst/>
          </a:prstGeom>
          <a:noFill/>
          <a:ln>
            <a:noFill/>
          </a:ln>
        </p:spPr>
        <p:txBody>
          <a:bodyPr wrap="square" rtlCol="0">
            <a:spAutoFit/>
          </a:bodyPr>
          <a:lstStyle/>
          <a:p>
            <a:r>
              <a:rPr lang="en-US" altLang="zh-CN" sz="2800" dirty="0">
                <a:solidFill>
                  <a:srgbClr val="FFFF00"/>
                </a:solidFill>
              </a:rPr>
              <a:t>Sutra's title and upholding</a:t>
            </a:r>
          </a:p>
        </p:txBody>
      </p:sp>
      <p:sp>
        <p:nvSpPr>
          <p:cNvPr id="9" name="文字方塊 8">
            <a:extLst>
              <a:ext uri="{FF2B5EF4-FFF2-40B4-BE49-F238E27FC236}">
                <a16:creationId xmlns:a16="http://schemas.microsoft.com/office/drawing/2014/main" id="{5AF86995-E2AC-50CE-4A81-C970FB80315B}"/>
              </a:ext>
            </a:extLst>
          </p:cNvPr>
          <p:cNvSpPr txBox="1"/>
          <p:nvPr/>
        </p:nvSpPr>
        <p:spPr>
          <a:xfrm>
            <a:off x="2946721" y="4204245"/>
            <a:ext cx="2664295" cy="1384995"/>
          </a:xfrm>
          <a:prstGeom prst="rect">
            <a:avLst/>
          </a:prstGeom>
          <a:noFill/>
          <a:ln>
            <a:noFill/>
          </a:ln>
        </p:spPr>
        <p:txBody>
          <a:bodyPr wrap="square" rtlCol="0">
            <a:spAutoFit/>
          </a:bodyPr>
          <a:lstStyle/>
          <a:p>
            <a:r>
              <a:rPr lang="en-US" altLang="zh-CN" sz="2800" dirty="0" err="1">
                <a:solidFill>
                  <a:srgbClr val="FFFF00"/>
                </a:solidFill>
              </a:rPr>
              <a:t>Actualise</a:t>
            </a:r>
            <a:r>
              <a:rPr lang="en-US" altLang="zh-CN" sz="2800" dirty="0">
                <a:solidFill>
                  <a:srgbClr val="FFFF00"/>
                </a:solidFill>
              </a:rPr>
              <a:t> the wisdom of understanding</a:t>
            </a:r>
          </a:p>
        </p:txBody>
      </p:sp>
      <p:sp>
        <p:nvSpPr>
          <p:cNvPr id="10" name="文字方塊 9">
            <a:extLst>
              <a:ext uri="{FF2B5EF4-FFF2-40B4-BE49-F238E27FC236}">
                <a16:creationId xmlns:a16="http://schemas.microsoft.com/office/drawing/2014/main" id="{CA3C356B-D5F3-15C6-ACF8-6290EF90D0D7}"/>
              </a:ext>
            </a:extLst>
          </p:cNvPr>
          <p:cNvSpPr txBox="1"/>
          <p:nvPr/>
        </p:nvSpPr>
        <p:spPr>
          <a:xfrm>
            <a:off x="2946721" y="5877272"/>
            <a:ext cx="4465730" cy="523220"/>
          </a:xfrm>
          <a:prstGeom prst="rect">
            <a:avLst/>
          </a:prstGeom>
          <a:noFill/>
          <a:ln>
            <a:noFill/>
          </a:ln>
        </p:spPr>
        <p:txBody>
          <a:bodyPr wrap="square" rtlCol="0">
            <a:spAutoFit/>
          </a:bodyPr>
          <a:lstStyle/>
          <a:p>
            <a:r>
              <a:rPr lang="en-US" altLang="zh-CN" sz="2800" b="1" dirty="0">
                <a:solidFill>
                  <a:srgbClr val="FFFF00"/>
                </a:solidFill>
              </a:rPr>
              <a:t>Manifest this sutra's merits</a:t>
            </a:r>
          </a:p>
        </p:txBody>
      </p:sp>
      <p:sp>
        <p:nvSpPr>
          <p:cNvPr id="11" name="左中括弧 10">
            <a:extLst>
              <a:ext uri="{FF2B5EF4-FFF2-40B4-BE49-F238E27FC236}">
                <a16:creationId xmlns:a16="http://schemas.microsoft.com/office/drawing/2014/main" id="{76CFC007-49AF-CF8C-242D-BEA8BF1419AF}"/>
              </a:ext>
            </a:extLst>
          </p:cNvPr>
          <p:cNvSpPr/>
          <p:nvPr/>
        </p:nvSpPr>
        <p:spPr>
          <a:xfrm>
            <a:off x="7194531" y="985356"/>
            <a:ext cx="161119" cy="5415136"/>
          </a:xfrm>
          <a:prstGeom prst="leftBracket">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7051C449-4E5F-7009-24AA-8CD0CFC3152E}"/>
              </a:ext>
            </a:extLst>
          </p:cNvPr>
          <p:cNvSpPr txBox="1"/>
          <p:nvPr/>
        </p:nvSpPr>
        <p:spPr>
          <a:xfrm>
            <a:off x="7347220" y="823337"/>
            <a:ext cx="4384475" cy="523220"/>
          </a:xfrm>
          <a:prstGeom prst="rect">
            <a:avLst/>
          </a:prstGeom>
          <a:noFill/>
          <a:ln>
            <a:noFill/>
          </a:ln>
        </p:spPr>
        <p:txBody>
          <a:bodyPr wrap="square" rtlCol="0">
            <a:spAutoFit/>
          </a:bodyPr>
          <a:lstStyle/>
          <a:p>
            <a:r>
              <a:rPr lang="en-US" altLang="zh-CN" sz="2800" dirty="0">
                <a:solidFill>
                  <a:srgbClr val="FFFF00"/>
                </a:solidFill>
              </a:rPr>
              <a:t>Generate merits and virtues</a:t>
            </a:r>
          </a:p>
        </p:txBody>
      </p:sp>
      <p:sp>
        <p:nvSpPr>
          <p:cNvPr id="13" name="文字方塊 12">
            <a:extLst>
              <a:ext uri="{FF2B5EF4-FFF2-40B4-BE49-F238E27FC236}">
                <a16:creationId xmlns:a16="http://schemas.microsoft.com/office/drawing/2014/main" id="{A11BD33D-43AF-A542-5751-0254A5CCA8F3}"/>
              </a:ext>
            </a:extLst>
          </p:cNvPr>
          <p:cNvSpPr txBox="1"/>
          <p:nvPr/>
        </p:nvSpPr>
        <p:spPr>
          <a:xfrm>
            <a:off x="7318548" y="2207756"/>
            <a:ext cx="4602904" cy="523220"/>
          </a:xfrm>
          <a:prstGeom prst="rect">
            <a:avLst/>
          </a:prstGeom>
          <a:noFill/>
          <a:ln>
            <a:noFill/>
          </a:ln>
        </p:spPr>
        <p:txBody>
          <a:bodyPr wrap="square" rtlCol="0">
            <a:spAutoFit/>
          </a:bodyPr>
          <a:lstStyle/>
          <a:p>
            <a:r>
              <a:rPr lang="en-US" altLang="zh-CN" sz="2800" dirty="0">
                <a:solidFill>
                  <a:srgbClr val="FFFF00"/>
                </a:solidFill>
              </a:rPr>
              <a:t>Eradicate karmic obstructions</a:t>
            </a:r>
          </a:p>
        </p:txBody>
      </p:sp>
      <p:sp>
        <p:nvSpPr>
          <p:cNvPr id="14" name="文字方塊 13">
            <a:extLst>
              <a:ext uri="{FF2B5EF4-FFF2-40B4-BE49-F238E27FC236}">
                <a16:creationId xmlns:a16="http://schemas.microsoft.com/office/drawing/2014/main" id="{7DE46CC6-A692-1077-06D4-F865171CB4B6}"/>
              </a:ext>
            </a:extLst>
          </p:cNvPr>
          <p:cNvSpPr txBox="1"/>
          <p:nvPr/>
        </p:nvSpPr>
        <p:spPr>
          <a:xfrm>
            <a:off x="7343800" y="3541638"/>
            <a:ext cx="5184576" cy="954107"/>
          </a:xfrm>
          <a:prstGeom prst="rect">
            <a:avLst/>
          </a:prstGeom>
          <a:noFill/>
          <a:ln>
            <a:noFill/>
          </a:ln>
        </p:spPr>
        <p:txBody>
          <a:bodyPr wrap="square" rtlCol="0">
            <a:spAutoFit/>
          </a:bodyPr>
          <a:lstStyle/>
          <a:p>
            <a:r>
              <a:rPr lang="en-US" altLang="zh-CN" sz="2800" dirty="0">
                <a:solidFill>
                  <a:srgbClr val="FFFF00"/>
                </a:solidFill>
              </a:rPr>
              <a:t>Surpass the merit of Buddha-offerings</a:t>
            </a:r>
          </a:p>
        </p:txBody>
      </p:sp>
      <p:sp>
        <p:nvSpPr>
          <p:cNvPr id="15" name="文字方塊 14">
            <a:extLst>
              <a:ext uri="{FF2B5EF4-FFF2-40B4-BE49-F238E27FC236}">
                <a16:creationId xmlns:a16="http://schemas.microsoft.com/office/drawing/2014/main" id="{9B2A028E-55EF-CA19-00B7-3569F5E06498}"/>
              </a:ext>
            </a:extLst>
          </p:cNvPr>
          <p:cNvSpPr txBox="1"/>
          <p:nvPr/>
        </p:nvSpPr>
        <p:spPr>
          <a:xfrm>
            <a:off x="7346930" y="5446385"/>
            <a:ext cx="4383522" cy="954107"/>
          </a:xfrm>
          <a:prstGeom prst="rect">
            <a:avLst/>
          </a:prstGeom>
          <a:noFill/>
          <a:ln>
            <a:noFill/>
          </a:ln>
        </p:spPr>
        <p:txBody>
          <a:bodyPr wrap="square" rtlCol="0">
            <a:spAutoFit/>
          </a:bodyPr>
          <a:lstStyle/>
          <a:p>
            <a:r>
              <a:rPr lang="en-US" altLang="zh-CN" sz="2800" b="1" dirty="0">
                <a:solidFill>
                  <a:srgbClr val="FFFF00"/>
                </a:solidFill>
              </a:rPr>
              <a:t>Culminating in the virtues of sutra-upholding</a:t>
            </a:r>
          </a:p>
        </p:txBody>
      </p:sp>
      <p:sp>
        <p:nvSpPr>
          <p:cNvPr id="16" name="矩形 15">
            <a:extLst>
              <a:ext uri="{FF2B5EF4-FFF2-40B4-BE49-F238E27FC236}">
                <a16:creationId xmlns:a16="http://schemas.microsoft.com/office/drawing/2014/main" id="{AB182776-EA58-BE45-6728-1BC4DC90CC52}"/>
              </a:ext>
            </a:extLst>
          </p:cNvPr>
          <p:cNvSpPr/>
          <p:nvPr/>
        </p:nvSpPr>
        <p:spPr>
          <a:xfrm>
            <a:off x="19159" y="908720"/>
            <a:ext cx="12187249" cy="3507804"/>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文字方塊 16">
            <a:extLst>
              <a:ext uri="{FF2B5EF4-FFF2-40B4-BE49-F238E27FC236}">
                <a16:creationId xmlns:a16="http://schemas.microsoft.com/office/drawing/2014/main" id="{09C8E1B1-8B20-21A5-D3F2-D132E688D574}"/>
              </a:ext>
            </a:extLst>
          </p:cNvPr>
          <p:cNvSpPr txBox="1"/>
          <p:nvPr/>
        </p:nvSpPr>
        <p:spPr>
          <a:xfrm>
            <a:off x="189756" y="1197966"/>
            <a:ext cx="11809312" cy="2841675"/>
          </a:xfrm>
          <a:prstGeom prst="rect">
            <a:avLst/>
          </a:prstGeom>
          <a:noFill/>
          <a:ln>
            <a:noFill/>
          </a:ln>
        </p:spPr>
        <p:txBody>
          <a:bodyPr wrap="square" rtlCol="0">
            <a:spAutoFit/>
          </a:bodyPr>
          <a:lstStyle/>
          <a:p>
            <a:pPr>
              <a:lnSpc>
                <a:spcPts val="36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if I completely elucidated the merits to be gained by good sons and good daughters in the final age who accept, </a:t>
            </a:r>
            <a:r>
              <a:rPr lang="en-US" altLang="zh-CN" sz="2800" b="1" dirty="0" err="1">
                <a:solidFill>
                  <a:schemeClr val="bg1"/>
                </a:solidFill>
              </a:rPr>
              <a:t>practise</a:t>
            </a:r>
            <a:r>
              <a:rPr lang="en-US" altLang="zh-CN" sz="2800" b="1" dirty="0">
                <a:solidFill>
                  <a:schemeClr val="bg1"/>
                </a:solidFill>
              </a:rPr>
              <a:t> and recite this scripture, there may be people who, upon its hearing, become confused, suspicious, and unbelieving. </a:t>
            </a:r>
            <a:r>
              <a:rPr lang="en-US" altLang="zh-CN" sz="2800" b="1" dirty="0" err="1">
                <a:solidFill>
                  <a:schemeClr val="bg1"/>
                </a:solidFill>
              </a:rPr>
              <a:t>Subhūti</a:t>
            </a:r>
            <a:r>
              <a:rPr lang="en-US" altLang="zh-CN" sz="2800" b="1" dirty="0">
                <a:solidFill>
                  <a:schemeClr val="bg1"/>
                </a:solidFill>
              </a:rPr>
              <a:t>, you should know that the underlying meaning of this </a:t>
            </a:r>
            <a:r>
              <a:rPr lang="en-US" altLang="zh-CN" sz="2800" b="1" dirty="0" err="1">
                <a:solidFill>
                  <a:schemeClr val="bg1"/>
                </a:solidFill>
              </a:rPr>
              <a:t>sūtra</a:t>
            </a:r>
            <a:r>
              <a:rPr lang="en-US" altLang="zh-CN" sz="2800" b="1" dirty="0">
                <a:solidFill>
                  <a:schemeClr val="bg1"/>
                </a:solidFill>
              </a:rPr>
              <a:t> is inconceivable, and the results [obtained from its practice and recitation] are also inconceivable.”</a:t>
            </a:r>
          </a:p>
        </p:txBody>
      </p:sp>
    </p:spTree>
    <p:extLst>
      <p:ext uri="{BB962C8B-B14F-4D97-AF65-F5344CB8AC3E}">
        <p14:creationId xmlns:p14="http://schemas.microsoft.com/office/powerpoint/2010/main" val="173055886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左大括弧 3">
            <a:extLst>
              <a:ext uri="{FF2B5EF4-FFF2-40B4-BE49-F238E27FC236}">
                <a16:creationId xmlns:a16="http://schemas.microsoft.com/office/drawing/2014/main" id="{1C68636E-5BB0-9659-2A46-719617EDA097}"/>
              </a:ext>
            </a:extLst>
          </p:cNvPr>
          <p:cNvSpPr/>
          <p:nvPr/>
        </p:nvSpPr>
        <p:spPr>
          <a:xfrm>
            <a:off x="45740" y="404664"/>
            <a:ext cx="328654" cy="5472608"/>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C3477CCC-60DE-3178-CCD5-B4D9220FF475}"/>
              </a:ext>
            </a:extLst>
          </p:cNvPr>
          <p:cNvSpPr txBox="1"/>
          <p:nvPr/>
        </p:nvSpPr>
        <p:spPr>
          <a:xfrm>
            <a:off x="374394" y="-27384"/>
            <a:ext cx="2448272" cy="671851"/>
          </a:xfrm>
          <a:prstGeom prst="rect">
            <a:avLst/>
          </a:prstGeom>
          <a:noFill/>
          <a:ln>
            <a:noFill/>
          </a:ln>
        </p:spPr>
        <p:txBody>
          <a:bodyPr wrap="square" rtlCol="0">
            <a:spAutoFit/>
          </a:bodyPr>
          <a:lstStyle/>
          <a:p>
            <a:pPr>
              <a:lnSpc>
                <a:spcPct val="150000"/>
              </a:lnSpc>
            </a:pPr>
            <a:r>
              <a:rPr lang="en-US" altLang="zh-CN" sz="2800" b="1" dirty="0">
                <a:solidFill>
                  <a:srgbClr val="FFFF00"/>
                </a:solidFill>
              </a:rPr>
              <a:t>Introduction</a:t>
            </a:r>
            <a:endParaRPr lang="en-US" altLang="zh-CN" sz="2800" b="1" i="1" dirty="0">
              <a:solidFill>
                <a:srgbClr val="FFFF00"/>
              </a:solidFill>
            </a:endParaRPr>
          </a:p>
        </p:txBody>
      </p:sp>
      <p:sp>
        <p:nvSpPr>
          <p:cNvPr id="6" name="文字方塊 5">
            <a:extLst>
              <a:ext uri="{FF2B5EF4-FFF2-40B4-BE49-F238E27FC236}">
                <a16:creationId xmlns:a16="http://schemas.microsoft.com/office/drawing/2014/main" id="{39E3219B-52FB-DE00-95F7-61984A90775D}"/>
              </a:ext>
            </a:extLst>
          </p:cNvPr>
          <p:cNvSpPr txBox="1"/>
          <p:nvPr/>
        </p:nvSpPr>
        <p:spPr>
          <a:xfrm>
            <a:off x="267412" y="1245860"/>
            <a:ext cx="1806809" cy="954107"/>
          </a:xfrm>
          <a:prstGeom prst="rect">
            <a:avLst/>
          </a:prstGeom>
          <a:noFill/>
          <a:ln>
            <a:noFill/>
          </a:ln>
        </p:spPr>
        <p:txBody>
          <a:bodyPr wrap="square" rtlCol="0">
            <a:spAutoFit/>
          </a:bodyPr>
          <a:lstStyle/>
          <a:p>
            <a:r>
              <a:rPr lang="en-US" altLang="zh-CN" sz="2800" b="1" dirty="0">
                <a:solidFill>
                  <a:srgbClr val="FFFF00"/>
                </a:solidFill>
              </a:rPr>
              <a:t>Main </a:t>
            </a:r>
          </a:p>
          <a:p>
            <a:r>
              <a:rPr lang="en-US" altLang="zh-CN" sz="2800" b="1" dirty="0">
                <a:solidFill>
                  <a:srgbClr val="FFFF00"/>
                </a:solidFill>
              </a:rPr>
              <a:t>teaching</a:t>
            </a:r>
            <a:endParaRPr lang="en-US" altLang="zh-CN" sz="2800" b="1" i="1" dirty="0">
              <a:solidFill>
                <a:srgbClr val="FFFF00"/>
              </a:solidFill>
            </a:endParaRPr>
          </a:p>
        </p:txBody>
      </p:sp>
      <p:sp>
        <p:nvSpPr>
          <p:cNvPr id="7" name="文字方塊 6">
            <a:extLst>
              <a:ext uri="{FF2B5EF4-FFF2-40B4-BE49-F238E27FC236}">
                <a16:creationId xmlns:a16="http://schemas.microsoft.com/office/drawing/2014/main" id="{52A12453-AA80-6C63-A940-A575F9AA93B5}"/>
              </a:ext>
            </a:extLst>
          </p:cNvPr>
          <p:cNvSpPr txBox="1"/>
          <p:nvPr/>
        </p:nvSpPr>
        <p:spPr>
          <a:xfrm>
            <a:off x="347047" y="5349437"/>
            <a:ext cx="10153128" cy="671851"/>
          </a:xfrm>
          <a:prstGeom prst="rect">
            <a:avLst/>
          </a:prstGeom>
          <a:noFill/>
          <a:ln>
            <a:noFill/>
          </a:ln>
        </p:spPr>
        <p:txBody>
          <a:bodyPr wrap="square" rtlCol="0">
            <a:spAutoFit/>
          </a:bodyPr>
          <a:lstStyle/>
          <a:p>
            <a:pPr>
              <a:lnSpc>
                <a:spcPct val="150000"/>
              </a:lnSpc>
            </a:pPr>
            <a:r>
              <a:rPr lang="en-US" altLang="zh-CN" sz="2800" b="1" dirty="0">
                <a:solidFill>
                  <a:srgbClr val="FFFF00"/>
                </a:solidFill>
              </a:rPr>
              <a:t>Dissemination</a:t>
            </a:r>
            <a:endParaRPr lang="en-US" altLang="zh-CN" sz="2800" b="1" i="1" dirty="0">
              <a:solidFill>
                <a:srgbClr val="FFFF00"/>
              </a:solidFill>
            </a:endParaRPr>
          </a:p>
        </p:txBody>
      </p:sp>
      <p:sp>
        <p:nvSpPr>
          <p:cNvPr id="8" name="左大括弧 7">
            <a:extLst>
              <a:ext uri="{FF2B5EF4-FFF2-40B4-BE49-F238E27FC236}">
                <a16:creationId xmlns:a16="http://schemas.microsoft.com/office/drawing/2014/main" id="{9A99A5B4-D301-3C62-244C-5F5E72EF2118}"/>
              </a:ext>
            </a:extLst>
          </p:cNvPr>
          <p:cNvSpPr/>
          <p:nvPr/>
        </p:nvSpPr>
        <p:spPr>
          <a:xfrm>
            <a:off x="1740881" y="785596"/>
            <a:ext cx="246968" cy="1707300"/>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9" name="文字方塊 8">
            <a:extLst>
              <a:ext uri="{FF2B5EF4-FFF2-40B4-BE49-F238E27FC236}">
                <a16:creationId xmlns:a16="http://schemas.microsoft.com/office/drawing/2014/main" id="{A8C922A8-6990-2E45-C335-0DD4DAA48A3A}"/>
              </a:ext>
            </a:extLst>
          </p:cNvPr>
          <p:cNvSpPr txBox="1"/>
          <p:nvPr/>
        </p:nvSpPr>
        <p:spPr>
          <a:xfrm>
            <a:off x="1987849" y="433560"/>
            <a:ext cx="2810419" cy="523220"/>
          </a:xfrm>
          <a:prstGeom prst="rect">
            <a:avLst/>
          </a:prstGeom>
          <a:noFill/>
          <a:ln>
            <a:noFill/>
          </a:ln>
        </p:spPr>
        <p:txBody>
          <a:bodyPr wrap="square" rtlCol="0">
            <a:spAutoFit/>
          </a:bodyPr>
          <a:lstStyle/>
          <a:p>
            <a:r>
              <a:rPr lang="en-US" altLang="zh-CN" sz="2800" dirty="0" err="1">
                <a:solidFill>
                  <a:srgbClr val="FFFF00"/>
                </a:solidFill>
              </a:rPr>
              <a:t>Subhūti’s</a:t>
            </a:r>
            <a:r>
              <a:rPr lang="en-US" altLang="zh-CN" sz="2800" dirty="0">
                <a:solidFill>
                  <a:srgbClr val="FFFF00"/>
                </a:solidFill>
              </a:rPr>
              <a:t> request</a:t>
            </a:r>
            <a:endParaRPr lang="en-US" altLang="zh-CN" sz="2800" i="1" dirty="0">
              <a:solidFill>
                <a:srgbClr val="FFFF00"/>
              </a:solidFill>
            </a:endParaRPr>
          </a:p>
        </p:txBody>
      </p:sp>
      <p:sp>
        <p:nvSpPr>
          <p:cNvPr id="10" name="文字方塊 9">
            <a:extLst>
              <a:ext uri="{FF2B5EF4-FFF2-40B4-BE49-F238E27FC236}">
                <a16:creationId xmlns:a16="http://schemas.microsoft.com/office/drawing/2014/main" id="{DA821909-7BCE-E633-4224-9FEF742F825C}"/>
              </a:ext>
            </a:extLst>
          </p:cNvPr>
          <p:cNvSpPr txBox="1"/>
          <p:nvPr/>
        </p:nvSpPr>
        <p:spPr>
          <a:xfrm>
            <a:off x="1896303" y="2016811"/>
            <a:ext cx="1806809" cy="954107"/>
          </a:xfrm>
          <a:prstGeom prst="rect">
            <a:avLst/>
          </a:prstGeom>
          <a:noFill/>
          <a:ln>
            <a:noFill/>
          </a:ln>
        </p:spPr>
        <p:txBody>
          <a:bodyPr wrap="square" rtlCol="0">
            <a:spAutoFit/>
          </a:bodyPr>
          <a:lstStyle/>
          <a:p>
            <a:r>
              <a:rPr lang="en-US" altLang="zh-CN" sz="2800" b="1" dirty="0">
                <a:solidFill>
                  <a:srgbClr val="FFFF00"/>
                </a:solidFill>
              </a:rPr>
              <a:t>Buddha’s </a:t>
            </a:r>
          </a:p>
          <a:p>
            <a:r>
              <a:rPr lang="en-US" altLang="zh-CN" sz="2800" b="1" dirty="0">
                <a:solidFill>
                  <a:srgbClr val="FFFF00"/>
                </a:solidFill>
              </a:rPr>
              <a:t>response</a:t>
            </a:r>
            <a:endParaRPr lang="en-US" altLang="zh-CN" sz="2800" b="1" i="1" dirty="0">
              <a:solidFill>
                <a:srgbClr val="FFFF00"/>
              </a:solidFill>
            </a:endParaRPr>
          </a:p>
        </p:txBody>
      </p:sp>
      <p:sp>
        <p:nvSpPr>
          <p:cNvPr id="11" name="左大括弧 10">
            <a:extLst>
              <a:ext uri="{FF2B5EF4-FFF2-40B4-BE49-F238E27FC236}">
                <a16:creationId xmlns:a16="http://schemas.microsoft.com/office/drawing/2014/main" id="{D6198817-AE1F-39E3-55E3-18F48702BA62}"/>
              </a:ext>
            </a:extLst>
          </p:cNvPr>
          <p:cNvSpPr/>
          <p:nvPr/>
        </p:nvSpPr>
        <p:spPr>
          <a:xfrm>
            <a:off x="3358108" y="1105411"/>
            <a:ext cx="248112" cy="282764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7A2C20E8-A4F3-C4DE-5097-B77BCA698B4B}"/>
              </a:ext>
            </a:extLst>
          </p:cNvPr>
          <p:cNvSpPr txBox="1"/>
          <p:nvPr/>
        </p:nvSpPr>
        <p:spPr>
          <a:xfrm>
            <a:off x="3586373" y="836712"/>
            <a:ext cx="1638648" cy="954107"/>
          </a:xfrm>
          <a:prstGeom prst="rect">
            <a:avLst/>
          </a:prstGeom>
          <a:noFill/>
          <a:ln>
            <a:noFill/>
          </a:ln>
        </p:spPr>
        <p:txBody>
          <a:bodyPr wrap="square" rtlCol="0">
            <a:spAutoFit/>
          </a:bodyPr>
          <a:lstStyle/>
          <a:p>
            <a:r>
              <a:rPr lang="en-US" altLang="zh-CN" sz="2800" dirty="0">
                <a:solidFill>
                  <a:srgbClr val="FFFF00"/>
                </a:solidFill>
              </a:rPr>
              <a:t>Short response</a:t>
            </a:r>
          </a:p>
        </p:txBody>
      </p:sp>
      <p:sp>
        <p:nvSpPr>
          <p:cNvPr id="13" name="文字方塊 12">
            <a:extLst>
              <a:ext uri="{FF2B5EF4-FFF2-40B4-BE49-F238E27FC236}">
                <a16:creationId xmlns:a16="http://schemas.microsoft.com/office/drawing/2014/main" id="{72A58158-DE53-4282-1E14-BEC169299739}"/>
              </a:ext>
            </a:extLst>
          </p:cNvPr>
          <p:cNvSpPr txBox="1"/>
          <p:nvPr/>
        </p:nvSpPr>
        <p:spPr>
          <a:xfrm>
            <a:off x="3551503" y="2978949"/>
            <a:ext cx="1571141" cy="954107"/>
          </a:xfrm>
          <a:prstGeom prst="rect">
            <a:avLst/>
          </a:prstGeom>
          <a:noFill/>
          <a:ln>
            <a:noFill/>
          </a:ln>
        </p:spPr>
        <p:txBody>
          <a:bodyPr wrap="square" rtlCol="0">
            <a:spAutoFit/>
          </a:bodyPr>
          <a:lstStyle/>
          <a:p>
            <a:r>
              <a:rPr lang="en-US" altLang="zh-CN" sz="2800" b="1" dirty="0">
                <a:solidFill>
                  <a:srgbClr val="FFFF00"/>
                </a:solidFill>
              </a:rPr>
              <a:t>Detailed response</a:t>
            </a:r>
          </a:p>
        </p:txBody>
      </p:sp>
      <p:sp>
        <p:nvSpPr>
          <p:cNvPr id="14" name="左大括弧 13">
            <a:extLst>
              <a:ext uri="{FF2B5EF4-FFF2-40B4-BE49-F238E27FC236}">
                <a16:creationId xmlns:a16="http://schemas.microsoft.com/office/drawing/2014/main" id="{AC12E94D-A4C1-F211-852C-5ADFB609DAFC}"/>
              </a:ext>
            </a:extLst>
          </p:cNvPr>
          <p:cNvSpPr/>
          <p:nvPr/>
        </p:nvSpPr>
        <p:spPr>
          <a:xfrm>
            <a:off x="4942284" y="1556792"/>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2A3D269B-D8F7-D7D9-892C-E699E9DFB52F}"/>
              </a:ext>
            </a:extLst>
          </p:cNvPr>
          <p:cNvSpPr txBox="1"/>
          <p:nvPr/>
        </p:nvSpPr>
        <p:spPr>
          <a:xfrm>
            <a:off x="5316567" y="43153"/>
            <a:ext cx="2607469" cy="3108543"/>
          </a:xfrm>
          <a:prstGeom prst="rect">
            <a:avLst/>
          </a:prstGeom>
          <a:noFill/>
          <a:ln>
            <a:noFill/>
          </a:ln>
        </p:spPr>
        <p:txBody>
          <a:bodyPr wrap="square" rtlCol="0">
            <a:spAutoFit/>
          </a:bodyPr>
          <a:lstStyle/>
          <a:p>
            <a:r>
              <a:rPr lang="en-US" altLang="zh-CN" sz="2800" dirty="0">
                <a:solidFill>
                  <a:srgbClr val="FFFF00"/>
                </a:solidFill>
              </a:rPr>
              <a:t>In reference to </a:t>
            </a:r>
            <a:r>
              <a:rPr lang="en-US" altLang="zh-CN" sz="2800" b="1" dirty="0">
                <a:solidFill>
                  <a:srgbClr val="FFFF00"/>
                </a:solidFill>
              </a:rPr>
              <a:t>phenomena</a:t>
            </a:r>
            <a:r>
              <a:rPr lang="en-US" altLang="zh-CN" sz="2800" dirty="0">
                <a:solidFill>
                  <a:srgbClr val="FFFF00"/>
                </a:solidFill>
              </a:rPr>
              <a:t>, non-attachment is clarified in order to reveal the </a:t>
            </a:r>
            <a:r>
              <a:rPr lang="en-US" altLang="zh-CN" sz="2800" b="1" dirty="0">
                <a:solidFill>
                  <a:srgbClr val="FFFF00"/>
                </a:solidFill>
              </a:rPr>
              <a:t>wisdom</a:t>
            </a:r>
            <a:r>
              <a:rPr lang="en-US" altLang="zh-CN" sz="2800" dirty="0">
                <a:solidFill>
                  <a:srgbClr val="FFFF00"/>
                </a:solidFill>
              </a:rPr>
              <a:t> of </a:t>
            </a:r>
            <a:r>
              <a:rPr lang="en-US" altLang="zh-CN" sz="2800" dirty="0" err="1">
                <a:solidFill>
                  <a:srgbClr val="FFFF00"/>
                </a:solidFill>
              </a:rPr>
              <a:t>prajñā</a:t>
            </a:r>
            <a:r>
              <a:rPr lang="en-US" altLang="zh-CN" sz="2800" dirty="0">
                <a:solidFill>
                  <a:srgbClr val="FFFF00"/>
                </a:solidFill>
              </a:rPr>
              <a:t>.</a:t>
            </a:r>
          </a:p>
        </p:txBody>
      </p:sp>
      <p:sp>
        <p:nvSpPr>
          <p:cNvPr id="16" name="文字方塊 15">
            <a:extLst>
              <a:ext uri="{FF2B5EF4-FFF2-40B4-BE49-F238E27FC236}">
                <a16:creationId xmlns:a16="http://schemas.microsoft.com/office/drawing/2014/main" id="{F5092C71-8FBF-2B48-4C5F-238533ACBA2D}"/>
              </a:ext>
            </a:extLst>
          </p:cNvPr>
          <p:cNvSpPr txBox="1"/>
          <p:nvPr/>
        </p:nvSpPr>
        <p:spPr>
          <a:xfrm>
            <a:off x="5256588" y="3429000"/>
            <a:ext cx="2607468" cy="3108543"/>
          </a:xfrm>
          <a:prstGeom prst="rect">
            <a:avLst/>
          </a:prstGeom>
          <a:noFill/>
          <a:ln>
            <a:noFill/>
          </a:ln>
        </p:spPr>
        <p:txBody>
          <a:bodyPr wrap="square" rtlCol="0">
            <a:spAutoFit/>
          </a:bodyPr>
          <a:lstStyle/>
          <a:p>
            <a:r>
              <a:rPr lang="en-US" altLang="zh-CN" sz="2800" dirty="0">
                <a:solidFill>
                  <a:srgbClr val="FFFF00"/>
                </a:solidFill>
              </a:rPr>
              <a:t>In reference to </a:t>
            </a:r>
            <a:r>
              <a:rPr lang="en-US" altLang="zh-CN" sz="2800" b="1" dirty="0">
                <a:solidFill>
                  <a:srgbClr val="FFFF00"/>
                </a:solidFill>
              </a:rPr>
              <a:t>mind</a:t>
            </a:r>
            <a:r>
              <a:rPr lang="en-US" altLang="zh-CN" sz="2800" dirty="0">
                <a:solidFill>
                  <a:srgbClr val="FFFF00"/>
                </a:solidFill>
              </a:rPr>
              <a:t>, non-attachment is clarified in order to reveal the </a:t>
            </a:r>
            <a:r>
              <a:rPr lang="en-US" altLang="zh-CN" sz="2800" b="1" dirty="0">
                <a:solidFill>
                  <a:srgbClr val="FFFF00"/>
                </a:solidFill>
              </a:rPr>
              <a:t>true nature  </a:t>
            </a:r>
            <a:r>
              <a:rPr lang="en-US" altLang="zh-CN" sz="2800" dirty="0">
                <a:solidFill>
                  <a:srgbClr val="FFFF00"/>
                </a:solidFill>
              </a:rPr>
              <a:t>of </a:t>
            </a:r>
            <a:r>
              <a:rPr lang="en-US" altLang="zh-CN" sz="2800" dirty="0" err="1">
                <a:solidFill>
                  <a:srgbClr val="FFFF00"/>
                </a:solidFill>
              </a:rPr>
              <a:t>prajñā</a:t>
            </a:r>
            <a:r>
              <a:rPr lang="en-US" altLang="zh-CN" sz="2800" dirty="0">
                <a:solidFill>
                  <a:srgbClr val="FFFF00"/>
                </a:solidFill>
              </a:rPr>
              <a:t>.</a:t>
            </a:r>
          </a:p>
        </p:txBody>
      </p:sp>
      <p:sp>
        <p:nvSpPr>
          <p:cNvPr id="17" name="左大括弧 16">
            <a:extLst>
              <a:ext uri="{FF2B5EF4-FFF2-40B4-BE49-F238E27FC236}">
                <a16:creationId xmlns:a16="http://schemas.microsoft.com/office/drawing/2014/main" id="{DFC28408-43FC-3566-D635-BC8BF0AE195E}"/>
              </a:ext>
            </a:extLst>
          </p:cNvPr>
          <p:cNvSpPr/>
          <p:nvPr/>
        </p:nvSpPr>
        <p:spPr>
          <a:xfrm>
            <a:off x="7678589" y="433559"/>
            <a:ext cx="245448" cy="2275361"/>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8" name="文字方塊 17">
            <a:extLst>
              <a:ext uri="{FF2B5EF4-FFF2-40B4-BE49-F238E27FC236}">
                <a16:creationId xmlns:a16="http://schemas.microsoft.com/office/drawing/2014/main" id="{BC46CBA0-0035-871F-C0C4-ABC5D7B636F1}"/>
              </a:ext>
            </a:extLst>
          </p:cNvPr>
          <p:cNvSpPr txBox="1"/>
          <p:nvPr/>
        </p:nvSpPr>
        <p:spPr>
          <a:xfrm>
            <a:off x="8062237" y="28443"/>
            <a:ext cx="3936832" cy="954107"/>
          </a:xfrm>
          <a:prstGeom prst="rect">
            <a:avLst/>
          </a:prstGeom>
          <a:noFill/>
          <a:ln>
            <a:noFill/>
          </a:ln>
        </p:spPr>
        <p:txBody>
          <a:bodyPr wrap="square" rtlCol="0">
            <a:spAutoFit/>
          </a:bodyPr>
          <a:lstStyle/>
          <a:p>
            <a:r>
              <a:rPr lang="en-US" altLang="zh-CN" sz="2800" dirty="0">
                <a:solidFill>
                  <a:srgbClr val="FFFF00"/>
                </a:solidFill>
              </a:rPr>
              <a:t>Indicate non-attachment to generate </a:t>
            </a:r>
            <a:r>
              <a:rPr lang="en-US" altLang="zh-CN" sz="2800" b="1" dirty="0">
                <a:solidFill>
                  <a:srgbClr val="FFFF00"/>
                </a:solidFill>
              </a:rPr>
              <a:t>faith</a:t>
            </a:r>
          </a:p>
        </p:txBody>
      </p:sp>
      <p:sp>
        <p:nvSpPr>
          <p:cNvPr id="19" name="文字方塊 18">
            <a:extLst>
              <a:ext uri="{FF2B5EF4-FFF2-40B4-BE49-F238E27FC236}">
                <a16:creationId xmlns:a16="http://schemas.microsoft.com/office/drawing/2014/main" id="{E0518CC3-EF50-01EA-15D5-0C46DA6BF6F6}"/>
              </a:ext>
            </a:extLst>
          </p:cNvPr>
          <p:cNvSpPr txBox="1"/>
          <p:nvPr/>
        </p:nvSpPr>
        <p:spPr>
          <a:xfrm>
            <a:off x="8015582" y="1662477"/>
            <a:ext cx="4173243" cy="1384995"/>
          </a:xfrm>
          <a:prstGeom prst="rect">
            <a:avLst/>
          </a:prstGeom>
          <a:noFill/>
          <a:ln>
            <a:noFill/>
          </a:ln>
        </p:spPr>
        <p:txBody>
          <a:bodyPr wrap="square" rtlCol="0">
            <a:spAutoFit/>
          </a:bodyPr>
          <a:lstStyle/>
          <a:p>
            <a:r>
              <a:rPr lang="en-US" altLang="zh-CN" sz="2800" dirty="0">
                <a:solidFill>
                  <a:srgbClr val="FFFF00"/>
                </a:solidFill>
              </a:rPr>
              <a:t>Expound on non-attachment to facilitate </a:t>
            </a:r>
            <a:r>
              <a:rPr lang="en-US" altLang="zh-CN" sz="2800" b="1" dirty="0">
                <a:solidFill>
                  <a:srgbClr val="FFFF00"/>
                </a:solidFill>
              </a:rPr>
              <a:t>understanding</a:t>
            </a:r>
          </a:p>
        </p:txBody>
      </p:sp>
      <p:sp>
        <p:nvSpPr>
          <p:cNvPr id="20" name="左大括弧 19">
            <a:extLst>
              <a:ext uri="{FF2B5EF4-FFF2-40B4-BE49-F238E27FC236}">
                <a16:creationId xmlns:a16="http://schemas.microsoft.com/office/drawing/2014/main" id="{7B8ADCC8-8F89-CA0F-CE5E-10454B64409F}"/>
              </a:ext>
            </a:extLst>
          </p:cNvPr>
          <p:cNvSpPr/>
          <p:nvPr/>
        </p:nvSpPr>
        <p:spPr>
          <a:xfrm>
            <a:off x="7678588" y="3717032"/>
            <a:ext cx="297074" cy="213430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21" name="文字方塊 20">
            <a:extLst>
              <a:ext uri="{FF2B5EF4-FFF2-40B4-BE49-F238E27FC236}">
                <a16:creationId xmlns:a16="http://schemas.microsoft.com/office/drawing/2014/main" id="{03A749B8-79B3-455D-FF65-54ED00335F7C}"/>
              </a:ext>
            </a:extLst>
          </p:cNvPr>
          <p:cNvSpPr txBox="1"/>
          <p:nvPr/>
        </p:nvSpPr>
        <p:spPr>
          <a:xfrm>
            <a:off x="8063769" y="3383732"/>
            <a:ext cx="3936832" cy="1384995"/>
          </a:xfrm>
          <a:prstGeom prst="rect">
            <a:avLst/>
          </a:prstGeom>
          <a:noFill/>
          <a:ln>
            <a:noFill/>
          </a:ln>
        </p:spPr>
        <p:txBody>
          <a:bodyPr wrap="square" rtlCol="0">
            <a:spAutoFit/>
          </a:bodyPr>
          <a:lstStyle/>
          <a:p>
            <a:r>
              <a:rPr lang="en-US" altLang="zh-CN" sz="2800" b="1" dirty="0">
                <a:solidFill>
                  <a:srgbClr val="FFFF00"/>
                </a:solidFill>
              </a:rPr>
              <a:t>Deeply contemplate non-attachment to advance practice</a:t>
            </a:r>
          </a:p>
        </p:txBody>
      </p:sp>
      <p:sp>
        <p:nvSpPr>
          <p:cNvPr id="22" name="文字方塊 21">
            <a:extLst>
              <a:ext uri="{FF2B5EF4-FFF2-40B4-BE49-F238E27FC236}">
                <a16:creationId xmlns:a16="http://schemas.microsoft.com/office/drawing/2014/main" id="{70E42BC4-0C82-C993-639F-727203565E59}"/>
              </a:ext>
            </a:extLst>
          </p:cNvPr>
          <p:cNvSpPr txBox="1"/>
          <p:nvPr/>
        </p:nvSpPr>
        <p:spPr>
          <a:xfrm>
            <a:off x="8038628" y="5068341"/>
            <a:ext cx="4173243" cy="1384995"/>
          </a:xfrm>
          <a:prstGeom prst="rect">
            <a:avLst/>
          </a:prstGeom>
          <a:noFill/>
          <a:ln>
            <a:noFill/>
          </a:ln>
        </p:spPr>
        <p:txBody>
          <a:bodyPr wrap="square" rtlCol="0">
            <a:spAutoFit/>
          </a:bodyPr>
          <a:lstStyle/>
          <a:p>
            <a:r>
              <a:rPr lang="en-US" altLang="zh-CN" sz="2800" dirty="0">
                <a:solidFill>
                  <a:srgbClr val="FFFF00"/>
                </a:solidFill>
              </a:rPr>
              <a:t>Ultimately abide in non-attachment to attain </a:t>
            </a:r>
            <a:r>
              <a:rPr lang="en-US" altLang="zh-CN" sz="2800" b="1" dirty="0" err="1">
                <a:solidFill>
                  <a:srgbClr val="FFFF00"/>
                </a:solidFill>
              </a:rPr>
              <a:t>realisation</a:t>
            </a:r>
            <a:endParaRPr lang="en-US" altLang="zh-CN" sz="2800" b="1" dirty="0">
              <a:solidFill>
                <a:srgbClr val="FFFF00"/>
              </a:solidFill>
            </a:endParaRPr>
          </a:p>
        </p:txBody>
      </p:sp>
      <p:sp>
        <p:nvSpPr>
          <p:cNvPr id="23" name="矩形 22">
            <a:extLst>
              <a:ext uri="{FF2B5EF4-FFF2-40B4-BE49-F238E27FC236}">
                <a16:creationId xmlns:a16="http://schemas.microsoft.com/office/drawing/2014/main" id="{35CBF84A-4F5D-4E7E-5D53-9A842EC9BB9F}"/>
              </a:ext>
            </a:extLst>
          </p:cNvPr>
          <p:cNvSpPr/>
          <p:nvPr/>
        </p:nvSpPr>
        <p:spPr>
          <a:xfrm>
            <a:off x="7975662" y="3383732"/>
            <a:ext cx="3936832" cy="1413420"/>
          </a:xfrm>
          <a:prstGeom prst="rect">
            <a:avLst/>
          </a:prstGeom>
          <a:no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834541311"/>
      </p:ext>
    </p:extLst>
  </p:cSld>
  <p:clrMapOvr>
    <a:overrideClrMapping bg1="lt1" tx1="dk1" bg2="lt2" tx2="dk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EE66AD42-E42D-5AFD-C056-8753E52A58AE}"/>
              </a:ext>
            </a:extLst>
          </p:cNvPr>
          <p:cNvSpPr txBox="1"/>
          <p:nvPr/>
        </p:nvSpPr>
        <p:spPr>
          <a:xfrm>
            <a:off x="25814" y="1988840"/>
            <a:ext cx="2036150" cy="2677656"/>
          </a:xfrm>
          <a:prstGeom prst="rect">
            <a:avLst/>
          </a:prstGeom>
          <a:noFill/>
        </p:spPr>
        <p:txBody>
          <a:bodyPr wrap="square">
            <a:spAutoFit/>
          </a:bodyPr>
          <a:lstStyle/>
          <a:p>
            <a:r>
              <a:rPr lang="en-US" altLang="zh-CN" sz="2800" dirty="0">
                <a:solidFill>
                  <a:srgbClr val="FFFF00"/>
                </a:solidFill>
              </a:rPr>
              <a:t>Deeply contemplate non-attachment to advance practice</a:t>
            </a:r>
          </a:p>
        </p:txBody>
      </p:sp>
      <p:sp>
        <p:nvSpPr>
          <p:cNvPr id="6" name="左大括弧 5">
            <a:extLst>
              <a:ext uri="{FF2B5EF4-FFF2-40B4-BE49-F238E27FC236}">
                <a16:creationId xmlns:a16="http://schemas.microsoft.com/office/drawing/2014/main" id="{6E47D585-21D8-36E9-D171-A10718089674}"/>
              </a:ext>
            </a:extLst>
          </p:cNvPr>
          <p:cNvSpPr/>
          <p:nvPr/>
        </p:nvSpPr>
        <p:spPr>
          <a:xfrm>
            <a:off x="1943520" y="980728"/>
            <a:ext cx="406476" cy="4896544"/>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7" name="文字方塊 6">
            <a:extLst>
              <a:ext uri="{FF2B5EF4-FFF2-40B4-BE49-F238E27FC236}">
                <a16:creationId xmlns:a16="http://schemas.microsoft.com/office/drawing/2014/main" id="{CB316C27-E232-F9A6-C139-67ABC9723C8A}"/>
              </a:ext>
            </a:extLst>
          </p:cNvPr>
          <p:cNvSpPr txBox="1"/>
          <p:nvPr/>
        </p:nvSpPr>
        <p:spPr>
          <a:xfrm>
            <a:off x="2349996" y="386661"/>
            <a:ext cx="5060486" cy="954107"/>
          </a:xfrm>
          <a:prstGeom prst="rect">
            <a:avLst/>
          </a:prstGeom>
          <a:noFill/>
        </p:spPr>
        <p:txBody>
          <a:bodyPr wrap="square">
            <a:spAutoFit/>
          </a:bodyPr>
          <a:lstStyle/>
          <a:p>
            <a:r>
              <a:rPr lang="en-US" altLang="zh-CN" sz="2800" b="1" dirty="0">
                <a:solidFill>
                  <a:srgbClr val="FFFF00"/>
                </a:solidFill>
              </a:rPr>
              <a:t>Awaken Bodhicitta without attachment to dharmas</a:t>
            </a:r>
          </a:p>
        </p:txBody>
      </p:sp>
      <p:sp>
        <p:nvSpPr>
          <p:cNvPr id="8" name="文字方塊 7">
            <a:extLst>
              <a:ext uri="{FF2B5EF4-FFF2-40B4-BE49-F238E27FC236}">
                <a16:creationId xmlns:a16="http://schemas.microsoft.com/office/drawing/2014/main" id="{AD9308B1-9321-8EF4-5E84-2C5FF479C6E9}"/>
              </a:ext>
            </a:extLst>
          </p:cNvPr>
          <p:cNvSpPr txBox="1"/>
          <p:nvPr/>
        </p:nvSpPr>
        <p:spPr>
          <a:xfrm>
            <a:off x="2258062" y="2762925"/>
            <a:ext cx="5060486" cy="954107"/>
          </a:xfrm>
          <a:prstGeom prst="rect">
            <a:avLst/>
          </a:prstGeom>
          <a:noFill/>
        </p:spPr>
        <p:txBody>
          <a:bodyPr wrap="square">
            <a:spAutoFit/>
          </a:bodyPr>
          <a:lstStyle/>
          <a:p>
            <a:r>
              <a:rPr lang="en-US" altLang="zh-CN" sz="2800" dirty="0">
                <a:solidFill>
                  <a:srgbClr val="FFFF00"/>
                </a:solidFill>
              </a:rPr>
              <a:t>Elucidate causes through the manifestation of fruition</a:t>
            </a:r>
          </a:p>
        </p:txBody>
      </p:sp>
      <p:sp>
        <p:nvSpPr>
          <p:cNvPr id="9" name="文字方塊 8">
            <a:extLst>
              <a:ext uri="{FF2B5EF4-FFF2-40B4-BE49-F238E27FC236}">
                <a16:creationId xmlns:a16="http://schemas.microsoft.com/office/drawing/2014/main" id="{C389ABE7-0E98-2E49-A2D4-528FA2C20F7A}"/>
              </a:ext>
            </a:extLst>
          </p:cNvPr>
          <p:cNvSpPr txBox="1"/>
          <p:nvPr/>
        </p:nvSpPr>
        <p:spPr>
          <a:xfrm>
            <a:off x="2258062" y="5445224"/>
            <a:ext cx="5060486" cy="954107"/>
          </a:xfrm>
          <a:prstGeom prst="rect">
            <a:avLst/>
          </a:prstGeom>
          <a:noFill/>
        </p:spPr>
        <p:txBody>
          <a:bodyPr wrap="square">
            <a:spAutoFit/>
          </a:bodyPr>
          <a:lstStyle/>
          <a:p>
            <a:r>
              <a:rPr lang="en-US" altLang="zh-CN" sz="2800" dirty="0">
                <a:solidFill>
                  <a:srgbClr val="FFFF00"/>
                </a:solidFill>
              </a:rPr>
              <a:t>Reveal supreme excellence and exhort universal practice</a:t>
            </a:r>
          </a:p>
        </p:txBody>
      </p:sp>
      <p:sp>
        <p:nvSpPr>
          <p:cNvPr id="10" name="矩形 9">
            <a:extLst>
              <a:ext uri="{FF2B5EF4-FFF2-40B4-BE49-F238E27FC236}">
                <a16:creationId xmlns:a16="http://schemas.microsoft.com/office/drawing/2014/main" id="{0C1B2CC5-3B34-6C19-ABF4-4072E54DEADC}"/>
              </a:ext>
            </a:extLst>
          </p:cNvPr>
          <p:cNvSpPr/>
          <p:nvPr/>
        </p:nvSpPr>
        <p:spPr>
          <a:xfrm>
            <a:off x="19159" y="1556792"/>
            <a:ext cx="12187249" cy="5212730"/>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文字方塊 10">
            <a:extLst>
              <a:ext uri="{FF2B5EF4-FFF2-40B4-BE49-F238E27FC236}">
                <a16:creationId xmlns:a16="http://schemas.microsoft.com/office/drawing/2014/main" id="{8292097B-425C-59FE-380A-97361CE0043F}"/>
              </a:ext>
            </a:extLst>
          </p:cNvPr>
          <p:cNvSpPr txBox="1"/>
          <p:nvPr/>
        </p:nvSpPr>
        <p:spPr>
          <a:xfrm>
            <a:off x="208127" y="1619522"/>
            <a:ext cx="11809312" cy="5150000"/>
          </a:xfrm>
          <a:prstGeom prst="rect">
            <a:avLst/>
          </a:prstGeom>
          <a:noFill/>
          <a:ln>
            <a:noFill/>
          </a:ln>
        </p:spPr>
        <p:txBody>
          <a:bodyPr wrap="square" rtlCol="0">
            <a:spAutoFit/>
          </a:bodyPr>
          <a:lstStyle/>
          <a:p>
            <a:pPr>
              <a:lnSpc>
                <a:spcPts val="3600"/>
              </a:lnSpc>
            </a:pPr>
            <a:r>
              <a:rPr lang="en-US" altLang="zh-CN" sz="2800" b="1" dirty="0">
                <a:solidFill>
                  <a:schemeClr val="bg1"/>
                </a:solidFill>
              </a:rPr>
              <a:t>Then </a:t>
            </a:r>
            <a:r>
              <a:rPr lang="en-US" altLang="zh-CN" sz="2800" b="1" dirty="0" err="1">
                <a:solidFill>
                  <a:schemeClr val="bg1"/>
                </a:solidFill>
              </a:rPr>
              <a:t>Subhūti</a:t>
            </a:r>
            <a:r>
              <a:rPr lang="en-US" altLang="zh-CN" sz="2800" b="1" dirty="0">
                <a:solidFill>
                  <a:schemeClr val="bg1"/>
                </a:solidFill>
              </a:rPr>
              <a:t> addressed the Buddha, saying: “World-honored One, when good sons and good daughters have aroused the aspiration for peerless perfect enlightenment, why should they mentally abide, and why should they gain mastery over their thoughts?” The Buddha said to </a:t>
            </a:r>
            <a:r>
              <a:rPr lang="en-US" altLang="zh-CN" sz="2800" b="1" dirty="0" err="1">
                <a:solidFill>
                  <a:schemeClr val="bg1"/>
                </a:solidFill>
              </a:rPr>
              <a:t>Subhūti</a:t>
            </a:r>
            <a:r>
              <a:rPr lang="en-US" altLang="zh-CN" sz="2800" b="1" dirty="0">
                <a:solidFill>
                  <a:schemeClr val="bg1"/>
                </a:solidFill>
              </a:rPr>
              <a:t>: “Good sons and good daughters who have aroused the aspiration for peerless perfect enlightenment should think like this: ‘I will save all sentient beings.’ Yet when all sentient beings have been liberated, in fact, not a single sentient being has been liberated. And why not? </a:t>
            </a:r>
            <a:r>
              <a:rPr lang="en-US" altLang="zh-CN" sz="2800" b="1" dirty="0" err="1">
                <a:solidFill>
                  <a:schemeClr val="bg1"/>
                </a:solidFill>
              </a:rPr>
              <a:t>Subhūti</a:t>
            </a:r>
            <a:r>
              <a:rPr lang="en-US" altLang="zh-CN" sz="2800" b="1" dirty="0">
                <a:solidFill>
                  <a:schemeClr val="bg1"/>
                </a:solidFill>
              </a:rPr>
              <a:t>, if a bodhisattva holds the notion of a self, the notion of person, the notion of sentient being, and the notion of life span, then she is not a bodhisattva. Why? </a:t>
            </a:r>
            <a:r>
              <a:rPr lang="en-US" altLang="zh-CN" sz="2800" b="1" dirty="0" err="1">
                <a:solidFill>
                  <a:schemeClr val="bg1"/>
                </a:solidFill>
              </a:rPr>
              <a:t>Subhūti</a:t>
            </a:r>
            <a:r>
              <a:rPr lang="en-US" altLang="zh-CN" sz="2800" b="1" dirty="0">
                <a:solidFill>
                  <a:schemeClr val="bg1"/>
                </a:solidFill>
              </a:rPr>
              <a:t>, there is actually no such a dharma as peerless perfect enlightenment.”</a:t>
            </a:r>
          </a:p>
        </p:txBody>
      </p:sp>
    </p:spTree>
    <p:extLst>
      <p:ext uri="{BB962C8B-B14F-4D97-AF65-F5344CB8AC3E}">
        <p14:creationId xmlns:p14="http://schemas.microsoft.com/office/powerpoint/2010/main" val="61437855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P spid="9" grpId="0"/>
      <p:bldP spid="10" grpId="0" animBg="1"/>
      <p:bldP spid="11"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BBE7C186-7D7A-B2F7-A1C3-FD58D6BFFB67}"/>
              </a:ext>
            </a:extLst>
          </p:cNvPr>
          <p:cNvSpPr txBox="1"/>
          <p:nvPr/>
        </p:nvSpPr>
        <p:spPr>
          <a:xfrm>
            <a:off x="25814" y="1988840"/>
            <a:ext cx="2036150" cy="2677656"/>
          </a:xfrm>
          <a:prstGeom prst="rect">
            <a:avLst/>
          </a:prstGeom>
          <a:noFill/>
        </p:spPr>
        <p:txBody>
          <a:bodyPr wrap="square">
            <a:spAutoFit/>
          </a:bodyPr>
          <a:lstStyle/>
          <a:p>
            <a:r>
              <a:rPr lang="en-US" altLang="zh-CN" sz="2800" dirty="0">
                <a:solidFill>
                  <a:srgbClr val="FFFF00"/>
                </a:solidFill>
              </a:rPr>
              <a:t>Deeply contemplate non-attachment to advance practice</a:t>
            </a:r>
          </a:p>
        </p:txBody>
      </p:sp>
      <p:sp>
        <p:nvSpPr>
          <p:cNvPr id="5" name="左大括弧 4">
            <a:extLst>
              <a:ext uri="{FF2B5EF4-FFF2-40B4-BE49-F238E27FC236}">
                <a16:creationId xmlns:a16="http://schemas.microsoft.com/office/drawing/2014/main" id="{26246D1E-3A48-F2D6-62CA-9A315D33F281}"/>
              </a:ext>
            </a:extLst>
          </p:cNvPr>
          <p:cNvSpPr/>
          <p:nvPr/>
        </p:nvSpPr>
        <p:spPr>
          <a:xfrm>
            <a:off x="1943520" y="980728"/>
            <a:ext cx="406476" cy="4896544"/>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B1B73D21-BABF-C111-3F64-015A222A073E}"/>
              </a:ext>
            </a:extLst>
          </p:cNvPr>
          <p:cNvSpPr txBox="1"/>
          <p:nvPr/>
        </p:nvSpPr>
        <p:spPr>
          <a:xfrm>
            <a:off x="2349996" y="386661"/>
            <a:ext cx="5060486" cy="954107"/>
          </a:xfrm>
          <a:prstGeom prst="rect">
            <a:avLst/>
          </a:prstGeom>
          <a:noFill/>
        </p:spPr>
        <p:txBody>
          <a:bodyPr wrap="square">
            <a:spAutoFit/>
          </a:bodyPr>
          <a:lstStyle/>
          <a:p>
            <a:r>
              <a:rPr lang="en-US" altLang="zh-CN" sz="2800" dirty="0">
                <a:solidFill>
                  <a:srgbClr val="FFFF00"/>
                </a:solidFill>
              </a:rPr>
              <a:t>Awaken Bodhicitta without attachment to dharmas</a:t>
            </a:r>
          </a:p>
        </p:txBody>
      </p:sp>
      <p:sp>
        <p:nvSpPr>
          <p:cNvPr id="7" name="文字方塊 6">
            <a:extLst>
              <a:ext uri="{FF2B5EF4-FFF2-40B4-BE49-F238E27FC236}">
                <a16:creationId xmlns:a16="http://schemas.microsoft.com/office/drawing/2014/main" id="{7D48EABA-5AAF-A2E5-42F6-B4A4F50C11AF}"/>
              </a:ext>
            </a:extLst>
          </p:cNvPr>
          <p:cNvSpPr txBox="1"/>
          <p:nvPr/>
        </p:nvSpPr>
        <p:spPr>
          <a:xfrm>
            <a:off x="2258062" y="2762925"/>
            <a:ext cx="3764342" cy="1815882"/>
          </a:xfrm>
          <a:prstGeom prst="rect">
            <a:avLst/>
          </a:prstGeom>
          <a:noFill/>
        </p:spPr>
        <p:txBody>
          <a:bodyPr wrap="square">
            <a:spAutoFit/>
          </a:bodyPr>
          <a:lstStyle/>
          <a:p>
            <a:r>
              <a:rPr lang="en-US" altLang="zh-CN" sz="2800" b="1" dirty="0">
                <a:solidFill>
                  <a:srgbClr val="FFFF00"/>
                </a:solidFill>
              </a:rPr>
              <a:t>Elucidate causes through the manifestation of fruition</a:t>
            </a:r>
          </a:p>
        </p:txBody>
      </p:sp>
      <p:sp>
        <p:nvSpPr>
          <p:cNvPr id="8" name="文字方塊 7">
            <a:extLst>
              <a:ext uri="{FF2B5EF4-FFF2-40B4-BE49-F238E27FC236}">
                <a16:creationId xmlns:a16="http://schemas.microsoft.com/office/drawing/2014/main" id="{37E227BE-09FA-4428-6D14-29946FD8AAE4}"/>
              </a:ext>
            </a:extLst>
          </p:cNvPr>
          <p:cNvSpPr txBox="1"/>
          <p:nvPr/>
        </p:nvSpPr>
        <p:spPr>
          <a:xfrm>
            <a:off x="2258062" y="5445224"/>
            <a:ext cx="5060486" cy="954107"/>
          </a:xfrm>
          <a:prstGeom prst="rect">
            <a:avLst/>
          </a:prstGeom>
          <a:noFill/>
        </p:spPr>
        <p:txBody>
          <a:bodyPr wrap="square">
            <a:spAutoFit/>
          </a:bodyPr>
          <a:lstStyle/>
          <a:p>
            <a:r>
              <a:rPr lang="en-US" altLang="zh-CN" sz="2800" dirty="0">
                <a:solidFill>
                  <a:srgbClr val="FFFF00"/>
                </a:solidFill>
              </a:rPr>
              <a:t>Reveal supreme excellence and exhort universal practice</a:t>
            </a:r>
          </a:p>
        </p:txBody>
      </p:sp>
      <p:sp>
        <p:nvSpPr>
          <p:cNvPr id="11" name="左大括弧 10">
            <a:extLst>
              <a:ext uri="{FF2B5EF4-FFF2-40B4-BE49-F238E27FC236}">
                <a16:creationId xmlns:a16="http://schemas.microsoft.com/office/drawing/2014/main" id="{8E53090F-6EDE-8A5D-DB01-EBC30A5A3D54}"/>
              </a:ext>
            </a:extLst>
          </p:cNvPr>
          <p:cNvSpPr/>
          <p:nvPr/>
        </p:nvSpPr>
        <p:spPr>
          <a:xfrm>
            <a:off x="5090875" y="1817822"/>
            <a:ext cx="297726" cy="3382055"/>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EE711960-F311-5876-64EE-67BA84427B71}"/>
              </a:ext>
            </a:extLst>
          </p:cNvPr>
          <p:cNvSpPr txBox="1"/>
          <p:nvPr/>
        </p:nvSpPr>
        <p:spPr>
          <a:xfrm>
            <a:off x="5388601" y="1155086"/>
            <a:ext cx="2970330" cy="954107"/>
          </a:xfrm>
          <a:prstGeom prst="rect">
            <a:avLst/>
          </a:prstGeom>
          <a:noFill/>
        </p:spPr>
        <p:txBody>
          <a:bodyPr wrap="square">
            <a:spAutoFit/>
          </a:bodyPr>
          <a:lstStyle/>
          <a:p>
            <a:r>
              <a:rPr lang="en-US" altLang="zh-CN" sz="2800" b="1" dirty="0">
                <a:solidFill>
                  <a:schemeClr val="accent6"/>
                </a:solidFill>
              </a:rPr>
              <a:t>Expound the attained sanctity</a:t>
            </a:r>
          </a:p>
        </p:txBody>
      </p:sp>
      <p:sp>
        <p:nvSpPr>
          <p:cNvPr id="13" name="文字方塊 12">
            <a:extLst>
              <a:ext uri="{FF2B5EF4-FFF2-40B4-BE49-F238E27FC236}">
                <a16:creationId xmlns:a16="http://schemas.microsoft.com/office/drawing/2014/main" id="{972DCC64-CF6D-E7D0-CA34-F18F1FCFF430}"/>
              </a:ext>
            </a:extLst>
          </p:cNvPr>
          <p:cNvSpPr txBox="1"/>
          <p:nvPr/>
        </p:nvSpPr>
        <p:spPr>
          <a:xfrm>
            <a:off x="5432165" y="3027090"/>
            <a:ext cx="3070773" cy="954107"/>
          </a:xfrm>
          <a:prstGeom prst="rect">
            <a:avLst/>
          </a:prstGeom>
          <a:noFill/>
        </p:spPr>
        <p:txBody>
          <a:bodyPr wrap="square">
            <a:spAutoFit/>
          </a:bodyPr>
          <a:lstStyle/>
          <a:p>
            <a:r>
              <a:rPr lang="en-US" altLang="zh-CN" sz="2800" dirty="0">
                <a:solidFill>
                  <a:schemeClr val="accent6"/>
                </a:solidFill>
              </a:rPr>
              <a:t>Elucidate the cultivated causes</a:t>
            </a:r>
          </a:p>
        </p:txBody>
      </p:sp>
      <p:sp>
        <p:nvSpPr>
          <p:cNvPr id="14" name="文字方塊 13">
            <a:extLst>
              <a:ext uri="{FF2B5EF4-FFF2-40B4-BE49-F238E27FC236}">
                <a16:creationId xmlns:a16="http://schemas.microsoft.com/office/drawing/2014/main" id="{0B5A95CC-627A-8983-2901-2C019A0CBF49}"/>
              </a:ext>
            </a:extLst>
          </p:cNvPr>
          <p:cNvSpPr txBox="1"/>
          <p:nvPr/>
        </p:nvSpPr>
        <p:spPr>
          <a:xfrm>
            <a:off x="5432165" y="4578807"/>
            <a:ext cx="2988332" cy="954107"/>
          </a:xfrm>
          <a:prstGeom prst="rect">
            <a:avLst/>
          </a:prstGeom>
          <a:noFill/>
        </p:spPr>
        <p:txBody>
          <a:bodyPr wrap="square">
            <a:spAutoFit/>
          </a:bodyPr>
          <a:lstStyle/>
          <a:p>
            <a:r>
              <a:rPr lang="en-US" altLang="zh-CN" sz="2800" dirty="0">
                <a:solidFill>
                  <a:schemeClr val="accent6"/>
                </a:solidFill>
              </a:rPr>
              <a:t>Culminate in the essence of practice</a:t>
            </a:r>
          </a:p>
        </p:txBody>
      </p:sp>
      <p:sp>
        <p:nvSpPr>
          <p:cNvPr id="17" name="左大括弧 16">
            <a:extLst>
              <a:ext uri="{FF2B5EF4-FFF2-40B4-BE49-F238E27FC236}">
                <a16:creationId xmlns:a16="http://schemas.microsoft.com/office/drawing/2014/main" id="{D1E4FC41-BF80-F992-F43A-0E5F73218E86}"/>
              </a:ext>
            </a:extLst>
          </p:cNvPr>
          <p:cNvSpPr/>
          <p:nvPr/>
        </p:nvSpPr>
        <p:spPr>
          <a:xfrm>
            <a:off x="7966620" y="460283"/>
            <a:ext cx="380167" cy="2376264"/>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8" name="文字方塊 17">
            <a:extLst>
              <a:ext uri="{FF2B5EF4-FFF2-40B4-BE49-F238E27FC236}">
                <a16:creationId xmlns:a16="http://schemas.microsoft.com/office/drawing/2014/main" id="{F55C0C39-3260-48B8-B165-F0DC806480CF}"/>
              </a:ext>
            </a:extLst>
          </p:cNvPr>
          <p:cNvSpPr txBox="1"/>
          <p:nvPr/>
        </p:nvSpPr>
        <p:spPr>
          <a:xfrm>
            <a:off x="8386532" y="116632"/>
            <a:ext cx="3612535" cy="954107"/>
          </a:xfrm>
          <a:prstGeom prst="rect">
            <a:avLst/>
          </a:prstGeom>
          <a:noFill/>
        </p:spPr>
        <p:txBody>
          <a:bodyPr wrap="square">
            <a:spAutoFit/>
          </a:bodyPr>
          <a:lstStyle/>
          <a:p>
            <a:r>
              <a:rPr lang="en-US" altLang="zh-CN" sz="2800" b="1" dirty="0">
                <a:solidFill>
                  <a:schemeClr val="accent6"/>
                </a:solidFill>
              </a:rPr>
              <a:t>Attainment through non-attainment</a:t>
            </a:r>
          </a:p>
        </p:txBody>
      </p:sp>
      <p:sp>
        <p:nvSpPr>
          <p:cNvPr id="19" name="文字方塊 18">
            <a:extLst>
              <a:ext uri="{FF2B5EF4-FFF2-40B4-BE49-F238E27FC236}">
                <a16:creationId xmlns:a16="http://schemas.microsoft.com/office/drawing/2014/main" id="{93839FEE-DDB4-CDC6-818B-E41ACBB4A568}"/>
              </a:ext>
            </a:extLst>
          </p:cNvPr>
          <p:cNvSpPr txBox="1"/>
          <p:nvPr/>
        </p:nvSpPr>
        <p:spPr>
          <a:xfrm>
            <a:off x="8430097" y="1988636"/>
            <a:ext cx="3070773" cy="954107"/>
          </a:xfrm>
          <a:prstGeom prst="rect">
            <a:avLst/>
          </a:prstGeom>
          <a:noFill/>
        </p:spPr>
        <p:txBody>
          <a:bodyPr wrap="square">
            <a:spAutoFit/>
          </a:bodyPr>
          <a:lstStyle/>
          <a:p>
            <a:r>
              <a:rPr lang="en-US" altLang="zh-CN" sz="2800" dirty="0">
                <a:solidFill>
                  <a:schemeClr val="accent6"/>
                </a:solidFill>
              </a:rPr>
              <a:t>All dharmas as true suchness</a:t>
            </a:r>
          </a:p>
        </p:txBody>
      </p:sp>
      <p:sp>
        <p:nvSpPr>
          <p:cNvPr id="20" name="矩形 19">
            <a:extLst>
              <a:ext uri="{FF2B5EF4-FFF2-40B4-BE49-F238E27FC236}">
                <a16:creationId xmlns:a16="http://schemas.microsoft.com/office/drawing/2014/main" id="{F136FF7B-6811-93B1-FBF7-18B05301CE9A}"/>
              </a:ext>
            </a:extLst>
          </p:cNvPr>
          <p:cNvSpPr/>
          <p:nvPr/>
        </p:nvSpPr>
        <p:spPr>
          <a:xfrm>
            <a:off x="19159" y="1047889"/>
            <a:ext cx="12187249" cy="5837495"/>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文字方塊 20">
            <a:extLst>
              <a:ext uri="{FF2B5EF4-FFF2-40B4-BE49-F238E27FC236}">
                <a16:creationId xmlns:a16="http://schemas.microsoft.com/office/drawing/2014/main" id="{DCFB4BFF-86F9-A4CA-4E30-2DFF9F33653A}"/>
              </a:ext>
            </a:extLst>
          </p:cNvPr>
          <p:cNvSpPr txBox="1"/>
          <p:nvPr/>
        </p:nvSpPr>
        <p:spPr>
          <a:xfrm>
            <a:off x="360354" y="1047889"/>
            <a:ext cx="11809312" cy="5837495"/>
          </a:xfrm>
          <a:prstGeom prst="rect">
            <a:avLst/>
          </a:prstGeom>
          <a:noFill/>
          <a:ln>
            <a:noFill/>
          </a:ln>
        </p:spPr>
        <p:txBody>
          <a:bodyPr wrap="square" rtlCol="0">
            <a:spAutoFit/>
          </a:bodyPr>
          <a:lstStyle/>
          <a:p>
            <a:pPr>
              <a:lnSpc>
                <a:spcPts val="32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what do you think? When the Tathāgata was with </a:t>
            </a:r>
            <a:r>
              <a:rPr lang="en-US" altLang="zh-CN" sz="2800" b="1" dirty="0" err="1">
                <a:solidFill>
                  <a:schemeClr val="bg1"/>
                </a:solidFill>
              </a:rPr>
              <a:t>Dīpaṃkara</a:t>
            </a:r>
            <a:r>
              <a:rPr lang="en-US" altLang="zh-CN" sz="2800" b="1" dirty="0">
                <a:solidFill>
                  <a:schemeClr val="bg1"/>
                </a:solidFill>
              </a:rPr>
              <a:t> Buddha, was there any such a dharma as peerless perfect enlightenment?”</a:t>
            </a:r>
          </a:p>
          <a:p>
            <a:pPr>
              <a:lnSpc>
                <a:spcPts val="3200"/>
              </a:lnSpc>
            </a:pPr>
            <a:r>
              <a:rPr lang="en-US" altLang="zh-CN" sz="2800" b="1" dirty="0">
                <a:solidFill>
                  <a:schemeClr val="bg1"/>
                </a:solidFill>
              </a:rPr>
              <a:t>“No, World-honored One. As I understand the content of your teaching, when you were with </a:t>
            </a:r>
            <a:r>
              <a:rPr lang="en-US" altLang="zh-CN" sz="2800" b="1" dirty="0" err="1">
                <a:solidFill>
                  <a:schemeClr val="bg1"/>
                </a:solidFill>
              </a:rPr>
              <a:t>Dīpaṃkara</a:t>
            </a:r>
            <a:r>
              <a:rPr lang="en-US" altLang="zh-CN" sz="2800" b="1" dirty="0">
                <a:solidFill>
                  <a:schemeClr val="bg1"/>
                </a:solidFill>
              </a:rPr>
              <a:t> Buddha, there was no dharma as peerless perfect enlightenment.” The Buddha said, “Correct, correct. </a:t>
            </a:r>
            <a:r>
              <a:rPr lang="en-US" altLang="zh-CN" sz="2800" b="1" dirty="0" err="1">
                <a:solidFill>
                  <a:schemeClr val="bg1"/>
                </a:solidFill>
              </a:rPr>
              <a:t>Subhūti</a:t>
            </a:r>
            <a:r>
              <a:rPr lang="en-US" altLang="zh-CN" sz="2800" b="1" dirty="0">
                <a:solidFill>
                  <a:schemeClr val="bg1"/>
                </a:solidFill>
              </a:rPr>
              <a:t>, there is, in fact, no such dharma as the attainment of peerless perfect enlightenment by the Tathāgata. </a:t>
            </a:r>
            <a:r>
              <a:rPr lang="en-US" altLang="zh-CN" sz="2800" b="1" dirty="0" err="1">
                <a:solidFill>
                  <a:schemeClr val="bg1"/>
                </a:solidFill>
              </a:rPr>
              <a:t>Subhūti</a:t>
            </a:r>
            <a:r>
              <a:rPr lang="en-US" altLang="zh-CN" sz="2800" b="1" dirty="0">
                <a:solidFill>
                  <a:schemeClr val="bg1"/>
                </a:solidFill>
              </a:rPr>
              <a:t>, if there were such a dharma as the attainment of peerless perfect enlightenment by the Tathāgata, </a:t>
            </a:r>
            <a:r>
              <a:rPr lang="en-US" altLang="zh-CN" sz="2800" b="1" dirty="0" err="1">
                <a:solidFill>
                  <a:schemeClr val="bg1"/>
                </a:solidFill>
              </a:rPr>
              <a:t>Dīpaṃkara</a:t>
            </a:r>
            <a:r>
              <a:rPr lang="en-US" altLang="zh-CN" sz="2800" b="1" dirty="0">
                <a:solidFill>
                  <a:schemeClr val="bg1"/>
                </a:solidFill>
              </a:rPr>
              <a:t> Buddha would not have conferred upon me the prediction of attainment of </a:t>
            </a:r>
            <a:r>
              <a:rPr lang="en-US" altLang="zh-CN" sz="2800" b="1" dirty="0" err="1">
                <a:solidFill>
                  <a:schemeClr val="bg1"/>
                </a:solidFill>
              </a:rPr>
              <a:t>buddhahood</a:t>
            </a:r>
            <a:r>
              <a:rPr lang="en-US" altLang="zh-CN" sz="2800" b="1" dirty="0">
                <a:solidFill>
                  <a:schemeClr val="bg1"/>
                </a:solidFill>
              </a:rPr>
              <a:t>, saying, ‘You will attain </a:t>
            </a:r>
            <a:r>
              <a:rPr lang="en-US" altLang="zh-CN" sz="2800" b="1" dirty="0" err="1">
                <a:solidFill>
                  <a:schemeClr val="bg1"/>
                </a:solidFill>
              </a:rPr>
              <a:t>buddhahood</a:t>
            </a:r>
            <a:r>
              <a:rPr lang="en-US" altLang="zh-CN" sz="2800" b="1" dirty="0">
                <a:solidFill>
                  <a:schemeClr val="bg1"/>
                </a:solidFill>
              </a:rPr>
              <a:t> in the future, with the name </a:t>
            </a:r>
            <a:r>
              <a:rPr lang="en-US" altLang="zh-CN" sz="2800" b="1" dirty="0" err="1">
                <a:solidFill>
                  <a:schemeClr val="bg1"/>
                </a:solidFill>
              </a:rPr>
              <a:t>Śākyamuni</a:t>
            </a:r>
            <a:r>
              <a:rPr lang="en-US" altLang="zh-CN" sz="2800" b="1" dirty="0">
                <a:solidFill>
                  <a:schemeClr val="bg1"/>
                </a:solidFill>
              </a:rPr>
              <a:t>.’It is precisely because there is actually no such dharma as the attainment of peerless perfect enlightenment, that </a:t>
            </a:r>
            <a:r>
              <a:rPr lang="en-US" altLang="zh-CN" sz="2800" b="1" dirty="0" err="1">
                <a:solidFill>
                  <a:schemeClr val="bg1"/>
                </a:solidFill>
              </a:rPr>
              <a:t>Dīpaṃkara</a:t>
            </a:r>
            <a:r>
              <a:rPr lang="en-US" altLang="zh-CN" sz="2800" b="1" dirty="0">
                <a:solidFill>
                  <a:schemeClr val="bg1"/>
                </a:solidFill>
              </a:rPr>
              <a:t> Buddha conferred the prediction of </a:t>
            </a:r>
            <a:r>
              <a:rPr lang="en-US" altLang="zh-CN" sz="2800" b="1" dirty="0" err="1">
                <a:solidFill>
                  <a:schemeClr val="bg1"/>
                </a:solidFill>
              </a:rPr>
              <a:t>buddhahood</a:t>
            </a:r>
            <a:r>
              <a:rPr lang="en-US" altLang="zh-CN" sz="2800" b="1" dirty="0">
                <a:solidFill>
                  <a:schemeClr val="bg1"/>
                </a:solidFill>
              </a:rPr>
              <a:t> upon me, saying, ‘You will attain </a:t>
            </a:r>
            <a:r>
              <a:rPr lang="en-US" altLang="zh-CN" sz="2800" b="1" dirty="0" err="1">
                <a:solidFill>
                  <a:schemeClr val="bg1"/>
                </a:solidFill>
              </a:rPr>
              <a:t>buddhahood</a:t>
            </a:r>
            <a:r>
              <a:rPr lang="en-US" altLang="zh-CN" sz="2800" b="1" dirty="0">
                <a:solidFill>
                  <a:schemeClr val="bg1"/>
                </a:solidFill>
              </a:rPr>
              <a:t> in the future, with the name </a:t>
            </a:r>
            <a:r>
              <a:rPr lang="en-US" altLang="zh-CN" sz="2800" b="1" dirty="0" err="1">
                <a:solidFill>
                  <a:schemeClr val="bg1"/>
                </a:solidFill>
              </a:rPr>
              <a:t>Śākyamuni</a:t>
            </a:r>
            <a:r>
              <a:rPr lang="en-US" altLang="zh-CN" sz="2800" b="1" dirty="0">
                <a:solidFill>
                  <a:schemeClr val="bg1"/>
                </a:solidFill>
              </a:rPr>
              <a:t>.’”</a:t>
            </a:r>
          </a:p>
        </p:txBody>
      </p:sp>
    </p:spTree>
    <p:extLst>
      <p:ext uri="{BB962C8B-B14F-4D97-AF65-F5344CB8AC3E}">
        <p14:creationId xmlns:p14="http://schemas.microsoft.com/office/powerpoint/2010/main" val="412164952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p:bldP spid="17" grpId="0" animBg="1"/>
      <p:bldP spid="18" grpId="0"/>
      <p:bldP spid="19" grpId="0"/>
      <p:bldP spid="20" grpId="0" animBg="1"/>
      <p:bldP spid="21"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162C349E-F496-AA22-831D-D7551695004B}"/>
              </a:ext>
            </a:extLst>
          </p:cNvPr>
          <p:cNvSpPr txBox="1"/>
          <p:nvPr/>
        </p:nvSpPr>
        <p:spPr>
          <a:xfrm>
            <a:off x="25814" y="1988840"/>
            <a:ext cx="2036150" cy="2677656"/>
          </a:xfrm>
          <a:prstGeom prst="rect">
            <a:avLst/>
          </a:prstGeom>
          <a:noFill/>
        </p:spPr>
        <p:txBody>
          <a:bodyPr wrap="square">
            <a:spAutoFit/>
          </a:bodyPr>
          <a:lstStyle/>
          <a:p>
            <a:r>
              <a:rPr lang="en-US" altLang="zh-CN" sz="2800" b="1" dirty="0">
                <a:solidFill>
                  <a:srgbClr val="FFFF00"/>
                </a:solidFill>
              </a:rPr>
              <a:t>Deeply contemplate non-attachment to advance practice</a:t>
            </a:r>
          </a:p>
        </p:txBody>
      </p:sp>
      <p:sp>
        <p:nvSpPr>
          <p:cNvPr id="5" name="左大括弧 4">
            <a:extLst>
              <a:ext uri="{FF2B5EF4-FFF2-40B4-BE49-F238E27FC236}">
                <a16:creationId xmlns:a16="http://schemas.microsoft.com/office/drawing/2014/main" id="{741D0ADA-9D24-F474-3B50-4EE0773102A0}"/>
              </a:ext>
            </a:extLst>
          </p:cNvPr>
          <p:cNvSpPr/>
          <p:nvPr/>
        </p:nvSpPr>
        <p:spPr>
          <a:xfrm>
            <a:off x="1943520" y="980728"/>
            <a:ext cx="406476" cy="4896544"/>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E12675A6-DBCE-0753-752B-83BA83B16DB0}"/>
              </a:ext>
            </a:extLst>
          </p:cNvPr>
          <p:cNvSpPr txBox="1"/>
          <p:nvPr/>
        </p:nvSpPr>
        <p:spPr>
          <a:xfrm>
            <a:off x="2349996" y="386661"/>
            <a:ext cx="5060486" cy="954107"/>
          </a:xfrm>
          <a:prstGeom prst="rect">
            <a:avLst/>
          </a:prstGeom>
          <a:noFill/>
        </p:spPr>
        <p:txBody>
          <a:bodyPr wrap="square">
            <a:spAutoFit/>
          </a:bodyPr>
          <a:lstStyle/>
          <a:p>
            <a:r>
              <a:rPr lang="en-US" altLang="zh-CN" sz="2800" dirty="0">
                <a:solidFill>
                  <a:srgbClr val="FFFF00"/>
                </a:solidFill>
              </a:rPr>
              <a:t>Awaken Bodhicitta without attachment to dharmas</a:t>
            </a:r>
          </a:p>
        </p:txBody>
      </p:sp>
      <p:sp>
        <p:nvSpPr>
          <p:cNvPr id="7" name="文字方塊 6">
            <a:extLst>
              <a:ext uri="{FF2B5EF4-FFF2-40B4-BE49-F238E27FC236}">
                <a16:creationId xmlns:a16="http://schemas.microsoft.com/office/drawing/2014/main" id="{289439BB-E15E-8450-20F6-C2E38A01EF3A}"/>
              </a:ext>
            </a:extLst>
          </p:cNvPr>
          <p:cNvSpPr txBox="1"/>
          <p:nvPr/>
        </p:nvSpPr>
        <p:spPr>
          <a:xfrm>
            <a:off x="2258062" y="2762925"/>
            <a:ext cx="3764342" cy="1815882"/>
          </a:xfrm>
          <a:prstGeom prst="rect">
            <a:avLst/>
          </a:prstGeom>
          <a:noFill/>
        </p:spPr>
        <p:txBody>
          <a:bodyPr wrap="square">
            <a:spAutoFit/>
          </a:bodyPr>
          <a:lstStyle/>
          <a:p>
            <a:r>
              <a:rPr lang="en-US" altLang="zh-CN" sz="2800" b="1" dirty="0">
                <a:solidFill>
                  <a:srgbClr val="FFFF00"/>
                </a:solidFill>
              </a:rPr>
              <a:t>Elucidate causes through the manifestation of fruition</a:t>
            </a:r>
          </a:p>
        </p:txBody>
      </p:sp>
      <p:sp>
        <p:nvSpPr>
          <p:cNvPr id="8" name="文字方塊 7">
            <a:extLst>
              <a:ext uri="{FF2B5EF4-FFF2-40B4-BE49-F238E27FC236}">
                <a16:creationId xmlns:a16="http://schemas.microsoft.com/office/drawing/2014/main" id="{DA387E1D-FC18-D5BE-5988-27870D7F2D3D}"/>
              </a:ext>
            </a:extLst>
          </p:cNvPr>
          <p:cNvSpPr txBox="1"/>
          <p:nvPr/>
        </p:nvSpPr>
        <p:spPr>
          <a:xfrm>
            <a:off x="2258062" y="5445224"/>
            <a:ext cx="5060486" cy="954107"/>
          </a:xfrm>
          <a:prstGeom prst="rect">
            <a:avLst/>
          </a:prstGeom>
          <a:noFill/>
        </p:spPr>
        <p:txBody>
          <a:bodyPr wrap="square">
            <a:spAutoFit/>
          </a:bodyPr>
          <a:lstStyle/>
          <a:p>
            <a:r>
              <a:rPr lang="en-US" altLang="zh-CN" sz="2800" dirty="0">
                <a:solidFill>
                  <a:srgbClr val="FFFF00"/>
                </a:solidFill>
              </a:rPr>
              <a:t>Reveal supreme excellence and exhort universal practice</a:t>
            </a:r>
          </a:p>
        </p:txBody>
      </p:sp>
      <p:sp>
        <p:nvSpPr>
          <p:cNvPr id="9" name="左大括弧 8">
            <a:extLst>
              <a:ext uri="{FF2B5EF4-FFF2-40B4-BE49-F238E27FC236}">
                <a16:creationId xmlns:a16="http://schemas.microsoft.com/office/drawing/2014/main" id="{AAA80B5B-153B-83F0-20F8-4A648C24CDC7}"/>
              </a:ext>
            </a:extLst>
          </p:cNvPr>
          <p:cNvSpPr/>
          <p:nvPr/>
        </p:nvSpPr>
        <p:spPr>
          <a:xfrm>
            <a:off x="5090875" y="1817822"/>
            <a:ext cx="297726" cy="3382055"/>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0" name="文字方塊 9">
            <a:extLst>
              <a:ext uri="{FF2B5EF4-FFF2-40B4-BE49-F238E27FC236}">
                <a16:creationId xmlns:a16="http://schemas.microsoft.com/office/drawing/2014/main" id="{5F838F2B-2AA8-8772-98F5-5D4A962C705F}"/>
              </a:ext>
            </a:extLst>
          </p:cNvPr>
          <p:cNvSpPr txBox="1"/>
          <p:nvPr/>
        </p:nvSpPr>
        <p:spPr>
          <a:xfrm>
            <a:off x="5388601" y="1155086"/>
            <a:ext cx="2970330" cy="954107"/>
          </a:xfrm>
          <a:prstGeom prst="rect">
            <a:avLst/>
          </a:prstGeom>
          <a:noFill/>
        </p:spPr>
        <p:txBody>
          <a:bodyPr wrap="square">
            <a:spAutoFit/>
          </a:bodyPr>
          <a:lstStyle/>
          <a:p>
            <a:r>
              <a:rPr lang="en-US" altLang="zh-CN" sz="2800" b="1" dirty="0">
                <a:solidFill>
                  <a:schemeClr val="accent6"/>
                </a:solidFill>
              </a:rPr>
              <a:t>Expound the attained sanctity</a:t>
            </a:r>
          </a:p>
        </p:txBody>
      </p:sp>
      <p:sp>
        <p:nvSpPr>
          <p:cNvPr id="11" name="文字方塊 10">
            <a:extLst>
              <a:ext uri="{FF2B5EF4-FFF2-40B4-BE49-F238E27FC236}">
                <a16:creationId xmlns:a16="http://schemas.microsoft.com/office/drawing/2014/main" id="{F0A814E8-9457-BB61-092F-8B314828BD11}"/>
              </a:ext>
            </a:extLst>
          </p:cNvPr>
          <p:cNvSpPr txBox="1"/>
          <p:nvPr/>
        </p:nvSpPr>
        <p:spPr>
          <a:xfrm>
            <a:off x="5432165" y="3027090"/>
            <a:ext cx="3070773" cy="954107"/>
          </a:xfrm>
          <a:prstGeom prst="rect">
            <a:avLst/>
          </a:prstGeom>
          <a:noFill/>
        </p:spPr>
        <p:txBody>
          <a:bodyPr wrap="square">
            <a:spAutoFit/>
          </a:bodyPr>
          <a:lstStyle/>
          <a:p>
            <a:r>
              <a:rPr lang="en-US" altLang="zh-CN" sz="2800" dirty="0">
                <a:solidFill>
                  <a:schemeClr val="accent6"/>
                </a:solidFill>
              </a:rPr>
              <a:t>Elucidate the cultivated causes</a:t>
            </a:r>
          </a:p>
        </p:txBody>
      </p:sp>
      <p:sp>
        <p:nvSpPr>
          <p:cNvPr id="12" name="文字方塊 11">
            <a:extLst>
              <a:ext uri="{FF2B5EF4-FFF2-40B4-BE49-F238E27FC236}">
                <a16:creationId xmlns:a16="http://schemas.microsoft.com/office/drawing/2014/main" id="{AF88E9B8-318C-0567-AEAA-5C3945C8F4FB}"/>
              </a:ext>
            </a:extLst>
          </p:cNvPr>
          <p:cNvSpPr txBox="1"/>
          <p:nvPr/>
        </p:nvSpPr>
        <p:spPr>
          <a:xfrm>
            <a:off x="5306059" y="4621878"/>
            <a:ext cx="2988332" cy="954107"/>
          </a:xfrm>
          <a:prstGeom prst="rect">
            <a:avLst/>
          </a:prstGeom>
          <a:noFill/>
        </p:spPr>
        <p:txBody>
          <a:bodyPr wrap="square">
            <a:spAutoFit/>
          </a:bodyPr>
          <a:lstStyle/>
          <a:p>
            <a:r>
              <a:rPr lang="en-US" altLang="zh-CN" sz="2800" dirty="0">
                <a:solidFill>
                  <a:schemeClr val="accent6"/>
                </a:solidFill>
              </a:rPr>
              <a:t>Culminate in the essence of practice</a:t>
            </a:r>
          </a:p>
        </p:txBody>
      </p:sp>
      <p:sp>
        <p:nvSpPr>
          <p:cNvPr id="13" name="左大括弧 12">
            <a:extLst>
              <a:ext uri="{FF2B5EF4-FFF2-40B4-BE49-F238E27FC236}">
                <a16:creationId xmlns:a16="http://schemas.microsoft.com/office/drawing/2014/main" id="{8F6D3094-E325-5E98-4FA9-BFA675F9DAF3}"/>
              </a:ext>
            </a:extLst>
          </p:cNvPr>
          <p:cNvSpPr/>
          <p:nvPr/>
        </p:nvSpPr>
        <p:spPr>
          <a:xfrm>
            <a:off x="7966620" y="460283"/>
            <a:ext cx="380167" cy="2376264"/>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4" name="文字方塊 13">
            <a:extLst>
              <a:ext uri="{FF2B5EF4-FFF2-40B4-BE49-F238E27FC236}">
                <a16:creationId xmlns:a16="http://schemas.microsoft.com/office/drawing/2014/main" id="{CCD77F2D-1F02-61F5-9188-A7A8EC68DEB3}"/>
              </a:ext>
            </a:extLst>
          </p:cNvPr>
          <p:cNvSpPr txBox="1"/>
          <p:nvPr/>
        </p:nvSpPr>
        <p:spPr>
          <a:xfrm>
            <a:off x="8386532" y="116632"/>
            <a:ext cx="3612535" cy="954107"/>
          </a:xfrm>
          <a:prstGeom prst="rect">
            <a:avLst/>
          </a:prstGeom>
          <a:noFill/>
        </p:spPr>
        <p:txBody>
          <a:bodyPr wrap="square">
            <a:spAutoFit/>
          </a:bodyPr>
          <a:lstStyle/>
          <a:p>
            <a:r>
              <a:rPr lang="en-US" altLang="zh-CN" sz="2800" dirty="0">
                <a:solidFill>
                  <a:schemeClr val="accent6"/>
                </a:solidFill>
              </a:rPr>
              <a:t>Attainment through non-attainment</a:t>
            </a:r>
          </a:p>
        </p:txBody>
      </p:sp>
      <p:sp>
        <p:nvSpPr>
          <p:cNvPr id="15" name="文字方塊 14">
            <a:extLst>
              <a:ext uri="{FF2B5EF4-FFF2-40B4-BE49-F238E27FC236}">
                <a16:creationId xmlns:a16="http://schemas.microsoft.com/office/drawing/2014/main" id="{62D133B8-432E-EA0A-C2F2-D9D0AE4D5FED}"/>
              </a:ext>
            </a:extLst>
          </p:cNvPr>
          <p:cNvSpPr txBox="1"/>
          <p:nvPr/>
        </p:nvSpPr>
        <p:spPr>
          <a:xfrm>
            <a:off x="8430097" y="1988636"/>
            <a:ext cx="3070773" cy="954107"/>
          </a:xfrm>
          <a:prstGeom prst="rect">
            <a:avLst/>
          </a:prstGeom>
          <a:noFill/>
        </p:spPr>
        <p:txBody>
          <a:bodyPr wrap="square">
            <a:spAutoFit/>
          </a:bodyPr>
          <a:lstStyle/>
          <a:p>
            <a:r>
              <a:rPr lang="en-US" altLang="zh-CN" sz="2800" b="1" dirty="0">
                <a:solidFill>
                  <a:schemeClr val="accent6"/>
                </a:solidFill>
              </a:rPr>
              <a:t>All dharmas are true suchness</a:t>
            </a:r>
          </a:p>
        </p:txBody>
      </p:sp>
      <p:sp>
        <p:nvSpPr>
          <p:cNvPr id="18" name="矩形 17">
            <a:extLst>
              <a:ext uri="{FF2B5EF4-FFF2-40B4-BE49-F238E27FC236}">
                <a16:creationId xmlns:a16="http://schemas.microsoft.com/office/drawing/2014/main" id="{8D1455C1-B286-4757-52D9-89DD4A62ED73}"/>
              </a:ext>
            </a:extLst>
          </p:cNvPr>
          <p:cNvSpPr/>
          <p:nvPr/>
        </p:nvSpPr>
        <p:spPr>
          <a:xfrm>
            <a:off x="19159" y="3068960"/>
            <a:ext cx="12187249" cy="3744416"/>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文字方塊 18">
            <a:extLst>
              <a:ext uri="{FF2B5EF4-FFF2-40B4-BE49-F238E27FC236}">
                <a16:creationId xmlns:a16="http://schemas.microsoft.com/office/drawing/2014/main" id="{3F65007C-27BF-9292-CDB7-FC41F28FA994}"/>
              </a:ext>
            </a:extLst>
          </p:cNvPr>
          <p:cNvSpPr txBox="1"/>
          <p:nvPr/>
        </p:nvSpPr>
        <p:spPr>
          <a:xfrm>
            <a:off x="360354" y="3068959"/>
            <a:ext cx="11809312" cy="3566233"/>
          </a:xfrm>
          <a:prstGeom prst="rect">
            <a:avLst/>
          </a:prstGeom>
          <a:noFill/>
          <a:ln>
            <a:noFill/>
          </a:ln>
        </p:spPr>
        <p:txBody>
          <a:bodyPr wrap="square" rtlCol="0">
            <a:spAutoFit/>
          </a:bodyPr>
          <a:lstStyle/>
          <a:p>
            <a:pPr>
              <a:lnSpc>
                <a:spcPts val="3400"/>
              </a:lnSpc>
            </a:pPr>
            <a:r>
              <a:rPr lang="en-US" altLang="zh-CN" sz="2800" b="1" dirty="0">
                <a:solidFill>
                  <a:schemeClr val="bg1"/>
                </a:solidFill>
              </a:rPr>
              <a:t>“And why? Because ‘Tathagata’ means ‘all phenomena (dharmas) as they really are.’ </a:t>
            </a:r>
            <a:r>
              <a:rPr lang="en-US" altLang="zh-CN" sz="2800" b="1" dirty="0" err="1">
                <a:solidFill>
                  <a:schemeClr val="bg1"/>
                </a:solidFill>
              </a:rPr>
              <a:t>Subhūti</a:t>
            </a:r>
            <a:r>
              <a:rPr lang="en-US" altLang="zh-CN" sz="2800" b="1" dirty="0">
                <a:solidFill>
                  <a:schemeClr val="bg1"/>
                </a:solidFill>
              </a:rPr>
              <a:t>, if someone says that the Tathāgata attains peerless perfect enlightenment, there is in fact, no such phenomenon as the Buddha attaining peerless perfect enlightenment. </a:t>
            </a:r>
            <a:r>
              <a:rPr lang="en-US" altLang="zh-CN" sz="2800" b="1" dirty="0" err="1">
                <a:solidFill>
                  <a:schemeClr val="bg1"/>
                </a:solidFill>
              </a:rPr>
              <a:t>Subhūti</a:t>
            </a:r>
            <a:r>
              <a:rPr lang="en-US" altLang="zh-CN" sz="2800" b="1" dirty="0">
                <a:solidFill>
                  <a:schemeClr val="bg1"/>
                </a:solidFill>
              </a:rPr>
              <a:t>, the peerless perfect enlightenment attained by the Tathāgata is neither real nor unreal. Therefore the Tathāgata teaches that all dharmas are the </a:t>
            </a:r>
            <a:r>
              <a:rPr lang="en-US" altLang="zh-CN" sz="2800" b="1" dirty="0" err="1">
                <a:solidFill>
                  <a:schemeClr val="bg1"/>
                </a:solidFill>
              </a:rPr>
              <a:t>buddhadharma</a:t>
            </a:r>
            <a:r>
              <a:rPr lang="en-US" altLang="zh-CN" sz="2800" b="1" dirty="0">
                <a:solidFill>
                  <a:schemeClr val="bg1"/>
                </a:solidFill>
              </a:rPr>
              <a:t>. </a:t>
            </a:r>
            <a:r>
              <a:rPr lang="en-US" altLang="zh-CN" sz="2800" b="1" dirty="0" err="1">
                <a:solidFill>
                  <a:schemeClr val="bg1"/>
                </a:solidFill>
              </a:rPr>
              <a:t>Subhūti</a:t>
            </a:r>
            <a:r>
              <a:rPr lang="en-US" altLang="zh-CN" sz="2800" b="1" dirty="0">
                <a:solidFill>
                  <a:schemeClr val="bg1"/>
                </a:solidFill>
              </a:rPr>
              <a:t>, those things that are described as ‘all dharmas’ are not (the nature of) all dharmas. Therefore they are called ‘all dharmas.’”</a:t>
            </a:r>
          </a:p>
        </p:txBody>
      </p:sp>
    </p:spTree>
    <p:extLst>
      <p:ext uri="{BB962C8B-B14F-4D97-AF65-F5344CB8AC3E}">
        <p14:creationId xmlns:p14="http://schemas.microsoft.com/office/powerpoint/2010/main" val="395870184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4A3ABD46-E2F3-3852-62E1-EAD9A89979BB}"/>
              </a:ext>
            </a:extLst>
          </p:cNvPr>
          <p:cNvSpPr txBox="1"/>
          <p:nvPr/>
        </p:nvSpPr>
        <p:spPr>
          <a:xfrm>
            <a:off x="25814" y="1988840"/>
            <a:ext cx="2036150" cy="2677656"/>
          </a:xfrm>
          <a:prstGeom prst="rect">
            <a:avLst/>
          </a:prstGeom>
          <a:noFill/>
        </p:spPr>
        <p:txBody>
          <a:bodyPr wrap="square">
            <a:spAutoFit/>
          </a:bodyPr>
          <a:lstStyle/>
          <a:p>
            <a:r>
              <a:rPr lang="en-US" altLang="zh-CN" sz="2800" b="1" dirty="0">
                <a:solidFill>
                  <a:srgbClr val="FFFF00"/>
                </a:solidFill>
              </a:rPr>
              <a:t>Deeply contemplate non-attachment to advance practice</a:t>
            </a:r>
          </a:p>
        </p:txBody>
      </p:sp>
      <p:sp>
        <p:nvSpPr>
          <p:cNvPr id="5" name="左大括弧 4">
            <a:extLst>
              <a:ext uri="{FF2B5EF4-FFF2-40B4-BE49-F238E27FC236}">
                <a16:creationId xmlns:a16="http://schemas.microsoft.com/office/drawing/2014/main" id="{08B1CC9D-7F1E-8F25-DC12-181995B01F03}"/>
              </a:ext>
            </a:extLst>
          </p:cNvPr>
          <p:cNvSpPr/>
          <p:nvPr/>
        </p:nvSpPr>
        <p:spPr>
          <a:xfrm>
            <a:off x="1943520" y="980728"/>
            <a:ext cx="406476" cy="4896544"/>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B76B6306-0381-A083-E7D9-EBCE3C3243A8}"/>
              </a:ext>
            </a:extLst>
          </p:cNvPr>
          <p:cNvSpPr txBox="1"/>
          <p:nvPr/>
        </p:nvSpPr>
        <p:spPr>
          <a:xfrm>
            <a:off x="2349996" y="386661"/>
            <a:ext cx="5060486" cy="954107"/>
          </a:xfrm>
          <a:prstGeom prst="rect">
            <a:avLst/>
          </a:prstGeom>
          <a:noFill/>
        </p:spPr>
        <p:txBody>
          <a:bodyPr wrap="square">
            <a:spAutoFit/>
          </a:bodyPr>
          <a:lstStyle/>
          <a:p>
            <a:r>
              <a:rPr lang="en-US" altLang="zh-CN" sz="2800" dirty="0">
                <a:solidFill>
                  <a:srgbClr val="FFFF00"/>
                </a:solidFill>
              </a:rPr>
              <a:t>Awaken Bodhicitta without attachment to dharmas</a:t>
            </a:r>
          </a:p>
        </p:txBody>
      </p:sp>
      <p:sp>
        <p:nvSpPr>
          <p:cNvPr id="7" name="文字方塊 6">
            <a:extLst>
              <a:ext uri="{FF2B5EF4-FFF2-40B4-BE49-F238E27FC236}">
                <a16:creationId xmlns:a16="http://schemas.microsoft.com/office/drawing/2014/main" id="{3CF29EEB-66D8-A872-3331-023F42659382}"/>
              </a:ext>
            </a:extLst>
          </p:cNvPr>
          <p:cNvSpPr txBox="1"/>
          <p:nvPr/>
        </p:nvSpPr>
        <p:spPr>
          <a:xfrm>
            <a:off x="2258062" y="2762925"/>
            <a:ext cx="3764342" cy="1815882"/>
          </a:xfrm>
          <a:prstGeom prst="rect">
            <a:avLst/>
          </a:prstGeom>
          <a:noFill/>
        </p:spPr>
        <p:txBody>
          <a:bodyPr wrap="square">
            <a:spAutoFit/>
          </a:bodyPr>
          <a:lstStyle/>
          <a:p>
            <a:r>
              <a:rPr lang="en-US" altLang="zh-CN" sz="2800" b="1" dirty="0">
                <a:solidFill>
                  <a:srgbClr val="FFFF00"/>
                </a:solidFill>
              </a:rPr>
              <a:t>Elucidate causes through the manifestation of fruition</a:t>
            </a:r>
          </a:p>
        </p:txBody>
      </p:sp>
      <p:sp>
        <p:nvSpPr>
          <p:cNvPr id="8" name="文字方塊 7">
            <a:extLst>
              <a:ext uri="{FF2B5EF4-FFF2-40B4-BE49-F238E27FC236}">
                <a16:creationId xmlns:a16="http://schemas.microsoft.com/office/drawing/2014/main" id="{C689571C-867D-BC86-19EB-B60CB5C15633}"/>
              </a:ext>
            </a:extLst>
          </p:cNvPr>
          <p:cNvSpPr txBox="1"/>
          <p:nvPr/>
        </p:nvSpPr>
        <p:spPr>
          <a:xfrm>
            <a:off x="2258062" y="5445224"/>
            <a:ext cx="5060486" cy="954107"/>
          </a:xfrm>
          <a:prstGeom prst="rect">
            <a:avLst/>
          </a:prstGeom>
          <a:noFill/>
        </p:spPr>
        <p:txBody>
          <a:bodyPr wrap="square">
            <a:spAutoFit/>
          </a:bodyPr>
          <a:lstStyle/>
          <a:p>
            <a:r>
              <a:rPr lang="en-US" altLang="zh-CN" sz="2800" dirty="0">
                <a:solidFill>
                  <a:srgbClr val="FFFF00"/>
                </a:solidFill>
              </a:rPr>
              <a:t>Reveal supreme excellence and exhort universal practice</a:t>
            </a:r>
          </a:p>
        </p:txBody>
      </p:sp>
      <p:sp>
        <p:nvSpPr>
          <p:cNvPr id="9" name="左大括弧 8">
            <a:extLst>
              <a:ext uri="{FF2B5EF4-FFF2-40B4-BE49-F238E27FC236}">
                <a16:creationId xmlns:a16="http://schemas.microsoft.com/office/drawing/2014/main" id="{904DBA7B-76B9-8863-182D-B4D2F3DB5ECD}"/>
              </a:ext>
            </a:extLst>
          </p:cNvPr>
          <p:cNvSpPr/>
          <p:nvPr/>
        </p:nvSpPr>
        <p:spPr>
          <a:xfrm>
            <a:off x="5090875" y="1817822"/>
            <a:ext cx="297726" cy="3382055"/>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0" name="文字方塊 9">
            <a:extLst>
              <a:ext uri="{FF2B5EF4-FFF2-40B4-BE49-F238E27FC236}">
                <a16:creationId xmlns:a16="http://schemas.microsoft.com/office/drawing/2014/main" id="{76AD8952-74E3-5B3C-009B-3318FC1B9614}"/>
              </a:ext>
            </a:extLst>
          </p:cNvPr>
          <p:cNvSpPr txBox="1"/>
          <p:nvPr/>
        </p:nvSpPr>
        <p:spPr>
          <a:xfrm>
            <a:off x="5388601" y="1155086"/>
            <a:ext cx="2970330" cy="954107"/>
          </a:xfrm>
          <a:prstGeom prst="rect">
            <a:avLst/>
          </a:prstGeom>
          <a:noFill/>
        </p:spPr>
        <p:txBody>
          <a:bodyPr wrap="square">
            <a:spAutoFit/>
          </a:bodyPr>
          <a:lstStyle/>
          <a:p>
            <a:r>
              <a:rPr lang="en-US" altLang="zh-CN" sz="2800" b="1" dirty="0">
                <a:solidFill>
                  <a:schemeClr val="accent6"/>
                </a:solidFill>
              </a:rPr>
              <a:t>Expound the attained sanctity</a:t>
            </a:r>
          </a:p>
        </p:txBody>
      </p:sp>
      <p:sp>
        <p:nvSpPr>
          <p:cNvPr id="11" name="文字方塊 10">
            <a:extLst>
              <a:ext uri="{FF2B5EF4-FFF2-40B4-BE49-F238E27FC236}">
                <a16:creationId xmlns:a16="http://schemas.microsoft.com/office/drawing/2014/main" id="{EA722431-859D-043A-B118-766706475702}"/>
              </a:ext>
            </a:extLst>
          </p:cNvPr>
          <p:cNvSpPr txBox="1"/>
          <p:nvPr/>
        </p:nvSpPr>
        <p:spPr>
          <a:xfrm>
            <a:off x="5432165" y="3027090"/>
            <a:ext cx="3070773" cy="954107"/>
          </a:xfrm>
          <a:prstGeom prst="rect">
            <a:avLst/>
          </a:prstGeom>
          <a:noFill/>
        </p:spPr>
        <p:txBody>
          <a:bodyPr wrap="square">
            <a:spAutoFit/>
          </a:bodyPr>
          <a:lstStyle/>
          <a:p>
            <a:r>
              <a:rPr lang="en-US" altLang="zh-CN" sz="2800" dirty="0">
                <a:solidFill>
                  <a:schemeClr val="accent6"/>
                </a:solidFill>
              </a:rPr>
              <a:t>Elucidate the cultivated causes</a:t>
            </a:r>
          </a:p>
        </p:txBody>
      </p:sp>
      <p:sp>
        <p:nvSpPr>
          <p:cNvPr id="12" name="文字方塊 11">
            <a:extLst>
              <a:ext uri="{FF2B5EF4-FFF2-40B4-BE49-F238E27FC236}">
                <a16:creationId xmlns:a16="http://schemas.microsoft.com/office/drawing/2014/main" id="{F1A3A74A-1D77-5FF5-1412-277CDC2344AF}"/>
              </a:ext>
            </a:extLst>
          </p:cNvPr>
          <p:cNvSpPr txBox="1"/>
          <p:nvPr/>
        </p:nvSpPr>
        <p:spPr>
          <a:xfrm>
            <a:off x="5419892" y="4722823"/>
            <a:ext cx="2988332" cy="954107"/>
          </a:xfrm>
          <a:prstGeom prst="rect">
            <a:avLst/>
          </a:prstGeom>
          <a:noFill/>
        </p:spPr>
        <p:txBody>
          <a:bodyPr wrap="square">
            <a:spAutoFit/>
          </a:bodyPr>
          <a:lstStyle/>
          <a:p>
            <a:r>
              <a:rPr lang="en-US" altLang="zh-CN" sz="2800" dirty="0">
                <a:solidFill>
                  <a:schemeClr val="accent6"/>
                </a:solidFill>
              </a:rPr>
              <a:t>Culminate in the essence of practice</a:t>
            </a:r>
          </a:p>
        </p:txBody>
      </p:sp>
      <p:sp>
        <p:nvSpPr>
          <p:cNvPr id="13" name="左大括弧 12">
            <a:extLst>
              <a:ext uri="{FF2B5EF4-FFF2-40B4-BE49-F238E27FC236}">
                <a16:creationId xmlns:a16="http://schemas.microsoft.com/office/drawing/2014/main" id="{0F64C966-CF8C-D307-BBEA-41039126EC2F}"/>
              </a:ext>
            </a:extLst>
          </p:cNvPr>
          <p:cNvSpPr/>
          <p:nvPr/>
        </p:nvSpPr>
        <p:spPr>
          <a:xfrm>
            <a:off x="7966620" y="460283"/>
            <a:ext cx="380167" cy="2376264"/>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4" name="文字方塊 13">
            <a:extLst>
              <a:ext uri="{FF2B5EF4-FFF2-40B4-BE49-F238E27FC236}">
                <a16:creationId xmlns:a16="http://schemas.microsoft.com/office/drawing/2014/main" id="{AD1D324F-A68D-5330-D509-5E6344CAA226}"/>
              </a:ext>
            </a:extLst>
          </p:cNvPr>
          <p:cNvSpPr txBox="1"/>
          <p:nvPr/>
        </p:nvSpPr>
        <p:spPr>
          <a:xfrm>
            <a:off x="8386532" y="116632"/>
            <a:ext cx="3612535" cy="954107"/>
          </a:xfrm>
          <a:prstGeom prst="rect">
            <a:avLst/>
          </a:prstGeom>
          <a:noFill/>
        </p:spPr>
        <p:txBody>
          <a:bodyPr wrap="square">
            <a:spAutoFit/>
          </a:bodyPr>
          <a:lstStyle/>
          <a:p>
            <a:r>
              <a:rPr lang="en-US" altLang="zh-CN" sz="2800" dirty="0">
                <a:solidFill>
                  <a:schemeClr val="accent6"/>
                </a:solidFill>
              </a:rPr>
              <a:t>Attainment through non-attainment</a:t>
            </a:r>
          </a:p>
        </p:txBody>
      </p:sp>
      <p:sp>
        <p:nvSpPr>
          <p:cNvPr id="15" name="文字方塊 14">
            <a:extLst>
              <a:ext uri="{FF2B5EF4-FFF2-40B4-BE49-F238E27FC236}">
                <a16:creationId xmlns:a16="http://schemas.microsoft.com/office/drawing/2014/main" id="{8B7B886C-1584-231F-A428-92651BB540DA}"/>
              </a:ext>
            </a:extLst>
          </p:cNvPr>
          <p:cNvSpPr txBox="1"/>
          <p:nvPr/>
        </p:nvSpPr>
        <p:spPr>
          <a:xfrm>
            <a:off x="8430097" y="1988636"/>
            <a:ext cx="3070773" cy="954107"/>
          </a:xfrm>
          <a:prstGeom prst="rect">
            <a:avLst/>
          </a:prstGeom>
          <a:noFill/>
        </p:spPr>
        <p:txBody>
          <a:bodyPr wrap="square">
            <a:spAutoFit/>
          </a:bodyPr>
          <a:lstStyle/>
          <a:p>
            <a:r>
              <a:rPr lang="en-US" altLang="zh-CN" sz="2800" b="1" dirty="0">
                <a:solidFill>
                  <a:schemeClr val="accent6"/>
                </a:solidFill>
              </a:rPr>
              <a:t>All dharmas are true suchness</a:t>
            </a:r>
          </a:p>
        </p:txBody>
      </p:sp>
      <p:sp>
        <p:nvSpPr>
          <p:cNvPr id="16" name="矩形 15">
            <a:extLst>
              <a:ext uri="{FF2B5EF4-FFF2-40B4-BE49-F238E27FC236}">
                <a16:creationId xmlns:a16="http://schemas.microsoft.com/office/drawing/2014/main" id="{B3EE559E-43BB-1390-3293-0ACFDE5F327A}"/>
              </a:ext>
            </a:extLst>
          </p:cNvPr>
          <p:cNvSpPr/>
          <p:nvPr/>
        </p:nvSpPr>
        <p:spPr>
          <a:xfrm>
            <a:off x="19159" y="2996953"/>
            <a:ext cx="12187249" cy="1962014"/>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文字方塊 16">
            <a:extLst>
              <a:ext uri="{FF2B5EF4-FFF2-40B4-BE49-F238E27FC236}">
                <a16:creationId xmlns:a16="http://schemas.microsoft.com/office/drawing/2014/main" id="{A0A6DB57-8481-FA98-BD34-19B0A6699E9A}"/>
              </a:ext>
            </a:extLst>
          </p:cNvPr>
          <p:cNvSpPr txBox="1"/>
          <p:nvPr/>
        </p:nvSpPr>
        <p:spPr>
          <a:xfrm>
            <a:off x="360354" y="2996952"/>
            <a:ext cx="11809312" cy="1822165"/>
          </a:xfrm>
          <a:prstGeom prst="rect">
            <a:avLst/>
          </a:prstGeom>
          <a:noFill/>
          <a:ln>
            <a:noFill/>
          </a:ln>
        </p:spPr>
        <p:txBody>
          <a:bodyPr wrap="square" rtlCol="0">
            <a:spAutoFit/>
          </a:bodyPr>
          <a:lstStyle/>
          <a:p>
            <a:pPr>
              <a:lnSpc>
                <a:spcPts val="34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please take, for example, the case of a large human body.”</a:t>
            </a:r>
          </a:p>
          <a:p>
            <a:pPr>
              <a:lnSpc>
                <a:spcPts val="3400"/>
              </a:lnSpc>
            </a:pPr>
            <a:r>
              <a:rPr lang="en-US" altLang="zh-CN" sz="2800" b="1" dirty="0" err="1">
                <a:solidFill>
                  <a:schemeClr val="bg1"/>
                </a:solidFill>
              </a:rPr>
              <a:t>Subhūti</a:t>
            </a:r>
            <a:r>
              <a:rPr lang="en-US" altLang="zh-CN" sz="2800" b="1" dirty="0">
                <a:solidFill>
                  <a:schemeClr val="bg1"/>
                </a:solidFill>
              </a:rPr>
              <a:t> said, “World-honored One, the large human body that you have mentioned is not (the nature of) a large body; therefore it is called a large body.”</a:t>
            </a:r>
          </a:p>
        </p:txBody>
      </p:sp>
    </p:spTree>
    <p:extLst>
      <p:ext uri="{BB962C8B-B14F-4D97-AF65-F5344CB8AC3E}">
        <p14:creationId xmlns:p14="http://schemas.microsoft.com/office/powerpoint/2010/main" val="694460875"/>
      </p:ext>
    </p:extLst>
  </p:cSld>
  <p:clrMapOvr>
    <a:overrideClrMapping bg1="lt1" tx1="dk1" bg2="lt2" tx2="dk2" accent1="accent1" accent2="accent2" accent3="accent3" accent4="accent4" accent5="accent5" accent6="accent6" hlink="hlink" folHlink="folHlink"/>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CDB61181-9AB1-EE8F-ADC0-9A92B76ECBA8}"/>
              </a:ext>
            </a:extLst>
          </p:cNvPr>
          <p:cNvSpPr txBox="1"/>
          <p:nvPr/>
        </p:nvSpPr>
        <p:spPr>
          <a:xfrm>
            <a:off x="25814" y="1988840"/>
            <a:ext cx="2036150" cy="2677656"/>
          </a:xfrm>
          <a:prstGeom prst="rect">
            <a:avLst/>
          </a:prstGeom>
          <a:noFill/>
        </p:spPr>
        <p:txBody>
          <a:bodyPr wrap="square">
            <a:spAutoFit/>
          </a:bodyPr>
          <a:lstStyle/>
          <a:p>
            <a:r>
              <a:rPr lang="en-US" altLang="zh-CN" sz="2800" b="1" dirty="0">
                <a:solidFill>
                  <a:srgbClr val="FFFF00"/>
                </a:solidFill>
              </a:rPr>
              <a:t>Deeply contemplate non-attachment to advance practice</a:t>
            </a:r>
          </a:p>
        </p:txBody>
      </p:sp>
      <p:sp>
        <p:nvSpPr>
          <p:cNvPr id="5" name="左大括弧 4">
            <a:extLst>
              <a:ext uri="{FF2B5EF4-FFF2-40B4-BE49-F238E27FC236}">
                <a16:creationId xmlns:a16="http://schemas.microsoft.com/office/drawing/2014/main" id="{0486A3D7-1EC5-B82F-AD5D-EB19450E2C4F}"/>
              </a:ext>
            </a:extLst>
          </p:cNvPr>
          <p:cNvSpPr/>
          <p:nvPr/>
        </p:nvSpPr>
        <p:spPr>
          <a:xfrm>
            <a:off x="1943520" y="980728"/>
            <a:ext cx="406476" cy="4896544"/>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022BCC74-8998-7461-1375-E02CAC51AE85}"/>
              </a:ext>
            </a:extLst>
          </p:cNvPr>
          <p:cNvSpPr txBox="1"/>
          <p:nvPr/>
        </p:nvSpPr>
        <p:spPr>
          <a:xfrm>
            <a:off x="2349996" y="386661"/>
            <a:ext cx="5060486" cy="954107"/>
          </a:xfrm>
          <a:prstGeom prst="rect">
            <a:avLst/>
          </a:prstGeom>
          <a:noFill/>
        </p:spPr>
        <p:txBody>
          <a:bodyPr wrap="square">
            <a:spAutoFit/>
          </a:bodyPr>
          <a:lstStyle/>
          <a:p>
            <a:r>
              <a:rPr lang="en-US" altLang="zh-CN" sz="2800" dirty="0">
                <a:solidFill>
                  <a:srgbClr val="FFFF00"/>
                </a:solidFill>
              </a:rPr>
              <a:t>Awaken Bodhicitta without attachment to dharmas</a:t>
            </a:r>
          </a:p>
        </p:txBody>
      </p:sp>
      <p:sp>
        <p:nvSpPr>
          <p:cNvPr id="7" name="文字方塊 6">
            <a:extLst>
              <a:ext uri="{FF2B5EF4-FFF2-40B4-BE49-F238E27FC236}">
                <a16:creationId xmlns:a16="http://schemas.microsoft.com/office/drawing/2014/main" id="{8579D020-6364-F9FE-C175-4552E8F2B4FB}"/>
              </a:ext>
            </a:extLst>
          </p:cNvPr>
          <p:cNvSpPr txBox="1"/>
          <p:nvPr/>
        </p:nvSpPr>
        <p:spPr>
          <a:xfrm>
            <a:off x="2258062" y="2762925"/>
            <a:ext cx="3764342" cy="1815882"/>
          </a:xfrm>
          <a:prstGeom prst="rect">
            <a:avLst/>
          </a:prstGeom>
          <a:noFill/>
        </p:spPr>
        <p:txBody>
          <a:bodyPr wrap="square">
            <a:spAutoFit/>
          </a:bodyPr>
          <a:lstStyle/>
          <a:p>
            <a:r>
              <a:rPr lang="en-US" altLang="zh-CN" sz="2800" b="1" dirty="0">
                <a:solidFill>
                  <a:srgbClr val="FFFF00"/>
                </a:solidFill>
              </a:rPr>
              <a:t>Elucidate causes through the manifestation of fruition</a:t>
            </a:r>
          </a:p>
        </p:txBody>
      </p:sp>
      <p:sp>
        <p:nvSpPr>
          <p:cNvPr id="8" name="文字方塊 7">
            <a:extLst>
              <a:ext uri="{FF2B5EF4-FFF2-40B4-BE49-F238E27FC236}">
                <a16:creationId xmlns:a16="http://schemas.microsoft.com/office/drawing/2014/main" id="{A211F89E-5D2C-04B0-13B3-62E4AB436437}"/>
              </a:ext>
            </a:extLst>
          </p:cNvPr>
          <p:cNvSpPr txBox="1"/>
          <p:nvPr/>
        </p:nvSpPr>
        <p:spPr>
          <a:xfrm>
            <a:off x="2258062" y="5445224"/>
            <a:ext cx="5060486" cy="954107"/>
          </a:xfrm>
          <a:prstGeom prst="rect">
            <a:avLst/>
          </a:prstGeom>
          <a:noFill/>
        </p:spPr>
        <p:txBody>
          <a:bodyPr wrap="square">
            <a:spAutoFit/>
          </a:bodyPr>
          <a:lstStyle/>
          <a:p>
            <a:r>
              <a:rPr lang="en-US" altLang="zh-CN" sz="2800" dirty="0">
                <a:solidFill>
                  <a:srgbClr val="FFFF00"/>
                </a:solidFill>
              </a:rPr>
              <a:t>Reveal supreme excellence and exhort universal practice</a:t>
            </a:r>
          </a:p>
        </p:txBody>
      </p:sp>
      <p:sp>
        <p:nvSpPr>
          <p:cNvPr id="9" name="左大括弧 8">
            <a:extLst>
              <a:ext uri="{FF2B5EF4-FFF2-40B4-BE49-F238E27FC236}">
                <a16:creationId xmlns:a16="http://schemas.microsoft.com/office/drawing/2014/main" id="{99E5D699-0077-10F4-9379-CC7325C450C6}"/>
              </a:ext>
            </a:extLst>
          </p:cNvPr>
          <p:cNvSpPr/>
          <p:nvPr/>
        </p:nvSpPr>
        <p:spPr>
          <a:xfrm>
            <a:off x="5090875" y="1817822"/>
            <a:ext cx="297726" cy="3382055"/>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0" name="文字方塊 9">
            <a:extLst>
              <a:ext uri="{FF2B5EF4-FFF2-40B4-BE49-F238E27FC236}">
                <a16:creationId xmlns:a16="http://schemas.microsoft.com/office/drawing/2014/main" id="{7064007F-52AC-61B6-070C-D7B0E105C606}"/>
              </a:ext>
            </a:extLst>
          </p:cNvPr>
          <p:cNvSpPr txBox="1"/>
          <p:nvPr/>
        </p:nvSpPr>
        <p:spPr>
          <a:xfrm>
            <a:off x="5302324" y="1124744"/>
            <a:ext cx="2970330" cy="954107"/>
          </a:xfrm>
          <a:prstGeom prst="rect">
            <a:avLst/>
          </a:prstGeom>
          <a:noFill/>
        </p:spPr>
        <p:txBody>
          <a:bodyPr wrap="square">
            <a:spAutoFit/>
          </a:bodyPr>
          <a:lstStyle/>
          <a:p>
            <a:r>
              <a:rPr lang="en-US" altLang="zh-CN" sz="2800" dirty="0">
                <a:solidFill>
                  <a:schemeClr val="accent6"/>
                </a:solidFill>
              </a:rPr>
              <a:t>Expound the attained sanctity</a:t>
            </a:r>
          </a:p>
        </p:txBody>
      </p:sp>
      <p:sp>
        <p:nvSpPr>
          <p:cNvPr id="11" name="文字方塊 10">
            <a:extLst>
              <a:ext uri="{FF2B5EF4-FFF2-40B4-BE49-F238E27FC236}">
                <a16:creationId xmlns:a16="http://schemas.microsoft.com/office/drawing/2014/main" id="{C03986CA-0E9D-0F68-1676-3267868CCBB3}"/>
              </a:ext>
            </a:extLst>
          </p:cNvPr>
          <p:cNvSpPr txBox="1"/>
          <p:nvPr/>
        </p:nvSpPr>
        <p:spPr>
          <a:xfrm>
            <a:off x="5345888" y="2996748"/>
            <a:ext cx="3070773" cy="954107"/>
          </a:xfrm>
          <a:prstGeom prst="rect">
            <a:avLst/>
          </a:prstGeom>
          <a:noFill/>
        </p:spPr>
        <p:txBody>
          <a:bodyPr wrap="square">
            <a:spAutoFit/>
          </a:bodyPr>
          <a:lstStyle/>
          <a:p>
            <a:r>
              <a:rPr lang="en-US" altLang="zh-CN" sz="2800" b="1" dirty="0">
                <a:solidFill>
                  <a:schemeClr val="accent6"/>
                </a:solidFill>
              </a:rPr>
              <a:t>Elucidate the cultivated causes</a:t>
            </a:r>
          </a:p>
        </p:txBody>
      </p:sp>
      <p:sp>
        <p:nvSpPr>
          <p:cNvPr id="12" name="文字方塊 11">
            <a:extLst>
              <a:ext uri="{FF2B5EF4-FFF2-40B4-BE49-F238E27FC236}">
                <a16:creationId xmlns:a16="http://schemas.microsoft.com/office/drawing/2014/main" id="{BB0C48CC-5117-9187-A70E-58CD81794184}"/>
              </a:ext>
            </a:extLst>
          </p:cNvPr>
          <p:cNvSpPr txBox="1"/>
          <p:nvPr/>
        </p:nvSpPr>
        <p:spPr>
          <a:xfrm>
            <a:off x="5387108" y="4642910"/>
            <a:ext cx="2988332" cy="954107"/>
          </a:xfrm>
          <a:prstGeom prst="rect">
            <a:avLst/>
          </a:prstGeom>
          <a:noFill/>
        </p:spPr>
        <p:txBody>
          <a:bodyPr wrap="square">
            <a:spAutoFit/>
          </a:bodyPr>
          <a:lstStyle/>
          <a:p>
            <a:r>
              <a:rPr lang="en-US" altLang="zh-CN" sz="2800" dirty="0">
                <a:solidFill>
                  <a:schemeClr val="accent6"/>
                </a:solidFill>
              </a:rPr>
              <a:t>Culminate in the essence of practice</a:t>
            </a:r>
          </a:p>
        </p:txBody>
      </p:sp>
      <p:sp>
        <p:nvSpPr>
          <p:cNvPr id="13" name="左大括弧 12">
            <a:extLst>
              <a:ext uri="{FF2B5EF4-FFF2-40B4-BE49-F238E27FC236}">
                <a16:creationId xmlns:a16="http://schemas.microsoft.com/office/drawing/2014/main" id="{4BC99A58-A3CF-528E-873D-7A107DDC7367}"/>
              </a:ext>
            </a:extLst>
          </p:cNvPr>
          <p:cNvSpPr/>
          <p:nvPr/>
        </p:nvSpPr>
        <p:spPr>
          <a:xfrm>
            <a:off x="7966620" y="2260483"/>
            <a:ext cx="380167" cy="2376264"/>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4" name="文字方塊 13">
            <a:extLst>
              <a:ext uri="{FF2B5EF4-FFF2-40B4-BE49-F238E27FC236}">
                <a16:creationId xmlns:a16="http://schemas.microsoft.com/office/drawing/2014/main" id="{250C7716-3D9E-A004-3E34-C934CB46321E}"/>
              </a:ext>
            </a:extLst>
          </p:cNvPr>
          <p:cNvSpPr txBox="1"/>
          <p:nvPr/>
        </p:nvSpPr>
        <p:spPr>
          <a:xfrm>
            <a:off x="8386532" y="1916832"/>
            <a:ext cx="3612535" cy="954107"/>
          </a:xfrm>
          <a:prstGeom prst="rect">
            <a:avLst/>
          </a:prstGeom>
          <a:noFill/>
        </p:spPr>
        <p:txBody>
          <a:bodyPr wrap="square">
            <a:spAutoFit/>
          </a:bodyPr>
          <a:lstStyle/>
          <a:p>
            <a:r>
              <a:rPr lang="en-US" altLang="zh-CN" sz="2800" b="1" dirty="0" err="1">
                <a:solidFill>
                  <a:schemeClr val="accent6"/>
                </a:solidFill>
              </a:rPr>
              <a:t>Dispell</a:t>
            </a:r>
            <a:r>
              <a:rPr lang="en-US" altLang="zh-CN" sz="2800" b="1" dirty="0">
                <a:solidFill>
                  <a:schemeClr val="accent6"/>
                </a:solidFill>
              </a:rPr>
              <a:t> attachment to dharmas</a:t>
            </a:r>
          </a:p>
        </p:txBody>
      </p:sp>
      <p:sp>
        <p:nvSpPr>
          <p:cNvPr id="15" name="文字方塊 14">
            <a:extLst>
              <a:ext uri="{FF2B5EF4-FFF2-40B4-BE49-F238E27FC236}">
                <a16:creationId xmlns:a16="http://schemas.microsoft.com/office/drawing/2014/main" id="{4809A270-D896-4D86-C8CD-9CE4E43D95EC}"/>
              </a:ext>
            </a:extLst>
          </p:cNvPr>
          <p:cNvSpPr txBox="1"/>
          <p:nvPr/>
        </p:nvSpPr>
        <p:spPr>
          <a:xfrm>
            <a:off x="8388378" y="4076664"/>
            <a:ext cx="3070773" cy="954107"/>
          </a:xfrm>
          <a:prstGeom prst="rect">
            <a:avLst/>
          </a:prstGeom>
          <a:noFill/>
        </p:spPr>
        <p:txBody>
          <a:bodyPr wrap="square">
            <a:spAutoFit/>
          </a:bodyPr>
          <a:lstStyle/>
          <a:p>
            <a:r>
              <a:rPr lang="en-US" altLang="zh-CN" sz="2800" dirty="0">
                <a:solidFill>
                  <a:schemeClr val="accent6"/>
                </a:solidFill>
              </a:rPr>
              <a:t>Enable </a:t>
            </a:r>
            <a:r>
              <a:rPr lang="en-US" altLang="zh-CN" sz="2800" dirty="0" err="1">
                <a:solidFill>
                  <a:schemeClr val="accent6"/>
                </a:solidFill>
              </a:rPr>
              <a:t>realisation</a:t>
            </a:r>
            <a:r>
              <a:rPr lang="en-US" altLang="zh-CN" sz="2800" dirty="0">
                <a:solidFill>
                  <a:schemeClr val="accent6"/>
                </a:solidFill>
              </a:rPr>
              <a:t> of selflessness</a:t>
            </a:r>
          </a:p>
        </p:txBody>
      </p:sp>
      <p:sp>
        <p:nvSpPr>
          <p:cNvPr id="18" name="矩形 17">
            <a:extLst>
              <a:ext uri="{FF2B5EF4-FFF2-40B4-BE49-F238E27FC236}">
                <a16:creationId xmlns:a16="http://schemas.microsoft.com/office/drawing/2014/main" id="{F62DF0ED-ABB1-5AEB-32F1-9D14DAB7242D}"/>
              </a:ext>
            </a:extLst>
          </p:cNvPr>
          <p:cNvSpPr/>
          <p:nvPr/>
        </p:nvSpPr>
        <p:spPr>
          <a:xfrm>
            <a:off x="19159" y="2924945"/>
            <a:ext cx="12187249" cy="1944215"/>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文字方塊 18">
            <a:extLst>
              <a:ext uri="{FF2B5EF4-FFF2-40B4-BE49-F238E27FC236}">
                <a16:creationId xmlns:a16="http://schemas.microsoft.com/office/drawing/2014/main" id="{DEB4213C-6A4C-1637-EDA1-FEA9AB61CDD9}"/>
              </a:ext>
            </a:extLst>
          </p:cNvPr>
          <p:cNvSpPr txBox="1"/>
          <p:nvPr/>
        </p:nvSpPr>
        <p:spPr>
          <a:xfrm>
            <a:off x="360354" y="2924944"/>
            <a:ext cx="11809312" cy="1822165"/>
          </a:xfrm>
          <a:prstGeom prst="rect">
            <a:avLst/>
          </a:prstGeom>
          <a:noFill/>
          <a:ln>
            <a:noFill/>
          </a:ln>
        </p:spPr>
        <p:txBody>
          <a:bodyPr wrap="square" rtlCol="0">
            <a:spAutoFit/>
          </a:bodyPr>
          <a:lstStyle/>
          <a:p>
            <a:pPr>
              <a:lnSpc>
                <a:spcPts val="34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it is the same with a bodhisattva. If he says, ‘I will save numberless sentient beings,’ then he is not a bodhisattva. Why? </a:t>
            </a:r>
            <a:r>
              <a:rPr lang="en-US" altLang="zh-CN" sz="2800" b="1" dirty="0" err="1">
                <a:solidFill>
                  <a:schemeClr val="bg1"/>
                </a:solidFill>
              </a:rPr>
              <a:t>Subhūti</a:t>
            </a:r>
            <a:r>
              <a:rPr lang="en-US" altLang="zh-CN" sz="2800" b="1" dirty="0">
                <a:solidFill>
                  <a:schemeClr val="bg1"/>
                </a:solidFill>
              </a:rPr>
              <a:t>, there is actually no such dharma called </a:t>
            </a:r>
            <a:r>
              <a:rPr lang="en-US" altLang="zh-CN" sz="2800" b="1" dirty="0" err="1">
                <a:solidFill>
                  <a:schemeClr val="bg1"/>
                </a:solidFill>
              </a:rPr>
              <a:t>bodhisattvahood</a:t>
            </a:r>
            <a:r>
              <a:rPr lang="en-US" altLang="zh-CN" sz="2800" b="1" dirty="0">
                <a:solidFill>
                  <a:schemeClr val="bg1"/>
                </a:solidFill>
              </a:rPr>
              <a:t>. Therefore I say that all phenomena have no self, no personality, no sentient beingness, and no life span.</a:t>
            </a:r>
          </a:p>
        </p:txBody>
      </p:sp>
    </p:spTree>
    <p:extLst>
      <p:ext uri="{BB962C8B-B14F-4D97-AF65-F5344CB8AC3E}">
        <p14:creationId xmlns:p14="http://schemas.microsoft.com/office/powerpoint/2010/main" val="172935281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p:bldP spid="18" grpId="0" animBg="1"/>
      <p:bldP spid="19"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18" name="文字方塊 17">
            <a:extLst>
              <a:ext uri="{FF2B5EF4-FFF2-40B4-BE49-F238E27FC236}">
                <a16:creationId xmlns:a16="http://schemas.microsoft.com/office/drawing/2014/main" id="{7A3B7530-8949-2038-19FB-F3FAA24A41D7}"/>
              </a:ext>
            </a:extLst>
          </p:cNvPr>
          <p:cNvSpPr txBox="1"/>
          <p:nvPr/>
        </p:nvSpPr>
        <p:spPr>
          <a:xfrm>
            <a:off x="25814" y="1988840"/>
            <a:ext cx="2036150" cy="2677656"/>
          </a:xfrm>
          <a:prstGeom prst="rect">
            <a:avLst/>
          </a:prstGeom>
          <a:noFill/>
        </p:spPr>
        <p:txBody>
          <a:bodyPr wrap="square">
            <a:spAutoFit/>
          </a:bodyPr>
          <a:lstStyle/>
          <a:p>
            <a:r>
              <a:rPr lang="en-US" altLang="zh-CN" sz="2800" b="1" dirty="0">
                <a:solidFill>
                  <a:srgbClr val="FFFF00"/>
                </a:solidFill>
              </a:rPr>
              <a:t>Deeply contemplate non-attachment to advance practice</a:t>
            </a:r>
          </a:p>
        </p:txBody>
      </p:sp>
      <p:sp>
        <p:nvSpPr>
          <p:cNvPr id="19" name="左大括弧 18">
            <a:extLst>
              <a:ext uri="{FF2B5EF4-FFF2-40B4-BE49-F238E27FC236}">
                <a16:creationId xmlns:a16="http://schemas.microsoft.com/office/drawing/2014/main" id="{4F0EA5D6-5282-F80E-9D52-F88825EF9A4D}"/>
              </a:ext>
            </a:extLst>
          </p:cNvPr>
          <p:cNvSpPr/>
          <p:nvPr/>
        </p:nvSpPr>
        <p:spPr>
          <a:xfrm>
            <a:off x="1943520" y="980728"/>
            <a:ext cx="406476" cy="4896544"/>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20" name="文字方塊 19">
            <a:extLst>
              <a:ext uri="{FF2B5EF4-FFF2-40B4-BE49-F238E27FC236}">
                <a16:creationId xmlns:a16="http://schemas.microsoft.com/office/drawing/2014/main" id="{FD73EEFA-ACB7-4B5E-2201-2E775933B818}"/>
              </a:ext>
            </a:extLst>
          </p:cNvPr>
          <p:cNvSpPr txBox="1"/>
          <p:nvPr/>
        </p:nvSpPr>
        <p:spPr>
          <a:xfrm>
            <a:off x="2349996" y="386661"/>
            <a:ext cx="5060486" cy="954107"/>
          </a:xfrm>
          <a:prstGeom prst="rect">
            <a:avLst/>
          </a:prstGeom>
          <a:noFill/>
        </p:spPr>
        <p:txBody>
          <a:bodyPr wrap="square">
            <a:spAutoFit/>
          </a:bodyPr>
          <a:lstStyle/>
          <a:p>
            <a:r>
              <a:rPr lang="en-US" altLang="zh-CN" sz="2800" dirty="0">
                <a:solidFill>
                  <a:srgbClr val="FFFF00"/>
                </a:solidFill>
              </a:rPr>
              <a:t>Awaken Bodhicitta without attachment to dharmas</a:t>
            </a:r>
          </a:p>
        </p:txBody>
      </p:sp>
      <p:sp>
        <p:nvSpPr>
          <p:cNvPr id="21" name="文字方塊 20">
            <a:extLst>
              <a:ext uri="{FF2B5EF4-FFF2-40B4-BE49-F238E27FC236}">
                <a16:creationId xmlns:a16="http://schemas.microsoft.com/office/drawing/2014/main" id="{AED90199-6A35-1AF3-446F-FB3C95F32EE6}"/>
              </a:ext>
            </a:extLst>
          </p:cNvPr>
          <p:cNvSpPr txBox="1"/>
          <p:nvPr/>
        </p:nvSpPr>
        <p:spPr>
          <a:xfrm>
            <a:off x="2258062" y="2762925"/>
            <a:ext cx="3764342" cy="1815882"/>
          </a:xfrm>
          <a:prstGeom prst="rect">
            <a:avLst/>
          </a:prstGeom>
          <a:noFill/>
        </p:spPr>
        <p:txBody>
          <a:bodyPr wrap="square">
            <a:spAutoFit/>
          </a:bodyPr>
          <a:lstStyle/>
          <a:p>
            <a:r>
              <a:rPr lang="en-US" altLang="zh-CN" sz="2800" b="1" dirty="0">
                <a:solidFill>
                  <a:srgbClr val="FFFF00"/>
                </a:solidFill>
              </a:rPr>
              <a:t>Elucidate causes through the manifestation of fruition</a:t>
            </a:r>
          </a:p>
        </p:txBody>
      </p:sp>
      <p:sp>
        <p:nvSpPr>
          <p:cNvPr id="22" name="文字方塊 21">
            <a:extLst>
              <a:ext uri="{FF2B5EF4-FFF2-40B4-BE49-F238E27FC236}">
                <a16:creationId xmlns:a16="http://schemas.microsoft.com/office/drawing/2014/main" id="{AED924E2-1D61-61FA-9A8C-214FD982BA51}"/>
              </a:ext>
            </a:extLst>
          </p:cNvPr>
          <p:cNvSpPr txBox="1"/>
          <p:nvPr/>
        </p:nvSpPr>
        <p:spPr>
          <a:xfrm>
            <a:off x="2258062" y="5445224"/>
            <a:ext cx="5060486" cy="954107"/>
          </a:xfrm>
          <a:prstGeom prst="rect">
            <a:avLst/>
          </a:prstGeom>
          <a:noFill/>
        </p:spPr>
        <p:txBody>
          <a:bodyPr wrap="square">
            <a:spAutoFit/>
          </a:bodyPr>
          <a:lstStyle/>
          <a:p>
            <a:r>
              <a:rPr lang="en-US" altLang="zh-CN" sz="2800" dirty="0">
                <a:solidFill>
                  <a:srgbClr val="FFFF00"/>
                </a:solidFill>
              </a:rPr>
              <a:t>Reveal supreme excellence and exhort universal practice</a:t>
            </a:r>
          </a:p>
        </p:txBody>
      </p:sp>
      <p:sp>
        <p:nvSpPr>
          <p:cNvPr id="23" name="左大括弧 22">
            <a:extLst>
              <a:ext uri="{FF2B5EF4-FFF2-40B4-BE49-F238E27FC236}">
                <a16:creationId xmlns:a16="http://schemas.microsoft.com/office/drawing/2014/main" id="{88B010B5-3589-1EDE-54A5-14FA0218B72B}"/>
              </a:ext>
            </a:extLst>
          </p:cNvPr>
          <p:cNvSpPr/>
          <p:nvPr/>
        </p:nvSpPr>
        <p:spPr>
          <a:xfrm>
            <a:off x="5090875" y="1817822"/>
            <a:ext cx="297726" cy="3382055"/>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24" name="文字方塊 23">
            <a:extLst>
              <a:ext uri="{FF2B5EF4-FFF2-40B4-BE49-F238E27FC236}">
                <a16:creationId xmlns:a16="http://schemas.microsoft.com/office/drawing/2014/main" id="{390FCE92-4326-80C5-0B7C-690216C82678}"/>
              </a:ext>
            </a:extLst>
          </p:cNvPr>
          <p:cNvSpPr txBox="1"/>
          <p:nvPr/>
        </p:nvSpPr>
        <p:spPr>
          <a:xfrm>
            <a:off x="5302324" y="1124744"/>
            <a:ext cx="2970330" cy="954107"/>
          </a:xfrm>
          <a:prstGeom prst="rect">
            <a:avLst/>
          </a:prstGeom>
          <a:noFill/>
        </p:spPr>
        <p:txBody>
          <a:bodyPr wrap="square">
            <a:spAutoFit/>
          </a:bodyPr>
          <a:lstStyle/>
          <a:p>
            <a:r>
              <a:rPr lang="en-US" altLang="zh-CN" sz="2800" dirty="0">
                <a:solidFill>
                  <a:schemeClr val="accent6"/>
                </a:solidFill>
              </a:rPr>
              <a:t>Expound the attained sanctity</a:t>
            </a:r>
          </a:p>
        </p:txBody>
      </p:sp>
      <p:sp>
        <p:nvSpPr>
          <p:cNvPr id="25" name="文字方塊 24">
            <a:extLst>
              <a:ext uri="{FF2B5EF4-FFF2-40B4-BE49-F238E27FC236}">
                <a16:creationId xmlns:a16="http://schemas.microsoft.com/office/drawing/2014/main" id="{50416FA4-D587-EF88-D3D1-D24FF8F2C3D4}"/>
              </a:ext>
            </a:extLst>
          </p:cNvPr>
          <p:cNvSpPr txBox="1"/>
          <p:nvPr/>
        </p:nvSpPr>
        <p:spPr>
          <a:xfrm>
            <a:off x="5345888" y="2996748"/>
            <a:ext cx="3070773" cy="954107"/>
          </a:xfrm>
          <a:prstGeom prst="rect">
            <a:avLst/>
          </a:prstGeom>
          <a:noFill/>
        </p:spPr>
        <p:txBody>
          <a:bodyPr wrap="square">
            <a:spAutoFit/>
          </a:bodyPr>
          <a:lstStyle/>
          <a:p>
            <a:r>
              <a:rPr lang="en-US" altLang="zh-CN" sz="2800" b="1" dirty="0">
                <a:solidFill>
                  <a:schemeClr val="accent6"/>
                </a:solidFill>
              </a:rPr>
              <a:t>Elucidate the cultivated causes</a:t>
            </a:r>
          </a:p>
        </p:txBody>
      </p:sp>
      <p:sp>
        <p:nvSpPr>
          <p:cNvPr id="26" name="文字方塊 25">
            <a:extLst>
              <a:ext uri="{FF2B5EF4-FFF2-40B4-BE49-F238E27FC236}">
                <a16:creationId xmlns:a16="http://schemas.microsoft.com/office/drawing/2014/main" id="{E61ABE74-77C5-0262-B48A-199BCBB7B5DC}"/>
              </a:ext>
            </a:extLst>
          </p:cNvPr>
          <p:cNvSpPr txBox="1"/>
          <p:nvPr/>
        </p:nvSpPr>
        <p:spPr>
          <a:xfrm>
            <a:off x="5387108" y="4642910"/>
            <a:ext cx="2988332" cy="954107"/>
          </a:xfrm>
          <a:prstGeom prst="rect">
            <a:avLst/>
          </a:prstGeom>
          <a:noFill/>
        </p:spPr>
        <p:txBody>
          <a:bodyPr wrap="square">
            <a:spAutoFit/>
          </a:bodyPr>
          <a:lstStyle/>
          <a:p>
            <a:r>
              <a:rPr lang="en-US" altLang="zh-CN" sz="2800" dirty="0">
                <a:solidFill>
                  <a:schemeClr val="accent6"/>
                </a:solidFill>
              </a:rPr>
              <a:t>Culminate in the essence of practice</a:t>
            </a:r>
          </a:p>
        </p:txBody>
      </p:sp>
      <p:sp>
        <p:nvSpPr>
          <p:cNvPr id="27" name="左大括弧 26">
            <a:extLst>
              <a:ext uri="{FF2B5EF4-FFF2-40B4-BE49-F238E27FC236}">
                <a16:creationId xmlns:a16="http://schemas.microsoft.com/office/drawing/2014/main" id="{4052E81C-5787-C822-AF2E-BB539C0419E7}"/>
              </a:ext>
            </a:extLst>
          </p:cNvPr>
          <p:cNvSpPr/>
          <p:nvPr/>
        </p:nvSpPr>
        <p:spPr>
          <a:xfrm>
            <a:off x="7966620" y="2260483"/>
            <a:ext cx="380167" cy="2376264"/>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28" name="文字方塊 27">
            <a:extLst>
              <a:ext uri="{FF2B5EF4-FFF2-40B4-BE49-F238E27FC236}">
                <a16:creationId xmlns:a16="http://schemas.microsoft.com/office/drawing/2014/main" id="{A30741EA-A2E9-4358-2210-C7CF16A14A43}"/>
              </a:ext>
            </a:extLst>
          </p:cNvPr>
          <p:cNvSpPr txBox="1"/>
          <p:nvPr/>
        </p:nvSpPr>
        <p:spPr>
          <a:xfrm>
            <a:off x="8386532" y="1916832"/>
            <a:ext cx="3612535" cy="954107"/>
          </a:xfrm>
          <a:prstGeom prst="rect">
            <a:avLst/>
          </a:prstGeom>
          <a:noFill/>
        </p:spPr>
        <p:txBody>
          <a:bodyPr wrap="square">
            <a:spAutoFit/>
          </a:bodyPr>
          <a:lstStyle/>
          <a:p>
            <a:r>
              <a:rPr lang="en-US" altLang="zh-CN" sz="2800" b="1" dirty="0" err="1">
                <a:solidFill>
                  <a:schemeClr val="accent6"/>
                </a:solidFill>
              </a:rPr>
              <a:t>Dispell</a:t>
            </a:r>
            <a:r>
              <a:rPr lang="en-US" altLang="zh-CN" sz="2800" b="1" dirty="0">
                <a:solidFill>
                  <a:schemeClr val="accent6"/>
                </a:solidFill>
              </a:rPr>
              <a:t> attachment to dharmas</a:t>
            </a:r>
          </a:p>
        </p:txBody>
      </p:sp>
      <p:sp>
        <p:nvSpPr>
          <p:cNvPr id="29" name="文字方塊 28">
            <a:extLst>
              <a:ext uri="{FF2B5EF4-FFF2-40B4-BE49-F238E27FC236}">
                <a16:creationId xmlns:a16="http://schemas.microsoft.com/office/drawing/2014/main" id="{498A58C6-F6AC-6E7A-1DC8-D9DE91001C85}"/>
              </a:ext>
            </a:extLst>
          </p:cNvPr>
          <p:cNvSpPr txBox="1"/>
          <p:nvPr/>
        </p:nvSpPr>
        <p:spPr>
          <a:xfrm>
            <a:off x="8388378" y="4076664"/>
            <a:ext cx="3070773" cy="954107"/>
          </a:xfrm>
          <a:prstGeom prst="rect">
            <a:avLst/>
          </a:prstGeom>
          <a:noFill/>
        </p:spPr>
        <p:txBody>
          <a:bodyPr wrap="square">
            <a:spAutoFit/>
          </a:bodyPr>
          <a:lstStyle/>
          <a:p>
            <a:r>
              <a:rPr lang="en-US" altLang="zh-CN" sz="2800" dirty="0">
                <a:solidFill>
                  <a:schemeClr val="accent6"/>
                </a:solidFill>
              </a:rPr>
              <a:t>Enable </a:t>
            </a:r>
            <a:r>
              <a:rPr lang="en-US" altLang="zh-CN" sz="2800" dirty="0" err="1">
                <a:solidFill>
                  <a:schemeClr val="accent6"/>
                </a:solidFill>
              </a:rPr>
              <a:t>realisation</a:t>
            </a:r>
            <a:r>
              <a:rPr lang="en-US" altLang="zh-CN" sz="2800" dirty="0">
                <a:solidFill>
                  <a:schemeClr val="accent6"/>
                </a:solidFill>
              </a:rPr>
              <a:t> of selflessness</a:t>
            </a:r>
          </a:p>
        </p:txBody>
      </p:sp>
      <p:sp>
        <p:nvSpPr>
          <p:cNvPr id="30" name="矩形 29">
            <a:extLst>
              <a:ext uri="{FF2B5EF4-FFF2-40B4-BE49-F238E27FC236}">
                <a16:creationId xmlns:a16="http://schemas.microsoft.com/office/drawing/2014/main" id="{4172A190-F370-B16C-3989-06FC5C46C491}"/>
              </a:ext>
            </a:extLst>
          </p:cNvPr>
          <p:cNvSpPr/>
          <p:nvPr/>
        </p:nvSpPr>
        <p:spPr>
          <a:xfrm>
            <a:off x="19159" y="2924945"/>
            <a:ext cx="12187249" cy="1984183"/>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1" name="文字方塊 30">
            <a:extLst>
              <a:ext uri="{FF2B5EF4-FFF2-40B4-BE49-F238E27FC236}">
                <a16:creationId xmlns:a16="http://schemas.microsoft.com/office/drawing/2014/main" id="{3498CD43-9C97-EE1A-29F4-E332F4CAF763}"/>
              </a:ext>
            </a:extLst>
          </p:cNvPr>
          <p:cNvSpPr txBox="1"/>
          <p:nvPr/>
        </p:nvSpPr>
        <p:spPr>
          <a:xfrm>
            <a:off x="360354" y="2924944"/>
            <a:ext cx="11809312" cy="1822165"/>
          </a:xfrm>
          <a:prstGeom prst="rect">
            <a:avLst/>
          </a:prstGeom>
          <a:noFill/>
          <a:ln>
            <a:noFill/>
          </a:ln>
        </p:spPr>
        <p:txBody>
          <a:bodyPr wrap="square" rtlCol="0">
            <a:spAutoFit/>
          </a:bodyPr>
          <a:lstStyle/>
          <a:p>
            <a:pPr>
              <a:lnSpc>
                <a:spcPts val="3400"/>
              </a:lnSpc>
            </a:pPr>
            <a:r>
              <a:rPr lang="en-US" altLang="zh-CN" sz="2800" b="1" dirty="0" err="1">
                <a:solidFill>
                  <a:schemeClr val="bg1"/>
                </a:solidFill>
              </a:rPr>
              <a:t>Subhūti</a:t>
            </a:r>
            <a:r>
              <a:rPr lang="en-US" altLang="zh-CN" sz="2800" b="1" dirty="0">
                <a:solidFill>
                  <a:schemeClr val="bg1"/>
                </a:solidFill>
              </a:rPr>
              <a:t>, if a bodhisattva says ‘I will adorn buddha-lands,’ I would not call this person a bodhisattva. Why? What the Tathāgata has called adornment of buddha-lands is not (the nature of) adornment. Therefore it is called adornment.”</a:t>
            </a:r>
          </a:p>
        </p:txBody>
      </p:sp>
    </p:spTree>
    <p:extLst>
      <p:ext uri="{BB962C8B-B14F-4D97-AF65-F5344CB8AC3E}">
        <p14:creationId xmlns:p14="http://schemas.microsoft.com/office/powerpoint/2010/main" val="1687508518"/>
      </p:ext>
    </p:extLst>
  </p:cSld>
  <p:clrMapOvr>
    <a:overrideClrMapping bg1="lt1" tx1="dk1" bg2="lt2" tx2="dk2" accent1="accent1" accent2="accent2" accent3="accent3" accent4="accent4" accent5="accent5" accent6="accent6" hlink="hlink" folHlink="folHlink"/>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0D0F593D-E531-60F4-BA64-243759570E59}"/>
              </a:ext>
            </a:extLst>
          </p:cNvPr>
          <p:cNvSpPr txBox="1"/>
          <p:nvPr/>
        </p:nvSpPr>
        <p:spPr>
          <a:xfrm>
            <a:off x="25814" y="1988840"/>
            <a:ext cx="2036150" cy="2677656"/>
          </a:xfrm>
          <a:prstGeom prst="rect">
            <a:avLst/>
          </a:prstGeom>
          <a:noFill/>
        </p:spPr>
        <p:txBody>
          <a:bodyPr wrap="square">
            <a:spAutoFit/>
          </a:bodyPr>
          <a:lstStyle/>
          <a:p>
            <a:r>
              <a:rPr lang="en-US" altLang="zh-CN" sz="2800" b="1" dirty="0">
                <a:solidFill>
                  <a:srgbClr val="FFFF00"/>
                </a:solidFill>
              </a:rPr>
              <a:t>Deeply contemplate non-attachment to advance practice</a:t>
            </a:r>
          </a:p>
        </p:txBody>
      </p:sp>
      <p:sp>
        <p:nvSpPr>
          <p:cNvPr id="5" name="左大括弧 4">
            <a:extLst>
              <a:ext uri="{FF2B5EF4-FFF2-40B4-BE49-F238E27FC236}">
                <a16:creationId xmlns:a16="http://schemas.microsoft.com/office/drawing/2014/main" id="{27BD5DF5-BCD5-4B3D-4F31-E25B26A43A67}"/>
              </a:ext>
            </a:extLst>
          </p:cNvPr>
          <p:cNvSpPr/>
          <p:nvPr/>
        </p:nvSpPr>
        <p:spPr>
          <a:xfrm>
            <a:off x="1943520" y="980728"/>
            <a:ext cx="406476" cy="4896544"/>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6A7778D5-5170-C81E-8292-D28D5AC05356}"/>
              </a:ext>
            </a:extLst>
          </p:cNvPr>
          <p:cNvSpPr txBox="1"/>
          <p:nvPr/>
        </p:nvSpPr>
        <p:spPr>
          <a:xfrm>
            <a:off x="2349996" y="386661"/>
            <a:ext cx="5060486" cy="954107"/>
          </a:xfrm>
          <a:prstGeom prst="rect">
            <a:avLst/>
          </a:prstGeom>
          <a:noFill/>
        </p:spPr>
        <p:txBody>
          <a:bodyPr wrap="square">
            <a:spAutoFit/>
          </a:bodyPr>
          <a:lstStyle/>
          <a:p>
            <a:r>
              <a:rPr lang="en-US" altLang="zh-CN" sz="2800" dirty="0">
                <a:solidFill>
                  <a:srgbClr val="FFFF00"/>
                </a:solidFill>
              </a:rPr>
              <a:t>Awaken Bodhicitta without attachment to dharmas</a:t>
            </a:r>
          </a:p>
        </p:txBody>
      </p:sp>
      <p:sp>
        <p:nvSpPr>
          <p:cNvPr id="7" name="文字方塊 6">
            <a:extLst>
              <a:ext uri="{FF2B5EF4-FFF2-40B4-BE49-F238E27FC236}">
                <a16:creationId xmlns:a16="http://schemas.microsoft.com/office/drawing/2014/main" id="{6177BED4-3EE8-FC73-204C-6A758944F621}"/>
              </a:ext>
            </a:extLst>
          </p:cNvPr>
          <p:cNvSpPr txBox="1"/>
          <p:nvPr/>
        </p:nvSpPr>
        <p:spPr>
          <a:xfrm>
            <a:off x="2258062" y="2762925"/>
            <a:ext cx="3764342" cy="1815882"/>
          </a:xfrm>
          <a:prstGeom prst="rect">
            <a:avLst/>
          </a:prstGeom>
          <a:noFill/>
        </p:spPr>
        <p:txBody>
          <a:bodyPr wrap="square">
            <a:spAutoFit/>
          </a:bodyPr>
          <a:lstStyle/>
          <a:p>
            <a:r>
              <a:rPr lang="en-US" altLang="zh-CN" sz="2800" b="1" dirty="0">
                <a:solidFill>
                  <a:srgbClr val="FFFF00"/>
                </a:solidFill>
              </a:rPr>
              <a:t>Elucidate causes through the manifestation of fruition</a:t>
            </a:r>
          </a:p>
        </p:txBody>
      </p:sp>
      <p:sp>
        <p:nvSpPr>
          <p:cNvPr id="8" name="文字方塊 7">
            <a:extLst>
              <a:ext uri="{FF2B5EF4-FFF2-40B4-BE49-F238E27FC236}">
                <a16:creationId xmlns:a16="http://schemas.microsoft.com/office/drawing/2014/main" id="{A7662297-A44A-CEC9-0546-BE40FA38C76E}"/>
              </a:ext>
            </a:extLst>
          </p:cNvPr>
          <p:cNvSpPr txBox="1"/>
          <p:nvPr/>
        </p:nvSpPr>
        <p:spPr>
          <a:xfrm>
            <a:off x="2258062" y="5445224"/>
            <a:ext cx="5060486" cy="954107"/>
          </a:xfrm>
          <a:prstGeom prst="rect">
            <a:avLst/>
          </a:prstGeom>
          <a:noFill/>
        </p:spPr>
        <p:txBody>
          <a:bodyPr wrap="square">
            <a:spAutoFit/>
          </a:bodyPr>
          <a:lstStyle/>
          <a:p>
            <a:r>
              <a:rPr lang="en-US" altLang="zh-CN" sz="2800" dirty="0">
                <a:solidFill>
                  <a:srgbClr val="FFFF00"/>
                </a:solidFill>
              </a:rPr>
              <a:t>Reveal supreme excellence and exhort universal practice</a:t>
            </a:r>
          </a:p>
        </p:txBody>
      </p:sp>
      <p:sp>
        <p:nvSpPr>
          <p:cNvPr id="9" name="左大括弧 8">
            <a:extLst>
              <a:ext uri="{FF2B5EF4-FFF2-40B4-BE49-F238E27FC236}">
                <a16:creationId xmlns:a16="http://schemas.microsoft.com/office/drawing/2014/main" id="{7EC62404-9A03-2E9A-3810-67D5A3B15031}"/>
              </a:ext>
            </a:extLst>
          </p:cNvPr>
          <p:cNvSpPr/>
          <p:nvPr/>
        </p:nvSpPr>
        <p:spPr>
          <a:xfrm>
            <a:off x="5090875" y="1817822"/>
            <a:ext cx="297726" cy="3382055"/>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0" name="文字方塊 9">
            <a:extLst>
              <a:ext uri="{FF2B5EF4-FFF2-40B4-BE49-F238E27FC236}">
                <a16:creationId xmlns:a16="http://schemas.microsoft.com/office/drawing/2014/main" id="{CD58DF9E-1044-2BD0-A11D-86CC8B7F258C}"/>
              </a:ext>
            </a:extLst>
          </p:cNvPr>
          <p:cNvSpPr txBox="1"/>
          <p:nvPr/>
        </p:nvSpPr>
        <p:spPr>
          <a:xfrm>
            <a:off x="5302324" y="1124744"/>
            <a:ext cx="2970330" cy="954107"/>
          </a:xfrm>
          <a:prstGeom prst="rect">
            <a:avLst/>
          </a:prstGeom>
          <a:noFill/>
        </p:spPr>
        <p:txBody>
          <a:bodyPr wrap="square">
            <a:spAutoFit/>
          </a:bodyPr>
          <a:lstStyle/>
          <a:p>
            <a:r>
              <a:rPr lang="en-US" altLang="zh-CN" sz="2800" dirty="0">
                <a:solidFill>
                  <a:schemeClr val="accent6"/>
                </a:solidFill>
              </a:rPr>
              <a:t>Expound the attained sanctity</a:t>
            </a:r>
          </a:p>
        </p:txBody>
      </p:sp>
      <p:sp>
        <p:nvSpPr>
          <p:cNvPr id="11" name="文字方塊 10">
            <a:extLst>
              <a:ext uri="{FF2B5EF4-FFF2-40B4-BE49-F238E27FC236}">
                <a16:creationId xmlns:a16="http://schemas.microsoft.com/office/drawing/2014/main" id="{F5DD62C3-75A1-2EAB-E05F-DF049E3E3734}"/>
              </a:ext>
            </a:extLst>
          </p:cNvPr>
          <p:cNvSpPr txBox="1"/>
          <p:nvPr/>
        </p:nvSpPr>
        <p:spPr>
          <a:xfrm>
            <a:off x="5345888" y="2996748"/>
            <a:ext cx="3070773" cy="954107"/>
          </a:xfrm>
          <a:prstGeom prst="rect">
            <a:avLst/>
          </a:prstGeom>
          <a:noFill/>
        </p:spPr>
        <p:txBody>
          <a:bodyPr wrap="square">
            <a:spAutoFit/>
          </a:bodyPr>
          <a:lstStyle/>
          <a:p>
            <a:r>
              <a:rPr lang="en-US" altLang="zh-CN" sz="2800" b="1" dirty="0">
                <a:solidFill>
                  <a:schemeClr val="accent6"/>
                </a:solidFill>
              </a:rPr>
              <a:t>Elucidate the cultivated causes</a:t>
            </a:r>
          </a:p>
        </p:txBody>
      </p:sp>
      <p:sp>
        <p:nvSpPr>
          <p:cNvPr id="12" name="文字方塊 11">
            <a:extLst>
              <a:ext uri="{FF2B5EF4-FFF2-40B4-BE49-F238E27FC236}">
                <a16:creationId xmlns:a16="http://schemas.microsoft.com/office/drawing/2014/main" id="{DD4D0A20-E9E7-43E0-C835-CB7F31E386EC}"/>
              </a:ext>
            </a:extLst>
          </p:cNvPr>
          <p:cNvSpPr txBox="1"/>
          <p:nvPr/>
        </p:nvSpPr>
        <p:spPr>
          <a:xfrm>
            <a:off x="5387108" y="4642910"/>
            <a:ext cx="2988332" cy="954107"/>
          </a:xfrm>
          <a:prstGeom prst="rect">
            <a:avLst/>
          </a:prstGeom>
          <a:noFill/>
        </p:spPr>
        <p:txBody>
          <a:bodyPr wrap="square">
            <a:spAutoFit/>
          </a:bodyPr>
          <a:lstStyle/>
          <a:p>
            <a:r>
              <a:rPr lang="en-US" altLang="zh-CN" sz="2800" dirty="0">
                <a:solidFill>
                  <a:schemeClr val="accent6"/>
                </a:solidFill>
              </a:rPr>
              <a:t>Culminate in the essence of practice</a:t>
            </a:r>
          </a:p>
        </p:txBody>
      </p:sp>
      <p:sp>
        <p:nvSpPr>
          <p:cNvPr id="13" name="左大括弧 12">
            <a:extLst>
              <a:ext uri="{FF2B5EF4-FFF2-40B4-BE49-F238E27FC236}">
                <a16:creationId xmlns:a16="http://schemas.microsoft.com/office/drawing/2014/main" id="{484522E3-43AB-5430-9611-3C27AA274F5B}"/>
              </a:ext>
            </a:extLst>
          </p:cNvPr>
          <p:cNvSpPr/>
          <p:nvPr/>
        </p:nvSpPr>
        <p:spPr>
          <a:xfrm>
            <a:off x="7966620" y="2260483"/>
            <a:ext cx="380167" cy="2376264"/>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4" name="文字方塊 13">
            <a:extLst>
              <a:ext uri="{FF2B5EF4-FFF2-40B4-BE49-F238E27FC236}">
                <a16:creationId xmlns:a16="http://schemas.microsoft.com/office/drawing/2014/main" id="{0CA383CA-192E-1F71-45AF-A0A9D636FAD4}"/>
              </a:ext>
            </a:extLst>
          </p:cNvPr>
          <p:cNvSpPr txBox="1"/>
          <p:nvPr/>
        </p:nvSpPr>
        <p:spPr>
          <a:xfrm>
            <a:off x="8386532" y="1916832"/>
            <a:ext cx="3612535" cy="954107"/>
          </a:xfrm>
          <a:prstGeom prst="rect">
            <a:avLst/>
          </a:prstGeom>
          <a:noFill/>
        </p:spPr>
        <p:txBody>
          <a:bodyPr wrap="square">
            <a:spAutoFit/>
          </a:bodyPr>
          <a:lstStyle/>
          <a:p>
            <a:r>
              <a:rPr lang="en-US" altLang="zh-CN" sz="2800" dirty="0" err="1">
                <a:solidFill>
                  <a:schemeClr val="accent6"/>
                </a:solidFill>
              </a:rPr>
              <a:t>Dispell</a:t>
            </a:r>
            <a:r>
              <a:rPr lang="en-US" altLang="zh-CN" sz="2800" dirty="0">
                <a:solidFill>
                  <a:schemeClr val="accent6"/>
                </a:solidFill>
              </a:rPr>
              <a:t> attachment to dharmas</a:t>
            </a:r>
          </a:p>
        </p:txBody>
      </p:sp>
      <p:sp>
        <p:nvSpPr>
          <p:cNvPr id="15" name="文字方塊 14">
            <a:extLst>
              <a:ext uri="{FF2B5EF4-FFF2-40B4-BE49-F238E27FC236}">
                <a16:creationId xmlns:a16="http://schemas.microsoft.com/office/drawing/2014/main" id="{42F2A048-56CE-3D0C-3737-BD5D37F87F5D}"/>
              </a:ext>
            </a:extLst>
          </p:cNvPr>
          <p:cNvSpPr txBox="1"/>
          <p:nvPr/>
        </p:nvSpPr>
        <p:spPr>
          <a:xfrm>
            <a:off x="8388378" y="4076664"/>
            <a:ext cx="3070773" cy="954107"/>
          </a:xfrm>
          <a:prstGeom prst="rect">
            <a:avLst/>
          </a:prstGeom>
          <a:noFill/>
        </p:spPr>
        <p:txBody>
          <a:bodyPr wrap="square">
            <a:spAutoFit/>
          </a:bodyPr>
          <a:lstStyle/>
          <a:p>
            <a:r>
              <a:rPr lang="en-US" altLang="zh-CN" sz="2800" b="1" dirty="0">
                <a:solidFill>
                  <a:schemeClr val="accent6"/>
                </a:solidFill>
              </a:rPr>
              <a:t>Enable </a:t>
            </a:r>
            <a:r>
              <a:rPr lang="en-US" altLang="zh-CN" sz="2800" b="1" dirty="0" err="1">
                <a:solidFill>
                  <a:schemeClr val="accent6"/>
                </a:solidFill>
              </a:rPr>
              <a:t>realisation</a:t>
            </a:r>
            <a:r>
              <a:rPr lang="en-US" altLang="zh-CN" sz="2800" b="1" dirty="0">
                <a:solidFill>
                  <a:schemeClr val="accent6"/>
                </a:solidFill>
              </a:rPr>
              <a:t> of selflessness</a:t>
            </a:r>
          </a:p>
        </p:txBody>
      </p:sp>
      <p:sp>
        <p:nvSpPr>
          <p:cNvPr id="18" name="矩形 17">
            <a:extLst>
              <a:ext uri="{FF2B5EF4-FFF2-40B4-BE49-F238E27FC236}">
                <a16:creationId xmlns:a16="http://schemas.microsoft.com/office/drawing/2014/main" id="{1448F611-C22C-E351-A202-B429BB5D43D0}"/>
              </a:ext>
            </a:extLst>
          </p:cNvPr>
          <p:cNvSpPr/>
          <p:nvPr/>
        </p:nvSpPr>
        <p:spPr>
          <a:xfrm>
            <a:off x="12504" y="3036931"/>
            <a:ext cx="12187249" cy="950131"/>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文字方塊 18">
            <a:extLst>
              <a:ext uri="{FF2B5EF4-FFF2-40B4-BE49-F238E27FC236}">
                <a16:creationId xmlns:a16="http://schemas.microsoft.com/office/drawing/2014/main" id="{2CF3F971-0F2A-6808-E8FF-2DE2EDF2FE3A}"/>
              </a:ext>
            </a:extLst>
          </p:cNvPr>
          <p:cNvSpPr txBox="1"/>
          <p:nvPr/>
        </p:nvSpPr>
        <p:spPr>
          <a:xfrm>
            <a:off x="353699" y="3036930"/>
            <a:ext cx="11809312" cy="950132"/>
          </a:xfrm>
          <a:prstGeom prst="rect">
            <a:avLst/>
          </a:prstGeom>
          <a:noFill/>
          <a:ln>
            <a:noFill/>
          </a:ln>
        </p:spPr>
        <p:txBody>
          <a:bodyPr wrap="square" rtlCol="0">
            <a:spAutoFit/>
          </a:bodyPr>
          <a:lstStyle/>
          <a:p>
            <a:pPr>
              <a:lnSpc>
                <a:spcPts val="3400"/>
              </a:lnSpc>
            </a:pPr>
            <a:r>
              <a:rPr lang="en-US" altLang="zh-CN" sz="2800" b="1" dirty="0">
                <a:solidFill>
                  <a:schemeClr val="bg1"/>
                </a:solidFill>
              </a:rPr>
              <a:t>“If a bodhisattva </a:t>
            </a:r>
            <a:r>
              <a:rPr lang="en-US" altLang="zh-CN" sz="2800" b="1" dirty="0" err="1">
                <a:solidFill>
                  <a:schemeClr val="bg1"/>
                </a:solidFill>
              </a:rPr>
              <a:t>realises</a:t>
            </a:r>
            <a:r>
              <a:rPr lang="en-US" altLang="zh-CN" sz="2800" b="1" dirty="0">
                <a:solidFill>
                  <a:schemeClr val="bg1"/>
                </a:solidFill>
              </a:rPr>
              <a:t> the selflessness of phenomena (dharma), the Tathāgata calls this person a real bodhisattva.</a:t>
            </a:r>
          </a:p>
        </p:txBody>
      </p:sp>
    </p:spTree>
    <p:extLst>
      <p:ext uri="{BB962C8B-B14F-4D97-AF65-F5344CB8AC3E}">
        <p14:creationId xmlns:p14="http://schemas.microsoft.com/office/powerpoint/2010/main" val="178048125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DFF54DDE-EBEF-C9A0-81A5-971F10807DE3}"/>
              </a:ext>
            </a:extLst>
          </p:cNvPr>
          <p:cNvSpPr txBox="1"/>
          <p:nvPr/>
        </p:nvSpPr>
        <p:spPr>
          <a:xfrm>
            <a:off x="25814" y="1988840"/>
            <a:ext cx="2036150" cy="2677656"/>
          </a:xfrm>
          <a:prstGeom prst="rect">
            <a:avLst/>
          </a:prstGeom>
          <a:noFill/>
        </p:spPr>
        <p:txBody>
          <a:bodyPr wrap="square">
            <a:spAutoFit/>
          </a:bodyPr>
          <a:lstStyle/>
          <a:p>
            <a:r>
              <a:rPr lang="en-US" altLang="zh-CN" sz="2800" dirty="0">
                <a:solidFill>
                  <a:srgbClr val="FFFF00"/>
                </a:solidFill>
              </a:rPr>
              <a:t>Deeply contemplate non-attachment to advance practice</a:t>
            </a:r>
          </a:p>
        </p:txBody>
      </p:sp>
      <p:sp>
        <p:nvSpPr>
          <p:cNvPr id="5" name="左大括弧 4">
            <a:extLst>
              <a:ext uri="{FF2B5EF4-FFF2-40B4-BE49-F238E27FC236}">
                <a16:creationId xmlns:a16="http://schemas.microsoft.com/office/drawing/2014/main" id="{B7444B97-769C-E68B-D56D-1886329F788B}"/>
              </a:ext>
            </a:extLst>
          </p:cNvPr>
          <p:cNvSpPr/>
          <p:nvPr/>
        </p:nvSpPr>
        <p:spPr>
          <a:xfrm>
            <a:off x="1943520" y="980728"/>
            <a:ext cx="406476" cy="4896544"/>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B667198D-A553-E651-A963-6FBF323FAE0F}"/>
              </a:ext>
            </a:extLst>
          </p:cNvPr>
          <p:cNvSpPr txBox="1"/>
          <p:nvPr/>
        </p:nvSpPr>
        <p:spPr>
          <a:xfrm>
            <a:off x="2349996" y="386661"/>
            <a:ext cx="5060486" cy="954107"/>
          </a:xfrm>
          <a:prstGeom prst="rect">
            <a:avLst/>
          </a:prstGeom>
          <a:noFill/>
        </p:spPr>
        <p:txBody>
          <a:bodyPr wrap="square">
            <a:spAutoFit/>
          </a:bodyPr>
          <a:lstStyle/>
          <a:p>
            <a:r>
              <a:rPr lang="en-US" altLang="zh-CN" sz="2800" dirty="0">
                <a:solidFill>
                  <a:srgbClr val="FFFF00"/>
                </a:solidFill>
              </a:rPr>
              <a:t>Awaken Bodhicitta without attachment to dharmas</a:t>
            </a:r>
          </a:p>
        </p:txBody>
      </p:sp>
      <p:sp>
        <p:nvSpPr>
          <p:cNvPr id="7" name="文字方塊 6">
            <a:extLst>
              <a:ext uri="{FF2B5EF4-FFF2-40B4-BE49-F238E27FC236}">
                <a16:creationId xmlns:a16="http://schemas.microsoft.com/office/drawing/2014/main" id="{28167543-5C22-FF5C-33E7-386BDEE38DA6}"/>
              </a:ext>
            </a:extLst>
          </p:cNvPr>
          <p:cNvSpPr txBox="1"/>
          <p:nvPr/>
        </p:nvSpPr>
        <p:spPr>
          <a:xfrm>
            <a:off x="2258062" y="2762925"/>
            <a:ext cx="3764342" cy="1815882"/>
          </a:xfrm>
          <a:prstGeom prst="rect">
            <a:avLst/>
          </a:prstGeom>
          <a:noFill/>
        </p:spPr>
        <p:txBody>
          <a:bodyPr wrap="square">
            <a:spAutoFit/>
          </a:bodyPr>
          <a:lstStyle/>
          <a:p>
            <a:r>
              <a:rPr lang="en-US" altLang="zh-CN" sz="2800" b="1" dirty="0">
                <a:solidFill>
                  <a:srgbClr val="FFFF00"/>
                </a:solidFill>
              </a:rPr>
              <a:t>Elucidate causes through the manifestation of fruition</a:t>
            </a:r>
          </a:p>
        </p:txBody>
      </p:sp>
      <p:sp>
        <p:nvSpPr>
          <p:cNvPr id="8" name="文字方塊 7">
            <a:extLst>
              <a:ext uri="{FF2B5EF4-FFF2-40B4-BE49-F238E27FC236}">
                <a16:creationId xmlns:a16="http://schemas.microsoft.com/office/drawing/2014/main" id="{D12B9364-92CC-B338-6FAB-1A14C87FD9EC}"/>
              </a:ext>
            </a:extLst>
          </p:cNvPr>
          <p:cNvSpPr txBox="1"/>
          <p:nvPr/>
        </p:nvSpPr>
        <p:spPr>
          <a:xfrm>
            <a:off x="2258062" y="5445224"/>
            <a:ext cx="5060486" cy="954107"/>
          </a:xfrm>
          <a:prstGeom prst="rect">
            <a:avLst/>
          </a:prstGeom>
          <a:noFill/>
        </p:spPr>
        <p:txBody>
          <a:bodyPr wrap="square">
            <a:spAutoFit/>
          </a:bodyPr>
          <a:lstStyle/>
          <a:p>
            <a:r>
              <a:rPr lang="en-US" altLang="zh-CN" sz="2800" dirty="0">
                <a:solidFill>
                  <a:srgbClr val="FFFF00"/>
                </a:solidFill>
              </a:rPr>
              <a:t>Reveal supreme excellence and exhort universal practice</a:t>
            </a:r>
          </a:p>
        </p:txBody>
      </p:sp>
      <p:sp>
        <p:nvSpPr>
          <p:cNvPr id="9" name="左大括弧 8">
            <a:extLst>
              <a:ext uri="{FF2B5EF4-FFF2-40B4-BE49-F238E27FC236}">
                <a16:creationId xmlns:a16="http://schemas.microsoft.com/office/drawing/2014/main" id="{C779FEE9-99EE-0836-11A0-C1EC7EC232CA}"/>
              </a:ext>
            </a:extLst>
          </p:cNvPr>
          <p:cNvSpPr/>
          <p:nvPr/>
        </p:nvSpPr>
        <p:spPr>
          <a:xfrm>
            <a:off x="5090875" y="1817822"/>
            <a:ext cx="297726" cy="3382055"/>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0" name="文字方塊 9">
            <a:extLst>
              <a:ext uri="{FF2B5EF4-FFF2-40B4-BE49-F238E27FC236}">
                <a16:creationId xmlns:a16="http://schemas.microsoft.com/office/drawing/2014/main" id="{29007C0B-7B29-7C9A-28BA-6C66FEBE7BA8}"/>
              </a:ext>
            </a:extLst>
          </p:cNvPr>
          <p:cNvSpPr txBox="1"/>
          <p:nvPr/>
        </p:nvSpPr>
        <p:spPr>
          <a:xfrm>
            <a:off x="5302324" y="1124744"/>
            <a:ext cx="2970330" cy="954107"/>
          </a:xfrm>
          <a:prstGeom prst="rect">
            <a:avLst/>
          </a:prstGeom>
          <a:noFill/>
        </p:spPr>
        <p:txBody>
          <a:bodyPr wrap="square">
            <a:spAutoFit/>
          </a:bodyPr>
          <a:lstStyle/>
          <a:p>
            <a:r>
              <a:rPr lang="en-US" altLang="zh-CN" sz="2800" dirty="0">
                <a:solidFill>
                  <a:schemeClr val="accent6"/>
                </a:solidFill>
              </a:rPr>
              <a:t>Expound the attained sanctity</a:t>
            </a:r>
          </a:p>
        </p:txBody>
      </p:sp>
      <p:sp>
        <p:nvSpPr>
          <p:cNvPr id="11" name="文字方塊 10">
            <a:extLst>
              <a:ext uri="{FF2B5EF4-FFF2-40B4-BE49-F238E27FC236}">
                <a16:creationId xmlns:a16="http://schemas.microsoft.com/office/drawing/2014/main" id="{20966F3E-3170-4F40-FC96-4CC47C94B03F}"/>
              </a:ext>
            </a:extLst>
          </p:cNvPr>
          <p:cNvSpPr txBox="1"/>
          <p:nvPr/>
        </p:nvSpPr>
        <p:spPr>
          <a:xfrm>
            <a:off x="5345888" y="2996748"/>
            <a:ext cx="3070773" cy="954107"/>
          </a:xfrm>
          <a:prstGeom prst="rect">
            <a:avLst/>
          </a:prstGeom>
          <a:noFill/>
        </p:spPr>
        <p:txBody>
          <a:bodyPr wrap="square">
            <a:spAutoFit/>
          </a:bodyPr>
          <a:lstStyle/>
          <a:p>
            <a:r>
              <a:rPr lang="en-US" altLang="zh-CN" sz="2800" b="1" dirty="0">
                <a:solidFill>
                  <a:schemeClr val="accent6"/>
                </a:solidFill>
              </a:rPr>
              <a:t>Elucidate the cultivated causes</a:t>
            </a:r>
          </a:p>
        </p:txBody>
      </p:sp>
      <p:sp>
        <p:nvSpPr>
          <p:cNvPr id="12" name="文字方塊 11">
            <a:extLst>
              <a:ext uri="{FF2B5EF4-FFF2-40B4-BE49-F238E27FC236}">
                <a16:creationId xmlns:a16="http://schemas.microsoft.com/office/drawing/2014/main" id="{7261C147-06ED-0405-B7B9-D6000F22A58C}"/>
              </a:ext>
            </a:extLst>
          </p:cNvPr>
          <p:cNvSpPr txBox="1"/>
          <p:nvPr/>
        </p:nvSpPr>
        <p:spPr>
          <a:xfrm>
            <a:off x="5387108" y="4642910"/>
            <a:ext cx="2988332" cy="954107"/>
          </a:xfrm>
          <a:prstGeom prst="rect">
            <a:avLst/>
          </a:prstGeom>
          <a:noFill/>
        </p:spPr>
        <p:txBody>
          <a:bodyPr wrap="square">
            <a:spAutoFit/>
          </a:bodyPr>
          <a:lstStyle/>
          <a:p>
            <a:r>
              <a:rPr lang="en-US" altLang="zh-CN" sz="2800" dirty="0">
                <a:solidFill>
                  <a:schemeClr val="accent6"/>
                </a:solidFill>
              </a:rPr>
              <a:t>Culminate in the essence of practice</a:t>
            </a:r>
          </a:p>
        </p:txBody>
      </p:sp>
      <p:sp>
        <p:nvSpPr>
          <p:cNvPr id="13" name="左大括弧 12">
            <a:extLst>
              <a:ext uri="{FF2B5EF4-FFF2-40B4-BE49-F238E27FC236}">
                <a16:creationId xmlns:a16="http://schemas.microsoft.com/office/drawing/2014/main" id="{43417276-2FAA-BF2B-E03C-2C66A3BCB1EC}"/>
              </a:ext>
            </a:extLst>
          </p:cNvPr>
          <p:cNvSpPr/>
          <p:nvPr/>
        </p:nvSpPr>
        <p:spPr>
          <a:xfrm>
            <a:off x="7966620" y="2260483"/>
            <a:ext cx="380167" cy="2376264"/>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4" name="文字方塊 13">
            <a:extLst>
              <a:ext uri="{FF2B5EF4-FFF2-40B4-BE49-F238E27FC236}">
                <a16:creationId xmlns:a16="http://schemas.microsoft.com/office/drawing/2014/main" id="{D50F37DC-BFCF-646D-1694-AB3C0960B4A1}"/>
              </a:ext>
            </a:extLst>
          </p:cNvPr>
          <p:cNvSpPr txBox="1"/>
          <p:nvPr/>
        </p:nvSpPr>
        <p:spPr>
          <a:xfrm>
            <a:off x="8386532" y="1916832"/>
            <a:ext cx="3612535" cy="954107"/>
          </a:xfrm>
          <a:prstGeom prst="rect">
            <a:avLst/>
          </a:prstGeom>
          <a:noFill/>
        </p:spPr>
        <p:txBody>
          <a:bodyPr wrap="square">
            <a:spAutoFit/>
          </a:bodyPr>
          <a:lstStyle/>
          <a:p>
            <a:r>
              <a:rPr lang="en-US" altLang="zh-CN" sz="2800" dirty="0" err="1">
                <a:solidFill>
                  <a:schemeClr val="accent6"/>
                </a:solidFill>
              </a:rPr>
              <a:t>Dispell</a:t>
            </a:r>
            <a:r>
              <a:rPr lang="en-US" altLang="zh-CN" sz="2800" dirty="0">
                <a:solidFill>
                  <a:schemeClr val="accent6"/>
                </a:solidFill>
              </a:rPr>
              <a:t> attachment to dharmas</a:t>
            </a:r>
          </a:p>
        </p:txBody>
      </p:sp>
      <p:sp>
        <p:nvSpPr>
          <p:cNvPr id="15" name="文字方塊 14">
            <a:extLst>
              <a:ext uri="{FF2B5EF4-FFF2-40B4-BE49-F238E27FC236}">
                <a16:creationId xmlns:a16="http://schemas.microsoft.com/office/drawing/2014/main" id="{6854E98F-656A-6EFA-A7C8-8F54F0B1EFE1}"/>
              </a:ext>
            </a:extLst>
          </p:cNvPr>
          <p:cNvSpPr txBox="1"/>
          <p:nvPr/>
        </p:nvSpPr>
        <p:spPr>
          <a:xfrm>
            <a:off x="8388378" y="4076664"/>
            <a:ext cx="3070773" cy="954107"/>
          </a:xfrm>
          <a:prstGeom prst="rect">
            <a:avLst/>
          </a:prstGeom>
          <a:noFill/>
        </p:spPr>
        <p:txBody>
          <a:bodyPr wrap="square">
            <a:spAutoFit/>
          </a:bodyPr>
          <a:lstStyle/>
          <a:p>
            <a:r>
              <a:rPr lang="en-US" altLang="zh-CN" sz="2800" b="1" dirty="0">
                <a:solidFill>
                  <a:schemeClr val="accent6"/>
                </a:solidFill>
              </a:rPr>
              <a:t>Enable </a:t>
            </a:r>
            <a:r>
              <a:rPr lang="en-US" altLang="zh-CN" sz="2800" b="1" dirty="0" err="1">
                <a:solidFill>
                  <a:schemeClr val="accent6"/>
                </a:solidFill>
              </a:rPr>
              <a:t>realisation</a:t>
            </a:r>
            <a:r>
              <a:rPr lang="en-US" altLang="zh-CN" sz="2800" b="1" dirty="0">
                <a:solidFill>
                  <a:schemeClr val="accent6"/>
                </a:solidFill>
              </a:rPr>
              <a:t> of selflessness</a:t>
            </a:r>
          </a:p>
        </p:txBody>
      </p:sp>
      <p:sp>
        <p:nvSpPr>
          <p:cNvPr id="16" name="矩形 15">
            <a:extLst>
              <a:ext uri="{FF2B5EF4-FFF2-40B4-BE49-F238E27FC236}">
                <a16:creationId xmlns:a16="http://schemas.microsoft.com/office/drawing/2014/main" id="{931DD4CE-9D19-9BB3-EC5E-D128A9D30B2E}"/>
              </a:ext>
            </a:extLst>
          </p:cNvPr>
          <p:cNvSpPr/>
          <p:nvPr/>
        </p:nvSpPr>
        <p:spPr>
          <a:xfrm>
            <a:off x="12504" y="0"/>
            <a:ext cx="12187249" cy="4221087"/>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文字方塊 16">
            <a:extLst>
              <a:ext uri="{FF2B5EF4-FFF2-40B4-BE49-F238E27FC236}">
                <a16:creationId xmlns:a16="http://schemas.microsoft.com/office/drawing/2014/main" id="{1F48619E-D17C-2C1D-0C33-1FE4C3F8DCBB}"/>
              </a:ext>
            </a:extLst>
          </p:cNvPr>
          <p:cNvSpPr txBox="1"/>
          <p:nvPr/>
        </p:nvSpPr>
        <p:spPr>
          <a:xfrm>
            <a:off x="189755" y="23615"/>
            <a:ext cx="11809312" cy="4196020"/>
          </a:xfrm>
          <a:prstGeom prst="rect">
            <a:avLst/>
          </a:prstGeom>
          <a:noFill/>
          <a:ln>
            <a:noFill/>
          </a:ln>
        </p:spPr>
        <p:txBody>
          <a:bodyPr wrap="square" rtlCol="0">
            <a:spAutoFit/>
          </a:bodyPr>
          <a:lstStyle/>
          <a:p>
            <a:pPr>
              <a:lnSpc>
                <a:spcPts val="32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what do you think? Does the Tathāgata have the physical eye?”</a:t>
            </a:r>
          </a:p>
          <a:p>
            <a:pPr>
              <a:lnSpc>
                <a:spcPts val="3200"/>
              </a:lnSpc>
            </a:pPr>
            <a:r>
              <a:rPr lang="en-US" altLang="zh-CN" sz="2800" b="1" dirty="0">
                <a:solidFill>
                  <a:schemeClr val="bg1"/>
                </a:solidFill>
              </a:rPr>
              <a:t>“Yes, World-honored One. The Tathāgata has the physical eye.” </a:t>
            </a:r>
          </a:p>
          <a:p>
            <a:pPr>
              <a:lnSpc>
                <a:spcPts val="32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what do you think? Does the Tathāgata have the divine eye?” </a:t>
            </a:r>
          </a:p>
          <a:p>
            <a:pPr>
              <a:lnSpc>
                <a:spcPts val="3200"/>
              </a:lnSpc>
            </a:pPr>
            <a:r>
              <a:rPr lang="en-US" altLang="zh-CN" sz="2800" b="1" dirty="0">
                <a:solidFill>
                  <a:schemeClr val="bg1"/>
                </a:solidFill>
              </a:rPr>
              <a:t>“Yes, World-honored One, the Tathāgata has the divine eye.” </a:t>
            </a:r>
          </a:p>
          <a:p>
            <a:pPr>
              <a:lnSpc>
                <a:spcPts val="32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what do you think? Does the Tathāgata have the wisdom eye?” </a:t>
            </a:r>
          </a:p>
          <a:p>
            <a:pPr>
              <a:lnSpc>
                <a:spcPts val="3200"/>
              </a:lnSpc>
            </a:pPr>
            <a:r>
              <a:rPr lang="en-US" altLang="zh-CN" sz="2800" b="1" dirty="0">
                <a:solidFill>
                  <a:schemeClr val="bg1"/>
                </a:solidFill>
              </a:rPr>
              <a:t>“Yes, World-honored One, the Tathāgata has the wisdom eye.” </a:t>
            </a:r>
          </a:p>
          <a:p>
            <a:pPr>
              <a:lnSpc>
                <a:spcPts val="32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what do you think? Does the Tathāgata have the dharma eye?”</a:t>
            </a:r>
          </a:p>
          <a:p>
            <a:pPr>
              <a:lnSpc>
                <a:spcPts val="3200"/>
              </a:lnSpc>
            </a:pPr>
            <a:r>
              <a:rPr lang="en-US" altLang="zh-CN" sz="2800" b="1" dirty="0">
                <a:solidFill>
                  <a:schemeClr val="bg1"/>
                </a:solidFill>
              </a:rPr>
              <a:t>“Yes, World-honored One. The Tathāgata has the dharma eye?” </a:t>
            </a:r>
          </a:p>
          <a:p>
            <a:pPr>
              <a:lnSpc>
                <a:spcPts val="32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what do you think? Does the Tathāgata have the buddha eye?”</a:t>
            </a:r>
          </a:p>
          <a:p>
            <a:pPr>
              <a:lnSpc>
                <a:spcPts val="3200"/>
              </a:lnSpc>
            </a:pPr>
            <a:r>
              <a:rPr lang="en-US" altLang="zh-CN" sz="2800" b="1" dirty="0">
                <a:solidFill>
                  <a:schemeClr val="bg1"/>
                </a:solidFill>
              </a:rPr>
              <a:t>“Yes, World-honored One. The Tathāgata has the buddha eye.” </a:t>
            </a:r>
          </a:p>
        </p:txBody>
      </p:sp>
    </p:spTree>
    <p:extLst>
      <p:ext uri="{BB962C8B-B14F-4D97-AF65-F5344CB8AC3E}">
        <p14:creationId xmlns:p14="http://schemas.microsoft.com/office/powerpoint/2010/main" val="2341815720"/>
      </p:ext>
    </p:extLst>
  </p:cSld>
  <p:clrMapOvr>
    <a:overrideClrMapping bg1="lt1" tx1="dk1" bg2="lt2" tx2="dk2" accent1="accent1" accent2="accent2" accent3="accent3" accent4="accent4" accent5="accent5" accent6="accent6" hlink="hlink" folHlink="folHlink"/>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4231DB4C-B1E0-E4FE-4D5C-7CFF98E2EC45}"/>
              </a:ext>
            </a:extLst>
          </p:cNvPr>
          <p:cNvSpPr txBox="1"/>
          <p:nvPr/>
        </p:nvSpPr>
        <p:spPr>
          <a:xfrm>
            <a:off x="25814" y="1988840"/>
            <a:ext cx="2036150" cy="2677656"/>
          </a:xfrm>
          <a:prstGeom prst="rect">
            <a:avLst/>
          </a:prstGeom>
          <a:noFill/>
        </p:spPr>
        <p:txBody>
          <a:bodyPr wrap="square">
            <a:spAutoFit/>
          </a:bodyPr>
          <a:lstStyle/>
          <a:p>
            <a:r>
              <a:rPr lang="en-US" altLang="zh-CN" sz="2800" b="1" dirty="0">
                <a:solidFill>
                  <a:srgbClr val="FFFF00"/>
                </a:solidFill>
              </a:rPr>
              <a:t>Deeply contemplate non-attachment to advance practice</a:t>
            </a:r>
          </a:p>
        </p:txBody>
      </p:sp>
      <p:sp>
        <p:nvSpPr>
          <p:cNvPr id="5" name="左大括弧 4">
            <a:extLst>
              <a:ext uri="{FF2B5EF4-FFF2-40B4-BE49-F238E27FC236}">
                <a16:creationId xmlns:a16="http://schemas.microsoft.com/office/drawing/2014/main" id="{3D535160-A0F6-E99F-A708-DFAA9AD98CB5}"/>
              </a:ext>
            </a:extLst>
          </p:cNvPr>
          <p:cNvSpPr/>
          <p:nvPr/>
        </p:nvSpPr>
        <p:spPr>
          <a:xfrm>
            <a:off x="1943520" y="980728"/>
            <a:ext cx="406476" cy="4896544"/>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4044D8E0-884D-6A87-9E18-70387B6EAB7F}"/>
              </a:ext>
            </a:extLst>
          </p:cNvPr>
          <p:cNvSpPr txBox="1"/>
          <p:nvPr/>
        </p:nvSpPr>
        <p:spPr>
          <a:xfrm>
            <a:off x="2349996" y="386661"/>
            <a:ext cx="5060486" cy="954107"/>
          </a:xfrm>
          <a:prstGeom prst="rect">
            <a:avLst/>
          </a:prstGeom>
          <a:noFill/>
        </p:spPr>
        <p:txBody>
          <a:bodyPr wrap="square">
            <a:spAutoFit/>
          </a:bodyPr>
          <a:lstStyle/>
          <a:p>
            <a:r>
              <a:rPr lang="en-US" altLang="zh-CN" sz="2800" dirty="0">
                <a:solidFill>
                  <a:srgbClr val="FFFF00"/>
                </a:solidFill>
              </a:rPr>
              <a:t>Awaken Bodhicitta without attachment to dharmas</a:t>
            </a:r>
          </a:p>
        </p:txBody>
      </p:sp>
      <p:sp>
        <p:nvSpPr>
          <p:cNvPr id="7" name="文字方塊 6">
            <a:extLst>
              <a:ext uri="{FF2B5EF4-FFF2-40B4-BE49-F238E27FC236}">
                <a16:creationId xmlns:a16="http://schemas.microsoft.com/office/drawing/2014/main" id="{A57C83AB-C00B-413B-E08F-F86423160749}"/>
              </a:ext>
            </a:extLst>
          </p:cNvPr>
          <p:cNvSpPr txBox="1"/>
          <p:nvPr/>
        </p:nvSpPr>
        <p:spPr>
          <a:xfrm>
            <a:off x="2258062" y="2762925"/>
            <a:ext cx="3764342" cy="1815882"/>
          </a:xfrm>
          <a:prstGeom prst="rect">
            <a:avLst/>
          </a:prstGeom>
          <a:noFill/>
        </p:spPr>
        <p:txBody>
          <a:bodyPr wrap="square">
            <a:spAutoFit/>
          </a:bodyPr>
          <a:lstStyle/>
          <a:p>
            <a:r>
              <a:rPr lang="en-US" altLang="zh-CN" sz="2800" b="1" dirty="0">
                <a:solidFill>
                  <a:srgbClr val="FFFF00"/>
                </a:solidFill>
              </a:rPr>
              <a:t>Elucidate causes through the manifestation of fruition</a:t>
            </a:r>
          </a:p>
        </p:txBody>
      </p:sp>
      <p:sp>
        <p:nvSpPr>
          <p:cNvPr id="8" name="文字方塊 7">
            <a:extLst>
              <a:ext uri="{FF2B5EF4-FFF2-40B4-BE49-F238E27FC236}">
                <a16:creationId xmlns:a16="http://schemas.microsoft.com/office/drawing/2014/main" id="{87C3DED8-5A2A-FC26-0B80-1B18D6D4CB57}"/>
              </a:ext>
            </a:extLst>
          </p:cNvPr>
          <p:cNvSpPr txBox="1"/>
          <p:nvPr/>
        </p:nvSpPr>
        <p:spPr>
          <a:xfrm>
            <a:off x="2258062" y="5445224"/>
            <a:ext cx="5060486" cy="954107"/>
          </a:xfrm>
          <a:prstGeom prst="rect">
            <a:avLst/>
          </a:prstGeom>
          <a:noFill/>
        </p:spPr>
        <p:txBody>
          <a:bodyPr wrap="square">
            <a:spAutoFit/>
          </a:bodyPr>
          <a:lstStyle/>
          <a:p>
            <a:r>
              <a:rPr lang="en-US" altLang="zh-CN" sz="2800" dirty="0">
                <a:solidFill>
                  <a:srgbClr val="FFFF00"/>
                </a:solidFill>
              </a:rPr>
              <a:t>Reveal supreme excellence and exhort universal practice</a:t>
            </a:r>
          </a:p>
        </p:txBody>
      </p:sp>
      <p:sp>
        <p:nvSpPr>
          <p:cNvPr id="9" name="左大括弧 8">
            <a:extLst>
              <a:ext uri="{FF2B5EF4-FFF2-40B4-BE49-F238E27FC236}">
                <a16:creationId xmlns:a16="http://schemas.microsoft.com/office/drawing/2014/main" id="{A200495D-7EF9-198B-CDCC-0850654B0A04}"/>
              </a:ext>
            </a:extLst>
          </p:cNvPr>
          <p:cNvSpPr/>
          <p:nvPr/>
        </p:nvSpPr>
        <p:spPr>
          <a:xfrm>
            <a:off x="5090875" y="1817822"/>
            <a:ext cx="297726" cy="3382055"/>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0" name="文字方塊 9">
            <a:extLst>
              <a:ext uri="{FF2B5EF4-FFF2-40B4-BE49-F238E27FC236}">
                <a16:creationId xmlns:a16="http://schemas.microsoft.com/office/drawing/2014/main" id="{4122B25B-8C3A-B924-A768-C01561E4699B}"/>
              </a:ext>
            </a:extLst>
          </p:cNvPr>
          <p:cNvSpPr txBox="1"/>
          <p:nvPr/>
        </p:nvSpPr>
        <p:spPr>
          <a:xfrm>
            <a:off x="5302324" y="1124744"/>
            <a:ext cx="2970330" cy="954107"/>
          </a:xfrm>
          <a:prstGeom prst="rect">
            <a:avLst/>
          </a:prstGeom>
          <a:noFill/>
        </p:spPr>
        <p:txBody>
          <a:bodyPr wrap="square">
            <a:spAutoFit/>
          </a:bodyPr>
          <a:lstStyle/>
          <a:p>
            <a:r>
              <a:rPr lang="en-US" altLang="zh-CN" sz="2800" dirty="0">
                <a:solidFill>
                  <a:schemeClr val="accent6"/>
                </a:solidFill>
              </a:rPr>
              <a:t>Expound the attained sanctity</a:t>
            </a:r>
          </a:p>
        </p:txBody>
      </p:sp>
      <p:sp>
        <p:nvSpPr>
          <p:cNvPr id="11" name="文字方塊 10">
            <a:extLst>
              <a:ext uri="{FF2B5EF4-FFF2-40B4-BE49-F238E27FC236}">
                <a16:creationId xmlns:a16="http://schemas.microsoft.com/office/drawing/2014/main" id="{F46023E6-182E-94B6-0F14-9A469F94576E}"/>
              </a:ext>
            </a:extLst>
          </p:cNvPr>
          <p:cNvSpPr txBox="1"/>
          <p:nvPr/>
        </p:nvSpPr>
        <p:spPr>
          <a:xfrm>
            <a:off x="5345888" y="2996748"/>
            <a:ext cx="3070773" cy="954107"/>
          </a:xfrm>
          <a:prstGeom prst="rect">
            <a:avLst/>
          </a:prstGeom>
          <a:noFill/>
        </p:spPr>
        <p:txBody>
          <a:bodyPr wrap="square">
            <a:spAutoFit/>
          </a:bodyPr>
          <a:lstStyle/>
          <a:p>
            <a:r>
              <a:rPr lang="en-US" altLang="zh-CN" sz="2800" b="1" dirty="0">
                <a:solidFill>
                  <a:schemeClr val="accent6"/>
                </a:solidFill>
              </a:rPr>
              <a:t>Elucidate the cultivated causes</a:t>
            </a:r>
          </a:p>
        </p:txBody>
      </p:sp>
      <p:sp>
        <p:nvSpPr>
          <p:cNvPr id="12" name="文字方塊 11">
            <a:extLst>
              <a:ext uri="{FF2B5EF4-FFF2-40B4-BE49-F238E27FC236}">
                <a16:creationId xmlns:a16="http://schemas.microsoft.com/office/drawing/2014/main" id="{7CDFF64F-F379-C2B1-7318-F8F76DA386C3}"/>
              </a:ext>
            </a:extLst>
          </p:cNvPr>
          <p:cNvSpPr txBox="1"/>
          <p:nvPr/>
        </p:nvSpPr>
        <p:spPr>
          <a:xfrm>
            <a:off x="5387108" y="4642910"/>
            <a:ext cx="2988332" cy="954107"/>
          </a:xfrm>
          <a:prstGeom prst="rect">
            <a:avLst/>
          </a:prstGeom>
          <a:noFill/>
        </p:spPr>
        <p:txBody>
          <a:bodyPr wrap="square">
            <a:spAutoFit/>
          </a:bodyPr>
          <a:lstStyle/>
          <a:p>
            <a:r>
              <a:rPr lang="en-US" altLang="zh-CN" sz="2800" dirty="0">
                <a:solidFill>
                  <a:schemeClr val="accent6"/>
                </a:solidFill>
              </a:rPr>
              <a:t>Culminate in the essence of practice</a:t>
            </a:r>
          </a:p>
        </p:txBody>
      </p:sp>
      <p:sp>
        <p:nvSpPr>
          <p:cNvPr id="13" name="左大括弧 12">
            <a:extLst>
              <a:ext uri="{FF2B5EF4-FFF2-40B4-BE49-F238E27FC236}">
                <a16:creationId xmlns:a16="http://schemas.microsoft.com/office/drawing/2014/main" id="{81F484A6-BED1-18C9-493F-3C457A670C1D}"/>
              </a:ext>
            </a:extLst>
          </p:cNvPr>
          <p:cNvSpPr/>
          <p:nvPr/>
        </p:nvSpPr>
        <p:spPr>
          <a:xfrm>
            <a:off x="7966620" y="2260483"/>
            <a:ext cx="380167" cy="2376264"/>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4" name="文字方塊 13">
            <a:extLst>
              <a:ext uri="{FF2B5EF4-FFF2-40B4-BE49-F238E27FC236}">
                <a16:creationId xmlns:a16="http://schemas.microsoft.com/office/drawing/2014/main" id="{50160583-026F-08D4-B954-FDA352EC0CAB}"/>
              </a:ext>
            </a:extLst>
          </p:cNvPr>
          <p:cNvSpPr txBox="1"/>
          <p:nvPr/>
        </p:nvSpPr>
        <p:spPr>
          <a:xfrm>
            <a:off x="8386532" y="1916832"/>
            <a:ext cx="3612535" cy="954107"/>
          </a:xfrm>
          <a:prstGeom prst="rect">
            <a:avLst/>
          </a:prstGeom>
          <a:noFill/>
        </p:spPr>
        <p:txBody>
          <a:bodyPr wrap="square">
            <a:spAutoFit/>
          </a:bodyPr>
          <a:lstStyle/>
          <a:p>
            <a:r>
              <a:rPr lang="en-US" altLang="zh-CN" sz="2800" dirty="0" err="1">
                <a:solidFill>
                  <a:schemeClr val="accent6"/>
                </a:solidFill>
              </a:rPr>
              <a:t>Dispell</a:t>
            </a:r>
            <a:r>
              <a:rPr lang="en-US" altLang="zh-CN" sz="2800" dirty="0">
                <a:solidFill>
                  <a:schemeClr val="accent6"/>
                </a:solidFill>
              </a:rPr>
              <a:t> attachment to dharmas</a:t>
            </a:r>
          </a:p>
        </p:txBody>
      </p:sp>
      <p:sp>
        <p:nvSpPr>
          <p:cNvPr id="15" name="文字方塊 14">
            <a:extLst>
              <a:ext uri="{FF2B5EF4-FFF2-40B4-BE49-F238E27FC236}">
                <a16:creationId xmlns:a16="http://schemas.microsoft.com/office/drawing/2014/main" id="{A1070953-F5C6-AFE0-1263-DAC1E7C637A0}"/>
              </a:ext>
            </a:extLst>
          </p:cNvPr>
          <p:cNvSpPr txBox="1"/>
          <p:nvPr/>
        </p:nvSpPr>
        <p:spPr>
          <a:xfrm>
            <a:off x="8388378" y="4076664"/>
            <a:ext cx="3070773" cy="954107"/>
          </a:xfrm>
          <a:prstGeom prst="rect">
            <a:avLst/>
          </a:prstGeom>
          <a:noFill/>
        </p:spPr>
        <p:txBody>
          <a:bodyPr wrap="square">
            <a:spAutoFit/>
          </a:bodyPr>
          <a:lstStyle/>
          <a:p>
            <a:r>
              <a:rPr lang="en-US" altLang="zh-CN" sz="2800" b="1" dirty="0">
                <a:solidFill>
                  <a:schemeClr val="accent6"/>
                </a:solidFill>
              </a:rPr>
              <a:t>Enable </a:t>
            </a:r>
            <a:r>
              <a:rPr lang="en-US" altLang="zh-CN" sz="2800" b="1" dirty="0" err="1">
                <a:solidFill>
                  <a:schemeClr val="accent6"/>
                </a:solidFill>
              </a:rPr>
              <a:t>realisation</a:t>
            </a:r>
            <a:r>
              <a:rPr lang="en-US" altLang="zh-CN" sz="2800" b="1" dirty="0">
                <a:solidFill>
                  <a:schemeClr val="accent6"/>
                </a:solidFill>
              </a:rPr>
              <a:t> of selflessness</a:t>
            </a:r>
          </a:p>
        </p:txBody>
      </p:sp>
      <p:sp>
        <p:nvSpPr>
          <p:cNvPr id="16" name="矩形 15">
            <a:extLst>
              <a:ext uri="{FF2B5EF4-FFF2-40B4-BE49-F238E27FC236}">
                <a16:creationId xmlns:a16="http://schemas.microsoft.com/office/drawing/2014/main" id="{7F67421B-74AB-C700-C6EF-C6AF6B247C0A}"/>
              </a:ext>
            </a:extLst>
          </p:cNvPr>
          <p:cNvSpPr/>
          <p:nvPr/>
        </p:nvSpPr>
        <p:spPr>
          <a:xfrm>
            <a:off x="12504" y="2348880"/>
            <a:ext cx="12187249" cy="1872207"/>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文字方塊 16">
            <a:extLst>
              <a:ext uri="{FF2B5EF4-FFF2-40B4-BE49-F238E27FC236}">
                <a16:creationId xmlns:a16="http://schemas.microsoft.com/office/drawing/2014/main" id="{C2E03862-3FAD-0B82-9665-F94338BDE406}"/>
              </a:ext>
            </a:extLst>
          </p:cNvPr>
          <p:cNvSpPr txBox="1"/>
          <p:nvPr/>
        </p:nvSpPr>
        <p:spPr>
          <a:xfrm>
            <a:off x="189755" y="2549710"/>
            <a:ext cx="11809312" cy="1733808"/>
          </a:xfrm>
          <a:prstGeom prst="rect">
            <a:avLst/>
          </a:prstGeom>
          <a:noFill/>
          <a:ln>
            <a:noFill/>
          </a:ln>
        </p:spPr>
        <p:txBody>
          <a:bodyPr wrap="square" rtlCol="0">
            <a:spAutoFit/>
          </a:bodyPr>
          <a:lstStyle/>
          <a:p>
            <a:pPr>
              <a:lnSpc>
                <a:spcPts val="32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what do you think? When discussing the sands in Ganges river, the Buddha calls these ‘sands,’ does he not?”</a:t>
            </a:r>
          </a:p>
          <a:p>
            <a:pPr>
              <a:lnSpc>
                <a:spcPts val="3200"/>
              </a:lnSpc>
            </a:pPr>
            <a:r>
              <a:rPr lang="en-US" altLang="zh-CN" sz="2800" b="1" dirty="0">
                <a:solidFill>
                  <a:schemeClr val="bg1"/>
                </a:solidFill>
              </a:rPr>
              <a:t>“Yes, World-honored One, the Tathāgata calls them ‘sands.’”</a:t>
            </a:r>
          </a:p>
          <a:p>
            <a:pPr>
              <a:lnSpc>
                <a:spcPts val="3200"/>
              </a:lnSpc>
            </a:pPr>
            <a:endParaRPr lang="en-US" altLang="zh-CN" sz="2800" b="1" dirty="0">
              <a:solidFill>
                <a:schemeClr val="bg1"/>
              </a:solidFill>
            </a:endParaRPr>
          </a:p>
        </p:txBody>
      </p:sp>
    </p:spTree>
    <p:extLst>
      <p:ext uri="{BB962C8B-B14F-4D97-AF65-F5344CB8AC3E}">
        <p14:creationId xmlns:p14="http://schemas.microsoft.com/office/powerpoint/2010/main" val="807313830"/>
      </p:ext>
    </p:extLst>
  </p:cSld>
  <p:clrMapOvr>
    <a:overrideClrMapping bg1="lt1" tx1="dk1" bg2="lt2" tx2="dk2" accent1="accent1" accent2="accent2" accent3="accent3" accent4="accent4" accent5="accent5" accent6="accent6" hlink="hlink" folHlink="folHlink"/>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EFFBEC08-AC3C-C23E-629F-373109ADBB38}"/>
              </a:ext>
            </a:extLst>
          </p:cNvPr>
          <p:cNvSpPr txBox="1"/>
          <p:nvPr/>
        </p:nvSpPr>
        <p:spPr>
          <a:xfrm>
            <a:off x="25814" y="1988840"/>
            <a:ext cx="2036150" cy="2677656"/>
          </a:xfrm>
          <a:prstGeom prst="rect">
            <a:avLst/>
          </a:prstGeom>
          <a:noFill/>
        </p:spPr>
        <p:txBody>
          <a:bodyPr wrap="square">
            <a:spAutoFit/>
          </a:bodyPr>
          <a:lstStyle/>
          <a:p>
            <a:r>
              <a:rPr lang="en-US" altLang="zh-CN" sz="2800" b="1" dirty="0">
                <a:solidFill>
                  <a:srgbClr val="FFFF00"/>
                </a:solidFill>
              </a:rPr>
              <a:t>Deeply contemplate non-attachment to advance practice</a:t>
            </a:r>
          </a:p>
        </p:txBody>
      </p:sp>
      <p:sp>
        <p:nvSpPr>
          <p:cNvPr id="5" name="左大括弧 4">
            <a:extLst>
              <a:ext uri="{FF2B5EF4-FFF2-40B4-BE49-F238E27FC236}">
                <a16:creationId xmlns:a16="http://schemas.microsoft.com/office/drawing/2014/main" id="{4B34F169-5396-0C99-3149-A054486F9968}"/>
              </a:ext>
            </a:extLst>
          </p:cNvPr>
          <p:cNvSpPr/>
          <p:nvPr/>
        </p:nvSpPr>
        <p:spPr>
          <a:xfrm>
            <a:off x="1943520" y="980728"/>
            <a:ext cx="406476" cy="4896544"/>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ADC3AA9E-A988-7BCD-C8F5-C6D787C22E6B}"/>
              </a:ext>
            </a:extLst>
          </p:cNvPr>
          <p:cNvSpPr txBox="1"/>
          <p:nvPr/>
        </p:nvSpPr>
        <p:spPr>
          <a:xfrm>
            <a:off x="2349996" y="386661"/>
            <a:ext cx="5060486" cy="954107"/>
          </a:xfrm>
          <a:prstGeom prst="rect">
            <a:avLst/>
          </a:prstGeom>
          <a:noFill/>
        </p:spPr>
        <p:txBody>
          <a:bodyPr wrap="square">
            <a:spAutoFit/>
          </a:bodyPr>
          <a:lstStyle/>
          <a:p>
            <a:r>
              <a:rPr lang="en-US" altLang="zh-CN" sz="2800" dirty="0">
                <a:solidFill>
                  <a:srgbClr val="FFFF00"/>
                </a:solidFill>
              </a:rPr>
              <a:t>Awaken Bodhicitta without attachment to dharmas</a:t>
            </a:r>
          </a:p>
        </p:txBody>
      </p:sp>
      <p:sp>
        <p:nvSpPr>
          <p:cNvPr id="7" name="文字方塊 6">
            <a:extLst>
              <a:ext uri="{FF2B5EF4-FFF2-40B4-BE49-F238E27FC236}">
                <a16:creationId xmlns:a16="http://schemas.microsoft.com/office/drawing/2014/main" id="{D3904864-600C-F6B6-3589-5E03F7AB1404}"/>
              </a:ext>
            </a:extLst>
          </p:cNvPr>
          <p:cNvSpPr txBox="1"/>
          <p:nvPr/>
        </p:nvSpPr>
        <p:spPr>
          <a:xfrm>
            <a:off x="2258062" y="2762925"/>
            <a:ext cx="3764342" cy="1815882"/>
          </a:xfrm>
          <a:prstGeom prst="rect">
            <a:avLst/>
          </a:prstGeom>
          <a:noFill/>
        </p:spPr>
        <p:txBody>
          <a:bodyPr wrap="square">
            <a:spAutoFit/>
          </a:bodyPr>
          <a:lstStyle/>
          <a:p>
            <a:r>
              <a:rPr lang="en-US" altLang="zh-CN" sz="2800" b="1" dirty="0">
                <a:solidFill>
                  <a:srgbClr val="FFFF00"/>
                </a:solidFill>
              </a:rPr>
              <a:t>Elucidate causes through the manifestation of fruition</a:t>
            </a:r>
          </a:p>
        </p:txBody>
      </p:sp>
      <p:sp>
        <p:nvSpPr>
          <p:cNvPr id="8" name="文字方塊 7">
            <a:extLst>
              <a:ext uri="{FF2B5EF4-FFF2-40B4-BE49-F238E27FC236}">
                <a16:creationId xmlns:a16="http://schemas.microsoft.com/office/drawing/2014/main" id="{1D1CC2B9-58FA-41E7-9348-BE4C9826D3C6}"/>
              </a:ext>
            </a:extLst>
          </p:cNvPr>
          <p:cNvSpPr txBox="1"/>
          <p:nvPr/>
        </p:nvSpPr>
        <p:spPr>
          <a:xfrm>
            <a:off x="2258062" y="5445224"/>
            <a:ext cx="5060486" cy="954107"/>
          </a:xfrm>
          <a:prstGeom prst="rect">
            <a:avLst/>
          </a:prstGeom>
          <a:noFill/>
        </p:spPr>
        <p:txBody>
          <a:bodyPr wrap="square">
            <a:spAutoFit/>
          </a:bodyPr>
          <a:lstStyle/>
          <a:p>
            <a:r>
              <a:rPr lang="en-US" altLang="zh-CN" sz="2800" dirty="0">
                <a:solidFill>
                  <a:srgbClr val="FFFF00"/>
                </a:solidFill>
              </a:rPr>
              <a:t>Reveal supreme excellence and exhort universal practice</a:t>
            </a:r>
          </a:p>
        </p:txBody>
      </p:sp>
      <p:sp>
        <p:nvSpPr>
          <p:cNvPr id="9" name="左大括弧 8">
            <a:extLst>
              <a:ext uri="{FF2B5EF4-FFF2-40B4-BE49-F238E27FC236}">
                <a16:creationId xmlns:a16="http://schemas.microsoft.com/office/drawing/2014/main" id="{9273D34C-36EC-70FB-58AC-E5770F4CAFB3}"/>
              </a:ext>
            </a:extLst>
          </p:cNvPr>
          <p:cNvSpPr/>
          <p:nvPr/>
        </p:nvSpPr>
        <p:spPr>
          <a:xfrm>
            <a:off x="5090875" y="1817822"/>
            <a:ext cx="297726" cy="3382055"/>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0" name="文字方塊 9">
            <a:extLst>
              <a:ext uri="{FF2B5EF4-FFF2-40B4-BE49-F238E27FC236}">
                <a16:creationId xmlns:a16="http://schemas.microsoft.com/office/drawing/2014/main" id="{BE0BA419-E202-241B-2A55-CA2628EBF508}"/>
              </a:ext>
            </a:extLst>
          </p:cNvPr>
          <p:cNvSpPr txBox="1"/>
          <p:nvPr/>
        </p:nvSpPr>
        <p:spPr>
          <a:xfrm>
            <a:off x="5302324" y="1124744"/>
            <a:ext cx="2970330" cy="954107"/>
          </a:xfrm>
          <a:prstGeom prst="rect">
            <a:avLst/>
          </a:prstGeom>
          <a:noFill/>
        </p:spPr>
        <p:txBody>
          <a:bodyPr wrap="square">
            <a:spAutoFit/>
          </a:bodyPr>
          <a:lstStyle/>
          <a:p>
            <a:r>
              <a:rPr lang="en-US" altLang="zh-CN" sz="2800" dirty="0">
                <a:solidFill>
                  <a:schemeClr val="accent6"/>
                </a:solidFill>
              </a:rPr>
              <a:t>Expound the attained sanctity</a:t>
            </a:r>
          </a:p>
        </p:txBody>
      </p:sp>
      <p:sp>
        <p:nvSpPr>
          <p:cNvPr id="11" name="文字方塊 10">
            <a:extLst>
              <a:ext uri="{FF2B5EF4-FFF2-40B4-BE49-F238E27FC236}">
                <a16:creationId xmlns:a16="http://schemas.microsoft.com/office/drawing/2014/main" id="{6B9019C9-DCD4-D4C7-0E35-D4F3338B073D}"/>
              </a:ext>
            </a:extLst>
          </p:cNvPr>
          <p:cNvSpPr txBox="1"/>
          <p:nvPr/>
        </p:nvSpPr>
        <p:spPr>
          <a:xfrm>
            <a:off x="5345888" y="2996748"/>
            <a:ext cx="3070773" cy="954107"/>
          </a:xfrm>
          <a:prstGeom prst="rect">
            <a:avLst/>
          </a:prstGeom>
          <a:noFill/>
        </p:spPr>
        <p:txBody>
          <a:bodyPr wrap="square">
            <a:spAutoFit/>
          </a:bodyPr>
          <a:lstStyle/>
          <a:p>
            <a:r>
              <a:rPr lang="en-US" altLang="zh-CN" sz="2800" b="1" dirty="0">
                <a:solidFill>
                  <a:schemeClr val="accent6"/>
                </a:solidFill>
              </a:rPr>
              <a:t>Elucidate the cultivated causes</a:t>
            </a:r>
          </a:p>
        </p:txBody>
      </p:sp>
      <p:sp>
        <p:nvSpPr>
          <p:cNvPr id="12" name="文字方塊 11">
            <a:extLst>
              <a:ext uri="{FF2B5EF4-FFF2-40B4-BE49-F238E27FC236}">
                <a16:creationId xmlns:a16="http://schemas.microsoft.com/office/drawing/2014/main" id="{78F8EA5F-CD2E-04BE-92DF-03A969486A3C}"/>
              </a:ext>
            </a:extLst>
          </p:cNvPr>
          <p:cNvSpPr txBox="1"/>
          <p:nvPr/>
        </p:nvSpPr>
        <p:spPr>
          <a:xfrm>
            <a:off x="5387108" y="4642910"/>
            <a:ext cx="2988332" cy="954107"/>
          </a:xfrm>
          <a:prstGeom prst="rect">
            <a:avLst/>
          </a:prstGeom>
          <a:noFill/>
        </p:spPr>
        <p:txBody>
          <a:bodyPr wrap="square">
            <a:spAutoFit/>
          </a:bodyPr>
          <a:lstStyle/>
          <a:p>
            <a:r>
              <a:rPr lang="en-US" altLang="zh-CN" sz="2800" dirty="0">
                <a:solidFill>
                  <a:schemeClr val="accent6"/>
                </a:solidFill>
              </a:rPr>
              <a:t>Culminate in the essence of practice</a:t>
            </a:r>
          </a:p>
        </p:txBody>
      </p:sp>
      <p:sp>
        <p:nvSpPr>
          <p:cNvPr id="13" name="左大括弧 12">
            <a:extLst>
              <a:ext uri="{FF2B5EF4-FFF2-40B4-BE49-F238E27FC236}">
                <a16:creationId xmlns:a16="http://schemas.microsoft.com/office/drawing/2014/main" id="{EF71CFB8-0B4F-BC3C-4BA7-75F2D2CA474B}"/>
              </a:ext>
            </a:extLst>
          </p:cNvPr>
          <p:cNvSpPr/>
          <p:nvPr/>
        </p:nvSpPr>
        <p:spPr>
          <a:xfrm>
            <a:off x="7966620" y="2260483"/>
            <a:ext cx="380167" cy="2376264"/>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4" name="文字方塊 13">
            <a:extLst>
              <a:ext uri="{FF2B5EF4-FFF2-40B4-BE49-F238E27FC236}">
                <a16:creationId xmlns:a16="http://schemas.microsoft.com/office/drawing/2014/main" id="{EAD97A11-358C-E6FD-7148-46467B7D204D}"/>
              </a:ext>
            </a:extLst>
          </p:cNvPr>
          <p:cNvSpPr txBox="1"/>
          <p:nvPr/>
        </p:nvSpPr>
        <p:spPr>
          <a:xfrm>
            <a:off x="8386532" y="1916832"/>
            <a:ext cx="3612535" cy="954107"/>
          </a:xfrm>
          <a:prstGeom prst="rect">
            <a:avLst/>
          </a:prstGeom>
          <a:noFill/>
        </p:spPr>
        <p:txBody>
          <a:bodyPr wrap="square">
            <a:spAutoFit/>
          </a:bodyPr>
          <a:lstStyle/>
          <a:p>
            <a:r>
              <a:rPr lang="en-US" altLang="zh-CN" sz="2800" dirty="0" err="1">
                <a:solidFill>
                  <a:schemeClr val="accent6"/>
                </a:solidFill>
              </a:rPr>
              <a:t>Dispell</a:t>
            </a:r>
            <a:r>
              <a:rPr lang="en-US" altLang="zh-CN" sz="2800" dirty="0">
                <a:solidFill>
                  <a:schemeClr val="accent6"/>
                </a:solidFill>
              </a:rPr>
              <a:t> attachment to dharmas</a:t>
            </a:r>
          </a:p>
        </p:txBody>
      </p:sp>
      <p:sp>
        <p:nvSpPr>
          <p:cNvPr id="15" name="文字方塊 14">
            <a:extLst>
              <a:ext uri="{FF2B5EF4-FFF2-40B4-BE49-F238E27FC236}">
                <a16:creationId xmlns:a16="http://schemas.microsoft.com/office/drawing/2014/main" id="{9C8644F2-714B-90F1-ADFF-F541AA292B42}"/>
              </a:ext>
            </a:extLst>
          </p:cNvPr>
          <p:cNvSpPr txBox="1"/>
          <p:nvPr/>
        </p:nvSpPr>
        <p:spPr>
          <a:xfrm>
            <a:off x="8388378" y="4076664"/>
            <a:ext cx="3070773" cy="954107"/>
          </a:xfrm>
          <a:prstGeom prst="rect">
            <a:avLst/>
          </a:prstGeom>
          <a:noFill/>
        </p:spPr>
        <p:txBody>
          <a:bodyPr wrap="square">
            <a:spAutoFit/>
          </a:bodyPr>
          <a:lstStyle/>
          <a:p>
            <a:r>
              <a:rPr lang="en-US" altLang="zh-CN" sz="2800" b="1" dirty="0">
                <a:solidFill>
                  <a:schemeClr val="accent6"/>
                </a:solidFill>
              </a:rPr>
              <a:t>Enable </a:t>
            </a:r>
            <a:r>
              <a:rPr lang="en-US" altLang="zh-CN" sz="2800" b="1" dirty="0" err="1">
                <a:solidFill>
                  <a:schemeClr val="accent6"/>
                </a:solidFill>
              </a:rPr>
              <a:t>realisation</a:t>
            </a:r>
            <a:r>
              <a:rPr lang="en-US" altLang="zh-CN" sz="2800" b="1" dirty="0">
                <a:solidFill>
                  <a:schemeClr val="accent6"/>
                </a:solidFill>
              </a:rPr>
              <a:t> of selflessness</a:t>
            </a:r>
          </a:p>
        </p:txBody>
      </p:sp>
      <p:sp>
        <p:nvSpPr>
          <p:cNvPr id="16" name="矩形 15">
            <a:extLst>
              <a:ext uri="{FF2B5EF4-FFF2-40B4-BE49-F238E27FC236}">
                <a16:creationId xmlns:a16="http://schemas.microsoft.com/office/drawing/2014/main" id="{2A641B9B-54FD-CCCC-194A-46D494BF6A98}"/>
              </a:ext>
            </a:extLst>
          </p:cNvPr>
          <p:cNvSpPr/>
          <p:nvPr/>
        </p:nvSpPr>
        <p:spPr>
          <a:xfrm>
            <a:off x="12504" y="0"/>
            <a:ext cx="12187249" cy="4221087"/>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文字方塊 16">
            <a:extLst>
              <a:ext uri="{FF2B5EF4-FFF2-40B4-BE49-F238E27FC236}">
                <a16:creationId xmlns:a16="http://schemas.microsoft.com/office/drawing/2014/main" id="{34E38D3B-5954-4137-BE8D-4421670C6AB6}"/>
              </a:ext>
            </a:extLst>
          </p:cNvPr>
          <p:cNvSpPr txBox="1"/>
          <p:nvPr/>
        </p:nvSpPr>
        <p:spPr>
          <a:xfrm>
            <a:off x="201472" y="151837"/>
            <a:ext cx="11809312" cy="4067780"/>
          </a:xfrm>
          <a:prstGeom prst="rect">
            <a:avLst/>
          </a:prstGeom>
          <a:noFill/>
          <a:ln>
            <a:noFill/>
          </a:ln>
        </p:spPr>
        <p:txBody>
          <a:bodyPr wrap="square" rtlCol="0">
            <a:spAutoFit/>
          </a:bodyPr>
          <a:lstStyle/>
          <a:p>
            <a:pPr>
              <a:lnSpc>
                <a:spcPts val="31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what do you think? Can the Buddha be discerned by seeing his perfectly-formed body?” “No, World-honored One. The Tathāgata cannot be discerned by seeing his perfectly-formed body. Why? What the Tathāgata calls a perfectly-formed body is not (the nature of) a perfectly-formed body. Hence it is called a perfectly-formed body.” “</a:t>
            </a:r>
            <a:r>
              <a:rPr lang="en-US" altLang="zh-CN" sz="2800" b="1" dirty="0" err="1">
                <a:solidFill>
                  <a:schemeClr val="bg1"/>
                </a:solidFill>
              </a:rPr>
              <a:t>Subhūti</a:t>
            </a:r>
            <a:r>
              <a:rPr lang="en-US" altLang="zh-CN" sz="2800" b="1" dirty="0">
                <a:solidFill>
                  <a:schemeClr val="bg1"/>
                </a:solidFill>
              </a:rPr>
              <a:t>, what do you think? Can the Tathāgata be discerned by his perfect bodily characteristics?” “No, World-honored One. The Tathāgata cannot be discerned by his perfect bodily characteristics. Why? Those characteristics that the Tathāgata has called ‘perfect’ are actually not perfect. Therefore he says that these characteristics are perfect.”</a:t>
            </a:r>
          </a:p>
        </p:txBody>
      </p:sp>
    </p:spTree>
    <p:extLst>
      <p:ext uri="{BB962C8B-B14F-4D97-AF65-F5344CB8AC3E}">
        <p14:creationId xmlns:p14="http://schemas.microsoft.com/office/powerpoint/2010/main" val="1807905147"/>
      </p:ext>
    </p:extLst>
  </p:cSld>
  <p:clrMapOvr>
    <a:overrideClrMapping bg1="lt1" tx1="dk1" bg2="lt2" tx2="dk2" accent1="accent1" accent2="accent2" accent3="accent3" accent4="accent4" accent5="accent5" accent6="accent6" hlink="hlink" folHlink="folHlink"/>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F654750A-7F2E-0298-A890-0FD90043F909}"/>
              </a:ext>
            </a:extLst>
          </p:cNvPr>
          <p:cNvSpPr txBox="1"/>
          <p:nvPr/>
        </p:nvSpPr>
        <p:spPr>
          <a:xfrm>
            <a:off x="25814" y="1988840"/>
            <a:ext cx="2036150" cy="2677656"/>
          </a:xfrm>
          <a:prstGeom prst="rect">
            <a:avLst/>
          </a:prstGeom>
          <a:noFill/>
        </p:spPr>
        <p:txBody>
          <a:bodyPr wrap="square">
            <a:spAutoFit/>
          </a:bodyPr>
          <a:lstStyle/>
          <a:p>
            <a:r>
              <a:rPr lang="en-US" altLang="zh-CN" sz="2800" b="1" dirty="0">
                <a:solidFill>
                  <a:srgbClr val="FFFF00"/>
                </a:solidFill>
              </a:rPr>
              <a:t>Deeply contemplate non-attachment to advance practice</a:t>
            </a:r>
          </a:p>
        </p:txBody>
      </p:sp>
      <p:sp>
        <p:nvSpPr>
          <p:cNvPr id="5" name="左大括弧 4">
            <a:extLst>
              <a:ext uri="{FF2B5EF4-FFF2-40B4-BE49-F238E27FC236}">
                <a16:creationId xmlns:a16="http://schemas.microsoft.com/office/drawing/2014/main" id="{5055386D-18C1-5160-3F25-A59BBEAAC158}"/>
              </a:ext>
            </a:extLst>
          </p:cNvPr>
          <p:cNvSpPr/>
          <p:nvPr/>
        </p:nvSpPr>
        <p:spPr>
          <a:xfrm>
            <a:off x="1943520" y="980728"/>
            <a:ext cx="406476" cy="4896544"/>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9F49D198-6AB3-BB5D-A722-C7897CD9A727}"/>
              </a:ext>
            </a:extLst>
          </p:cNvPr>
          <p:cNvSpPr txBox="1"/>
          <p:nvPr/>
        </p:nvSpPr>
        <p:spPr>
          <a:xfrm>
            <a:off x="2349996" y="386661"/>
            <a:ext cx="5060486" cy="954107"/>
          </a:xfrm>
          <a:prstGeom prst="rect">
            <a:avLst/>
          </a:prstGeom>
          <a:noFill/>
        </p:spPr>
        <p:txBody>
          <a:bodyPr wrap="square">
            <a:spAutoFit/>
          </a:bodyPr>
          <a:lstStyle/>
          <a:p>
            <a:r>
              <a:rPr lang="en-US" altLang="zh-CN" sz="2800" dirty="0">
                <a:solidFill>
                  <a:srgbClr val="FFFF00"/>
                </a:solidFill>
              </a:rPr>
              <a:t>Awaken Bodhicitta without attachment to dharmas</a:t>
            </a:r>
          </a:p>
        </p:txBody>
      </p:sp>
      <p:sp>
        <p:nvSpPr>
          <p:cNvPr id="7" name="文字方塊 6">
            <a:extLst>
              <a:ext uri="{FF2B5EF4-FFF2-40B4-BE49-F238E27FC236}">
                <a16:creationId xmlns:a16="http://schemas.microsoft.com/office/drawing/2014/main" id="{7E73E2B1-9D9D-8FCA-59E1-18A69E5D26D6}"/>
              </a:ext>
            </a:extLst>
          </p:cNvPr>
          <p:cNvSpPr txBox="1"/>
          <p:nvPr/>
        </p:nvSpPr>
        <p:spPr>
          <a:xfrm>
            <a:off x="2258062" y="2762925"/>
            <a:ext cx="3764342" cy="1815882"/>
          </a:xfrm>
          <a:prstGeom prst="rect">
            <a:avLst/>
          </a:prstGeom>
          <a:noFill/>
        </p:spPr>
        <p:txBody>
          <a:bodyPr wrap="square">
            <a:spAutoFit/>
          </a:bodyPr>
          <a:lstStyle/>
          <a:p>
            <a:r>
              <a:rPr lang="en-US" altLang="zh-CN" sz="2800" b="1" dirty="0">
                <a:solidFill>
                  <a:srgbClr val="FFFF00"/>
                </a:solidFill>
              </a:rPr>
              <a:t>Elucidate causes through the manifestation of fruition</a:t>
            </a:r>
          </a:p>
        </p:txBody>
      </p:sp>
      <p:sp>
        <p:nvSpPr>
          <p:cNvPr id="8" name="文字方塊 7">
            <a:extLst>
              <a:ext uri="{FF2B5EF4-FFF2-40B4-BE49-F238E27FC236}">
                <a16:creationId xmlns:a16="http://schemas.microsoft.com/office/drawing/2014/main" id="{85445814-4FE5-DD86-2C01-A7CD727A18CE}"/>
              </a:ext>
            </a:extLst>
          </p:cNvPr>
          <p:cNvSpPr txBox="1"/>
          <p:nvPr/>
        </p:nvSpPr>
        <p:spPr>
          <a:xfrm>
            <a:off x="2258062" y="5445224"/>
            <a:ext cx="5060486" cy="954107"/>
          </a:xfrm>
          <a:prstGeom prst="rect">
            <a:avLst/>
          </a:prstGeom>
          <a:noFill/>
        </p:spPr>
        <p:txBody>
          <a:bodyPr wrap="square">
            <a:spAutoFit/>
          </a:bodyPr>
          <a:lstStyle/>
          <a:p>
            <a:r>
              <a:rPr lang="en-US" altLang="zh-CN" sz="2800" dirty="0">
                <a:solidFill>
                  <a:srgbClr val="FFFF00"/>
                </a:solidFill>
              </a:rPr>
              <a:t>Reveal supreme excellence and exhort universal practice</a:t>
            </a:r>
          </a:p>
        </p:txBody>
      </p:sp>
      <p:sp>
        <p:nvSpPr>
          <p:cNvPr id="9" name="左大括弧 8">
            <a:extLst>
              <a:ext uri="{FF2B5EF4-FFF2-40B4-BE49-F238E27FC236}">
                <a16:creationId xmlns:a16="http://schemas.microsoft.com/office/drawing/2014/main" id="{53D0521E-F2E8-4444-00B6-C92013C4DE83}"/>
              </a:ext>
            </a:extLst>
          </p:cNvPr>
          <p:cNvSpPr/>
          <p:nvPr/>
        </p:nvSpPr>
        <p:spPr>
          <a:xfrm>
            <a:off x="5090875" y="1817822"/>
            <a:ext cx="297726" cy="3382055"/>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0" name="文字方塊 9">
            <a:extLst>
              <a:ext uri="{FF2B5EF4-FFF2-40B4-BE49-F238E27FC236}">
                <a16:creationId xmlns:a16="http://schemas.microsoft.com/office/drawing/2014/main" id="{24BCFF0A-A483-62C1-9F04-B479E6612A8A}"/>
              </a:ext>
            </a:extLst>
          </p:cNvPr>
          <p:cNvSpPr txBox="1"/>
          <p:nvPr/>
        </p:nvSpPr>
        <p:spPr>
          <a:xfrm>
            <a:off x="5302324" y="1124744"/>
            <a:ext cx="2970330" cy="954107"/>
          </a:xfrm>
          <a:prstGeom prst="rect">
            <a:avLst/>
          </a:prstGeom>
          <a:noFill/>
        </p:spPr>
        <p:txBody>
          <a:bodyPr wrap="square">
            <a:spAutoFit/>
          </a:bodyPr>
          <a:lstStyle/>
          <a:p>
            <a:r>
              <a:rPr lang="en-US" altLang="zh-CN" sz="2800" dirty="0">
                <a:solidFill>
                  <a:schemeClr val="accent6"/>
                </a:solidFill>
              </a:rPr>
              <a:t>Expound the attained sanctity</a:t>
            </a:r>
          </a:p>
        </p:txBody>
      </p:sp>
      <p:sp>
        <p:nvSpPr>
          <p:cNvPr id="11" name="文字方塊 10">
            <a:extLst>
              <a:ext uri="{FF2B5EF4-FFF2-40B4-BE49-F238E27FC236}">
                <a16:creationId xmlns:a16="http://schemas.microsoft.com/office/drawing/2014/main" id="{5A42C298-170D-EC27-AF48-F6956EF9D2CB}"/>
              </a:ext>
            </a:extLst>
          </p:cNvPr>
          <p:cNvSpPr txBox="1"/>
          <p:nvPr/>
        </p:nvSpPr>
        <p:spPr>
          <a:xfrm>
            <a:off x="5345888" y="2996748"/>
            <a:ext cx="3070773" cy="954107"/>
          </a:xfrm>
          <a:prstGeom prst="rect">
            <a:avLst/>
          </a:prstGeom>
          <a:noFill/>
        </p:spPr>
        <p:txBody>
          <a:bodyPr wrap="square">
            <a:spAutoFit/>
          </a:bodyPr>
          <a:lstStyle/>
          <a:p>
            <a:r>
              <a:rPr lang="en-US" altLang="zh-CN" sz="2800" b="1" dirty="0">
                <a:solidFill>
                  <a:schemeClr val="accent6"/>
                </a:solidFill>
              </a:rPr>
              <a:t>Elucidate the cultivated causes</a:t>
            </a:r>
          </a:p>
        </p:txBody>
      </p:sp>
      <p:sp>
        <p:nvSpPr>
          <p:cNvPr id="12" name="文字方塊 11">
            <a:extLst>
              <a:ext uri="{FF2B5EF4-FFF2-40B4-BE49-F238E27FC236}">
                <a16:creationId xmlns:a16="http://schemas.microsoft.com/office/drawing/2014/main" id="{EE94F950-EEA2-DF2C-299A-34EF1F1DA9F3}"/>
              </a:ext>
            </a:extLst>
          </p:cNvPr>
          <p:cNvSpPr txBox="1"/>
          <p:nvPr/>
        </p:nvSpPr>
        <p:spPr>
          <a:xfrm>
            <a:off x="5387108" y="4642910"/>
            <a:ext cx="2988332" cy="954107"/>
          </a:xfrm>
          <a:prstGeom prst="rect">
            <a:avLst/>
          </a:prstGeom>
          <a:noFill/>
        </p:spPr>
        <p:txBody>
          <a:bodyPr wrap="square">
            <a:spAutoFit/>
          </a:bodyPr>
          <a:lstStyle/>
          <a:p>
            <a:r>
              <a:rPr lang="en-US" altLang="zh-CN" sz="2800" dirty="0">
                <a:solidFill>
                  <a:schemeClr val="accent6"/>
                </a:solidFill>
              </a:rPr>
              <a:t>Culminate in the essence of practice</a:t>
            </a:r>
          </a:p>
        </p:txBody>
      </p:sp>
      <p:sp>
        <p:nvSpPr>
          <p:cNvPr id="13" name="左大括弧 12">
            <a:extLst>
              <a:ext uri="{FF2B5EF4-FFF2-40B4-BE49-F238E27FC236}">
                <a16:creationId xmlns:a16="http://schemas.microsoft.com/office/drawing/2014/main" id="{44BF9F4A-6EBD-F9D5-8D4F-08ACA2FAFF35}"/>
              </a:ext>
            </a:extLst>
          </p:cNvPr>
          <p:cNvSpPr/>
          <p:nvPr/>
        </p:nvSpPr>
        <p:spPr>
          <a:xfrm>
            <a:off x="7966620" y="2260483"/>
            <a:ext cx="380167" cy="2376264"/>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4" name="文字方塊 13">
            <a:extLst>
              <a:ext uri="{FF2B5EF4-FFF2-40B4-BE49-F238E27FC236}">
                <a16:creationId xmlns:a16="http://schemas.microsoft.com/office/drawing/2014/main" id="{AFAAAB0C-6785-BE12-828B-A89589DA21F9}"/>
              </a:ext>
            </a:extLst>
          </p:cNvPr>
          <p:cNvSpPr txBox="1"/>
          <p:nvPr/>
        </p:nvSpPr>
        <p:spPr>
          <a:xfrm>
            <a:off x="8386532" y="1916832"/>
            <a:ext cx="3612535" cy="954107"/>
          </a:xfrm>
          <a:prstGeom prst="rect">
            <a:avLst/>
          </a:prstGeom>
          <a:noFill/>
        </p:spPr>
        <p:txBody>
          <a:bodyPr wrap="square">
            <a:spAutoFit/>
          </a:bodyPr>
          <a:lstStyle/>
          <a:p>
            <a:r>
              <a:rPr lang="en-US" altLang="zh-CN" sz="2800" dirty="0" err="1">
                <a:solidFill>
                  <a:schemeClr val="accent6"/>
                </a:solidFill>
              </a:rPr>
              <a:t>Dispell</a:t>
            </a:r>
            <a:r>
              <a:rPr lang="en-US" altLang="zh-CN" sz="2800" dirty="0">
                <a:solidFill>
                  <a:schemeClr val="accent6"/>
                </a:solidFill>
              </a:rPr>
              <a:t> attachment to dharmas</a:t>
            </a:r>
          </a:p>
        </p:txBody>
      </p:sp>
      <p:sp>
        <p:nvSpPr>
          <p:cNvPr id="15" name="文字方塊 14">
            <a:extLst>
              <a:ext uri="{FF2B5EF4-FFF2-40B4-BE49-F238E27FC236}">
                <a16:creationId xmlns:a16="http://schemas.microsoft.com/office/drawing/2014/main" id="{98CF74E1-942E-9520-3F3F-FF2EDE499036}"/>
              </a:ext>
            </a:extLst>
          </p:cNvPr>
          <p:cNvSpPr txBox="1"/>
          <p:nvPr/>
        </p:nvSpPr>
        <p:spPr>
          <a:xfrm>
            <a:off x="8388378" y="4076664"/>
            <a:ext cx="3070773" cy="954107"/>
          </a:xfrm>
          <a:prstGeom prst="rect">
            <a:avLst/>
          </a:prstGeom>
          <a:noFill/>
        </p:spPr>
        <p:txBody>
          <a:bodyPr wrap="square">
            <a:spAutoFit/>
          </a:bodyPr>
          <a:lstStyle/>
          <a:p>
            <a:r>
              <a:rPr lang="en-US" altLang="zh-CN" sz="2800" b="1" dirty="0">
                <a:solidFill>
                  <a:schemeClr val="accent6"/>
                </a:solidFill>
              </a:rPr>
              <a:t>Enable </a:t>
            </a:r>
            <a:r>
              <a:rPr lang="en-US" altLang="zh-CN" sz="2800" b="1" dirty="0" err="1">
                <a:solidFill>
                  <a:schemeClr val="accent6"/>
                </a:solidFill>
              </a:rPr>
              <a:t>realisation</a:t>
            </a:r>
            <a:r>
              <a:rPr lang="en-US" altLang="zh-CN" sz="2800" b="1" dirty="0">
                <a:solidFill>
                  <a:schemeClr val="accent6"/>
                </a:solidFill>
              </a:rPr>
              <a:t> of selflessness</a:t>
            </a:r>
          </a:p>
        </p:txBody>
      </p:sp>
      <p:sp>
        <p:nvSpPr>
          <p:cNvPr id="16" name="矩形 15">
            <a:extLst>
              <a:ext uri="{FF2B5EF4-FFF2-40B4-BE49-F238E27FC236}">
                <a16:creationId xmlns:a16="http://schemas.microsoft.com/office/drawing/2014/main" id="{AAE9DD87-E15E-BBC2-52C5-80474AB6DBC4}"/>
              </a:ext>
            </a:extLst>
          </p:cNvPr>
          <p:cNvSpPr/>
          <p:nvPr/>
        </p:nvSpPr>
        <p:spPr>
          <a:xfrm>
            <a:off x="12504" y="1700808"/>
            <a:ext cx="12187249" cy="2376264"/>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文字方塊 16">
            <a:extLst>
              <a:ext uri="{FF2B5EF4-FFF2-40B4-BE49-F238E27FC236}">
                <a16:creationId xmlns:a16="http://schemas.microsoft.com/office/drawing/2014/main" id="{97122587-243B-2AB9-29D2-4874E54333CA}"/>
              </a:ext>
            </a:extLst>
          </p:cNvPr>
          <p:cNvSpPr txBox="1"/>
          <p:nvPr/>
        </p:nvSpPr>
        <p:spPr>
          <a:xfrm>
            <a:off x="25814" y="2022789"/>
            <a:ext cx="11809312" cy="1953612"/>
          </a:xfrm>
          <a:prstGeom prst="rect">
            <a:avLst/>
          </a:prstGeom>
          <a:noFill/>
          <a:ln>
            <a:noFill/>
          </a:ln>
        </p:spPr>
        <p:txBody>
          <a:bodyPr wrap="square" rtlCol="0">
            <a:spAutoFit/>
          </a:bodyPr>
          <a:lstStyle/>
          <a:p>
            <a:pPr>
              <a:lnSpc>
                <a:spcPts val="2900"/>
              </a:lnSpc>
            </a:pPr>
            <a:r>
              <a:rPr lang="en-US" altLang="zh-CN" sz="2800" b="1" dirty="0" err="1">
                <a:solidFill>
                  <a:schemeClr val="bg1"/>
                </a:solidFill>
              </a:rPr>
              <a:t>Subhūti</a:t>
            </a:r>
            <a:r>
              <a:rPr lang="en-US" altLang="zh-CN" sz="2800" b="1" dirty="0">
                <a:solidFill>
                  <a:schemeClr val="bg1"/>
                </a:solidFill>
              </a:rPr>
              <a:t> said to the Buddha: “World-honored One. When the buddhas attain peerless perfect enlightenment, is it the case that actually nothing is attained?”</a:t>
            </a:r>
          </a:p>
          <a:p>
            <a:pPr>
              <a:lnSpc>
                <a:spcPts val="2900"/>
              </a:lnSpc>
            </a:pPr>
            <a:r>
              <a:rPr lang="en-US" altLang="zh-CN" sz="2800" b="1" dirty="0">
                <a:solidFill>
                  <a:schemeClr val="bg1"/>
                </a:solidFill>
              </a:rPr>
              <a:t>“Exactly right. </a:t>
            </a:r>
            <a:r>
              <a:rPr lang="en-US" altLang="zh-CN" sz="2800" b="1" dirty="0" err="1">
                <a:solidFill>
                  <a:schemeClr val="bg1"/>
                </a:solidFill>
              </a:rPr>
              <a:t>Subhūti</a:t>
            </a:r>
            <a:r>
              <a:rPr lang="en-US" altLang="zh-CN" sz="2800" b="1" dirty="0">
                <a:solidFill>
                  <a:schemeClr val="bg1"/>
                </a:solidFill>
              </a:rPr>
              <a:t>, as far as peerless perfect enlightenment is concerned, I have not attained the slightest thing (dharma). This is why it is called peerless perfect enlightenment.”</a:t>
            </a:r>
          </a:p>
        </p:txBody>
      </p:sp>
    </p:spTree>
    <p:extLst>
      <p:ext uri="{BB962C8B-B14F-4D97-AF65-F5344CB8AC3E}">
        <p14:creationId xmlns:p14="http://schemas.microsoft.com/office/powerpoint/2010/main" val="3215168238"/>
      </p:ext>
    </p:extLst>
  </p:cSld>
  <p:clrMapOvr>
    <a:overrideClrMapping bg1="lt1" tx1="dk1" bg2="lt2" tx2="dk2" accent1="accent1" accent2="accent2" accent3="accent3" accent4="accent4" accent5="accent5" accent6="accent6" hlink="hlink" folHlink="folHlink"/>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9DA9F5C8-ADE0-1D2F-3372-32D01EA64C0C}"/>
              </a:ext>
            </a:extLst>
          </p:cNvPr>
          <p:cNvSpPr txBox="1"/>
          <p:nvPr/>
        </p:nvSpPr>
        <p:spPr>
          <a:xfrm>
            <a:off x="25814" y="1988840"/>
            <a:ext cx="2036150" cy="2677656"/>
          </a:xfrm>
          <a:prstGeom prst="rect">
            <a:avLst/>
          </a:prstGeom>
          <a:noFill/>
        </p:spPr>
        <p:txBody>
          <a:bodyPr wrap="square">
            <a:spAutoFit/>
          </a:bodyPr>
          <a:lstStyle/>
          <a:p>
            <a:r>
              <a:rPr lang="en-US" altLang="zh-CN" sz="2800" b="1" dirty="0">
                <a:solidFill>
                  <a:srgbClr val="FFFF00"/>
                </a:solidFill>
              </a:rPr>
              <a:t>Deeply contemplate non-attachment to advance practice</a:t>
            </a:r>
          </a:p>
        </p:txBody>
      </p:sp>
      <p:sp>
        <p:nvSpPr>
          <p:cNvPr id="5" name="左大括弧 4">
            <a:extLst>
              <a:ext uri="{FF2B5EF4-FFF2-40B4-BE49-F238E27FC236}">
                <a16:creationId xmlns:a16="http://schemas.microsoft.com/office/drawing/2014/main" id="{F99DE7D7-B4FF-8E57-1248-5AF3CFE2063C}"/>
              </a:ext>
            </a:extLst>
          </p:cNvPr>
          <p:cNvSpPr/>
          <p:nvPr/>
        </p:nvSpPr>
        <p:spPr>
          <a:xfrm>
            <a:off x="1943520" y="980728"/>
            <a:ext cx="406476" cy="4896544"/>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32EC9762-D87B-F461-5F55-25F769D870BE}"/>
              </a:ext>
            </a:extLst>
          </p:cNvPr>
          <p:cNvSpPr txBox="1"/>
          <p:nvPr/>
        </p:nvSpPr>
        <p:spPr>
          <a:xfrm>
            <a:off x="2349996" y="386661"/>
            <a:ext cx="5060486" cy="954107"/>
          </a:xfrm>
          <a:prstGeom prst="rect">
            <a:avLst/>
          </a:prstGeom>
          <a:noFill/>
        </p:spPr>
        <p:txBody>
          <a:bodyPr wrap="square">
            <a:spAutoFit/>
          </a:bodyPr>
          <a:lstStyle/>
          <a:p>
            <a:r>
              <a:rPr lang="en-US" altLang="zh-CN" sz="2800" dirty="0">
                <a:solidFill>
                  <a:srgbClr val="FFFF00"/>
                </a:solidFill>
              </a:rPr>
              <a:t>Awaken Bodhicitta without attachment to dharmas</a:t>
            </a:r>
          </a:p>
        </p:txBody>
      </p:sp>
      <p:sp>
        <p:nvSpPr>
          <p:cNvPr id="7" name="文字方塊 6">
            <a:extLst>
              <a:ext uri="{FF2B5EF4-FFF2-40B4-BE49-F238E27FC236}">
                <a16:creationId xmlns:a16="http://schemas.microsoft.com/office/drawing/2014/main" id="{1A9F37CD-0082-4951-BCF1-9BF52CCAB87F}"/>
              </a:ext>
            </a:extLst>
          </p:cNvPr>
          <p:cNvSpPr txBox="1"/>
          <p:nvPr/>
        </p:nvSpPr>
        <p:spPr>
          <a:xfrm>
            <a:off x="2258062" y="2762925"/>
            <a:ext cx="3764342" cy="1815882"/>
          </a:xfrm>
          <a:prstGeom prst="rect">
            <a:avLst/>
          </a:prstGeom>
          <a:noFill/>
        </p:spPr>
        <p:txBody>
          <a:bodyPr wrap="square">
            <a:spAutoFit/>
          </a:bodyPr>
          <a:lstStyle/>
          <a:p>
            <a:r>
              <a:rPr lang="en-US" altLang="zh-CN" sz="2800" b="1" dirty="0">
                <a:solidFill>
                  <a:srgbClr val="FFFF00"/>
                </a:solidFill>
              </a:rPr>
              <a:t>Elucidate causes through the manifestation of fruition</a:t>
            </a:r>
          </a:p>
        </p:txBody>
      </p:sp>
      <p:sp>
        <p:nvSpPr>
          <p:cNvPr id="8" name="文字方塊 7">
            <a:extLst>
              <a:ext uri="{FF2B5EF4-FFF2-40B4-BE49-F238E27FC236}">
                <a16:creationId xmlns:a16="http://schemas.microsoft.com/office/drawing/2014/main" id="{80177FCB-5D6E-F38F-5CA5-4C9F138026DB}"/>
              </a:ext>
            </a:extLst>
          </p:cNvPr>
          <p:cNvSpPr txBox="1"/>
          <p:nvPr/>
        </p:nvSpPr>
        <p:spPr>
          <a:xfrm>
            <a:off x="2258062" y="5445224"/>
            <a:ext cx="5060486" cy="954107"/>
          </a:xfrm>
          <a:prstGeom prst="rect">
            <a:avLst/>
          </a:prstGeom>
          <a:noFill/>
        </p:spPr>
        <p:txBody>
          <a:bodyPr wrap="square">
            <a:spAutoFit/>
          </a:bodyPr>
          <a:lstStyle/>
          <a:p>
            <a:r>
              <a:rPr lang="en-US" altLang="zh-CN" sz="2800" dirty="0">
                <a:solidFill>
                  <a:srgbClr val="FFFF00"/>
                </a:solidFill>
              </a:rPr>
              <a:t>Reveal supreme excellence and exhort universal practice</a:t>
            </a:r>
          </a:p>
        </p:txBody>
      </p:sp>
      <p:sp>
        <p:nvSpPr>
          <p:cNvPr id="9" name="左大括弧 8">
            <a:extLst>
              <a:ext uri="{FF2B5EF4-FFF2-40B4-BE49-F238E27FC236}">
                <a16:creationId xmlns:a16="http://schemas.microsoft.com/office/drawing/2014/main" id="{4EED4423-EAB9-5B1B-71BB-E072A677BE45}"/>
              </a:ext>
            </a:extLst>
          </p:cNvPr>
          <p:cNvSpPr/>
          <p:nvPr/>
        </p:nvSpPr>
        <p:spPr>
          <a:xfrm>
            <a:off x="5090875" y="1817822"/>
            <a:ext cx="297726" cy="3382055"/>
          </a:xfrm>
          <a:prstGeom prst="leftBrace">
            <a:avLst/>
          </a:prstGeom>
          <a:ln>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0" name="文字方塊 9">
            <a:extLst>
              <a:ext uri="{FF2B5EF4-FFF2-40B4-BE49-F238E27FC236}">
                <a16:creationId xmlns:a16="http://schemas.microsoft.com/office/drawing/2014/main" id="{42E0CECC-E9DB-90AD-C2C0-F1AC027D99A8}"/>
              </a:ext>
            </a:extLst>
          </p:cNvPr>
          <p:cNvSpPr txBox="1"/>
          <p:nvPr/>
        </p:nvSpPr>
        <p:spPr>
          <a:xfrm>
            <a:off x="5302324" y="1124744"/>
            <a:ext cx="2970330" cy="954107"/>
          </a:xfrm>
          <a:prstGeom prst="rect">
            <a:avLst/>
          </a:prstGeom>
          <a:noFill/>
        </p:spPr>
        <p:txBody>
          <a:bodyPr wrap="square">
            <a:spAutoFit/>
          </a:bodyPr>
          <a:lstStyle/>
          <a:p>
            <a:r>
              <a:rPr lang="en-US" altLang="zh-CN" sz="2800" dirty="0">
                <a:solidFill>
                  <a:schemeClr val="accent6"/>
                </a:solidFill>
              </a:rPr>
              <a:t>Expound the attained sanctity</a:t>
            </a:r>
          </a:p>
        </p:txBody>
      </p:sp>
      <p:sp>
        <p:nvSpPr>
          <p:cNvPr id="11" name="文字方塊 10">
            <a:extLst>
              <a:ext uri="{FF2B5EF4-FFF2-40B4-BE49-F238E27FC236}">
                <a16:creationId xmlns:a16="http://schemas.microsoft.com/office/drawing/2014/main" id="{D87B55B0-A5ED-9B1C-51AA-E9413EC90939}"/>
              </a:ext>
            </a:extLst>
          </p:cNvPr>
          <p:cNvSpPr txBox="1"/>
          <p:nvPr/>
        </p:nvSpPr>
        <p:spPr>
          <a:xfrm>
            <a:off x="5345888" y="2996748"/>
            <a:ext cx="3070773" cy="954107"/>
          </a:xfrm>
          <a:prstGeom prst="rect">
            <a:avLst/>
          </a:prstGeom>
          <a:noFill/>
        </p:spPr>
        <p:txBody>
          <a:bodyPr wrap="square">
            <a:spAutoFit/>
          </a:bodyPr>
          <a:lstStyle/>
          <a:p>
            <a:r>
              <a:rPr lang="en-US" altLang="zh-CN" sz="2800" dirty="0">
                <a:solidFill>
                  <a:schemeClr val="accent6"/>
                </a:solidFill>
              </a:rPr>
              <a:t>Elucidate the cultivated causes</a:t>
            </a:r>
          </a:p>
        </p:txBody>
      </p:sp>
      <p:sp>
        <p:nvSpPr>
          <p:cNvPr id="12" name="文字方塊 11">
            <a:extLst>
              <a:ext uri="{FF2B5EF4-FFF2-40B4-BE49-F238E27FC236}">
                <a16:creationId xmlns:a16="http://schemas.microsoft.com/office/drawing/2014/main" id="{AA0421BD-7AE7-0299-9D4C-CDF6F99BE684}"/>
              </a:ext>
            </a:extLst>
          </p:cNvPr>
          <p:cNvSpPr txBox="1"/>
          <p:nvPr/>
        </p:nvSpPr>
        <p:spPr>
          <a:xfrm>
            <a:off x="5428329" y="4452997"/>
            <a:ext cx="2988332" cy="954107"/>
          </a:xfrm>
          <a:prstGeom prst="rect">
            <a:avLst/>
          </a:prstGeom>
          <a:noFill/>
        </p:spPr>
        <p:txBody>
          <a:bodyPr wrap="square">
            <a:spAutoFit/>
          </a:bodyPr>
          <a:lstStyle/>
          <a:p>
            <a:r>
              <a:rPr lang="en-US" altLang="zh-CN" sz="2800" b="1" dirty="0">
                <a:solidFill>
                  <a:schemeClr val="accent6"/>
                </a:solidFill>
              </a:rPr>
              <a:t>Culminate in the essence of practice</a:t>
            </a:r>
          </a:p>
        </p:txBody>
      </p:sp>
      <p:sp>
        <p:nvSpPr>
          <p:cNvPr id="18" name="矩形 17">
            <a:extLst>
              <a:ext uri="{FF2B5EF4-FFF2-40B4-BE49-F238E27FC236}">
                <a16:creationId xmlns:a16="http://schemas.microsoft.com/office/drawing/2014/main" id="{A519A536-29E3-64BF-8ECD-D42E148DEC32}"/>
              </a:ext>
            </a:extLst>
          </p:cNvPr>
          <p:cNvSpPr/>
          <p:nvPr/>
        </p:nvSpPr>
        <p:spPr>
          <a:xfrm>
            <a:off x="49819" y="1268760"/>
            <a:ext cx="12187249" cy="2808312"/>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文字方塊 18">
            <a:extLst>
              <a:ext uri="{FF2B5EF4-FFF2-40B4-BE49-F238E27FC236}">
                <a16:creationId xmlns:a16="http://schemas.microsoft.com/office/drawing/2014/main" id="{50AA7753-824D-C800-263F-B624D1D5903A}"/>
              </a:ext>
            </a:extLst>
          </p:cNvPr>
          <p:cNvSpPr txBox="1"/>
          <p:nvPr/>
        </p:nvSpPr>
        <p:spPr>
          <a:xfrm>
            <a:off x="329694" y="1268760"/>
            <a:ext cx="11809312" cy="2694199"/>
          </a:xfrm>
          <a:prstGeom prst="rect">
            <a:avLst/>
          </a:prstGeom>
          <a:noFill/>
          <a:ln>
            <a:noFill/>
          </a:ln>
        </p:spPr>
        <p:txBody>
          <a:bodyPr wrap="square" rtlCol="0">
            <a:spAutoFit/>
          </a:bodyPr>
          <a:lstStyle/>
          <a:p>
            <a:pPr>
              <a:lnSpc>
                <a:spcPts val="3400"/>
              </a:lnSpc>
            </a:pPr>
            <a:r>
              <a:rPr lang="en-US" altLang="zh-CN" sz="2800" b="1" dirty="0">
                <a:solidFill>
                  <a:schemeClr val="bg1"/>
                </a:solidFill>
              </a:rPr>
              <a:t>“Furthermore, </a:t>
            </a:r>
            <a:r>
              <a:rPr lang="en-US" altLang="zh-CN" sz="2800" b="1" dirty="0" err="1">
                <a:solidFill>
                  <a:schemeClr val="bg1"/>
                </a:solidFill>
              </a:rPr>
              <a:t>Subhūti</a:t>
            </a:r>
            <a:r>
              <a:rPr lang="en-US" altLang="zh-CN" sz="2800" b="1" dirty="0">
                <a:solidFill>
                  <a:schemeClr val="bg1"/>
                </a:solidFill>
              </a:rPr>
              <a:t>, this state is equal, have neither high or low. Therefore it is called peerless perfect enlightenment. When one, not abiding in the notions of self, person, sentient being, and lifespan, cultivates all kinds of good factors, then one attains peerless perfect enlightenment. </a:t>
            </a:r>
            <a:r>
              <a:rPr lang="en-US" altLang="zh-CN" sz="2800" b="1" dirty="0" err="1">
                <a:solidFill>
                  <a:schemeClr val="bg1"/>
                </a:solidFill>
              </a:rPr>
              <a:t>Subhūti</a:t>
            </a:r>
            <a:r>
              <a:rPr lang="en-US" altLang="zh-CN" sz="2800" b="1" dirty="0">
                <a:solidFill>
                  <a:schemeClr val="bg1"/>
                </a:solidFill>
              </a:rPr>
              <a:t>, the Tathāgata says that these so-called ‘good factors’ are not (the nature of) good factors. Therefore they are called good factors.”</a:t>
            </a:r>
          </a:p>
        </p:txBody>
      </p:sp>
    </p:spTree>
    <p:extLst>
      <p:ext uri="{BB962C8B-B14F-4D97-AF65-F5344CB8AC3E}">
        <p14:creationId xmlns:p14="http://schemas.microsoft.com/office/powerpoint/2010/main" val="120469816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41D72FB9-650E-1E78-537B-707C0270F6E0}"/>
              </a:ext>
            </a:extLst>
          </p:cNvPr>
          <p:cNvSpPr txBox="1"/>
          <p:nvPr/>
        </p:nvSpPr>
        <p:spPr>
          <a:xfrm>
            <a:off x="25814" y="1988840"/>
            <a:ext cx="2036150" cy="2677656"/>
          </a:xfrm>
          <a:prstGeom prst="rect">
            <a:avLst/>
          </a:prstGeom>
          <a:noFill/>
        </p:spPr>
        <p:txBody>
          <a:bodyPr wrap="square">
            <a:spAutoFit/>
          </a:bodyPr>
          <a:lstStyle/>
          <a:p>
            <a:r>
              <a:rPr lang="en-US" altLang="zh-CN" sz="2800" dirty="0">
                <a:solidFill>
                  <a:srgbClr val="FFFF00"/>
                </a:solidFill>
              </a:rPr>
              <a:t>Deeply contemplate non-attachment to advance practice</a:t>
            </a:r>
          </a:p>
        </p:txBody>
      </p:sp>
      <p:sp>
        <p:nvSpPr>
          <p:cNvPr id="5" name="左大括弧 4">
            <a:extLst>
              <a:ext uri="{FF2B5EF4-FFF2-40B4-BE49-F238E27FC236}">
                <a16:creationId xmlns:a16="http://schemas.microsoft.com/office/drawing/2014/main" id="{AAB6579A-63CF-E58D-A5F5-ED335BCFCD52}"/>
              </a:ext>
            </a:extLst>
          </p:cNvPr>
          <p:cNvSpPr/>
          <p:nvPr/>
        </p:nvSpPr>
        <p:spPr>
          <a:xfrm>
            <a:off x="1943520" y="980728"/>
            <a:ext cx="406476" cy="4896544"/>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7B514E43-524A-DBEC-066D-D21126636566}"/>
              </a:ext>
            </a:extLst>
          </p:cNvPr>
          <p:cNvSpPr txBox="1"/>
          <p:nvPr/>
        </p:nvSpPr>
        <p:spPr>
          <a:xfrm>
            <a:off x="2349996" y="386661"/>
            <a:ext cx="5060486" cy="954107"/>
          </a:xfrm>
          <a:prstGeom prst="rect">
            <a:avLst/>
          </a:prstGeom>
          <a:noFill/>
        </p:spPr>
        <p:txBody>
          <a:bodyPr wrap="square">
            <a:spAutoFit/>
          </a:bodyPr>
          <a:lstStyle/>
          <a:p>
            <a:r>
              <a:rPr lang="en-US" altLang="zh-CN" sz="2800" dirty="0">
                <a:solidFill>
                  <a:srgbClr val="FFFF00"/>
                </a:solidFill>
              </a:rPr>
              <a:t>Awaken Bodhicitta without attachment to dharmas</a:t>
            </a:r>
          </a:p>
        </p:txBody>
      </p:sp>
      <p:sp>
        <p:nvSpPr>
          <p:cNvPr id="7" name="文字方塊 6">
            <a:extLst>
              <a:ext uri="{FF2B5EF4-FFF2-40B4-BE49-F238E27FC236}">
                <a16:creationId xmlns:a16="http://schemas.microsoft.com/office/drawing/2014/main" id="{F949718D-E40C-B236-DE4D-B4CDD2732FCB}"/>
              </a:ext>
            </a:extLst>
          </p:cNvPr>
          <p:cNvSpPr txBox="1"/>
          <p:nvPr/>
        </p:nvSpPr>
        <p:spPr>
          <a:xfrm>
            <a:off x="2258062" y="2762925"/>
            <a:ext cx="3764342" cy="1384995"/>
          </a:xfrm>
          <a:prstGeom prst="rect">
            <a:avLst/>
          </a:prstGeom>
          <a:noFill/>
        </p:spPr>
        <p:txBody>
          <a:bodyPr wrap="square">
            <a:spAutoFit/>
          </a:bodyPr>
          <a:lstStyle/>
          <a:p>
            <a:r>
              <a:rPr lang="en-US" altLang="zh-CN" sz="2800" dirty="0">
                <a:solidFill>
                  <a:srgbClr val="FFFF00"/>
                </a:solidFill>
              </a:rPr>
              <a:t>Elucidate causes through the manifestation of fruition</a:t>
            </a:r>
          </a:p>
        </p:txBody>
      </p:sp>
      <p:sp>
        <p:nvSpPr>
          <p:cNvPr id="8" name="文字方塊 7">
            <a:extLst>
              <a:ext uri="{FF2B5EF4-FFF2-40B4-BE49-F238E27FC236}">
                <a16:creationId xmlns:a16="http://schemas.microsoft.com/office/drawing/2014/main" id="{F00E1CE9-ACDD-A507-BBEA-E29899E77800}"/>
              </a:ext>
            </a:extLst>
          </p:cNvPr>
          <p:cNvSpPr txBox="1"/>
          <p:nvPr/>
        </p:nvSpPr>
        <p:spPr>
          <a:xfrm>
            <a:off x="2258062" y="5445224"/>
            <a:ext cx="5060486" cy="954107"/>
          </a:xfrm>
          <a:prstGeom prst="rect">
            <a:avLst/>
          </a:prstGeom>
          <a:noFill/>
        </p:spPr>
        <p:txBody>
          <a:bodyPr wrap="square">
            <a:spAutoFit/>
          </a:bodyPr>
          <a:lstStyle/>
          <a:p>
            <a:r>
              <a:rPr lang="en-US" altLang="zh-CN" sz="2800" b="1" dirty="0">
                <a:solidFill>
                  <a:srgbClr val="FFFF00"/>
                </a:solidFill>
              </a:rPr>
              <a:t>Reveal supreme excellence and exhort universal practice</a:t>
            </a:r>
          </a:p>
        </p:txBody>
      </p:sp>
      <p:sp>
        <p:nvSpPr>
          <p:cNvPr id="16" name="矩形 15">
            <a:extLst>
              <a:ext uri="{FF2B5EF4-FFF2-40B4-BE49-F238E27FC236}">
                <a16:creationId xmlns:a16="http://schemas.microsoft.com/office/drawing/2014/main" id="{DD34130B-A4ED-120C-FEE2-0F07C39C5E96}"/>
              </a:ext>
            </a:extLst>
          </p:cNvPr>
          <p:cNvSpPr/>
          <p:nvPr/>
        </p:nvSpPr>
        <p:spPr>
          <a:xfrm>
            <a:off x="49819" y="1988840"/>
            <a:ext cx="12187249" cy="3240360"/>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文字方塊 16">
            <a:extLst>
              <a:ext uri="{FF2B5EF4-FFF2-40B4-BE49-F238E27FC236}">
                <a16:creationId xmlns:a16="http://schemas.microsoft.com/office/drawing/2014/main" id="{3D3B6EAE-5DC6-62A9-F9E6-72DA30DFC930}"/>
              </a:ext>
            </a:extLst>
          </p:cNvPr>
          <p:cNvSpPr txBox="1"/>
          <p:nvPr/>
        </p:nvSpPr>
        <p:spPr>
          <a:xfrm>
            <a:off x="329694" y="1988840"/>
            <a:ext cx="11809312" cy="3130216"/>
          </a:xfrm>
          <a:prstGeom prst="rect">
            <a:avLst/>
          </a:prstGeom>
          <a:noFill/>
          <a:ln>
            <a:noFill/>
          </a:ln>
        </p:spPr>
        <p:txBody>
          <a:bodyPr wrap="square" rtlCol="0">
            <a:spAutoFit/>
          </a:bodyPr>
          <a:lstStyle/>
          <a:p>
            <a:pPr>
              <a:lnSpc>
                <a:spcPts val="34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if there were a person who accumulated the seven jewels in mounds equivalent to all the Mt. </a:t>
            </a:r>
            <a:r>
              <a:rPr lang="en-US" altLang="zh-CN" sz="2800" b="1" dirty="0" err="1">
                <a:solidFill>
                  <a:schemeClr val="bg1"/>
                </a:solidFill>
              </a:rPr>
              <a:t>Sumerus</a:t>
            </a:r>
            <a:r>
              <a:rPr lang="en-US" altLang="zh-CN" sz="2800" b="1" dirty="0">
                <a:solidFill>
                  <a:schemeClr val="bg1"/>
                </a:solidFill>
              </a:rPr>
              <a:t> in the worlds of trichiliocosm and gave them away charitably, the merit gained by such a person, compared to that of someone who accepted, </a:t>
            </a:r>
            <a:r>
              <a:rPr lang="en-US" altLang="zh-CN" sz="2800" b="1" dirty="0" err="1">
                <a:solidFill>
                  <a:schemeClr val="bg1"/>
                </a:solidFill>
              </a:rPr>
              <a:t>practised</a:t>
            </a:r>
            <a:r>
              <a:rPr lang="en-US" altLang="zh-CN" sz="2800" b="1" dirty="0">
                <a:solidFill>
                  <a:schemeClr val="bg1"/>
                </a:solidFill>
              </a:rPr>
              <a:t>, recited, and explained to others as much as a four-line verse of this scripture of transcendent wisdom, would not amount to a hundredth. Nor would it amount to billionth part. In fact, no metaphor of number is capable of describing this difference in merit.”</a:t>
            </a:r>
          </a:p>
        </p:txBody>
      </p:sp>
    </p:spTree>
    <p:extLst>
      <p:ext uri="{BB962C8B-B14F-4D97-AF65-F5344CB8AC3E}">
        <p14:creationId xmlns:p14="http://schemas.microsoft.com/office/powerpoint/2010/main" val="133646865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左大括弧 3">
            <a:extLst>
              <a:ext uri="{FF2B5EF4-FFF2-40B4-BE49-F238E27FC236}">
                <a16:creationId xmlns:a16="http://schemas.microsoft.com/office/drawing/2014/main" id="{601ED285-556D-CC84-0366-4EB4E66D10BE}"/>
              </a:ext>
            </a:extLst>
          </p:cNvPr>
          <p:cNvSpPr/>
          <p:nvPr/>
        </p:nvSpPr>
        <p:spPr>
          <a:xfrm>
            <a:off x="45740" y="404664"/>
            <a:ext cx="328654" cy="5472608"/>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8A4615A9-9E7B-311A-6F8D-8E53DBA6F4F3}"/>
              </a:ext>
            </a:extLst>
          </p:cNvPr>
          <p:cNvSpPr txBox="1"/>
          <p:nvPr/>
        </p:nvSpPr>
        <p:spPr>
          <a:xfrm>
            <a:off x="374394" y="-27384"/>
            <a:ext cx="2448272" cy="671851"/>
          </a:xfrm>
          <a:prstGeom prst="rect">
            <a:avLst/>
          </a:prstGeom>
          <a:noFill/>
          <a:ln>
            <a:noFill/>
          </a:ln>
        </p:spPr>
        <p:txBody>
          <a:bodyPr wrap="square" rtlCol="0">
            <a:spAutoFit/>
          </a:bodyPr>
          <a:lstStyle/>
          <a:p>
            <a:pPr>
              <a:lnSpc>
                <a:spcPct val="150000"/>
              </a:lnSpc>
            </a:pPr>
            <a:r>
              <a:rPr lang="en-US" altLang="zh-CN" sz="2800" b="1" dirty="0">
                <a:solidFill>
                  <a:srgbClr val="FFFF00"/>
                </a:solidFill>
              </a:rPr>
              <a:t>Introduction</a:t>
            </a:r>
            <a:endParaRPr lang="en-US" altLang="zh-CN" sz="2800" b="1" i="1" dirty="0">
              <a:solidFill>
                <a:srgbClr val="FFFF00"/>
              </a:solidFill>
            </a:endParaRPr>
          </a:p>
        </p:txBody>
      </p:sp>
      <p:sp>
        <p:nvSpPr>
          <p:cNvPr id="6" name="文字方塊 5">
            <a:extLst>
              <a:ext uri="{FF2B5EF4-FFF2-40B4-BE49-F238E27FC236}">
                <a16:creationId xmlns:a16="http://schemas.microsoft.com/office/drawing/2014/main" id="{98AC6B39-8E23-F70F-3914-A6C2843B12BC}"/>
              </a:ext>
            </a:extLst>
          </p:cNvPr>
          <p:cNvSpPr txBox="1"/>
          <p:nvPr/>
        </p:nvSpPr>
        <p:spPr>
          <a:xfrm>
            <a:off x="267412" y="1245860"/>
            <a:ext cx="1806809" cy="954107"/>
          </a:xfrm>
          <a:prstGeom prst="rect">
            <a:avLst/>
          </a:prstGeom>
          <a:noFill/>
          <a:ln>
            <a:noFill/>
          </a:ln>
        </p:spPr>
        <p:txBody>
          <a:bodyPr wrap="square" rtlCol="0">
            <a:spAutoFit/>
          </a:bodyPr>
          <a:lstStyle/>
          <a:p>
            <a:r>
              <a:rPr lang="en-US" altLang="zh-CN" sz="2800" b="1" dirty="0">
                <a:solidFill>
                  <a:srgbClr val="FFFF00"/>
                </a:solidFill>
              </a:rPr>
              <a:t>Main </a:t>
            </a:r>
          </a:p>
          <a:p>
            <a:r>
              <a:rPr lang="en-US" altLang="zh-CN" sz="2800" b="1" dirty="0">
                <a:solidFill>
                  <a:srgbClr val="FFFF00"/>
                </a:solidFill>
              </a:rPr>
              <a:t>teaching</a:t>
            </a:r>
            <a:endParaRPr lang="en-US" altLang="zh-CN" sz="2800" b="1" i="1" dirty="0">
              <a:solidFill>
                <a:srgbClr val="FFFF00"/>
              </a:solidFill>
            </a:endParaRPr>
          </a:p>
        </p:txBody>
      </p:sp>
      <p:sp>
        <p:nvSpPr>
          <p:cNvPr id="7" name="文字方塊 6">
            <a:extLst>
              <a:ext uri="{FF2B5EF4-FFF2-40B4-BE49-F238E27FC236}">
                <a16:creationId xmlns:a16="http://schemas.microsoft.com/office/drawing/2014/main" id="{E07CEBDB-F8CE-2F85-C78A-11CE26D1F131}"/>
              </a:ext>
            </a:extLst>
          </p:cNvPr>
          <p:cNvSpPr txBox="1"/>
          <p:nvPr/>
        </p:nvSpPr>
        <p:spPr>
          <a:xfrm>
            <a:off x="347047" y="5349437"/>
            <a:ext cx="10153128" cy="671851"/>
          </a:xfrm>
          <a:prstGeom prst="rect">
            <a:avLst/>
          </a:prstGeom>
          <a:noFill/>
          <a:ln>
            <a:noFill/>
          </a:ln>
        </p:spPr>
        <p:txBody>
          <a:bodyPr wrap="square" rtlCol="0">
            <a:spAutoFit/>
          </a:bodyPr>
          <a:lstStyle/>
          <a:p>
            <a:pPr>
              <a:lnSpc>
                <a:spcPct val="150000"/>
              </a:lnSpc>
            </a:pPr>
            <a:r>
              <a:rPr lang="en-US" altLang="zh-CN" sz="2800" b="1" dirty="0">
                <a:solidFill>
                  <a:srgbClr val="FFFF00"/>
                </a:solidFill>
              </a:rPr>
              <a:t>Dissemination</a:t>
            </a:r>
            <a:endParaRPr lang="en-US" altLang="zh-CN" sz="2800" b="1" i="1" dirty="0">
              <a:solidFill>
                <a:srgbClr val="FFFF00"/>
              </a:solidFill>
            </a:endParaRPr>
          </a:p>
        </p:txBody>
      </p:sp>
      <p:sp>
        <p:nvSpPr>
          <p:cNvPr id="8" name="左大括弧 7">
            <a:extLst>
              <a:ext uri="{FF2B5EF4-FFF2-40B4-BE49-F238E27FC236}">
                <a16:creationId xmlns:a16="http://schemas.microsoft.com/office/drawing/2014/main" id="{9E7B9920-85B6-49AA-404A-133109629C95}"/>
              </a:ext>
            </a:extLst>
          </p:cNvPr>
          <p:cNvSpPr/>
          <p:nvPr/>
        </p:nvSpPr>
        <p:spPr>
          <a:xfrm>
            <a:off x="1740881" y="785596"/>
            <a:ext cx="246968" cy="1707300"/>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9" name="文字方塊 8">
            <a:extLst>
              <a:ext uri="{FF2B5EF4-FFF2-40B4-BE49-F238E27FC236}">
                <a16:creationId xmlns:a16="http://schemas.microsoft.com/office/drawing/2014/main" id="{C7E298E4-E99F-4F32-37B8-9837EA48C4FA}"/>
              </a:ext>
            </a:extLst>
          </p:cNvPr>
          <p:cNvSpPr txBox="1"/>
          <p:nvPr/>
        </p:nvSpPr>
        <p:spPr>
          <a:xfrm>
            <a:off x="1987849" y="433560"/>
            <a:ext cx="2810419" cy="523220"/>
          </a:xfrm>
          <a:prstGeom prst="rect">
            <a:avLst/>
          </a:prstGeom>
          <a:noFill/>
          <a:ln>
            <a:noFill/>
          </a:ln>
        </p:spPr>
        <p:txBody>
          <a:bodyPr wrap="square" rtlCol="0">
            <a:spAutoFit/>
          </a:bodyPr>
          <a:lstStyle/>
          <a:p>
            <a:r>
              <a:rPr lang="en-US" altLang="zh-CN" sz="2800" dirty="0" err="1">
                <a:solidFill>
                  <a:srgbClr val="FFFF00"/>
                </a:solidFill>
              </a:rPr>
              <a:t>Subhūti’s</a:t>
            </a:r>
            <a:r>
              <a:rPr lang="en-US" altLang="zh-CN" sz="2800" dirty="0">
                <a:solidFill>
                  <a:srgbClr val="FFFF00"/>
                </a:solidFill>
              </a:rPr>
              <a:t> request</a:t>
            </a:r>
            <a:endParaRPr lang="en-US" altLang="zh-CN" sz="2800" i="1" dirty="0">
              <a:solidFill>
                <a:srgbClr val="FFFF00"/>
              </a:solidFill>
            </a:endParaRPr>
          </a:p>
        </p:txBody>
      </p:sp>
      <p:sp>
        <p:nvSpPr>
          <p:cNvPr id="10" name="文字方塊 9">
            <a:extLst>
              <a:ext uri="{FF2B5EF4-FFF2-40B4-BE49-F238E27FC236}">
                <a16:creationId xmlns:a16="http://schemas.microsoft.com/office/drawing/2014/main" id="{06AEF278-BAC5-2D2D-655D-986A9B5C8509}"/>
              </a:ext>
            </a:extLst>
          </p:cNvPr>
          <p:cNvSpPr txBox="1"/>
          <p:nvPr/>
        </p:nvSpPr>
        <p:spPr>
          <a:xfrm>
            <a:off x="1896303" y="2016811"/>
            <a:ext cx="1806809" cy="954107"/>
          </a:xfrm>
          <a:prstGeom prst="rect">
            <a:avLst/>
          </a:prstGeom>
          <a:noFill/>
          <a:ln>
            <a:noFill/>
          </a:ln>
        </p:spPr>
        <p:txBody>
          <a:bodyPr wrap="square" rtlCol="0">
            <a:spAutoFit/>
          </a:bodyPr>
          <a:lstStyle/>
          <a:p>
            <a:r>
              <a:rPr lang="en-US" altLang="zh-CN" sz="2800" b="1" dirty="0">
                <a:solidFill>
                  <a:srgbClr val="FFFF00"/>
                </a:solidFill>
              </a:rPr>
              <a:t>Buddha’s </a:t>
            </a:r>
          </a:p>
          <a:p>
            <a:r>
              <a:rPr lang="en-US" altLang="zh-CN" sz="2800" b="1" dirty="0">
                <a:solidFill>
                  <a:srgbClr val="FFFF00"/>
                </a:solidFill>
              </a:rPr>
              <a:t>response</a:t>
            </a:r>
            <a:endParaRPr lang="en-US" altLang="zh-CN" sz="2800" b="1" i="1" dirty="0">
              <a:solidFill>
                <a:srgbClr val="FFFF00"/>
              </a:solidFill>
            </a:endParaRPr>
          </a:p>
        </p:txBody>
      </p:sp>
      <p:sp>
        <p:nvSpPr>
          <p:cNvPr id="11" name="左大括弧 10">
            <a:extLst>
              <a:ext uri="{FF2B5EF4-FFF2-40B4-BE49-F238E27FC236}">
                <a16:creationId xmlns:a16="http://schemas.microsoft.com/office/drawing/2014/main" id="{1C9FB98E-86B2-DAF8-D33A-78DFB086A404}"/>
              </a:ext>
            </a:extLst>
          </p:cNvPr>
          <p:cNvSpPr/>
          <p:nvPr/>
        </p:nvSpPr>
        <p:spPr>
          <a:xfrm>
            <a:off x="3358108" y="1105411"/>
            <a:ext cx="248112" cy="282764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ADA16A32-CE54-215E-C937-7D18EF7C51CB}"/>
              </a:ext>
            </a:extLst>
          </p:cNvPr>
          <p:cNvSpPr txBox="1"/>
          <p:nvPr/>
        </p:nvSpPr>
        <p:spPr>
          <a:xfrm>
            <a:off x="3586373" y="836712"/>
            <a:ext cx="1638648" cy="954107"/>
          </a:xfrm>
          <a:prstGeom prst="rect">
            <a:avLst/>
          </a:prstGeom>
          <a:noFill/>
          <a:ln>
            <a:noFill/>
          </a:ln>
        </p:spPr>
        <p:txBody>
          <a:bodyPr wrap="square" rtlCol="0">
            <a:spAutoFit/>
          </a:bodyPr>
          <a:lstStyle/>
          <a:p>
            <a:r>
              <a:rPr lang="en-US" altLang="zh-CN" sz="2800" dirty="0">
                <a:solidFill>
                  <a:srgbClr val="FFFF00"/>
                </a:solidFill>
              </a:rPr>
              <a:t>Short response</a:t>
            </a:r>
          </a:p>
        </p:txBody>
      </p:sp>
      <p:sp>
        <p:nvSpPr>
          <p:cNvPr id="13" name="文字方塊 12">
            <a:extLst>
              <a:ext uri="{FF2B5EF4-FFF2-40B4-BE49-F238E27FC236}">
                <a16:creationId xmlns:a16="http://schemas.microsoft.com/office/drawing/2014/main" id="{EC5B0232-7B49-2B78-AB80-72FC8BEADBF9}"/>
              </a:ext>
            </a:extLst>
          </p:cNvPr>
          <p:cNvSpPr txBox="1"/>
          <p:nvPr/>
        </p:nvSpPr>
        <p:spPr>
          <a:xfrm>
            <a:off x="3551503" y="2978949"/>
            <a:ext cx="1571141" cy="954107"/>
          </a:xfrm>
          <a:prstGeom prst="rect">
            <a:avLst/>
          </a:prstGeom>
          <a:noFill/>
          <a:ln>
            <a:noFill/>
          </a:ln>
        </p:spPr>
        <p:txBody>
          <a:bodyPr wrap="square" rtlCol="0">
            <a:spAutoFit/>
          </a:bodyPr>
          <a:lstStyle/>
          <a:p>
            <a:r>
              <a:rPr lang="en-US" altLang="zh-CN" sz="2800" b="1" dirty="0">
                <a:solidFill>
                  <a:srgbClr val="FFFF00"/>
                </a:solidFill>
              </a:rPr>
              <a:t>Detailed response</a:t>
            </a:r>
          </a:p>
        </p:txBody>
      </p:sp>
      <p:sp>
        <p:nvSpPr>
          <p:cNvPr id="14" name="左大括弧 13">
            <a:extLst>
              <a:ext uri="{FF2B5EF4-FFF2-40B4-BE49-F238E27FC236}">
                <a16:creationId xmlns:a16="http://schemas.microsoft.com/office/drawing/2014/main" id="{1348A1A8-4AB0-113F-59EE-497CCBCC36B7}"/>
              </a:ext>
            </a:extLst>
          </p:cNvPr>
          <p:cNvSpPr/>
          <p:nvPr/>
        </p:nvSpPr>
        <p:spPr>
          <a:xfrm>
            <a:off x="4942284" y="1556792"/>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5F403869-7BCE-9464-932B-5DC591F8EA0F}"/>
              </a:ext>
            </a:extLst>
          </p:cNvPr>
          <p:cNvSpPr txBox="1"/>
          <p:nvPr/>
        </p:nvSpPr>
        <p:spPr>
          <a:xfrm>
            <a:off x="5316567" y="43153"/>
            <a:ext cx="2607469" cy="3108543"/>
          </a:xfrm>
          <a:prstGeom prst="rect">
            <a:avLst/>
          </a:prstGeom>
          <a:noFill/>
          <a:ln>
            <a:noFill/>
          </a:ln>
        </p:spPr>
        <p:txBody>
          <a:bodyPr wrap="square" rtlCol="0">
            <a:spAutoFit/>
          </a:bodyPr>
          <a:lstStyle/>
          <a:p>
            <a:r>
              <a:rPr lang="en-US" altLang="zh-CN" sz="2800" dirty="0">
                <a:solidFill>
                  <a:srgbClr val="FFFF00"/>
                </a:solidFill>
              </a:rPr>
              <a:t>In reference to </a:t>
            </a:r>
            <a:r>
              <a:rPr lang="en-US" altLang="zh-CN" sz="2800" b="1" dirty="0">
                <a:solidFill>
                  <a:srgbClr val="FFFF00"/>
                </a:solidFill>
              </a:rPr>
              <a:t>phenomena</a:t>
            </a:r>
            <a:r>
              <a:rPr lang="en-US" altLang="zh-CN" sz="2800" dirty="0">
                <a:solidFill>
                  <a:srgbClr val="FFFF00"/>
                </a:solidFill>
              </a:rPr>
              <a:t>, non-attachment is clarified in order to reveal the </a:t>
            </a:r>
            <a:r>
              <a:rPr lang="en-US" altLang="zh-CN" sz="2800" b="1" dirty="0">
                <a:solidFill>
                  <a:srgbClr val="FFFF00"/>
                </a:solidFill>
              </a:rPr>
              <a:t>wisdom</a:t>
            </a:r>
            <a:r>
              <a:rPr lang="en-US" altLang="zh-CN" sz="2800" dirty="0">
                <a:solidFill>
                  <a:srgbClr val="FFFF00"/>
                </a:solidFill>
              </a:rPr>
              <a:t> of </a:t>
            </a:r>
            <a:r>
              <a:rPr lang="en-US" altLang="zh-CN" sz="2800" dirty="0" err="1">
                <a:solidFill>
                  <a:srgbClr val="FFFF00"/>
                </a:solidFill>
              </a:rPr>
              <a:t>prajñā</a:t>
            </a:r>
            <a:r>
              <a:rPr lang="en-US" altLang="zh-CN" sz="2800" dirty="0">
                <a:solidFill>
                  <a:srgbClr val="FFFF00"/>
                </a:solidFill>
              </a:rPr>
              <a:t>.</a:t>
            </a:r>
          </a:p>
        </p:txBody>
      </p:sp>
      <p:sp>
        <p:nvSpPr>
          <p:cNvPr id="16" name="文字方塊 15">
            <a:extLst>
              <a:ext uri="{FF2B5EF4-FFF2-40B4-BE49-F238E27FC236}">
                <a16:creationId xmlns:a16="http://schemas.microsoft.com/office/drawing/2014/main" id="{8A821DCB-E8D4-27EE-7C26-BE1EF6CB08E5}"/>
              </a:ext>
            </a:extLst>
          </p:cNvPr>
          <p:cNvSpPr txBox="1"/>
          <p:nvPr/>
        </p:nvSpPr>
        <p:spPr>
          <a:xfrm>
            <a:off x="5256588" y="3429000"/>
            <a:ext cx="2607468" cy="3108543"/>
          </a:xfrm>
          <a:prstGeom prst="rect">
            <a:avLst/>
          </a:prstGeom>
          <a:noFill/>
          <a:ln>
            <a:noFill/>
          </a:ln>
        </p:spPr>
        <p:txBody>
          <a:bodyPr wrap="square" rtlCol="0">
            <a:spAutoFit/>
          </a:bodyPr>
          <a:lstStyle/>
          <a:p>
            <a:r>
              <a:rPr lang="en-US" altLang="zh-CN" sz="2800" dirty="0">
                <a:solidFill>
                  <a:srgbClr val="FFFF00"/>
                </a:solidFill>
              </a:rPr>
              <a:t>In reference to </a:t>
            </a:r>
            <a:r>
              <a:rPr lang="en-US" altLang="zh-CN" sz="2800" b="1" dirty="0">
                <a:solidFill>
                  <a:srgbClr val="FFFF00"/>
                </a:solidFill>
              </a:rPr>
              <a:t>mind</a:t>
            </a:r>
            <a:r>
              <a:rPr lang="en-US" altLang="zh-CN" sz="2800" dirty="0">
                <a:solidFill>
                  <a:srgbClr val="FFFF00"/>
                </a:solidFill>
              </a:rPr>
              <a:t>, non-attachment is clarified in order to reveal the </a:t>
            </a:r>
            <a:r>
              <a:rPr lang="en-US" altLang="zh-CN" sz="2800" b="1" dirty="0">
                <a:solidFill>
                  <a:srgbClr val="FFFF00"/>
                </a:solidFill>
              </a:rPr>
              <a:t>true nature  </a:t>
            </a:r>
            <a:r>
              <a:rPr lang="en-US" altLang="zh-CN" sz="2800" dirty="0">
                <a:solidFill>
                  <a:srgbClr val="FFFF00"/>
                </a:solidFill>
              </a:rPr>
              <a:t>of </a:t>
            </a:r>
            <a:r>
              <a:rPr lang="en-US" altLang="zh-CN" sz="2800" dirty="0" err="1">
                <a:solidFill>
                  <a:srgbClr val="FFFF00"/>
                </a:solidFill>
              </a:rPr>
              <a:t>prajñā</a:t>
            </a:r>
            <a:r>
              <a:rPr lang="en-US" altLang="zh-CN" sz="2800" dirty="0">
                <a:solidFill>
                  <a:srgbClr val="FFFF00"/>
                </a:solidFill>
              </a:rPr>
              <a:t>.</a:t>
            </a:r>
          </a:p>
        </p:txBody>
      </p:sp>
      <p:sp>
        <p:nvSpPr>
          <p:cNvPr id="17" name="左大括弧 16">
            <a:extLst>
              <a:ext uri="{FF2B5EF4-FFF2-40B4-BE49-F238E27FC236}">
                <a16:creationId xmlns:a16="http://schemas.microsoft.com/office/drawing/2014/main" id="{442103D5-E1BC-CC3C-0C43-94D4E9C183CB}"/>
              </a:ext>
            </a:extLst>
          </p:cNvPr>
          <p:cNvSpPr/>
          <p:nvPr/>
        </p:nvSpPr>
        <p:spPr>
          <a:xfrm>
            <a:off x="7678589" y="433559"/>
            <a:ext cx="245448" cy="2275361"/>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8" name="文字方塊 17">
            <a:extLst>
              <a:ext uri="{FF2B5EF4-FFF2-40B4-BE49-F238E27FC236}">
                <a16:creationId xmlns:a16="http://schemas.microsoft.com/office/drawing/2014/main" id="{A5FC19A5-386D-BDF5-328E-0EE710000AEC}"/>
              </a:ext>
            </a:extLst>
          </p:cNvPr>
          <p:cNvSpPr txBox="1"/>
          <p:nvPr/>
        </p:nvSpPr>
        <p:spPr>
          <a:xfrm>
            <a:off x="8062237" y="28443"/>
            <a:ext cx="3936832" cy="954107"/>
          </a:xfrm>
          <a:prstGeom prst="rect">
            <a:avLst/>
          </a:prstGeom>
          <a:noFill/>
          <a:ln>
            <a:noFill/>
          </a:ln>
        </p:spPr>
        <p:txBody>
          <a:bodyPr wrap="square" rtlCol="0">
            <a:spAutoFit/>
          </a:bodyPr>
          <a:lstStyle/>
          <a:p>
            <a:r>
              <a:rPr lang="en-US" altLang="zh-CN" sz="2800" dirty="0">
                <a:solidFill>
                  <a:srgbClr val="FFFF00"/>
                </a:solidFill>
              </a:rPr>
              <a:t>Indicate non-attachment to generate </a:t>
            </a:r>
            <a:r>
              <a:rPr lang="en-US" altLang="zh-CN" sz="2800" b="1" dirty="0">
                <a:solidFill>
                  <a:srgbClr val="FFFF00"/>
                </a:solidFill>
              </a:rPr>
              <a:t>faith</a:t>
            </a:r>
          </a:p>
        </p:txBody>
      </p:sp>
      <p:sp>
        <p:nvSpPr>
          <p:cNvPr id="19" name="文字方塊 18">
            <a:extLst>
              <a:ext uri="{FF2B5EF4-FFF2-40B4-BE49-F238E27FC236}">
                <a16:creationId xmlns:a16="http://schemas.microsoft.com/office/drawing/2014/main" id="{D21B96B0-5E1D-C67B-E3BA-6AEE3D2027E2}"/>
              </a:ext>
            </a:extLst>
          </p:cNvPr>
          <p:cNvSpPr txBox="1"/>
          <p:nvPr/>
        </p:nvSpPr>
        <p:spPr>
          <a:xfrm>
            <a:off x="8015582" y="1662477"/>
            <a:ext cx="4173243" cy="1384995"/>
          </a:xfrm>
          <a:prstGeom prst="rect">
            <a:avLst/>
          </a:prstGeom>
          <a:noFill/>
          <a:ln>
            <a:noFill/>
          </a:ln>
        </p:spPr>
        <p:txBody>
          <a:bodyPr wrap="square" rtlCol="0">
            <a:spAutoFit/>
          </a:bodyPr>
          <a:lstStyle/>
          <a:p>
            <a:r>
              <a:rPr lang="en-US" altLang="zh-CN" sz="2800" dirty="0">
                <a:solidFill>
                  <a:srgbClr val="FFFF00"/>
                </a:solidFill>
              </a:rPr>
              <a:t>Expound on non-attachment to facilitate </a:t>
            </a:r>
            <a:r>
              <a:rPr lang="en-US" altLang="zh-CN" sz="2800" b="1" dirty="0">
                <a:solidFill>
                  <a:srgbClr val="FFFF00"/>
                </a:solidFill>
              </a:rPr>
              <a:t>understanding</a:t>
            </a:r>
          </a:p>
        </p:txBody>
      </p:sp>
      <p:sp>
        <p:nvSpPr>
          <p:cNvPr id="20" name="左大括弧 19">
            <a:extLst>
              <a:ext uri="{FF2B5EF4-FFF2-40B4-BE49-F238E27FC236}">
                <a16:creationId xmlns:a16="http://schemas.microsoft.com/office/drawing/2014/main" id="{B5727724-C2E6-C6C0-A24E-646600C0A5F8}"/>
              </a:ext>
            </a:extLst>
          </p:cNvPr>
          <p:cNvSpPr/>
          <p:nvPr/>
        </p:nvSpPr>
        <p:spPr>
          <a:xfrm>
            <a:off x="7678588" y="3717032"/>
            <a:ext cx="297074" cy="2134306"/>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21" name="文字方塊 20">
            <a:extLst>
              <a:ext uri="{FF2B5EF4-FFF2-40B4-BE49-F238E27FC236}">
                <a16:creationId xmlns:a16="http://schemas.microsoft.com/office/drawing/2014/main" id="{66E2E33D-4C02-4C2F-2678-D4B624AFC228}"/>
              </a:ext>
            </a:extLst>
          </p:cNvPr>
          <p:cNvSpPr txBox="1"/>
          <p:nvPr/>
        </p:nvSpPr>
        <p:spPr>
          <a:xfrm>
            <a:off x="8063769" y="3383732"/>
            <a:ext cx="3936832" cy="1384995"/>
          </a:xfrm>
          <a:prstGeom prst="rect">
            <a:avLst/>
          </a:prstGeom>
          <a:noFill/>
          <a:ln>
            <a:noFill/>
          </a:ln>
        </p:spPr>
        <p:txBody>
          <a:bodyPr wrap="square" rtlCol="0">
            <a:spAutoFit/>
          </a:bodyPr>
          <a:lstStyle/>
          <a:p>
            <a:r>
              <a:rPr lang="en-US" altLang="zh-CN" sz="2800" dirty="0">
                <a:solidFill>
                  <a:srgbClr val="FFFF00"/>
                </a:solidFill>
              </a:rPr>
              <a:t>Deeply contemplate non-attachment to advance </a:t>
            </a:r>
            <a:r>
              <a:rPr lang="en-US" altLang="zh-CN" sz="2800" b="1" dirty="0">
                <a:solidFill>
                  <a:srgbClr val="FFFF00"/>
                </a:solidFill>
              </a:rPr>
              <a:t>practice</a:t>
            </a:r>
          </a:p>
        </p:txBody>
      </p:sp>
      <p:sp>
        <p:nvSpPr>
          <p:cNvPr id="22" name="文字方塊 21">
            <a:extLst>
              <a:ext uri="{FF2B5EF4-FFF2-40B4-BE49-F238E27FC236}">
                <a16:creationId xmlns:a16="http://schemas.microsoft.com/office/drawing/2014/main" id="{81E44331-635F-F0AC-B7CC-E9F2053E0787}"/>
              </a:ext>
            </a:extLst>
          </p:cNvPr>
          <p:cNvSpPr txBox="1"/>
          <p:nvPr/>
        </p:nvSpPr>
        <p:spPr>
          <a:xfrm>
            <a:off x="8038628" y="5068341"/>
            <a:ext cx="4173243" cy="1384995"/>
          </a:xfrm>
          <a:prstGeom prst="rect">
            <a:avLst/>
          </a:prstGeom>
          <a:noFill/>
          <a:ln>
            <a:noFill/>
          </a:ln>
        </p:spPr>
        <p:txBody>
          <a:bodyPr wrap="square" rtlCol="0">
            <a:spAutoFit/>
          </a:bodyPr>
          <a:lstStyle/>
          <a:p>
            <a:r>
              <a:rPr lang="en-US" altLang="zh-CN" sz="2800" b="1" dirty="0">
                <a:solidFill>
                  <a:srgbClr val="FFFF00"/>
                </a:solidFill>
              </a:rPr>
              <a:t>Ultimately abide in non-attachment to attain </a:t>
            </a:r>
            <a:r>
              <a:rPr lang="en-US" altLang="zh-CN" sz="2800" b="1" dirty="0" err="1">
                <a:solidFill>
                  <a:srgbClr val="FFFF00"/>
                </a:solidFill>
              </a:rPr>
              <a:t>realisation</a:t>
            </a:r>
            <a:endParaRPr lang="en-US" altLang="zh-CN" sz="2800" b="1" dirty="0">
              <a:solidFill>
                <a:srgbClr val="FFFF00"/>
              </a:solidFill>
            </a:endParaRPr>
          </a:p>
        </p:txBody>
      </p:sp>
      <p:sp>
        <p:nvSpPr>
          <p:cNvPr id="23" name="矩形 22">
            <a:extLst>
              <a:ext uri="{FF2B5EF4-FFF2-40B4-BE49-F238E27FC236}">
                <a16:creationId xmlns:a16="http://schemas.microsoft.com/office/drawing/2014/main" id="{D9C95CA8-6E5F-4C40-F929-C5DA278F4840}"/>
              </a:ext>
            </a:extLst>
          </p:cNvPr>
          <p:cNvSpPr/>
          <p:nvPr/>
        </p:nvSpPr>
        <p:spPr>
          <a:xfrm>
            <a:off x="7975662" y="5002448"/>
            <a:ext cx="3936832" cy="1594904"/>
          </a:xfrm>
          <a:prstGeom prst="rect">
            <a:avLst/>
          </a:prstGeom>
          <a:no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703463604"/>
      </p:ext>
    </p:extLst>
  </p:cSld>
  <p:clrMapOvr>
    <a:overrideClrMapping bg1="lt1" tx1="dk1" bg2="lt2" tx2="dk2" accent1="accent1" accent2="accent2" accent3="accent3" accent4="accent4" accent5="accent5" accent6="accent6" hlink="hlink" folHlink="folHlink"/>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64FA78BC-A9E6-2322-04BD-395220696C92}"/>
              </a:ext>
            </a:extLst>
          </p:cNvPr>
          <p:cNvSpPr txBox="1"/>
          <p:nvPr/>
        </p:nvSpPr>
        <p:spPr>
          <a:xfrm>
            <a:off x="9828" y="2396114"/>
            <a:ext cx="2645450" cy="1815882"/>
          </a:xfrm>
          <a:prstGeom prst="rect">
            <a:avLst/>
          </a:prstGeom>
          <a:noFill/>
        </p:spPr>
        <p:txBody>
          <a:bodyPr wrap="square">
            <a:spAutoFit/>
          </a:bodyPr>
          <a:lstStyle/>
          <a:p>
            <a:r>
              <a:rPr lang="en-US" altLang="zh-CN" sz="2800" dirty="0">
                <a:solidFill>
                  <a:srgbClr val="FFFF00"/>
                </a:solidFill>
              </a:rPr>
              <a:t>Ultimately abide in non-attachment to attain </a:t>
            </a:r>
            <a:r>
              <a:rPr lang="en-US" altLang="zh-CN" sz="2800" dirty="0" err="1">
                <a:solidFill>
                  <a:srgbClr val="FFFF00"/>
                </a:solidFill>
              </a:rPr>
              <a:t>realisation</a:t>
            </a:r>
            <a:endParaRPr lang="en-US" altLang="zh-CN" sz="2800" dirty="0">
              <a:solidFill>
                <a:srgbClr val="FFFF00"/>
              </a:solidFill>
            </a:endParaRPr>
          </a:p>
        </p:txBody>
      </p:sp>
      <p:sp>
        <p:nvSpPr>
          <p:cNvPr id="6" name="左大括弧 5">
            <a:extLst>
              <a:ext uri="{FF2B5EF4-FFF2-40B4-BE49-F238E27FC236}">
                <a16:creationId xmlns:a16="http://schemas.microsoft.com/office/drawing/2014/main" id="{EC9E22E9-968B-72B7-161B-245031945317}"/>
              </a:ext>
            </a:extLst>
          </p:cNvPr>
          <p:cNvSpPr/>
          <p:nvPr/>
        </p:nvSpPr>
        <p:spPr>
          <a:xfrm>
            <a:off x="2663361" y="1580891"/>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7" name="文字方塊 6">
            <a:extLst>
              <a:ext uri="{FF2B5EF4-FFF2-40B4-BE49-F238E27FC236}">
                <a16:creationId xmlns:a16="http://schemas.microsoft.com/office/drawing/2014/main" id="{63F5E4CC-F921-0413-2C79-B9A2EB46439A}"/>
              </a:ext>
            </a:extLst>
          </p:cNvPr>
          <p:cNvSpPr txBox="1"/>
          <p:nvPr/>
        </p:nvSpPr>
        <p:spPr>
          <a:xfrm>
            <a:off x="2981285" y="404664"/>
            <a:ext cx="4049231" cy="1815882"/>
          </a:xfrm>
          <a:prstGeom prst="rect">
            <a:avLst/>
          </a:prstGeom>
          <a:noFill/>
        </p:spPr>
        <p:txBody>
          <a:bodyPr wrap="square">
            <a:spAutoFit/>
          </a:bodyPr>
          <a:lstStyle/>
          <a:p>
            <a:r>
              <a:rPr lang="en-US" altLang="zh-CN" sz="2800" b="1" dirty="0">
                <a:solidFill>
                  <a:srgbClr val="FFFF00"/>
                </a:solidFill>
              </a:rPr>
              <a:t>Illuminating the equal Dharma-realm thereby revealing phenomenal non-self</a:t>
            </a:r>
          </a:p>
        </p:txBody>
      </p:sp>
      <p:sp>
        <p:nvSpPr>
          <p:cNvPr id="8" name="文字方塊 7">
            <a:extLst>
              <a:ext uri="{FF2B5EF4-FFF2-40B4-BE49-F238E27FC236}">
                <a16:creationId xmlns:a16="http://schemas.microsoft.com/office/drawing/2014/main" id="{C153F341-024A-DD48-A31F-4A4B43283937}"/>
              </a:ext>
            </a:extLst>
          </p:cNvPr>
          <p:cNvSpPr txBox="1"/>
          <p:nvPr/>
        </p:nvSpPr>
        <p:spPr>
          <a:xfrm>
            <a:off x="2981285" y="4653136"/>
            <a:ext cx="5144367" cy="1384995"/>
          </a:xfrm>
          <a:prstGeom prst="rect">
            <a:avLst/>
          </a:prstGeom>
          <a:noFill/>
        </p:spPr>
        <p:txBody>
          <a:bodyPr wrap="square">
            <a:spAutoFit/>
          </a:bodyPr>
          <a:lstStyle/>
          <a:p>
            <a:r>
              <a:rPr lang="en-US" altLang="zh-CN" sz="2800" dirty="0">
                <a:solidFill>
                  <a:srgbClr val="FFFF00"/>
                </a:solidFill>
              </a:rPr>
              <a:t>Expounding the emptiness-nature of all dharmas culminating in their non-arising</a:t>
            </a:r>
          </a:p>
        </p:txBody>
      </p:sp>
      <p:sp>
        <p:nvSpPr>
          <p:cNvPr id="11" name="左大括弧 10">
            <a:extLst>
              <a:ext uri="{FF2B5EF4-FFF2-40B4-BE49-F238E27FC236}">
                <a16:creationId xmlns:a16="http://schemas.microsoft.com/office/drawing/2014/main" id="{D051434C-7B03-6A9A-F086-75F8AC54B291}"/>
              </a:ext>
            </a:extLst>
          </p:cNvPr>
          <p:cNvSpPr/>
          <p:nvPr/>
        </p:nvSpPr>
        <p:spPr>
          <a:xfrm>
            <a:off x="6526460" y="428618"/>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EBA85933-11BF-F843-283B-EFCD0883414C}"/>
              </a:ext>
            </a:extLst>
          </p:cNvPr>
          <p:cNvSpPr txBox="1"/>
          <p:nvPr/>
        </p:nvSpPr>
        <p:spPr>
          <a:xfrm>
            <a:off x="6788920" y="0"/>
            <a:ext cx="5448149" cy="954107"/>
          </a:xfrm>
          <a:prstGeom prst="rect">
            <a:avLst/>
          </a:prstGeom>
          <a:noFill/>
        </p:spPr>
        <p:txBody>
          <a:bodyPr wrap="square">
            <a:spAutoFit/>
          </a:bodyPr>
          <a:lstStyle/>
          <a:p>
            <a:r>
              <a:rPr lang="en-US" altLang="zh-CN" sz="2800" b="1" dirty="0">
                <a:solidFill>
                  <a:srgbClr val="FFFF00"/>
                </a:solidFill>
              </a:rPr>
              <a:t>Through sentient beings, revealing no duality of sage and ordinary</a:t>
            </a:r>
          </a:p>
        </p:txBody>
      </p:sp>
      <p:sp>
        <p:nvSpPr>
          <p:cNvPr id="13" name="文字方塊 12">
            <a:extLst>
              <a:ext uri="{FF2B5EF4-FFF2-40B4-BE49-F238E27FC236}">
                <a16:creationId xmlns:a16="http://schemas.microsoft.com/office/drawing/2014/main" id="{3BB4ADE8-0704-84D4-0AE8-4F6237AE5F07}"/>
              </a:ext>
            </a:extLst>
          </p:cNvPr>
          <p:cNvSpPr txBox="1"/>
          <p:nvPr/>
        </p:nvSpPr>
        <p:spPr>
          <a:xfrm>
            <a:off x="6730848" y="1382725"/>
            <a:ext cx="5448149" cy="1384995"/>
          </a:xfrm>
          <a:prstGeom prst="rect">
            <a:avLst/>
          </a:prstGeom>
          <a:noFill/>
        </p:spPr>
        <p:txBody>
          <a:bodyPr wrap="square">
            <a:spAutoFit/>
          </a:bodyPr>
          <a:lstStyle/>
          <a:p>
            <a:r>
              <a:rPr lang="en-US" altLang="zh-CN" sz="2800" dirty="0">
                <a:solidFill>
                  <a:srgbClr val="FFFF00"/>
                </a:solidFill>
              </a:rPr>
              <a:t>Through essence and characteristics, illuminating neither identity nor difference</a:t>
            </a:r>
          </a:p>
        </p:txBody>
      </p:sp>
      <p:sp>
        <p:nvSpPr>
          <p:cNvPr id="14" name="文字方塊 13">
            <a:extLst>
              <a:ext uri="{FF2B5EF4-FFF2-40B4-BE49-F238E27FC236}">
                <a16:creationId xmlns:a16="http://schemas.microsoft.com/office/drawing/2014/main" id="{EEDA1E7D-263E-F3ED-7D61-84CD5A011427}"/>
              </a:ext>
            </a:extLst>
          </p:cNvPr>
          <p:cNvSpPr txBox="1"/>
          <p:nvPr/>
        </p:nvSpPr>
        <p:spPr>
          <a:xfrm>
            <a:off x="6816652" y="3028090"/>
            <a:ext cx="5448149" cy="1384995"/>
          </a:xfrm>
          <a:prstGeom prst="rect">
            <a:avLst/>
          </a:prstGeom>
          <a:noFill/>
        </p:spPr>
        <p:txBody>
          <a:bodyPr wrap="square">
            <a:spAutoFit/>
          </a:bodyPr>
          <a:lstStyle/>
          <a:p>
            <a:r>
              <a:rPr lang="en-US" altLang="zh-CN" sz="2800" dirty="0">
                <a:solidFill>
                  <a:srgbClr val="FFFF00"/>
                </a:solidFill>
              </a:rPr>
              <a:t>Via non-receiving of merit, culminating in the </a:t>
            </a:r>
            <a:r>
              <a:rPr lang="en-US" altLang="zh-CN" sz="2800" dirty="0" err="1">
                <a:solidFill>
                  <a:srgbClr val="FFFF00"/>
                </a:solidFill>
              </a:rPr>
              <a:t>realisation</a:t>
            </a:r>
            <a:r>
              <a:rPr lang="en-US" altLang="zh-CN" sz="2800" dirty="0">
                <a:solidFill>
                  <a:srgbClr val="FFFF00"/>
                </a:solidFill>
              </a:rPr>
              <a:t> of non-self.</a:t>
            </a:r>
          </a:p>
        </p:txBody>
      </p:sp>
      <p:sp>
        <p:nvSpPr>
          <p:cNvPr id="15" name="矩形 14">
            <a:extLst>
              <a:ext uri="{FF2B5EF4-FFF2-40B4-BE49-F238E27FC236}">
                <a16:creationId xmlns:a16="http://schemas.microsoft.com/office/drawing/2014/main" id="{B314A59D-569D-5045-9699-EF5E21FC8100}"/>
              </a:ext>
            </a:extLst>
          </p:cNvPr>
          <p:cNvSpPr/>
          <p:nvPr/>
        </p:nvSpPr>
        <p:spPr>
          <a:xfrm>
            <a:off x="49819" y="1268760"/>
            <a:ext cx="12187249" cy="3672408"/>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文字方塊 15">
            <a:extLst>
              <a:ext uri="{FF2B5EF4-FFF2-40B4-BE49-F238E27FC236}">
                <a16:creationId xmlns:a16="http://schemas.microsoft.com/office/drawing/2014/main" id="{4ED6A1FD-17C5-1309-BCEC-27DC796FCB83}"/>
              </a:ext>
            </a:extLst>
          </p:cNvPr>
          <p:cNvSpPr txBox="1"/>
          <p:nvPr/>
        </p:nvSpPr>
        <p:spPr>
          <a:xfrm>
            <a:off x="329694" y="1268760"/>
            <a:ext cx="11809312" cy="3566233"/>
          </a:xfrm>
          <a:prstGeom prst="rect">
            <a:avLst/>
          </a:prstGeom>
          <a:noFill/>
          <a:ln>
            <a:noFill/>
          </a:ln>
        </p:spPr>
        <p:txBody>
          <a:bodyPr wrap="square" rtlCol="0">
            <a:spAutoFit/>
          </a:bodyPr>
          <a:lstStyle/>
          <a:p>
            <a:pPr>
              <a:lnSpc>
                <a:spcPts val="34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what do you think? You should not claim that the Tathāgata thinks ‘I will save sentient beings.’ </a:t>
            </a:r>
            <a:r>
              <a:rPr lang="en-US" altLang="zh-CN" sz="2800" b="1" dirty="0" err="1">
                <a:solidFill>
                  <a:schemeClr val="bg1"/>
                </a:solidFill>
              </a:rPr>
              <a:t>Subhūti</a:t>
            </a:r>
            <a:r>
              <a:rPr lang="en-US" altLang="zh-CN" sz="2800" b="1" dirty="0">
                <a:solidFill>
                  <a:schemeClr val="bg1"/>
                </a:solidFill>
              </a:rPr>
              <a:t>, do not think such a thing. Why? There are in fact no sentient beings for the Tathāgata to save. If there were sentient beings for the Tathāgata to save, it would mean that the Tathāgata holds the notions of self, person, sentient being, and life span. </a:t>
            </a:r>
            <a:r>
              <a:rPr lang="en-US" altLang="zh-CN" sz="2800" b="1" dirty="0" err="1">
                <a:solidFill>
                  <a:schemeClr val="bg1"/>
                </a:solidFill>
              </a:rPr>
              <a:t>Subhūti</a:t>
            </a:r>
            <a:r>
              <a:rPr lang="en-US" altLang="zh-CN" sz="2800" b="1" dirty="0">
                <a:solidFill>
                  <a:schemeClr val="bg1"/>
                </a:solidFill>
              </a:rPr>
              <a:t>, when the Tathāgata says ‘I,’ there is actually no ‘ I.’ Yet immature beings take this to be an I. </a:t>
            </a:r>
            <a:r>
              <a:rPr lang="en-US" altLang="zh-CN" sz="2800" b="1" dirty="0" err="1">
                <a:solidFill>
                  <a:schemeClr val="bg1"/>
                </a:solidFill>
              </a:rPr>
              <a:t>Subhūti</a:t>
            </a:r>
            <a:r>
              <a:rPr lang="en-US" altLang="zh-CN" sz="2800" b="1" dirty="0">
                <a:solidFill>
                  <a:schemeClr val="bg1"/>
                </a:solidFill>
              </a:rPr>
              <a:t>, as far as immature beings are concerned, the Tathāgata says that they are not immature beings.”</a:t>
            </a:r>
          </a:p>
        </p:txBody>
      </p:sp>
    </p:spTree>
    <p:extLst>
      <p:ext uri="{BB962C8B-B14F-4D97-AF65-F5344CB8AC3E}">
        <p14:creationId xmlns:p14="http://schemas.microsoft.com/office/powerpoint/2010/main" val="104966485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11" grpId="0" animBg="1"/>
      <p:bldP spid="12" grpId="0"/>
      <p:bldP spid="13" grpId="0"/>
      <p:bldP spid="14" grpId="0"/>
      <p:bldP spid="15" grpId="0" animBg="1"/>
      <p:bldP spid="16" grpId="0"/>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33878EB6-C6A7-8723-1074-282DBDFE3ECD}"/>
              </a:ext>
            </a:extLst>
          </p:cNvPr>
          <p:cNvSpPr txBox="1"/>
          <p:nvPr/>
        </p:nvSpPr>
        <p:spPr>
          <a:xfrm>
            <a:off x="9828" y="2396114"/>
            <a:ext cx="2645450" cy="1815882"/>
          </a:xfrm>
          <a:prstGeom prst="rect">
            <a:avLst/>
          </a:prstGeom>
          <a:noFill/>
        </p:spPr>
        <p:txBody>
          <a:bodyPr wrap="square">
            <a:spAutoFit/>
          </a:bodyPr>
          <a:lstStyle/>
          <a:p>
            <a:r>
              <a:rPr lang="en-US" altLang="zh-CN" sz="2800" dirty="0">
                <a:solidFill>
                  <a:srgbClr val="FFFF00"/>
                </a:solidFill>
              </a:rPr>
              <a:t>Ultimately abide in non-attachment to attain </a:t>
            </a:r>
            <a:r>
              <a:rPr lang="en-US" altLang="zh-CN" sz="2800" dirty="0" err="1">
                <a:solidFill>
                  <a:srgbClr val="FFFF00"/>
                </a:solidFill>
              </a:rPr>
              <a:t>realisation</a:t>
            </a:r>
            <a:endParaRPr lang="en-US" altLang="zh-CN" sz="2800" dirty="0">
              <a:solidFill>
                <a:srgbClr val="FFFF00"/>
              </a:solidFill>
            </a:endParaRPr>
          </a:p>
        </p:txBody>
      </p:sp>
      <p:sp>
        <p:nvSpPr>
          <p:cNvPr id="5" name="左大括弧 4">
            <a:extLst>
              <a:ext uri="{FF2B5EF4-FFF2-40B4-BE49-F238E27FC236}">
                <a16:creationId xmlns:a16="http://schemas.microsoft.com/office/drawing/2014/main" id="{824E3065-A3A2-2AB7-0455-B73A5C47122C}"/>
              </a:ext>
            </a:extLst>
          </p:cNvPr>
          <p:cNvSpPr/>
          <p:nvPr/>
        </p:nvSpPr>
        <p:spPr>
          <a:xfrm>
            <a:off x="2663361" y="1580891"/>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E029CCEB-2573-3D03-5EF4-DD83FB9CDA39}"/>
              </a:ext>
            </a:extLst>
          </p:cNvPr>
          <p:cNvSpPr txBox="1"/>
          <p:nvPr/>
        </p:nvSpPr>
        <p:spPr>
          <a:xfrm>
            <a:off x="2981285" y="404664"/>
            <a:ext cx="3689191" cy="1815882"/>
          </a:xfrm>
          <a:prstGeom prst="rect">
            <a:avLst/>
          </a:prstGeom>
          <a:noFill/>
        </p:spPr>
        <p:txBody>
          <a:bodyPr wrap="square">
            <a:spAutoFit/>
          </a:bodyPr>
          <a:lstStyle/>
          <a:p>
            <a:r>
              <a:rPr lang="en-US" altLang="zh-CN" sz="2800" b="1" dirty="0">
                <a:solidFill>
                  <a:srgbClr val="FFFF00"/>
                </a:solidFill>
              </a:rPr>
              <a:t>Illuminating the equal Dharma-realm thereby revealing phenomenal non-self</a:t>
            </a:r>
          </a:p>
        </p:txBody>
      </p:sp>
      <p:sp>
        <p:nvSpPr>
          <p:cNvPr id="7" name="文字方塊 6">
            <a:extLst>
              <a:ext uri="{FF2B5EF4-FFF2-40B4-BE49-F238E27FC236}">
                <a16:creationId xmlns:a16="http://schemas.microsoft.com/office/drawing/2014/main" id="{664517D5-9528-F892-A6F0-832CC98DC36C}"/>
              </a:ext>
            </a:extLst>
          </p:cNvPr>
          <p:cNvSpPr txBox="1"/>
          <p:nvPr/>
        </p:nvSpPr>
        <p:spPr>
          <a:xfrm>
            <a:off x="2981285" y="4653136"/>
            <a:ext cx="5144367" cy="1384995"/>
          </a:xfrm>
          <a:prstGeom prst="rect">
            <a:avLst/>
          </a:prstGeom>
          <a:noFill/>
        </p:spPr>
        <p:txBody>
          <a:bodyPr wrap="square">
            <a:spAutoFit/>
          </a:bodyPr>
          <a:lstStyle/>
          <a:p>
            <a:r>
              <a:rPr lang="en-US" altLang="zh-CN" sz="2800" dirty="0">
                <a:solidFill>
                  <a:srgbClr val="FFFF00"/>
                </a:solidFill>
              </a:rPr>
              <a:t>Expounding the emptiness-nature of all dharmas culminating in their non-arising</a:t>
            </a:r>
          </a:p>
        </p:txBody>
      </p:sp>
      <p:sp>
        <p:nvSpPr>
          <p:cNvPr id="12" name="左大括弧 11">
            <a:extLst>
              <a:ext uri="{FF2B5EF4-FFF2-40B4-BE49-F238E27FC236}">
                <a16:creationId xmlns:a16="http://schemas.microsoft.com/office/drawing/2014/main" id="{EAF3F945-E4AE-926A-2D9B-BCC8FCB676E7}"/>
              </a:ext>
            </a:extLst>
          </p:cNvPr>
          <p:cNvSpPr/>
          <p:nvPr/>
        </p:nvSpPr>
        <p:spPr>
          <a:xfrm>
            <a:off x="6526460" y="428618"/>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3" name="文字方塊 12">
            <a:extLst>
              <a:ext uri="{FF2B5EF4-FFF2-40B4-BE49-F238E27FC236}">
                <a16:creationId xmlns:a16="http://schemas.microsoft.com/office/drawing/2014/main" id="{6CCC62C8-1306-CF17-FDD1-91C7E8141932}"/>
              </a:ext>
            </a:extLst>
          </p:cNvPr>
          <p:cNvSpPr txBox="1"/>
          <p:nvPr/>
        </p:nvSpPr>
        <p:spPr>
          <a:xfrm>
            <a:off x="6788920" y="0"/>
            <a:ext cx="5448149" cy="954107"/>
          </a:xfrm>
          <a:prstGeom prst="rect">
            <a:avLst/>
          </a:prstGeom>
          <a:noFill/>
        </p:spPr>
        <p:txBody>
          <a:bodyPr wrap="square">
            <a:spAutoFit/>
          </a:bodyPr>
          <a:lstStyle/>
          <a:p>
            <a:r>
              <a:rPr lang="en-US" altLang="zh-CN" sz="2800" dirty="0">
                <a:solidFill>
                  <a:srgbClr val="FFFF00"/>
                </a:solidFill>
              </a:rPr>
              <a:t>Through sentient beings, revealing no duality of sage and ordinary</a:t>
            </a:r>
          </a:p>
        </p:txBody>
      </p:sp>
      <p:sp>
        <p:nvSpPr>
          <p:cNvPr id="14" name="文字方塊 13">
            <a:extLst>
              <a:ext uri="{FF2B5EF4-FFF2-40B4-BE49-F238E27FC236}">
                <a16:creationId xmlns:a16="http://schemas.microsoft.com/office/drawing/2014/main" id="{E5ADCA48-B985-DB34-3278-94CFE4C278CF}"/>
              </a:ext>
            </a:extLst>
          </p:cNvPr>
          <p:cNvSpPr txBox="1"/>
          <p:nvPr/>
        </p:nvSpPr>
        <p:spPr>
          <a:xfrm>
            <a:off x="6730846" y="989237"/>
            <a:ext cx="5448149" cy="1384995"/>
          </a:xfrm>
          <a:prstGeom prst="rect">
            <a:avLst/>
          </a:prstGeom>
          <a:noFill/>
        </p:spPr>
        <p:txBody>
          <a:bodyPr wrap="square">
            <a:spAutoFit/>
          </a:bodyPr>
          <a:lstStyle/>
          <a:p>
            <a:r>
              <a:rPr lang="en-US" altLang="zh-CN" sz="2800" b="1" dirty="0">
                <a:solidFill>
                  <a:srgbClr val="FFFF00"/>
                </a:solidFill>
              </a:rPr>
              <a:t>Through essence and characteristics, illuminating neither identity nor difference</a:t>
            </a:r>
          </a:p>
        </p:txBody>
      </p:sp>
      <p:sp>
        <p:nvSpPr>
          <p:cNvPr id="15" name="文字方塊 14">
            <a:extLst>
              <a:ext uri="{FF2B5EF4-FFF2-40B4-BE49-F238E27FC236}">
                <a16:creationId xmlns:a16="http://schemas.microsoft.com/office/drawing/2014/main" id="{98735901-167F-8436-5970-E95504AC6924}"/>
              </a:ext>
            </a:extLst>
          </p:cNvPr>
          <p:cNvSpPr txBox="1"/>
          <p:nvPr/>
        </p:nvSpPr>
        <p:spPr>
          <a:xfrm>
            <a:off x="6816652" y="3028090"/>
            <a:ext cx="5448149" cy="1384995"/>
          </a:xfrm>
          <a:prstGeom prst="rect">
            <a:avLst/>
          </a:prstGeom>
          <a:noFill/>
        </p:spPr>
        <p:txBody>
          <a:bodyPr wrap="square">
            <a:spAutoFit/>
          </a:bodyPr>
          <a:lstStyle/>
          <a:p>
            <a:r>
              <a:rPr lang="en-US" altLang="zh-CN" sz="2800" dirty="0">
                <a:solidFill>
                  <a:srgbClr val="FFFF00"/>
                </a:solidFill>
              </a:rPr>
              <a:t>Via non-receiving of merit, culminating in the </a:t>
            </a:r>
            <a:r>
              <a:rPr lang="en-US" altLang="zh-CN" sz="2800" dirty="0" err="1">
                <a:solidFill>
                  <a:srgbClr val="FFFF00"/>
                </a:solidFill>
              </a:rPr>
              <a:t>realisation</a:t>
            </a:r>
            <a:r>
              <a:rPr lang="en-US" altLang="zh-CN" sz="2800" dirty="0">
                <a:solidFill>
                  <a:srgbClr val="FFFF00"/>
                </a:solidFill>
              </a:rPr>
              <a:t> of non-self.</a:t>
            </a:r>
          </a:p>
        </p:txBody>
      </p:sp>
      <p:sp>
        <p:nvSpPr>
          <p:cNvPr id="16" name="矩形 15">
            <a:extLst>
              <a:ext uri="{FF2B5EF4-FFF2-40B4-BE49-F238E27FC236}">
                <a16:creationId xmlns:a16="http://schemas.microsoft.com/office/drawing/2014/main" id="{48D2275D-6487-1C7A-AA98-7298A048A922}"/>
              </a:ext>
            </a:extLst>
          </p:cNvPr>
          <p:cNvSpPr/>
          <p:nvPr/>
        </p:nvSpPr>
        <p:spPr>
          <a:xfrm>
            <a:off x="9829" y="2487965"/>
            <a:ext cx="12227240" cy="3861048"/>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文字方塊 16">
            <a:extLst>
              <a:ext uri="{FF2B5EF4-FFF2-40B4-BE49-F238E27FC236}">
                <a16:creationId xmlns:a16="http://schemas.microsoft.com/office/drawing/2014/main" id="{29E3F4C6-0C80-9D04-2976-4D7BC1DCB3A3}"/>
              </a:ext>
            </a:extLst>
          </p:cNvPr>
          <p:cNvSpPr txBox="1"/>
          <p:nvPr/>
        </p:nvSpPr>
        <p:spPr>
          <a:xfrm>
            <a:off x="189756" y="2523095"/>
            <a:ext cx="11809312" cy="4002249"/>
          </a:xfrm>
          <a:prstGeom prst="rect">
            <a:avLst/>
          </a:prstGeom>
          <a:noFill/>
          <a:ln>
            <a:noFill/>
          </a:ln>
        </p:spPr>
        <p:txBody>
          <a:bodyPr wrap="square" rtlCol="0">
            <a:spAutoFit/>
          </a:bodyPr>
          <a:lstStyle/>
          <a:p>
            <a:pPr>
              <a:lnSpc>
                <a:spcPts val="34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what do you think? Can one discern the Tathāgata by means of the thirty-two bodily characteristics?” </a:t>
            </a:r>
            <a:r>
              <a:rPr lang="en-US" altLang="zh-CN" sz="2800" b="1" dirty="0" err="1">
                <a:solidFill>
                  <a:schemeClr val="bg1"/>
                </a:solidFill>
              </a:rPr>
              <a:t>Subhūti</a:t>
            </a:r>
            <a:r>
              <a:rPr lang="en-US" altLang="zh-CN" sz="2800" b="1" dirty="0">
                <a:solidFill>
                  <a:schemeClr val="bg1"/>
                </a:solidFill>
              </a:rPr>
              <a:t> said, “Yes, yes. One discerns the Tathāgata by means of the thirty-two bodily characteristics.” The Buddha said, “</a:t>
            </a:r>
            <a:r>
              <a:rPr lang="en-US" altLang="zh-CN" sz="2800" b="1" dirty="0" err="1">
                <a:solidFill>
                  <a:schemeClr val="bg1"/>
                </a:solidFill>
              </a:rPr>
              <a:t>Subhūti</a:t>
            </a:r>
            <a:r>
              <a:rPr lang="en-US" altLang="zh-CN" sz="2800" b="1" dirty="0">
                <a:solidFill>
                  <a:schemeClr val="bg1"/>
                </a:solidFill>
              </a:rPr>
              <a:t>, if one discerns the Tathāgata by means of the thirty-two bodily characteristics, then the wheel-turning sage kings (temporal rulers) are </a:t>
            </a:r>
            <a:r>
              <a:rPr lang="en-US" altLang="zh-CN" sz="2800" b="1" dirty="0" err="1">
                <a:solidFill>
                  <a:schemeClr val="bg1"/>
                </a:solidFill>
              </a:rPr>
              <a:t>Tathāgatas</a:t>
            </a:r>
            <a:r>
              <a:rPr lang="en-US" altLang="zh-CN" sz="2800" b="1" dirty="0">
                <a:solidFill>
                  <a:schemeClr val="bg1"/>
                </a:solidFill>
              </a:rPr>
              <a:t>.” </a:t>
            </a:r>
            <a:r>
              <a:rPr lang="en-US" altLang="zh-CN" sz="2800" b="1" dirty="0" err="1">
                <a:solidFill>
                  <a:schemeClr val="bg1"/>
                </a:solidFill>
              </a:rPr>
              <a:t>Subhūti</a:t>
            </a:r>
            <a:r>
              <a:rPr lang="en-US" altLang="zh-CN" sz="2800" b="1" dirty="0">
                <a:solidFill>
                  <a:schemeClr val="bg1"/>
                </a:solidFill>
              </a:rPr>
              <a:t> said to the Buddha, “World-honored One, as I understand the gist of what you have said, one should not try to discern the Tathāgata by means of the thirty-two bodily characteristics.”</a:t>
            </a:r>
          </a:p>
          <a:p>
            <a:pPr>
              <a:lnSpc>
                <a:spcPts val="3400"/>
              </a:lnSpc>
            </a:pPr>
            <a:endParaRPr lang="en-US" altLang="zh-CN" sz="2800" b="1" u="sng" dirty="0">
              <a:solidFill>
                <a:schemeClr val="bg1"/>
              </a:solidFill>
            </a:endParaRPr>
          </a:p>
        </p:txBody>
      </p:sp>
    </p:spTree>
    <p:extLst>
      <p:ext uri="{BB962C8B-B14F-4D97-AF65-F5344CB8AC3E}">
        <p14:creationId xmlns:p14="http://schemas.microsoft.com/office/powerpoint/2010/main" val="148030616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10E2ECC7-29ED-A086-D3D2-157E02131A66}"/>
              </a:ext>
            </a:extLst>
          </p:cNvPr>
          <p:cNvSpPr txBox="1"/>
          <p:nvPr/>
        </p:nvSpPr>
        <p:spPr>
          <a:xfrm>
            <a:off x="9828" y="2396114"/>
            <a:ext cx="2645450" cy="2246769"/>
          </a:xfrm>
          <a:prstGeom prst="rect">
            <a:avLst/>
          </a:prstGeom>
          <a:noFill/>
        </p:spPr>
        <p:txBody>
          <a:bodyPr wrap="square">
            <a:spAutoFit/>
          </a:bodyPr>
          <a:lstStyle/>
          <a:p>
            <a:r>
              <a:rPr lang="en-US" altLang="zh-CN" sz="2800" b="1" dirty="0">
                <a:solidFill>
                  <a:srgbClr val="FFFF00"/>
                </a:solidFill>
              </a:rPr>
              <a:t>Ultimately abide in non-attachment to attain </a:t>
            </a:r>
            <a:r>
              <a:rPr lang="en-US" altLang="zh-CN" sz="2800" b="1" dirty="0" err="1">
                <a:solidFill>
                  <a:srgbClr val="FFFF00"/>
                </a:solidFill>
              </a:rPr>
              <a:t>realisation</a:t>
            </a:r>
            <a:endParaRPr lang="en-US" altLang="zh-CN" sz="2800" b="1" dirty="0">
              <a:solidFill>
                <a:srgbClr val="FFFF00"/>
              </a:solidFill>
            </a:endParaRPr>
          </a:p>
        </p:txBody>
      </p:sp>
      <p:sp>
        <p:nvSpPr>
          <p:cNvPr id="5" name="左大括弧 4">
            <a:extLst>
              <a:ext uri="{FF2B5EF4-FFF2-40B4-BE49-F238E27FC236}">
                <a16:creationId xmlns:a16="http://schemas.microsoft.com/office/drawing/2014/main" id="{A89A0B1C-AAB8-5224-90C4-7B80F967F630}"/>
              </a:ext>
            </a:extLst>
          </p:cNvPr>
          <p:cNvSpPr/>
          <p:nvPr/>
        </p:nvSpPr>
        <p:spPr>
          <a:xfrm>
            <a:off x="2663361" y="1580891"/>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208F5100-E5F0-198F-D653-DEA218A9C59B}"/>
              </a:ext>
            </a:extLst>
          </p:cNvPr>
          <p:cNvSpPr txBox="1"/>
          <p:nvPr/>
        </p:nvSpPr>
        <p:spPr>
          <a:xfrm>
            <a:off x="2981285" y="404664"/>
            <a:ext cx="3689191" cy="1815882"/>
          </a:xfrm>
          <a:prstGeom prst="rect">
            <a:avLst/>
          </a:prstGeom>
          <a:noFill/>
        </p:spPr>
        <p:txBody>
          <a:bodyPr wrap="square">
            <a:spAutoFit/>
          </a:bodyPr>
          <a:lstStyle/>
          <a:p>
            <a:r>
              <a:rPr lang="en-US" altLang="zh-CN" sz="2800" b="1" dirty="0">
                <a:solidFill>
                  <a:srgbClr val="FFFF00"/>
                </a:solidFill>
              </a:rPr>
              <a:t>Illuminating the equal Dharma-realm thereby revealing phenomenal non-self</a:t>
            </a:r>
          </a:p>
        </p:txBody>
      </p:sp>
      <p:sp>
        <p:nvSpPr>
          <p:cNvPr id="7" name="文字方塊 6">
            <a:extLst>
              <a:ext uri="{FF2B5EF4-FFF2-40B4-BE49-F238E27FC236}">
                <a16:creationId xmlns:a16="http://schemas.microsoft.com/office/drawing/2014/main" id="{EB113914-E269-8796-2A15-874C500B49B5}"/>
              </a:ext>
            </a:extLst>
          </p:cNvPr>
          <p:cNvSpPr txBox="1"/>
          <p:nvPr/>
        </p:nvSpPr>
        <p:spPr>
          <a:xfrm>
            <a:off x="2981285" y="4653136"/>
            <a:ext cx="5144367" cy="1384995"/>
          </a:xfrm>
          <a:prstGeom prst="rect">
            <a:avLst/>
          </a:prstGeom>
          <a:noFill/>
        </p:spPr>
        <p:txBody>
          <a:bodyPr wrap="square">
            <a:spAutoFit/>
          </a:bodyPr>
          <a:lstStyle/>
          <a:p>
            <a:r>
              <a:rPr lang="en-US" altLang="zh-CN" sz="2800" dirty="0">
                <a:solidFill>
                  <a:srgbClr val="FFFF00"/>
                </a:solidFill>
              </a:rPr>
              <a:t>Expounding the emptiness-nature of all dharmas culminating in their non-arising</a:t>
            </a:r>
          </a:p>
        </p:txBody>
      </p:sp>
      <p:sp>
        <p:nvSpPr>
          <p:cNvPr id="8" name="左大括弧 7">
            <a:extLst>
              <a:ext uri="{FF2B5EF4-FFF2-40B4-BE49-F238E27FC236}">
                <a16:creationId xmlns:a16="http://schemas.microsoft.com/office/drawing/2014/main" id="{3EE29956-47AE-FF0F-F5A9-17034A9D3D55}"/>
              </a:ext>
            </a:extLst>
          </p:cNvPr>
          <p:cNvSpPr/>
          <p:nvPr/>
        </p:nvSpPr>
        <p:spPr>
          <a:xfrm>
            <a:off x="6526460" y="428618"/>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9" name="文字方塊 8">
            <a:extLst>
              <a:ext uri="{FF2B5EF4-FFF2-40B4-BE49-F238E27FC236}">
                <a16:creationId xmlns:a16="http://schemas.microsoft.com/office/drawing/2014/main" id="{260042AB-532F-57A9-A36D-0959915CD5BF}"/>
              </a:ext>
            </a:extLst>
          </p:cNvPr>
          <p:cNvSpPr txBox="1"/>
          <p:nvPr/>
        </p:nvSpPr>
        <p:spPr>
          <a:xfrm>
            <a:off x="6788920" y="0"/>
            <a:ext cx="5448149" cy="954107"/>
          </a:xfrm>
          <a:prstGeom prst="rect">
            <a:avLst/>
          </a:prstGeom>
          <a:noFill/>
        </p:spPr>
        <p:txBody>
          <a:bodyPr wrap="square">
            <a:spAutoFit/>
          </a:bodyPr>
          <a:lstStyle/>
          <a:p>
            <a:r>
              <a:rPr lang="en-US" altLang="zh-CN" sz="2800" dirty="0">
                <a:solidFill>
                  <a:srgbClr val="FFFF00"/>
                </a:solidFill>
              </a:rPr>
              <a:t>Through sentient beings, revealing no duality of sage and ordinary</a:t>
            </a:r>
          </a:p>
        </p:txBody>
      </p:sp>
      <p:sp>
        <p:nvSpPr>
          <p:cNvPr id="10" name="文字方塊 9">
            <a:extLst>
              <a:ext uri="{FF2B5EF4-FFF2-40B4-BE49-F238E27FC236}">
                <a16:creationId xmlns:a16="http://schemas.microsoft.com/office/drawing/2014/main" id="{D1BDEA4E-7D8D-5113-D465-FB7CFF6663A9}"/>
              </a:ext>
            </a:extLst>
          </p:cNvPr>
          <p:cNvSpPr txBox="1"/>
          <p:nvPr/>
        </p:nvSpPr>
        <p:spPr>
          <a:xfrm>
            <a:off x="6801389" y="1352408"/>
            <a:ext cx="5448149" cy="1384995"/>
          </a:xfrm>
          <a:prstGeom prst="rect">
            <a:avLst/>
          </a:prstGeom>
          <a:noFill/>
        </p:spPr>
        <p:txBody>
          <a:bodyPr wrap="square">
            <a:spAutoFit/>
          </a:bodyPr>
          <a:lstStyle/>
          <a:p>
            <a:r>
              <a:rPr lang="en-US" altLang="zh-CN" sz="2800" b="1" dirty="0">
                <a:solidFill>
                  <a:srgbClr val="FFFF00"/>
                </a:solidFill>
              </a:rPr>
              <a:t>Through essence and characteristics, illuminating neither identity nor difference</a:t>
            </a:r>
          </a:p>
        </p:txBody>
      </p:sp>
      <p:sp>
        <p:nvSpPr>
          <p:cNvPr id="11" name="文字方塊 10">
            <a:extLst>
              <a:ext uri="{FF2B5EF4-FFF2-40B4-BE49-F238E27FC236}">
                <a16:creationId xmlns:a16="http://schemas.microsoft.com/office/drawing/2014/main" id="{E2014785-97F0-ED68-2968-DFA9940678D5}"/>
              </a:ext>
            </a:extLst>
          </p:cNvPr>
          <p:cNvSpPr txBox="1"/>
          <p:nvPr/>
        </p:nvSpPr>
        <p:spPr>
          <a:xfrm>
            <a:off x="6816652" y="3028090"/>
            <a:ext cx="5448149" cy="1384995"/>
          </a:xfrm>
          <a:prstGeom prst="rect">
            <a:avLst/>
          </a:prstGeom>
          <a:noFill/>
        </p:spPr>
        <p:txBody>
          <a:bodyPr wrap="square">
            <a:spAutoFit/>
          </a:bodyPr>
          <a:lstStyle/>
          <a:p>
            <a:r>
              <a:rPr lang="en-US" altLang="zh-CN" sz="2800" dirty="0">
                <a:solidFill>
                  <a:srgbClr val="FFFF00"/>
                </a:solidFill>
              </a:rPr>
              <a:t>Via non-receiving of merit, culminating in the </a:t>
            </a:r>
            <a:r>
              <a:rPr lang="en-US" altLang="zh-CN" sz="2800" dirty="0" err="1">
                <a:solidFill>
                  <a:srgbClr val="FFFF00"/>
                </a:solidFill>
              </a:rPr>
              <a:t>realisation</a:t>
            </a:r>
            <a:r>
              <a:rPr lang="en-US" altLang="zh-CN" sz="2800" dirty="0">
                <a:solidFill>
                  <a:srgbClr val="FFFF00"/>
                </a:solidFill>
              </a:rPr>
              <a:t> of non-self.</a:t>
            </a:r>
          </a:p>
        </p:txBody>
      </p:sp>
      <p:sp>
        <p:nvSpPr>
          <p:cNvPr id="12" name="矩形 11">
            <a:extLst>
              <a:ext uri="{FF2B5EF4-FFF2-40B4-BE49-F238E27FC236}">
                <a16:creationId xmlns:a16="http://schemas.microsoft.com/office/drawing/2014/main" id="{E7B47074-6111-F656-0D79-F84CBA98154C}"/>
              </a:ext>
            </a:extLst>
          </p:cNvPr>
          <p:cNvSpPr/>
          <p:nvPr/>
        </p:nvSpPr>
        <p:spPr>
          <a:xfrm>
            <a:off x="37561" y="2852937"/>
            <a:ext cx="12227240" cy="2184340"/>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3" name="文字方塊 12">
            <a:extLst>
              <a:ext uri="{FF2B5EF4-FFF2-40B4-BE49-F238E27FC236}">
                <a16:creationId xmlns:a16="http://schemas.microsoft.com/office/drawing/2014/main" id="{7EF82DD5-A529-5681-DE52-5BF755EFAAA0}"/>
              </a:ext>
            </a:extLst>
          </p:cNvPr>
          <p:cNvSpPr txBox="1"/>
          <p:nvPr/>
        </p:nvSpPr>
        <p:spPr>
          <a:xfrm>
            <a:off x="383315" y="3003130"/>
            <a:ext cx="11809312" cy="1822165"/>
          </a:xfrm>
          <a:prstGeom prst="rect">
            <a:avLst/>
          </a:prstGeom>
          <a:noFill/>
          <a:ln>
            <a:noFill/>
          </a:ln>
        </p:spPr>
        <p:txBody>
          <a:bodyPr wrap="square" rtlCol="0">
            <a:spAutoFit/>
          </a:bodyPr>
          <a:lstStyle/>
          <a:p>
            <a:pPr>
              <a:lnSpc>
                <a:spcPts val="3400"/>
              </a:lnSpc>
            </a:pPr>
            <a:r>
              <a:rPr lang="en-US" altLang="zh-CN" sz="2800" b="1" dirty="0">
                <a:solidFill>
                  <a:schemeClr val="bg1"/>
                </a:solidFill>
              </a:rPr>
              <a:t>“Then the World-honored One spoke in a verse:</a:t>
            </a:r>
          </a:p>
          <a:p>
            <a:pPr>
              <a:lnSpc>
                <a:spcPts val="3400"/>
              </a:lnSpc>
            </a:pPr>
            <a:r>
              <a:rPr lang="en-US" altLang="zh-CN" sz="2800" b="1" u="sng" dirty="0">
                <a:solidFill>
                  <a:schemeClr val="bg1"/>
                </a:solidFill>
              </a:rPr>
              <a:t>Someone who tries to discern me in form</a:t>
            </a:r>
          </a:p>
          <a:p>
            <a:pPr>
              <a:lnSpc>
                <a:spcPts val="3400"/>
              </a:lnSpc>
            </a:pPr>
            <a:r>
              <a:rPr lang="en-US" altLang="zh-CN" sz="2800" b="1" u="sng" dirty="0">
                <a:solidFill>
                  <a:schemeClr val="bg1"/>
                </a:solidFill>
              </a:rPr>
              <a:t>Or seek me in sound is </a:t>
            </a:r>
            <a:r>
              <a:rPr lang="en-US" altLang="zh-CN" sz="2800" b="1" u="sng" dirty="0" err="1">
                <a:solidFill>
                  <a:schemeClr val="bg1"/>
                </a:solidFill>
              </a:rPr>
              <a:t>practising</a:t>
            </a:r>
            <a:r>
              <a:rPr lang="en-US" altLang="zh-CN" sz="2800" b="1" u="sng" dirty="0">
                <a:solidFill>
                  <a:schemeClr val="bg1"/>
                </a:solidFill>
              </a:rPr>
              <a:t> non-Buddhist methods</a:t>
            </a:r>
          </a:p>
          <a:p>
            <a:pPr>
              <a:lnSpc>
                <a:spcPts val="3400"/>
              </a:lnSpc>
            </a:pPr>
            <a:r>
              <a:rPr lang="en-US" altLang="zh-CN" sz="2800" b="1" u="sng" dirty="0">
                <a:solidFill>
                  <a:schemeClr val="bg1"/>
                </a:solidFill>
              </a:rPr>
              <a:t>And will not discern the Tathāgata</a:t>
            </a:r>
          </a:p>
        </p:txBody>
      </p:sp>
    </p:spTree>
    <p:extLst>
      <p:ext uri="{BB962C8B-B14F-4D97-AF65-F5344CB8AC3E}">
        <p14:creationId xmlns:p14="http://schemas.microsoft.com/office/powerpoint/2010/main" val="2627748274"/>
      </p:ext>
    </p:extLst>
  </p:cSld>
  <p:clrMapOvr>
    <a:overrideClrMapping bg1="lt1" tx1="dk1" bg2="lt2" tx2="dk2" accent1="accent1" accent2="accent2" accent3="accent3" accent4="accent4" accent5="accent5" accent6="accent6" hlink="hlink" folHlink="folHlink"/>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7F7E3078-D3A3-0693-E179-C36232E58C3F}"/>
              </a:ext>
            </a:extLst>
          </p:cNvPr>
          <p:cNvSpPr txBox="1"/>
          <p:nvPr/>
        </p:nvSpPr>
        <p:spPr>
          <a:xfrm>
            <a:off x="9828" y="2396114"/>
            <a:ext cx="2645450" cy="2246769"/>
          </a:xfrm>
          <a:prstGeom prst="rect">
            <a:avLst/>
          </a:prstGeom>
          <a:noFill/>
        </p:spPr>
        <p:txBody>
          <a:bodyPr wrap="square">
            <a:spAutoFit/>
          </a:bodyPr>
          <a:lstStyle/>
          <a:p>
            <a:r>
              <a:rPr lang="en-US" altLang="zh-CN" sz="2800" b="1" dirty="0">
                <a:solidFill>
                  <a:srgbClr val="FFFF00"/>
                </a:solidFill>
              </a:rPr>
              <a:t>Ultimately abide in non-attachment to attain </a:t>
            </a:r>
            <a:r>
              <a:rPr lang="en-US" altLang="zh-CN" sz="2800" b="1" dirty="0" err="1">
                <a:solidFill>
                  <a:srgbClr val="FFFF00"/>
                </a:solidFill>
              </a:rPr>
              <a:t>realisation</a:t>
            </a:r>
            <a:endParaRPr lang="en-US" altLang="zh-CN" sz="2800" b="1" dirty="0">
              <a:solidFill>
                <a:srgbClr val="FFFF00"/>
              </a:solidFill>
            </a:endParaRPr>
          </a:p>
        </p:txBody>
      </p:sp>
      <p:sp>
        <p:nvSpPr>
          <p:cNvPr id="5" name="左大括弧 4">
            <a:extLst>
              <a:ext uri="{FF2B5EF4-FFF2-40B4-BE49-F238E27FC236}">
                <a16:creationId xmlns:a16="http://schemas.microsoft.com/office/drawing/2014/main" id="{0A304174-EF29-A92D-D81C-9E123EE9FE77}"/>
              </a:ext>
            </a:extLst>
          </p:cNvPr>
          <p:cNvSpPr/>
          <p:nvPr/>
        </p:nvSpPr>
        <p:spPr>
          <a:xfrm>
            <a:off x="2663361" y="1580891"/>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F7F85A79-0739-AF34-DDC8-8385536B4447}"/>
              </a:ext>
            </a:extLst>
          </p:cNvPr>
          <p:cNvSpPr txBox="1"/>
          <p:nvPr/>
        </p:nvSpPr>
        <p:spPr>
          <a:xfrm>
            <a:off x="2981285" y="404664"/>
            <a:ext cx="3617183" cy="1815882"/>
          </a:xfrm>
          <a:prstGeom prst="rect">
            <a:avLst/>
          </a:prstGeom>
          <a:noFill/>
        </p:spPr>
        <p:txBody>
          <a:bodyPr wrap="square">
            <a:spAutoFit/>
          </a:bodyPr>
          <a:lstStyle/>
          <a:p>
            <a:r>
              <a:rPr lang="en-US" altLang="zh-CN" sz="2800" b="1" dirty="0">
                <a:solidFill>
                  <a:srgbClr val="FFFF00"/>
                </a:solidFill>
              </a:rPr>
              <a:t>Illuminating the equal Dharma-realm thereby revealing phenomenal non-self</a:t>
            </a:r>
          </a:p>
        </p:txBody>
      </p:sp>
      <p:sp>
        <p:nvSpPr>
          <p:cNvPr id="7" name="文字方塊 6">
            <a:extLst>
              <a:ext uri="{FF2B5EF4-FFF2-40B4-BE49-F238E27FC236}">
                <a16:creationId xmlns:a16="http://schemas.microsoft.com/office/drawing/2014/main" id="{BCECE6A2-F66D-E2B3-EACE-79997D3155E4}"/>
              </a:ext>
            </a:extLst>
          </p:cNvPr>
          <p:cNvSpPr txBox="1"/>
          <p:nvPr/>
        </p:nvSpPr>
        <p:spPr>
          <a:xfrm>
            <a:off x="2981285" y="4653136"/>
            <a:ext cx="5144367" cy="1384995"/>
          </a:xfrm>
          <a:prstGeom prst="rect">
            <a:avLst/>
          </a:prstGeom>
          <a:noFill/>
        </p:spPr>
        <p:txBody>
          <a:bodyPr wrap="square">
            <a:spAutoFit/>
          </a:bodyPr>
          <a:lstStyle/>
          <a:p>
            <a:r>
              <a:rPr lang="en-US" altLang="zh-CN" sz="2800" dirty="0">
                <a:solidFill>
                  <a:srgbClr val="FFFF00"/>
                </a:solidFill>
              </a:rPr>
              <a:t>Expounding the emptiness-nature of all dharmas culminating in their non-arising</a:t>
            </a:r>
          </a:p>
        </p:txBody>
      </p:sp>
      <p:sp>
        <p:nvSpPr>
          <p:cNvPr id="10" name="左大括弧 9">
            <a:extLst>
              <a:ext uri="{FF2B5EF4-FFF2-40B4-BE49-F238E27FC236}">
                <a16:creationId xmlns:a16="http://schemas.microsoft.com/office/drawing/2014/main" id="{ABFA8980-EF71-C1A1-EB76-59FE093DF640}"/>
              </a:ext>
            </a:extLst>
          </p:cNvPr>
          <p:cNvSpPr/>
          <p:nvPr/>
        </p:nvSpPr>
        <p:spPr>
          <a:xfrm>
            <a:off x="6526460" y="428618"/>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1" name="文字方塊 10">
            <a:extLst>
              <a:ext uri="{FF2B5EF4-FFF2-40B4-BE49-F238E27FC236}">
                <a16:creationId xmlns:a16="http://schemas.microsoft.com/office/drawing/2014/main" id="{CA6F2FE8-E3BC-4E9A-523D-0AD5B6D23E4B}"/>
              </a:ext>
            </a:extLst>
          </p:cNvPr>
          <p:cNvSpPr txBox="1"/>
          <p:nvPr/>
        </p:nvSpPr>
        <p:spPr>
          <a:xfrm>
            <a:off x="6788920" y="0"/>
            <a:ext cx="5448149" cy="954107"/>
          </a:xfrm>
          <a:prstGeom prst="rect">
            <a:avLst/>
          </a:prstGeom>
          <a:noFill/>
        </p:spPr>
        <p:txBody>
          <a:bodyPr wrap="square">
            <a:spAutoFit/>
          </a:bodyPr>
          <a:lstStyle/>
          <a:p>
            <a:r>
              <a:rPr lang="en-US" altLang="zh-CN" sz="2800" dirty="0">
                <a:solidFill>
                  <a:srgbClr val="FFFF00"/>
                </a:solidFill>
              </a:rPr>
              <a:t>Through sentient beings, revealing no duality of sage and ordinary</a:t>
            </a:r>
          </a:p>
        </p:txBody>
      </p:sp>
      <p:sp>
        <p:nvSpPr>
          <p:cNvPr id="12" name="文字方塊 11">
            <a:extLst>
              <a:ext uri="{FF2B5EF4-FFF2-40B4-BE49-F238E27FC236}">
                <a16:creationId xmlns:a16="http://schemas.microsoft.com/office/drawing/2014/main" id="{3D5D7406-4C41-5B3F-B7AD-C83FF80B7E71}"/>
              </a:ext>
            </a:extLst>
          </p:cNvPr>
          <p:cNvSpPr txBox="1"/>
          <p:nvPr/>
        </p:nvSpPr>
        <p:spPr>
          <a:xfrm>
            <a:off x="6730848" y="1382725"/>
            <a:ext cx="5448149" cy="1384995"/>
          </a:xfrm>
          <a:prstGeom prst="rect">
            <a:avLst/>
          </a:prstGeom>
          <a:noFill/>
        </p:spPr>
        <p:txBody>
          <a:bodyPr wrap="square">
            <a:spAutoFit/>
          </a:bodyPr>
          <a:lstStyle/>
          <a:p>
            <a:r>
              <a:rPr lang="en-US" altLang="zh-CN" sz="2800" b="1" dirty="0">
                <a:solidFill>
                  <a:srgbClr val="FFFF00"/>
                </a:solidFill>
              </a:rPr>
              <a:t>Through essence and characteristics, illuminating neither identity nor difference</a:t>
            </a:r>
          </a:p>
        </p:txBody>
      </p:sp>
      <p:sp>
        <p:nvSpPr>
          <p:cNvPr id="13" name="文字方塊 12">
            <a:extLst>
              <a:ext uri="{FF2B5EF4-FFF2-40B4-BE49-F238E27FC236}">
                <a16:creationId xmlns:a16="http://schemas.microsoft.com/office/drawing/2014/main" id="{8F4CB898-46BB-2770-BA6E-10A177ADE6E6}"/>
              </a:ext>
            </a:extLst>
          </p:cNvPr>
          <p:cNvSpPr txBox="1"/>
          <p:nvPr/>
        </p:nvSpPr>
        <p:spPr>
          <a:xfrm>
            <a:off x="6816652" y="3028090"/>
            <a:ext cx="5448149" cy="1384995"/>
          </a:xfrm>
          <a:prstGeom prst="rect">
            <a:avLst/>
          </a:prstGeom>
          <a:noFill/>
        </p:spPr>
        <p:txBody>
          <a:bodyPr wrap="square">
            <a:spAutoFit/>
          </a:bodyPr>
          <a:lstStyle/>
          <a:p>
            <a:r>
              <a:rPr lang="en-US" altLang="zh-CN" sz="2800" dirty="0">
                <a:solidFill>
                  <a:srgbClr val="FFFF00"/>
                </a:solidFill>
              </a:rPr>
              <a:t>Via non-receiving of merit, culminating in the </a:t>
            </a:r>
            <a:r>
              <a:rPr lang="en-US" altLang="zh-CN" sz="2800" dirty="0" err="1">
                <a:solidFill>
                  <a:srgbClr val="FFFF00"/>
                </a:solidFill>
              </a:rPr>
              <a:t>realisation</a:t>
            </a:r>
            <a:r>
              <a:rPr lang="en-US" altLang="zh-CN" sz="2800" dirty="0">
                <a:solidFill>
                  <a:srgbClr val="FFFF00"/>
                </a:solidFill>
              </a:rPr>
              <a:t> of non-self.</a:t>
            </a:r>
          </a:p>
        </p:txBody>
      </p:sp>
      <p:sp>
        <p:nvSpPr>
          <p:cNvPr id="14" name="矩形 13">
            <a:extLst>
              <a:ext uri="{FF2B5EF4-FFF2-40B4-BE49-F238E27FC236}">
                <a16:creationId xmlns:a16="http://schemas.microsoft.com/office/drawing/2014/main" id="{150EB1A5-5E0A-D0FD-443A-1827E8E0ECED}"/>
              </a:ext>
            </a:extLst>
          </p:cNvPr>
          <p:cNvSpPr/>
          <p:nvPr/>
        </p:nvSpPr>
        <p:spPr>
          <a:xfrm>
            <a:off x="9829" y="3140968"/>
            <a:ext cx="12227240" cy="2952328"/>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B48B53F7-17EA-0C91-D1F8-3D4554E00666}"/>
              </a:ext>
            </a:extLst>
          </p:cNvPr>
          <p:cNvSpPr txBox="1"/>
          <p:nvPr/>
        </p:nvSpPr>
        <p:spPr>
          <a:xfrm>
            <a:off x="218793" y="3429000"/>
            <a:ext cx="11809312" cy="2258182"/>
          </a:xfrm>
          <a:prstGeom prst="rect">
            <a:avLst/>
          </a:prstGeom>
          <a:noFill/>
          <a:ln>
            <a:noFill/>
          </a:ln>
        </p:spPr>
        <p:txBody>
          <a:bodyPr wrap="square" rtlCol="0">
            <a:spAutoFit/>
          </a:bodyPr>
          <a:lstStyle/>
          <a:p>
            <a:pPr>
              <a:lnSpc>
                <a:spcPts val="34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if you think that the Tathāgata attains peerless perfect enlightenment apart from the possession of the perfection of bodily characteristics – do not entertain such a thought, </a:t>
            </a:r>
            <a:r>
              <a:rPr lang="en-US" altLang="zh-CN" sz="2800" b="1" dirty="0" err="1">
                <a:solidFill>
                  <a:schemeClr val="bg1"/>
                </a:solidFill>
              </a:rPr>
              <a:t>Subhūti</a:t>
            </a:r>
            <a:r>
              <a:rPr lang="en-US" altLang="zh-CN" sz="2800" b="1" dirty="0">
                <a:solidFill>
                  <a:schemeClr val="bg1"/>
                </a:solidFill>
              </a:rPr>
              <a:t>! For the Tathāgata attain peerless perfect enlightenment with the perfection of bodily characteristics. ”</a:t>
            </a:r>
          </a:p>
        </p:txBody>
      </p:sp>
    </p:spTree>
    <p:extLst>
      <p:ext uri="{BB962C8B-B14F-4D97-AF65-F5344CB8AC3E}">
        <p14:creationId xmlns:p14="http://schemas.microsoft.com/office/powerpoint/2010/main" val="3162267329"/>
      </p:ext>
    </p:extLst>
  </p:cSld>
  <p:clrMapOvr>
    <a:overrideClrMapping bg1="lt1" tx1="dk1" bg2="lt2" tx2="dk2" accent1="accent1" accent2="accent2" accent3="accent3" accent4="accent4" accent5="accent5" accent6="accent6" hlink="hlink" folHlink="folHlink"/>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20FA4E3C-85FF-BDA3-9A28-31ABC7967BB0}"/>
              </a:ext>
            </a:extLst>
          </p:cNvPr>
          <p:cNvSpPr txBox="1"/>
          <p:nvPr/>
        </p:nvSpPr>
        <p:spPr>
          <a:xfrm>
            <a:off x="9828" y="2396114"/>
            <a:ext cx="2645450" cy="2246769"/>
          </a:xfrm>
          <a:prstGeom prst="rect">
            <a:avLst/>
          </a:prstGeom>
          <a:noFill/>
        </p:spPr>
        <p:txBody>
          <a:bodyPr wrap="square">
            <a:spAutoFit/>
          </a:bodyPr>
          <a:lstStyle/>
          <a:p>
            <a:r>
              <a:rPr lang="en-US" altLang="zh-CN" sz="2800" b="1" dirty="0">
                <a:solidFill>
                  <a:srgbClr val="FFFF00"/>
                </a:solidFill>
              </a:rPr>
              <a:t>Ultimately abide in non-attachment to attain </a:t>
            </a:r>
            <a:r>
              <a:rPr lang="en-US" altLang="zh-CN" sz="2800" b="1" dirty="0" err="1">
                <a:solidFill>
                  <a:srgbClr val="FFFF00"/>
                </a:solidFill>
              </a:rPr>
              <a:t>realisation</a:t>
            </a:r>
            <a:endParaRPr lang="en-US" altLang="zh-CN" sz="2800" b="1" dirty="0">
              <a:solidFill>
                <a:srgbClr val="FFFF00"/>
              </a:solidFill>
            </a:endParaRPr>
          </a:p>
        </p:txBody>
      </p:sp>
      <p:sp>
        <p:nvSpPr>
          <p:cNvPr id="5" name="左大括弧 4">
            <a:extLst>
              <a:ext uri="{FF2B5EF4-FFF2-40B4-BE49-F238E27FC236}">
                <a16:creationId xmlns:a16="http://schemas.microsoft.com/office/drawing/2014/main" id="{879220BD-0B92-0290-4BD1-989FE7E9746F}"/>
              </a:ext>
            </a:extLst>
          </p:cNvPr>
          <p:cNvSpPr/>
          <p:nvPr/>
        </p:nvSpPr>
        <p:spPr>
          <a:xfrm>
            <a:off x="2663361" y="1580891"/>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215DAB33-1B52-B8A2-A645-442543191366}"/>
              </a:ext>
            </a:extLst>
          </p:cNvPr>
          <p:cNvSpPr txBox="1"/>
          <p:nvPr/>
        </p:nvSpPr>
        <p:spPr>
          <a:xfrm>
            <a:off x="2981285" y="1157116"/>
            <a:ext cx="3977223" cy="1815882"/>
          </a:xfrm>
          <a:prstGeom prst="rect">
            <a:avLst/>
          </a:prstGeom>
          <a:noFill/>
        </p:spPr>
        <p:txBody>
          <a:bodyPr wrap="square">
            <a:spAutoFit/>
          </a:bodyPr>
          <a:lstStyle/>
          <a:p>
            <a:r>
              <a:rPr lang="en-US" altLang="zh-CN" sz="2800" b="1" dirty="0">
                <a:solidFill>
                  <a:srgbClr val="FFFF00"/>
                </a:solidFill>
              </a:rPr>
              <a:t>Illuminating the equal Dharma-realm thereby revealing phenomenal non-self</a:t>
            </a:r>
          </a:p>
        </p:txBody>
      </p:sp>
      <p:sp>
        <p:nvSpPr>
          <p:cNvPr id="7" name="文字方塊 6">
            <a:extLst>
              <a:ext uri="{FF2B5EF4-FFF2-40B4-BE49-F238E27FC236}">
                <a16:creationId xmlns:a16="http://schemas.microsoft.com/office/drawing/2014/main" id="{FC351340-E19A-E051-0534-6F232689E8D7}"/>
              </a:ext>
            </a:extLst>
          </p:cNvPr>
          <p:cNvSpPr txBox="1"/>
          <p:nvPr/>
        </p:nvSpPr>
        <p:spPr>
          <a:xfrm>
            <a:off x="2981285" y="4653136"/>
            <a:ext cx="5144367" cy="1384995"/>
          </a:xfrm>
          <a:prstGeom prst="rect">
            <a:avLst/>
          </a:prstGeom>
          <a:noFill/>
        </p:spPr>
        <p:txBody>
          <a:bodyPr wrap="square">
            <a:spAutoFit/>
          </a:bodyPr>
          <a:lstStyle/>
          <a:p>
            <a:r>
              <a:rPr lang="en-US" altLang="zh-CN" sz="2800" dirty="0">
                <a:solidFill>
                  <a:srgbClr val="FFFF00"/>
                </a:solidFill>
              </a:rPr>
              <a:t>Expounding the emptiness-nature of all dharmas culminating in their non-arising</a:t>
            </a:r>
          </a:p>
        </p:txBody>
      </p:sp>
      <p:sp>
        <p:nvSpPr>
          <p:cNvPr id="12" name="左大括弧 11">
            <a:extLst>
              <a:ext uri="{FF2B5EF4-FFF2-40B4-BE49-F238E27FC236}">
                <a16:creationId xmlns:a16="http://schemas.microsoft.com/office/drawing/2014/main" id="{CB8D4127-EDD9-9A25-952D-36C6495223DC}"/>
              </a:ext>
            </a:extLst>
          </p:cNvPr>
          <p:cNvSpPr/>
          <p:nvPr/>
        </p:nvSpPr>
        <p:spPr>
          <a:xfrm>
            <a:off x="6526460" y="428618"/>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3" name="文字方塊 12">
            <a:extLst>
              <a:ext uri="{FF2B5EF4-FFF2-40B4-BE49-F238E27FC236}">
                <a16:creationId xmlns:a16="http://schemas.microsoft.com/office/drawing/2014/main" id="{97EDD07C-4337-DA57-BBCC-FA24DDBC1BA2}"/>
              </a:ext>
            </a:extLst>
          </p:cNvPr>
          <p:cNvSpPr txBox="1"/>
          <p:nvPr/>
        </p:nvSpPr>
        <p:spPr>
          <a:xfrm>
            <a:off x="6788920" y="0"/>
            <a:ext cx="5448149" cy="954107"/>
          </a:xfrm>
          <a:prstGeom prst="rect">
            <a:avLst/>
          </a:prstGeom>
          <a:noFill/>
        </p:spPr>
        <p:txBody>
          <a:bodyPr wrap="square">
            <a:spAutoFit/>
          </a:bodyPr>
          <a:lstStyle/>
          <a:p>
            <a:r>
              <a:rPr lang="en-US" altLang="zh-CN" sz="2800" dirty="0">
                <a:solidFill>
                  <a:srgbClr val="FFFF00"/>
                </a:solidFill>
              </a:rPr>
              <a:t>Through sentient beings, revealing no duality of sage and ordinary</a:t>
            </a:r>
          </a:p>
        </p:txBody>
      </p:sp>
      <p:sp>
        <p:nvSpPr>
          <p:cNvPr id="14" name="文字方塊 13">
            <a:extLst>
              <a:ext uri="{FF2B5EF4-FFF2-40B4-BE49-F238E27FC236}">
                <a16:creationId xmlns:a16="http://schemas.microsoft.com/office/drawing/2014/main" id="{C13A2E74-D6F4-376A-F825-9FD8C4EEF40C}"/>
              </a:ext>
            </a:extLst>
          </p:cNvPr>
          <p:cNvSpPr txBox="1"/>
          <p:nvPr/>
        </p:nvSpPr>
        <p:spPr>
          <a:xfrm>
            <a:off x="6730848" y="1382725"/>
            <a:ext cx="5448149" cy="1384995"/>
          </a:xfrm>
          <a:prstGeom prst="rect">
            <a:avLst/>
          </a:prstGeom>
          <a:noFill/>
        </p:spPr>
        <p:txBody>
          <a:bodyPr wrap="square">
            <a:spAutoFit/>
          </a:bodyPr>
          <a:lstStyle/>
          <a:p>
            <a:r>
              <a:rPr lang="en-US" altLang="zh-CN" sz="2800" b="1" dirty="0">
                <a:solidFill>
                  <a:srgbClr val="FFFF00"/>
                </a:solidFill>
              </a:rPr>
              <a:t>Through essence and characteristics, illuminating neither identity nor difference</a:t>
            </a:r>
          </a:p>
        </p:txBody>
      </p:sp>
      <p:sp>
        <p:nvSpPr>
          <p:cNvPr id="15" name="文字方塊 14">
            <a:extLst>
              <a:ext uri="{FF2B5EF4-FFF2-40B4-BE49-F238E27FC236}">
                <a16:creationId xmlns:a16="http://schemas.microsoft.com/office/drawing/2014/main" id="{2367F29B-C8A4-7560-06DC-9839716467D0}"/>
              </a:ext>
            </a:extLst>
          </p:cNvPr>
          <p:cNvSpPr txBox="1"/>
          <p:nvPr/>
        </p:nvSpPr>
        <p:spPr>
          <a:xfrm>
            <a:off x="6816652" y="3028090"/>
            <a:ext cx="5448149" cy="1384995"/>
          </a:xfrm>
          <a:prstGeom prst="rect">
            <a:avLst/>
          </a:prstGeom>
          <a:noFill/>
        </p:spPr>
        <p:txBody>
          <a:bodyPr wrap="square">
            <a:spAutoFit/>
          </a:bodyPr>
          <a:lstStyle/>
          <a:p>
            <a:r>
              <a:rPr lang="en-US" altLang="zh-CN" sz="2800" dirty="0">
                <a:solidFill>
                  <a:srgbClr val="FFFF00"/>
                </a:solidFill>
              </a:rPr>
              <a:t>Via non-receiving of merit, culminating in the </a:t>
            </a:r>
            <a:r>
              <a:rPr lang="en-US" altLang="zh-CN" sz="2800" dirty="0" err="1">
                <a:solidFill>
                  <a:srgbClr val="FFFF00"/>
                </a:solidFill>
              </a:rPr>
              <a:t>realisation</a:t>
            </a:r>
            <a:r>
              <a:rPr lang="en-US" altLang="zh-CN" sz="2800" dirty="0">
                <a:solidFill>
                  <a:srgbClr val="FFFF00"/>
                </a:solidFill>
              </a:rPr>
              <a:t> of non-self.</a:t>
            </a:r>
          </a:p>
        </p:txBody>
      </p:sp>
      <p:sp>
        <p:nvSpPr>
          <p:cNvPr id="16" name="矩形 15">
            <a:extLst>
              <a:ext uri="{FF2B5EF4-FFF2-40B4-BE49-F238E27FC236}">
                <a16:creationId xmlns:a16="http://schemas.microsoft.com/office/drawing/2014/main" id="{E26D4A3B-125E-AAAA-24AF-5AD3B7080E21}"/>
              </a:ext>
            </a:extLst>
          </p:cNvPr>
          <p:cNvSpPr/>
          <p:nvPr/>
        </p:nvSpPr>
        <p:spPr>
          <a:xfrm>
            <a:off x="9829" y="3140967"/>
            <a:ext cx="12227240" cy="2559917"/>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文字方塊 16">
            <a:extLst>
              <a:ext uri="{FF2B5EF4-FFF2-40B4-BE49-F238E27FC236}">
                <a16:creationId xmlns:a16="http://schemas.microsoft.com/office/drawing/2014/main" id="{B02456FA-432F-3EB0-ADF0-C2D98DFBB4B0}"/>
              </a:ext>
            </a:extLst>
          </p:cNvPr>
          <p:cNvSpPr txBox="1"/>
          <p:nvPr/>
        </p:nvSpPr>
        <p:spPr>
          <a:xfrm>
            <a:off x="218793" y="3452519"/>
            <a:ext cx="11809312" cy="1822165"/>
          </a:xfrm>
          <a:prstGeom prst="rect">
            <a:avLst/>
          </a:prstGeom>
          <a:noFill/>
          <a:ln>
            <a:noFill/>
          </a:ln>
        </p:spPr>
        <p:txBody>
          <a:bodyPr wrap="square" rtlCol="0">
            <a:spAutoFit/>
          </a:bodyPr>
          <a:lstStyle/>
          <a:p>
            <a:pPr>
              <a:lnSpc>
                <a:spcPts val="3400"/>
              </a:lnSpc>
            </a:pPr>
            <a:r>
              <a:rPr lang="en-US" altLang="zh-CN" sz="2800" b="1" dirty="0" err="1">
                <a:solidFill>
                  <a:schemeClr val="bg1"/>
                </a:solidFill>
              </a:rPr>
              <a:t>Subhūti</a:t>
            </a:r>
            <a:r>
              <a:rPr lang="en-US" altLang="zh-CN" sz="2800" b="1" dirty="0">
                <a:solidFill>
                  <a:schemeClr val="bg1"/>
                </a:solidFill>
              </a:rPr>
              <a:t>, if you think that one who gives rise to peerless perfect enlightenment claims the extinction of all marks of phenomena, you should not think like this. Why? The person who gives rise to the intention for peerless perfect enlightenment does not claim the extinction of the marks of phenomena.”</a:t>
            </a:r>
          </a:p>
        </p:txBody>
      </p:sp>
    </p:spTree>
    <p:extLst>
      <p:ext uri="{BB962C8B-B14F-4D97-AF65-F5344CB8AC3E}">
        <p14:creationId xmlns:p14="http://schemas.microsoft.com/office/powerpoint/2010/main" val="81269103"/>
      </p:ext>
    </p:extLst>
  </p:cSld>
  <p:clrMapOvr>
    <a:overrideClrMapping bg1="lt1" tx1="dk1" bg2="lt2" tx2="dk2" accent1="accent1" accent2="accent2" accent3="accent3" accent4="accent4" accent5="accent5" accent6="accent6" hlink="hlink" folHlink="folHlink"/>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C0397634-9500-9C48-9183-F4DA77AEB117}"/>
              </a:ext>
            </a:extLst>
          </p:cNvPr>
          <p:cNvSpPr txBox="1"/>
          <p:nvPr/>
        </p:nvSpPr>
        <p:spPr>
          <a:xfrm>
            <a:off x="9828" y="2396114"/>
            <a:ext cx="2645450" cy="2246769"/>
          </a:xfrm>
          <a:prstGeom prst="rect">
            <a:avLst/>
          </a:prstGeom>
          <a:noFill/>
        </p:spPr>
        <p:txBody>
          <a:bodyPr wrap="square">
            <a:spAutoFit/>
          </a:bodyPr>
          <a:lstStyle/>
          <a:p>
            <a:r>
              <a:rPr lang="en-US" altLang="zh-CN" sz="2800" b="1" dirty="0">
                <a:solidFill>
                  <a:srgbClr val="FFFF00"/>
                </a:solidFill>
              </a:rPr>
              <a:t>Ultimately abide in non-attachment to attain </a:t>
            </a:r>
            <a:r>
              <a:rPr lang="en-US" altLang="zh-CN" sz="2800" b="1" dirty="0" err="1">
                <a:solidFill>
                  <a:srgbClr val="FFFF00"/>
                </a:solidFill>
              </a:rPr>
              <a:t>realisation</a:t>
            </a:r>
            <a:endParaRPr lang="en-US" altLang="zh-CN" sz="2800" b="1" dirty="0">
              <a:solidFill>
                <a:srgbClr val="FFFF00"/>
              </a:solidFill>
            </a:endParaRPr>
          </a:p>
        </p:txBody>
      </p:sp>
      <p:sp>
        <p:nvSpPr>
          <p:cNvPr id="5" name="左大括弧 4">
            <a:extLst>
              <a:ext uri="{FF2B5EF4-FFF2-40B4-BE49-F238E27FC236}">
                <a16:creationId xmlns:a16="http://schemas.microsoft.com/office/drawing/2014/main" id="{02CC04D4-FCBA-F64A-149C-7D315D1575F6}"/>
              </a:ext>
            </a:extLst>
          </p:cNvPr>
          <p:cNvSpPr/>
          <p:nvPr/>
        </p:nvSpPr>
        <p:spPr>
          <a:xfrm>
            <a:off x="2663361" y="1580891"/>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34146193-0000-2369-8928-BCC4E3DD359B}"/>
              </a:ext>
            </a:extLst>
          </p:cNvPr>
          <p:cNvSpPr txBox="1"/>
          <p:nvPr/>
        </p:nvSpPr>
        <p:spPr>
          <a:xfrm>
            <a:off x="2981285" y="512771"/>
            <a:ext cx="4049231" cy="1815882"/>
          </a:xfrm>
          <a:prstGeom prst="rect">
            <a:avLst/>
          </a:prstGeom>
          <a:noFill/>
        </p:spPr>
        <p:txBody>
          <a:bodyPr wrap="square">
            <a:spAutoFit/>
          </a:bodyPr>
          <a:lstStyle/>
          <a:p>
            <a:r>
              <a:rPr lang="en-US" altLang="zh-CN" sz="2800" b="1" dirty="0">
                <a:solidFill>
                  <a:srgbClr val="FFFF00"/>
                </a:solidFill>
              </a:rPr>
              <a:t>Illuminating the equal Dharma-realm thereby revealing phenomenal non-self</a:t>
            </a:r>
          </a:p>
        </p:txBody>
      </p:sp>
      <p:sp>
        <p:nvSpPr>
          <p:cNvPr id="7" name="文字方塊 6">
            <a:extLst>
              <a:ext uri="{FF2B5EF4-FFF2-40B4-BE49-F238E27FC236}">
                <a16:creationId xmlns:a16="http://schemas.microsoft.com/office/drawing/2014/main" id="{A1D1C4F8-F73C-D446-9735-2FE3C2B49A4E}"/>
              </a:ext>
            </a:extLst>
          </p:cNvPr>
          <p:cNvSpPr txBox="1"/>
          <p:nvPr/>
        </p:nvSpPr>
        <p:spPr>
          <a:xfrm>
            <a:off x="2981285" y="4653136"/>
            <a:ext cx="5144367" cy="1384995"/>
          </a:xfrm>
          <a:prstGeom prst="rect">
            <a:avLst/>
          </a:prstGeom>
          <a:noFill/>
        </p:spPr>
        <p:txBody>
          <a:bodyPr wrap="square">
            <a:spAutoFit/>
          </a:bodyPr>
          <a:lstStyle/>
          <a:p>
            <a:r>
              <a:rPr lang="en-US" altLang="zh-CN" sz="2800" dirty="0">
                <a:solidFill>
                  <a:srgbClr val="FFFF00"/>
                </a:solidFill>
              </a:rPr>
              <a:t>Expounding the emptiness-nature of all dharmas culminating in their non-arising</a:t>
            </a:r>
          </a:p>
        </p:txBody>
      </p:sp>
      <p:sp>
        <p:nvSpPr>
          <p:cNvPr id="10" name="左大括弧 9">
            <a:extLst>
              <a:ext uri="{FF2B5EF4-FFF2-40B4-BE49-F238E27FC236}">
                <a16:creationId xmlns:a16="http://schemas.microsoft.com/office/drawing/2014/main" id="{98B3072D-337A-551D-F7E8-56F486056BC8}"/>
              </a:ext>
            </a:extLst>
          </p:cNvPr>
          <p:cNvSpPr/>
          <p:nvPr/>
        </p:nvSpPr>
        <p:spPr>
          <a:xfrm>
            <a:off x="6526460" y="428618"/>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1" name="文字方塊 10">
            <a:extLst>
              <a:ext uri="{FF2B5EF4-FFF2-40B4-BE49-F238E27FC236}">
                <a16:creationId xmlns:a16="http://schemas.microsoft.com/office/drawing/2014/main" id="{A9547D4E-D27C-2845-DB66-68B5C627D464}"/>
              </a:ext>
            </a:extLst>
          </p:cNvPr>
          <p:cNvSpPr txBox="1"/>
          <p:nvPr/>
        </p:nvSpPr>
        <p:spPr>
          <a:xfrm>
            <a:off x="6788920" y="0"/>
            <a:ext cx="5448149" cy="954107"/>
          </a:xfrm>
          <a:prstGeom prst="rect">
            <a:avLst/>
          </a:prstGeom>
          <a:noFill/>
        </p:spPr>
        <p:txBody>
          <a:bodyPr wrap="square">
            <a:spAutoFit/>
          </a:bodyPr>
          <a:lstStyle/>
          <a:p>
            <a:r>
              <a:rPr lang="en-US" altLang="zh-CN" sz="2800" dirty="0">
                <a:solidFill>
                  <a:srgbClr val="FFFF00"/>
                </a:solidFill>
              </a:rPr>
              <a:t>Through sentient beings, revealing no duality of sage and ordinary</a:t>
            </a:r>
          </a:p>
        </p:txBody>
      </p:sp>
      <p:sp>
        <p:nvSpPr>
          <p:cNvPr id="12" name="文字方塊 11">
            <a:extLst>
              <a:ext uri="{FF2B5EF4-FFF2-40B4-BE49-F238E27FC236}">
                <a16:creationId xmlns:a16="http://schemas.microsoft.com/office/drawing/2014/main" id="{C6ACD274-BA80-4B54-87BD-2EE65CFC6B1D}"/>
              </a:ext>
            </a:extLst>
          </p:cNvPr>
          <p:cNvSpPr txBox="1"/>
          <p:nvPr/>
        </p:nvSpPr>
        <p:spPr>
          <a:xfrm>
            <a:off x="6730848" y="1382725"/>
            <a:ext cx="5448149" cy="1384995"/>
          </a:xfrm>
          <a:prstGeom prst="rect">
            <a:avLst/>
          </a:prstGeom>
          <a:noFill/>
        </p:spPr>
        <p:txBody>
          <a:bodyPr wrap="square">
            <a:spAutoFit/>
          </a:bodyPr>
          <a:lstStyle/>
          <a:p>
            <a:r>
              <a:rPr lang="en-US" altLang="zh-CN" sz="2800" dirty="0">
                <a:solidFill>
                  <a:srgbClr val="FFFF00"/>
                </a:solidFill>
              </a:rPr>
              <a:t>Through essence and characteristics, illuminating neither identity nor difference</a:t>
            </a:r>
          </a:p>
        </p:txBody>
      </p:sp>
      <p:sp>
        <p:nvSpPr>
          <p:cNvPr id="13" name="文字方塊 12">
            <a:extLst>
              <a:ext uri="{FF2B5EF4-FFF2-40B4-BE49-F238E27FC236}">
                <a16:creationId xmlns:a16="http://schemas.microsoft.com/office/drawing/2014/main" id="{FCC440D8-6CF5-748C-AD71-8B3D04BFD962}"/>
              </a:ext>
            </a:extLst>
          </p:cNvPr>
          <p:cNvSpPr txBox="1"/>
          <p:nvPr/>
        </p:nvSpPr>
        <p:spPr>
          <a:xfrm>
            <a:off x="6816652" y="3028090"/>
            <a:ext cx="5448149" cy="1384995"/>
          </a:xfrm>
          <a:prstGeom prst="rect">
            <a:avLst/>
          </a:prstGeom>
          <a:noFill/>
        </p:spPr>
        <p:txBody>
          <a:bodyPr wrap="square">
            <a:spAutoFit/>
          </a:bodyPr>
          <a:lstStyle/>
          <a:p>
            <a:r>
              <a:rPr lang="en-US" altLang="zh-CN" sz="2800" b="1" dirty="0">
                <a:solidFill>
                  <a:srgbClr val="FFFF00"/>
                </a:solidFill>
              </a:rPr>
              <a:t>Via non-receiving of merit, culminating in the </a:t>
            </a:r>
            <a:r>
              <a:rPr lang="en-US" altLang="zh-CN" sz="2800" b="1" dirty="0" err="1">
                <a:solidFill>
                  <a:srgbClr val="FFFF00"/>
                </a:solidFill>
              </a:rPr>
              <a:t>realisation</a:t>
            </a:r>
            <a:r>
              <a:rPr lang="en-US" altLang="zh-CN" sz="2800" b="1" dirty="0">
                <a:solidFill>
                  <a:srgbClr val="FFFF00"/>
                </a:solidFill>
              </a:rPr>
              <a:t> of non-self.</a:t>
            </a:r>
          </a:p>
        </p:txBody>
      </p:sp>
      <p:sp>
        <p:nvSpPr>
          <p:cNvPr id="14" name="矩形 13">
            <a:extLst>
              <a:ext uri="{FF2B5EF4-FFF2-40B4-BE49-F238E27FC236}">
                <a16:creationId xmlns:a16="http://schemas.microsoft.com/office/drawing/2014/main" id="{DC82349C-8A26-2DDE-BC60-0C79BF8BFABD}"/>
              </a:ext>
            </a:extLst>
          </p:cNvPr>
          <p:cNvSpPr/>
          <p:nvPr/>
        </p:nvSpPr>
        <p:spPr>
          <a:xfrm>
            <a:off x="9829" y="0"/>
            <a:ext cx="12227240" cy="3177637"/>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67CA2B95-79B6-FBF4-50E6-E00E4FE1B496}"/>
              </a:ext>
            </a:extLst>
          </p:cNvPr>
          <p:cNvSpPr txBox="1"/>
          <p:nvPr/>
        </p:nvSpPr>
        <p:spPr>
          <a:xfrm>
            <a:off x="218793" y="73070"/>
            <a:ext cx="11809312" cy="3069302"/>
          </a:xfrm>
          <a:prstGeom prst="rect">
            <a:avLst/>
          </a:prstGeom>
          <a:noFill/>
          <a:ln>
            <a:noFill/>
          </a:ln>
        </p:spPr>
        <p:txBody>
          <a:bodyPr wrap="square" rtlCol="0">
            <a:spAutoFit/>
          </a:bodyPr>
          <a:lstStyle/>
          <a:p>
            <a:pPr>
              <a:lnSpc>
                <a:spcPts val="29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if a bodhisattva filled worlds as many as the grains of sand in the Ganges river, and another bodhisattva perfected his achievement based on the awareness of the selflessness of all phenomena, the merit gained by this bodhisattva would exceed that of the former. </a:t>
            </a:r>
            <a:r>
              <a:rPr lang="en-US" altLang="zh-CN" sz="2800" b="1" dirty="0" err="1">
                <a:solidFill>
                  <a:schemeClr val="bg1"/>
                </a:solidFill>
              </a:rPr>
              <a:t>Subhūti</a:t>
            </a:r>
            <a:r>
              <a:rPr lang="en-US" altLang="zh-CN" sz="2800" b="1" dirty="0">
                <a:solidFill>
                  <a:schemeClr val="bg1"/>
                </a:solidFill>
              </a:rPr>
              <a:t>, this is because the bodhisattvas do not experience merit.” </a:t>
            </a:r>
            <a:r>
              <a:rPr lang="en-US" altLang="zh-CN" sz="2800" b="1" dirty="0" err="1">
                <a:solidFill>
                  <a:schemeClr val="bg1"/>
                </a:solidFill>
              </a:rPr>
              <a:t>Subhūti</a:t>
            </a:r>
            <a:r>
              <a:rPr lang="en-US" altLang="zh-CN" sz="2800" b="1" dirty="0">
                <a:solidFill>
                  <a:schemeClr val="bg1"/>
                </a:solidFill>
              </a:rPr>
              <a:t> said to the Buddha: “World-honored One, how is it that the bodhisattva does not experience merit?”</a:t>
            </a:r>
          </a:p>
          <a:p>
            <a:pPr>
              <a:lnSpc>
                <a:spcPts val="29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the merit generated by the bodhisattvas is not to be appropriated by them. Therefore I say that they do not experience merit.”</a:t>
            </a:r>
          </a:p>
        </p:txBody>
      </p:sp>
    </p:spTree>
    <p:extLst>
      <p:ext uri="{BB962C8B-B14F-4D97-AF65-F5344CB8AC3E}">
        <p14:creationId xmlns:p14="http://schemas.microsoft.com/office/powerpoint/2010/main" val="45485841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E4B2B3B8-EE95-A95C-E175-529F1B4B0DA5}"/>
              </a:ext>
            </a:extLst>
          </p:cNvPr>
          <p:cNvSpPr txBox="1"/>
          <p:nvPr/>
        </p:nvSpPr>
        <p:spPr>
          <a:xfrm>
            <a:off x="9828" y="2396114"/>
            <a:ext cx="2645450" cy="2246769"/>
          </a:xfrm>
          <a:prstGeom prst="rect">
            <a:avLst/>
          </a:prstGeom>
          <a:noFill/>
        </p:spPr>
        <p:txBody>
          <a:bodyPr wrap="square">
            <a:spAutoFit/>
          </a:bodyPr>
          <a:lstStyle/>
          <a:p>
            <a:r>
              <a:rPr lang="en-US" altLang="zh-CN" sz="2800" b="1" dirty="0">
                <a:solidFill>
                  <a:srgbClr val="FFFF00"/>
                </a:solidFill>
              </a:rPr>
              <a:t>Ultimately abide in non-attachment to attain </a:t>
            </a:r>
            <a:r>
              <a:rPr lang="en-US" altLang="zh-CN" sz="2800" b="1" dirty="0" err="1">
                <a:solidFill>
                  <a:srgbClr val="FFFF00"/>
                </a:solidFill>
              </a:rPr>
              <a:t>realisation</a:t>
            </a:r>
            <a:endParaRPr lang="en-US" altLang="zh-CN" sz="2800" b="1" dirty="0">
              <a:solidFill>
                <a:srgbClr val="FFFF00"/>
              </a:solidFill>
            </a:endParaRPr>
          </a:p>
        </p:txBody>
      </p:sp>
      <p:sp>
        <p:nvSpPr>
          <p:cNvPr id="5" name="左大括弧 4">
            <a:extLst>
              <a:ext uri="{FF2B5EF4-FFF2-40B4-BE49-F238E27FC236}">
                <a16:creationId xmlns:a16="http://schemas.microsoft.com/office/drawing/2014/main" id="{B2FC5E4C-7C8C-FABA-EFCC-267CB7C5AEEA}"/>
              </a:ext>
            </a:extLst>
          </p:cNvPr>
          <p:cNvSpPr/>
          <p:nvPr/>
        </p:nvSpPr>
        <p:spPr>
          <a:xfrm>
            <a:off x="2494012" y="1580891"/>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7089BE0D-89BB-923E-61EF-20183A4C98C9}"/>
              </a:ext>
            </a:extLst>
          </p:cNvPr>
          <p:cNvSpPr txBox="1"/>
          <p:nvPr/>
        </p:nvSpPr>
        <p:spPr>
          <a:xfrm>
            <a:off x="2811936" y="512771"/>
            <a:ext cx="4049231" cy="1815882"/>
          </a:xfrm>
          <a:prstGeom prst="rect">
            <a:avLst/>
          </a:prstGeom>
          <a:noFill/>
        </p:spPr>
        <p:txBody>
          <a:bodyPr wrap="square">
            <a:spAutoFit/>
          </a:bodyPr>
          <a:lstStyle/>
          <a:p>
            <a:r>
              <a:rPr lang="en-US" altLang="zh-CN" sz="2800" dirty="0">
                <a:solidFill>
                  <a:srgbClr val="FFFF00"/>
                </a:solidFill>
              </a:rPr>
              <a:t>Illuminating the equal Dharma-realm thereby revealing phenomenal non-self</a:t>
            </a:r>
          </a:p>
        </p:txBody>
      </p:sp>
      <p:sp>
        <p:nvSpPr>
          <p:cNvPr id="7" name="文字方塊 6">
            <a:extLst>
              <a:ext uri="{FF2B5EF4-FFF2-40B4-BE49-F238E27FC236}">
                <a16:creationId xmlns:a16="http://schemas.microsoft.com/office/drawing/2014/main" id="{92FBCC27-D0A4-F6AB-21E7-7457E9130DFC}"/>
              </a:ext>
            </a:extLst>
          </p:cNvPr>
          <p:cNvSpPr txBox="1"/>
          <p:nvPr/>
        </p:nvSpPr>
        <p:spPr>
          <a:xfrm>
            <a:off x="2746343" y="4313621"/>
            <a:ext cx="3492086" cy="2246769"/>
          </a:xfrm>
          <a:prstGeom prst="rect">
            <a:avLst/>
          </a:prstGeom>
          <a:noFill/>
        </p:spPr>
        <p:txBody>
          <a:bodyPr wrap="square">
            <a:spAutoFit/>
          </a:bodyPr>
          <a:lstStyle/>
          <a:p>
            <a:r>
              <a:rPr lang="en-US" altLang="zh-CN" sz="2800" b="1" dirty="0">
                <a:solidFill>
                  <a:srgbClr val="FFFF00"/>
                </a:solidFill>
              </a:rPr>
              <a:t>Expounding the emptiness-nature of all dharmas culminating in their non-arising</a:t>
            </a:r>
          </a:p>
        </p:txBody>
      </p:sp>
      <p:sp>
        <p:nvSpPr>
          <p:cNvPr id="8" name="左大括弧 7">
            <a:extLst>
              <a:ext uri="{FF2B5EF4-FFF2-40B4-BE49-F238E27FC236}">
                <a16:creationId xmlns:a16="http://schemas.microsoft.com/office/drawing/2014/main" id="{9A4A1C0D-B1D8-E007-9D88-A58CA15A5F10}"/>
              </a:ext>
            </a:extLst>
          </p:cNvPr>
          <p:cNvSpPr/>
          <p:nvPr/>
        </p:nvSpPr>
        <p:spPr>
          <a:xfrm>
            <a:off x="5975969" y="2767720"/>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9" name="文字方塊 8">
            <a:extLst>
              <a:ext uri="{FF2B5EF4-FFF2-40B4-BE49-F238E27FC236}">
                <a16:creationId xmlns:a16="http://schemas.microsoft.com/office/drawing/2014/main" id="{6B7F4453-817A-858B-AEC2-8D438A2AC500}"/>
              </a:ext>
            </a:extLst>
          </p:cNvPr>
          <p:cNvSpPr txBox="1"/>
          <p:nvPr/>
        </p:nvSpPr>
        <p:spPr>
          <a:xfrm>
            <a:off x="6296501" y="2029432"/>
            <a:ext cx="2102167" cy="1815882"/>
          </a:xfrm>
          <a:prstGeom prst="rect">
            <a:avLst/>
          </a:prstGeom>
          <a:noFill/>
        </p:spPr>
        <p:txBody>
          <a:bodyPr wrap="square">
            <a:spAutoFit/>
          </a:bodyPr>
          <a:lstStyle/>
          <a:p>
            <a:r>
              <a:rPr lang="en-US" altLang="zh-CN" sz="2800" b="1" dirty="0">
                <a:solidFill>
                  <a:srgbClr val="FFFF00"/>
                </a:solidFill>
              </a:rPr>
              <a:t>Dissolve phenomena to merge with essence</a:t>
            </a:r>
          </a:p>
        </p:txBody>
      </p:sp>
      <p:sp>
        <p:nvSpPr>
          <p:cNvPr id="10" name="文字方塊 9">
            <a:extLst>
              <a:ext uri="{FF2B5EF4-FFF2-40B4-BE49-F238E27FC236}">
                <a16:creationId xmlns:a16="http://schemas.microsoft.com/office/drawing/2014/main" id="{8A04DA42-3E40-AA49-EDC5-CEDA3A546FE8}"/>
              </a:ext>
            </a:extLst>
          </p:cNvPr>
          <p:cNvSpPr txBox="1"/>
          <p:nvPr/>
        </p:nvSpPr>
        <p:spPr>
          <a:xfrm>
            <a:off x="6238429" y="4852317"/>
            <a:ext cx="2304255" cy="1371788"/>
          </a:xfrm>
          <a:prstGeom prst="rect">
            <a:avLst/>
          </a:prstGeom>
          <a:noFill/>
        </p:spPr>
        <p:txBody>
          <a:bodyPr wrap="square">
            <a:spAutoFit/>
          </a:bodyPr>
          <a:lstStyle/>
          <a:p>
            <a:r>
              <a:rPr lang="en-US" altLang="zh-CN" sz="2800" dirty="0">
                <a:solidFill>
                  <a:srgbClr val="FFFF00"/>
                </a:solidFill>
              </a:rPr>
              <a:t>Culminate in primordial non-arising</a:t>
            </a:r>
          </a:p>
        </p:txBody>
      </p:sp>
      <p:sp>
        <p:nvSpPr>
          <p:cNvPr id="14" name="左大括弧 13">
            <a:extLst>
              <a:ext uri="{FF2B5EF4-FFF2-40B4-BE49-F238E27FC236}">
                <a16:creationId xmlns:a16="http://schemas.microsoft.com/office/drawing/2014/main" id="{9B71B761-B2C4-B26F-9A5E-C11D158E5147}"/>
              </a:ext>
            </a:extLst>
          </p:cNvPr>
          <p:cNvSpPr/>
          <p:nvPr/>
        </p:nvSpPr>
        <p:spPr>
          <a:xfrm>
            <a:off x="8254652" y="1196752"/>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8DD165F0-E5E3-7DE3-79CA-4EA23F57DBBB}"/>
              </a:ext>
            </a:extLst>
          </p:cNvPr>
          <p:cNvSpPr txBox="1"/>
          <p:nvPr/>
        </p:nvSpPr>
        <p:spPr>
          <a:xfrm>
            <a:off x="8567772" y="528873"/>
            <a:ext cx="2894256" cy="954107"/>
          </a:xfrm>
          <a:prstGeom prst="rect">
            <a:avLst/>
          </a:prstGeom>
          <a:noFill/>
        </p:spPr>
        <p:txBody>
          <a:bodyPr wrap="square">
            <a:spAutoFit/>
          </a:bodyPr>
          <a:lstStyle/>
          <a:p>
            <a:r>
              <a:rPr lang="en-US" altLang="zh-CN" sz="2800" b="1" dirty="0">
                <a:solidFill>
                  <a:srgbClr val="FFFF00"/>
                </a:solidFill>
              </a:rPr>
              <a:t>Transcendence of coming and going</a:t>
            </a:r>
          </a:p>
        </p:txBody>
      </p:sp>
      <p:sp>
        <p:nvSpPr>
          <p:cNvPr id="16" name="文字方塊 15">
            <a:extLst>
              <a:ext uri="{FF2B5EF4-FFF2-40B4-BE49-F238E27FC236}">
                <a16:creationId xmlns:a16="http://schemas.microsoft.com/office/drawing/2014/main" id="{340A7D94-53F7-4802-A21B-3AE306771340}"/>
              </a:ext>
            </a:extLst>
          </p:cNvPr>
          <p:cNvSpPr txBox="1"/>
          <p:nvPr/>
        </p:nvSpPr>
        <p:spPr>
          <a:xfrm>
            <a:off x="8542684" y="2072840"/>
            <a:ext cx="3024336" cy="1371788"/>
          </a:xfrm>
          <a:prstGeom prst="rect">
            <a:avLst/>
          </a:prstGeom>
          <a:noFill/>
        </p:spPr>
        <p:txBody>
          <a:bodyPr wrap="square">
            <a:spAutoFit/>
          </a:bodyPr>
          <a:lstStyle/>
          <a:p>
            <a:r>
              <a:rPr lang="en-US" altLang="zh-CN" sz="2800" dirty="0">
                <a:solidFill>
                  <a:srgbClr val="FFFF00"/>
                </a:solidFill>
              </a:rPr>
              <a:t>Freedom from both oneness and multiplicity</a:t>
            </a:r>
          </a:p>
        </p:txBody>
      </p:sp>
      <p:sp>
        <p:nvSpPr>
          <p:cNvPr id="17" name="文字方塊 16">
            <a:extLst>
              <a:ext uri="{FF2B5EF4-FFF2-40B4-BE49-F238E27FC236}">
                <a16:creationId xmlns:a16="http://schemas.microsoft.com/office/drawing/2014/main" id="{1976BBC4-FD10-E1F2-05B6-CD672C926802}"/>
              </a:ext>
            </a:extLst>
          </p:cNvPr>
          <p:cNvSpPr txBox="1"/>
          <p:nvPr/>
        </p:nvSpPr>
        <p:spPr>
          <a:xfrm>
            <a:off x="8542684" y="3785404"/>
            <a:ext cx="2894256" cy="1371788"/>
          </a:xfrm>
          <a:prstGeom prst="rect">
            <a:avLst/>
          </a:prstGeom>
          <a:noFill/>
        </p:spPr>
        <p:txBody>
          <a:bodyPr wrap="square">
            <a:spAutoFit/>
          </a:bodyPr>
          <a:lstStyle/>
          <a:p>
            <a:r>
              <a:rPr lang="en-US" altLang="zh-CN" sz="2800" dirty="0">
                <a:solidFill>
                  <a:srgbClr val="FFFF00"/>
                </a:solidFill>
              </a:rPr>
              <a:t>Transcendence even of transcendence</a:t>
            </a:r>
          </a:p>
        </p:txBody>
      </p:sp>
      <p:sp>
        <p:nvSpPr>
          <p:cNvPr id="18" name="矩形 17">
            <a:extLst>
              <a:ext uri="{FF2B5EF4-FFF2-40B4-BE49-F238E27FC236}">
                <a16:creationId xmlns:a16="http://schemas.microsoft.com/office/drawing/2014/main" id="{85D38D32-AB8D-C5F1-0AB9-666D1C68C0D5}"/>
              </a:ext>
            </a:extLst>
          </p:cNvPr>
          <p:cNvSpPr/>
          <p:nvPr/>
        </p:nvSpPr>
        <p:spPr>
          <a:xfrm>
            <a:off x="49819" y="1556792"/>
            <a:ext cx="12187249" cy="2160240"/>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文字方塊 18">
            <a:extLst>
              <a:ext uri="{FF2B5EF4-FFF2-40B4-BE49-F238E27FC236}">
                <a16:creationId xmlns:a16="http://schemas.microsoft.com/office/drawing/2014/main" id="{940DF151-C8A2-A2FA-78A8-B3CD29798D6C}"/>
              </a:ext>
            </a:extLst>
          </p:cNvPr>
          <p:cNvSpPr txBox="1"/>
          <p:nvPr/>
        </p:nvSpPr>
        <p:spPr>
          <a:xfrm>
            <a:off x="329694" y="1725829"/>
            <a:ext cx="11809312" cy="1822165"/>
          </a:xfrm>
          <a:prstGeom prst="rect">
            <a:avLst/>
          </a:prstGeom>
          <a:noFill/>
          <a:ln>
            <a:noFill/>
          </a:ln>
        </p:spPr>
        <p:txBody>
          <a:bodyPr wrap="square" rtlCol="0">
            <a:spAutoFit/>
          </a:bodyPr>
          <a:lstStyle/>
          <a:p>
            <a:pPr>
              <a:lnSpc>
                <a:spcPts val="34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if someone says that the Tathāgata (‘Thus-come One’) comes, goes, sits, or lies down, this person does not understand the point of my teaching. Why? The Thus-come One has no place from whence he comes, and no place to go. Therefore he is called ‘Thus-come.’”</a:t>
            </a:r>
          </a:p>
        </p:txBody>
      </p:sp>
    </p:spTree>
    <p:extLst>
      <p:ext uri="{BB962C8B-B14F-4D97-AF65-F5344CB8AC3E}">
        <p14:creationId xmlns:p14="http://schemas.microsoft.com/office/powerpoint/2010/main" val="271796120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4" grpId="0" animBg="1"/>
      <p:bldP spid="15" grpId="0"/>
      <p:bldP spid="16" grpId="0"/>
      <p:bldP spid="17" grpId="0"/>
      <p:bldP spid="18" grpId="0" animBg="1"/>
      <p:bldP spid="19" grpId="0"/>
    </p:bld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6" name="文字方塊 5">
            <a:extLst>
              <a:ext uri="{FF2B5EF4-FFF2-40B4-BE49-F238E27FC236}">
                <a16:creationId xmlns:a16="http://schemas.microsoft.com/office/drawing/2014/main" id="{76665EFD-5DB6-EDE3-6F54-0F65C4C6353E}"/>
              </a:ext>
            </a:extLst>
          </p:cNvPr>
          <p:cNvSpPr txBox="1"/>
          <p:nvPr/>
        </p:nvSpPr>
        <p:spPr>
          <a:xfrm>
            <a:off x="9828" y="2396114"/>
            <a:ext cx="2645450" cy="2246769"/>
          </a:xfrm>
          <a:prstGeom prst="rect">
            <a:avLst/>
          </a:prstGeom>
          <a:noFill/>
        </p:spPr>
        <p:txBody>
          <a:bodyPr wrap="square">
            <a:spAutoFit/>
          </a:bodyPr>
          <a:lstStyle/>
          <a:p>
            <a:r>
              <a:rPr lang="en-US" altLang="zh-CN" sz="2800" b="1" dirty="0">
                <a:solidFill>
                  <a:srgbClr val="FFFF00"/>
                </a:solidFill>
              </a:rPr>
              <a:t>Ultimately abide in non-attachment to attain </a:t>
            </a:r>
            <a:r>
              <a:rPr lang="en-US" altLang="zh-CN" sz="2800" b="1" dirty="0" err="1">
                <a:solidFill>
                  <a:srgbClr val="FFFF00"/>
                </a:solidFill>
              </a:rPr>
              <a:t>realisation</a:t>
            </a:r>
            <a:endParaRPr lang="en-US" altLang="zh-CN" sz="2800" b="1" dirty="0">
              <a:solidFill>
                <a:srgbClr val="FFFF00"/>
              </a:solidFill>
            </a:endParaRPr>
          </a:p>
        </p:txBody>
      </p:sp>
      <p:sp>
        <p:nvSpPr>
          <p:cNvPr id="7" name="左大括弧 6">
            <a:extLst>
              <a:ext uri="{FF2B5EF4-FFF2-40B4-BE49-F238E27FC236}">
                <a16:creationId xmlns:a16="http://schemas.microsoft.com/office/drawing/2014/main" id="{BDEA4011-4E16-2535-9DC9-1BE31EF09350}"/>
              </a:ext>
            </a:extLst>
          </p:cNvPr>
          <p:cNvSpPr/>
          <p:nvPr/>
        </p:nvSpPr>
        <p:spPr>
          <a:xfrm>
            <a:off x="2494012" y="1580891"/>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8" name="文字方塊 7">
            <a:extLst>
              <a:ext uri="{FF2B5EF4-FFF2-40B4-BE49-F238E27FC236}">
                <a16:creationId xmlns:a16="http://schemas.microsoft.com/office/drawing/2014/main" id="{A5DA1B8D-59B6-1A59-2365-AECEDE1E537C}"/>
              </a:ext>
            </a:extLst>
          </p:cNvPr>
          <p:cNvSpPr txBox="1"/>
          <p:nvPr/>
        </p:nvSpPr>
        <p:spPr>
          <a:xfrm>
            <a:off x="2811936" y="512771"/>
            <a:ext cx="4049231" cy="1815882"/>
          </a:xfrm>
          <a:prstGeom prst="rect">
            <a:avLst/>
          </a:prstGeom>
          <a:noFill/>
        </p:spPr>
        <p:txBody>
          <a:bodyPr wrap="square">
            <a:spAutoFit/>
          </a:bodyPr>
          <a:lstStyle/>
          <a:p>
            <a:r>
              <a:rPr lang="en-US" altLang="zh-CN" sz="2800" dirty="0">
                <a:solidFill>
                  <a:srgbClr val="FFFF00"/>
                </a:solidFill>
              </a:rPr>
              <a:t>Illuminating the equal Dharma-realm thereby revealing phenomenal non-self</a:t>
            </a:r>
          </a:p>
        </p:txBody>
      </p:sp>
      <p:sp>
        <p:nvSpPr>
          <p:cNvPr id="9" name="文字方塊 8">
            <a:extLst>
              <a:ext uri="{FF2B5EF4-FFF2-40B4-BE49-F238E27FC236}">
                <a16:creationId xmlns:a16="http://schemas.microsoft.com/office/drawing/2014/main" id="{FFD78EF1-026C-DEE1-E145-2331D9B826E6}"/>
              </a:ext>
            </a:extLst>
          </p:cNvPr>
          <p:cNvSpPr txBox="1"/>
          <p:nvPr/>
        </p:nvSpPr>
        <p:spPr>
          <a:xfrm>
            <a:off x="2746343" y="4313621"/>
            <a:ext cx="3492086" cy="2246769"/>
          </a:xfrm>
          <a:prstGeom prst="rect">
            <a:avLst/>
          </a:prstGeom>
          <a:noFill/>
        </p:spPr>
        <p:txBody>
          <a:bodyPr wrap="square">
            <a:spAutoFit/>
          </a:bodyPr>
          <a:lstStyle/>
          <a:p>
            <a:r>
              <a:rPr lang="en-US" altLang="zh-CN" sz="2800" b="1" dirty="0">
                <a:solidFill>
                  <a:srgbClr val="FFFF00"/>
                </a:solidFill>
              </a:rPr>
              <a:t>Expounding the emptiness-nature of all dharmas culminating in their non-arising</a:t>
            </a:r>
          </a:p>
        </p:txBody>
      </p:sp>
      <p:sp>
        <p:nvSpPr>
          <p:cNvPr id="10" name="左大括弧 9">
            <a:extLst>
              <a:ext uri="{FF2B5EF4-FFF2-40B4-BE49-F238E27FC236}">
                <a16:creationId xmlns:a16="http://schemas.microsoft.com/office/drawing/2014/main" id="{50F9607A-DB0D-78CA-C7B7-9664A7DB3987}"/>
              </a:ext>
            </a:extLst>
          </p:cNvPr>
          <p:cNvSpPr/>
          <p:nvPr/>
        </p:nvSpPr>
        <p:spPr>
          <a:xfrm>
            <a:off x="5975969" y="2767720"/>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1" name="文字方塊 10">
            <a:extLst>
              <a:ext uri="{FF2B5EF4-FFF2-40B4-BE49-F238E27FC236}">
                <a16:creationId xmlns:a16="http://schemas.microsoft.com/office/drawing/2014/main" id="{A1C45994-0B8F-D3BF-8AE9-DEB8EBA4A501}"/>
              </a:ext>
            </a:extLst>
          </p:cNvPr>
          <p:cNvSpPr txBox="1"/>
          <p:nvPr/>
        </p:nvSpPr>
        <p:spPr>
          <a:xfrm>
            <a:off x="6296501" y="2029432"/>
            <a:ext cx="2102167" cy="1815882"/>
          </a:xfrm>
          <a:prstGeom prst="rect">
            <a:avLst/>
          </a:prstGeom>
          <a:noFill/>
        </p:spPr>
        <p:txBody>
          <a:bodyPr wrap="square">
            <a:spAutoFit/>
          </a:bodyPr>
          <a:lstStyle/>
          <a:p>
            <a:r>
              <a:rPr lang="en-US" altLang="zh-CN" sz="2800" b="1" dirty="0">
                <a:solidFill>
                  <a:srgbClr val="FFFF00"/>
                </a:solidFill>
              </a:rPr>
              <a:t>Dissolve phenomena to merge with essence</a:t>
            </a:r>
          </a:p>
        </p:txBody>
      </p:sp>
      <p:sp>
        <p:nvSpPr>
          <p:cNvPr id="12" name="文字方塊 11">
            <a:extLst>
              <a:ext uri="{FF2B5EF4-FFF2-40B4-BE49-F238E27FC236}">
                <a16:creationId xmlns:a16="http://schemas.microsoft.com/office/drawing/2014/main" id="{F3C62688-9670-E0B1-2E3D-770361182B1A}"/>
              </a:ext>
            </a:extLst>
          </p:cNvPr>
          <p:cNvSpPr txBox="1"/>
          <p:nvPr/>
        </p:nvSpPr>
        <p:spPr>
          <a:xfrm>
            <a:off x="6238429" y="4852317"/>
            <a:ext cx="2304255" cy="1371788"/>
          </a:xfrm>
          <a:prstGeom prst="rect">
            <a:avLst/>
          </a:prstGeom>
          <a:noFill/>
        </p:spPr>
        <p:txBody>
          <a:bodyPr wrap="square">
            <a:spAutoFit/>
          </a:bodyPr>
          <a:lstStyle/>
          <a:p>
            <a:r>
              <a:rPr lang="en-US" altLang="zh-CN" sz="2800" dirty="0">
                <a:solidFill>
                  <a:srgbClr val="FFFF00"/>
                </a:solidFill>
              </a:rPr>
              <a:t>Culminate in primordial non-arising</a:t>
            </a:r>
          </a:p>
        </p:txBody>
      </p:sp>
      <p:sp>
        <p:nvSpPr>
          <p:cNvPr id="13" name="左大括弧 12">
            <a:extLst>
              <a:ext uri="{FF2B5EF4-FFF2-40B4-BE49-F238E27FC236}">
                <a16:creationId xmlns:a16="http://schemas.microsoft.com/office/drawing/2014/main" id="{29258FDE-BC4A-9F2F-07A1-CCF3682A4AEC}"/>
              </a:ext>
            </a:extLst>
          </p:cNvPr>
          <p:cNvSpPr/>
          <p:nvPr/>
        </p:nvSpPr>
        <p:spPr>
          <a:xfrm>
            <a:off x="8254652" y="1196752"/>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4" name="文字方塊 13">
            <a:extLst>
              <a:ext uri="{FF2B5EF4-FFF2-40B4-BE49-F238E27FC236}">
                <a16:creationId xmlns:a16="http://schemas.microsoft.com/office/drawing/2014/main" id="{46F30A5E-129D-F487-6F3A-7508F8E4DDC1}"/>
              </a:ext>
            </a:extLst>
          </p:cNvPr>
          <p:cNvSpPr txBox="1"/>
          <p:nvPr/>
        </p:nvSpPr>
        <p:spPr>
          <a:xfrm>
            <a:off x="8567772" y="528873"/>
            <a:ext cx="2894256" cy="954107"/>
          </a:xfrm>
          <a:prstGeom prst="rect">
            <a:avLst/>
          </a:prstGeom>
          <a:noFill/>
        </p:spPr>
        <p:txBody>
          <a:bodyPr wrap="square">
            <a:spAutoFit/>
          </a:bodyPr>
          <a:lstStyle/>
          <a:p>
            <a:r>
              <a:rPr lang="en-US" altLang="zh-CN" sz="2800" dirty="0">
                <a:solidFill>
                  <a:srgbClr val="FFFF00"/>
                </a:solidFill>
              </a:rPr>
              <a:t>Transcendence of coming and going</a:t>
            </a:r>
          </a:p>
        </p:txBody>
      </p:sp>
      <p:sp>
        <p:nvSpPr>
          <p:cNvPr id="15" name="文字方塊 14">
            <a:extLst>
              <a:ext uri="{FF2B5EF4-FFF2-40B4-BE49-F238E27FC236}">
                <a16:creationId xmlns:a16="http://schemas.microsoft.com/office/drawing/2014/main" id="{FF382275-0308-7D8C-97C5-8D465F86AA0D}"/>
              </a:ext>
            </a:extLst>
          </p:cNvPr>
          <p:cNvSpPr txBox="1"/>
          <p:nvPr/>
        </p:nvSpPr>
        <p:spPr>
          <a:xfrm>
            <a:off x="8568496" y="1710220"/>
            <a:ext cx="3024336" cy="1371788"/>
          </a:xfrm>
          <a:prstGeom prst="rect">
            <a:avLst/>
          </a:prstGeom>
          <a:noFill/>
        </p:spPr>
        <p:txBody>
          <a:bodyPr wrap="square">
            <a:spAutoFit/>
          </a:bodyPr>
          <a:lstStyle/>
          <a:p>
            <a:r>
              <a:rPr lang="en-US" altLang="zh-CN" sz="2800" b="1" dirty="0">
                <a:solidFill>
                  <a:srgbClr val="FFFF00"/>
                </a:solidFill>
              </a:rPr>
              <a:t>Freedom from both oneness and multiplicity</a:t>
            </a:r>
          </a:p>
        </p:txBody>
      </p:sp>
      <p:sp>
        <p:nvSpPr>
          <p:cNvPr id="16" name="文字方塊 15">
            <a:extLst>
              <a:ext uri="{FF2B5EF4-FFF2-40B4-BE49-F238E27FC236}">
                <a16:creationId xmlns:a16="http://schemas.microsoft.com/office/drawing/2014/main" id="{DDA95B44-B733-F539-37E3-154D49C965BA}"/>
              </a:ext>
            </a:extLst>
          </p:cNvPr>
          <p:cNvSpPr txBox="1"/>
          <p:nvPr/>
        </p:nvSpPr>
        <p:spPr>
          <a:xfrm>
            <a:off x="8567772" y="3429000"/>
            <a:ext cx="2894256" cy="1371788"/>
          </a:xfrm>
          <a:prstGeom prst="rect">
            <a:avLst/>
          </a:prstGeom>
          <a:noFill/>
        </p:spPr>
        <p:txBody>
          <a:bodyPr wrap="square">
            <a:spAutoFit/>
          </a:bodyPr>
          <a:lstStyle/>
          <a:p>
            <a:r>
              <a:rPr lang="en-US" altLang="zh-CN" sz="2800" dirty="0">
                <a:solidFill>
                  <a:srgbClr val="FFFF00"/>
                </a:solidFill>
              </a:rPr>
              <a:t>Transcendence even of transcendence</a:t>
            </a:r>
          </a:p>
        </p:txBody>
      </p:sp>
      <p:sp>
        <p:nvSpPr>
          <p:cNvPr id="19" name="矩形 18">
            <a:extLst>
              <a:ext uri="{FF2B5EF4-FFF2-40B4-BE49-F238E27FC236}">
                <a16:creationId xmlns:a16="http://schemas.microsoft.com/office/drawing/2014/main" id="{84E0F152-CC0C-A0DD-1C6E-CF6EF84CC498}"/>
              </a:ext>
            </a:extLst>
          </p:cNvPr>
          <p:cNvSpPr/>
          <p:nvPr/>
        </p:nvSpPr>
        <p:spPr>
          <a:xfrm>
            <a:off x="49819" y="3068960"/>
            <a:ext cx="12187249" cy="3735271"/>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0" name="文字方塊 19">
            <a:extLst>
              <a:ext uri="{FF2B5EF4-FFF2-40B4-BE49-F238E27FC236}">
                <a16:creationId xmlns:a16="http://schemas.microsoft.com/office/drawing/2014/main" id="{93D09FE2-18D7-FF67-684C-EDE2D438ECA9}"/>
              </a:ext>
            </a:extLst>
          </p:cNvPr>
          <p:cNvSpPr txBox="1"/>
          <p:nvPr/>
        </p:nvSpPr>
        <p:spPr>
          <a:xfrm>
            <a:off x="329694" y="3237998"/>
            <a:ext cx="11809312" cy="3566233"/>
          </a:xfrm>
          <a:prstGeom prst="rect">
            <a:avLst/>
          </a:prstGeom>
          <a:noFill/>
          <a:ln>
            <a:noFill/>
          </a:ln>
        </p:spPr>
        <p:txBody>
          <a:bodyPr wrap="square" rtlCol="0">
            <a:spAutoFit/>
          </a:bodyPr>
          <a:lstStyle/>
          <a:p>
            <a:pPr>
              <a:lnSpc>
                <a:spcPts val="34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what do you think? If a good son or good daughter were to take all the worlds contained in the trichiliocosm and crush them into tiny particles, would these particles not be numerous?” “Extremely numerous, World-honored One. And why? If these numerous tiny particles had real existence, the Buddha would not call them numerous tiny particles. What does this mean? Those things that the Buddha calls ‘numerous tiny particles’ are not (the nature of) numerous tiny particles. Therefore they are called numerous tiny particles. </a:t>
            </a:r>
          </a:p>
        </p:txBody>
      </p:sp>
    </p:spTree>
    <p:extLst>
      <p:ext uri="{BB962C8B-B14F-4D97-AF65-F5344CB8AC3E}">
        <p14:creationId xmlns:p14="http://schemas.microsoft.com/office/powerpoint/2010/main" val="26037847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4FDAAB5B-6B02-A5D5-732A-68049BFBC60F}"/>
              </a:ext>
            </a:extLst>
          </p:cNvPr>
          <p:cNvSpPr txBox="1"/>
          <p:nvPr/>
        </p:nvSpPr>
        <p:spPr>
          <a:xfrm>
            <a:off x="9828" y="2396114"/>
            <a:ext cx="2645450" cy="2246769"/>
          </a:xfrm>
          <a:prstGeom prst="rect">
            <a:avLst/>
          </a:prstGeom>
          <a:noFill/>
        </p:spPr>
        <p:txBody>
          <a:bodyPr wrap="square">
            <a:spAutoFit/>
          </a:bodyPr>
          <a:lstStyle/>
          <a:p>
            <a:r>
              <a:rPr lang="en-US" altLang="zh-CN" sz="2800" b="1" dirty="0">
                <a:solidFill>
                  <a:srgbClr val="FFFF00"/>
                </a:solidFill>
              </a:rPr>
              <a:t>Ultimately abide in non-attachment to attain </a:t>
            </a:r>
            <a:r>
              <a:rPr lang="en-US" altLang="zh-CN" sz="2800" b="1" dirty="0" err="1">
                <a:solidFill>
                  <a:srgbClr val="FFFF00"/>
                </a:solidFill>
              </a:rPr>
              <a:t>realisation</a:t>
            </a:r>
            <a:endParaRPr lang="en-US" altLang="zh-CN" sz="2800" b="1" dirty="0">
              <a:solidFill>
                <a:srgbClr val="FFFF00"/>
              </a:solidFill>
            </a:endParaRPr>
          </a:p>
        </p:txBody>
      </p:sp>
      <p:sp>
        <p:nvSpPr>
          <p:cNvPr id="5" name="左大括弧 4">
            <a:extLst>
              <a:ext uri="{FF2B5EF4-FFF2-40B4-BE49-F238E27FC236}">
                <a16:creationId xmlns:a16="http://schemas.microsoft.com/office/drawing/2014/main" id="{47172AC0-E29C-93C6-F460-D939F1B4CA46}"/>
              </a:ext>
            </a:extLst>
          </p:cNvPr>
          <p:cNvSpPr/>
          <p:nvPr/>
        </p:nvSpPr>
        <p:spPr>
          <a:xfrm>
            <a:off x="2494012" y="1580891"/>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1D778251-6EC2-3C78-2406-5A5D77771DCC}"/>
              </a:ext>
            </a:extLst>
          </p:cNvPr>
          <p:cNvSpPr txBox="1"/>
          <p:nvPr/>
        </p:nvSpPr>
        <p:spPr>
          <a:xfrm>
            <a:off x="2811936" y="512771"/>
            <a:ext cx="4049231" cy="1815882"/>
          </a:xfrm>
          <a:prstGeom prst="rect">
            <a:avLst/>
          </a:prstGeom>
          <a:noFill/>
        </p:spPr>
        <p:txBody>
          <a:bodyPr wrap="square">
            <a:spAutoFit/>
          </a:bodyPr>
          <a:lstStyle/>
          <a:p>
            <a:r>
              <a:rPr lang="en-US" altLang="zh-CN" sz="2800" dirty="0">
                <a:solidFill>
                  <a:srgbClr val="FFFF00"/>
                </a:solidFill>
              </a:rPr>
              <a:t>Illuminating the equal Dharma-realm thereby revealing phenomenal non-self</a:t>
            </a:r>
          </a:p>
        </p:txBody>
      </p:sp>
      <p:sp>
        <p:nvSpPr>
          <p:cNvPr id="7" name="文字方塊 6">
            <a:extLst>
              <a:ext uri="{FF2B5EF4-FFF2-40B4-BE49-F238E27FC236}">
                <a16:creationId xmlns:a16="http://schemas.microsoft.com/office/drawing/2014/main" id="{859C6251-7EA0-B512-D304-0E795435BC07}"/>
              </a:ext>
            </a:extLst>
          </p:cNvPr>
          <p:cNvSpPr txBox="1"/>
          <p:nvPr/>
        </p:nvSpPr>
        <p:spPr>
          <a:xfrm>
            <a:off x="2746343" y="4313621"/>
            <a:ext cx="3492086" cy="2246769"/>
          </a:xfrm>
          <a:prstGeom prst="rect">
            <a:avLst/>
          </a:prstGeom>
          <a:noFill/>
        </p:spPr>
        <p:txBody>
          <a:bodyPr wrap="square">
            <a:spAutoFit/>
          </a:bodyPr>
          <a:lstStyle/>
          <a:p>
            <a:r>
              <a:rPr lang="en-US" altLang="zh-CN" sz="2800" b="1" dirty="0">
                <a:solidFill>
                  <a:srgbClr val="FFFF00"/>
                </a:solidFill>
              </a:rPr>
              <a:t>Expounding the emptiness-nature of all dharmas culminating in their non-arising</a:t>
            </a:r>
          </a:p>
        </p:txBody>
      </p:sp>
      <p:sp>
        <p:nvSpPr>
          <p:cNvPr id="8" name="左大括弧 7">
            <a:extLst>
              <a:ext uri="{FF2B5EF4-FFF2-40B4-BE49-F238E27FC236}">
                <a16:creationId xmlns:a16="http://schemas.microsoft.com/office/drawing/2014/main" id="{AC0CA363-6279-0DFC-82C6-5767F2ECCAD7}"/>
              </a:ext>
            </a:extLst>
          </p:cNvPr>
          <p:cNvSpPr/>
          <p:nvPr/>
        </p:nvSpPr>
        <p:spPr>
          <a:xfrm>
            <a:off x="5975969" y="2767720"/>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9" name="文字方塊 8">
            <a:extLst>
              <a:ext uri="{FF2B5EF4-FFF2-40B4-BE49-F238E27FC236}">
                <a16:creationId xmlns:a16="http://schemas.microsoft.com/office/drawing/2014/main" id="{E7895F87-50A1-1B9C-FE1E-4808E66F88B9}"/>
              </a:ext>
            </a:extLst>
          </p:cNvPr>
          <p:cNvSpPr txBox="1"/>
          <p:nvPr/>
        </p:nvSpPr>
        <p:spPr>
          <a:xfrm>
            <a:off x="6296501" y="2029432"/>
            <a:ext cx="2102167" cy="1815882"/>
          </a:xfrm>
          <a:prstGeom prst="rect">
            <a:avLst/>
          </a:prstGeom>
          <a:noFill/>
        </p:spPr>
        <p:txBody>
          <a:bodyPr wrap="square">
            <a:spAutoFit/>
          </a:bodyPr>
          <a:lstStyle/>
          <a:p>
            <a:r>
              <a:rPr lang="en-US" altLang="zh-CN" sz="2800" b="1" dirty="0">
                <a:solidFill>
                  <a:srgbClr val="FFFF00"/>
                </a:solidFill>
              </a:rPr>
              <a:t>Dissolve phenomena to merge with essence</a:t>
            </a:r>
          </a:p>
        </p:txBody>
      </p:sp>
      <p:sp>
        <p:nvSpPr>
          <p:cNvPr id="10" name="文字方塊 9">
            <a:extLst>
              <a:ext uri="{FF2B5EF4-FFF2-40B4-BE49-F238E27FC236}">
                <a16:creationId xmlns:a16="http://schemas.microsoft.com/office/drawing/2014/main" id="{53E03CA4-7D24-85F8-0EFF-1BF567802C70}"/>
              </a:ext>
            </a:extLst>
          </p:cNvPr>
          <p:cNvSpPr txBox="1"/>
          <p:nvPr/>
        </p:nvSpPr>
        <p:spPr>
          <a:xfrm>
            <a:off x="6238429" y="4852317"/>
            <a:ext cx="2304255" cy="1371788"/>
          </a:xfrm>
          <a:prstGeom prst="rect">
            <a:avLst/>
          </a:prstGeom>
          <a:noFill/>
        </p:spPr>
        <p:txBody>
          <a:bodyPr wrap="square">
            <a:spAutoFit/>
          </a:bodyPr>
          <a:lstStyle/>
          <a:p>
            <a:r>
              <a:rPr lang="en-US" altLang="zh-CN" sz="2800" dirty="0">
                <a:solidFill>
                  <a:srgbClr val="FFFF00"/>
                </a:solidFill>
              </a:rPr>
              <a:t>Culminate in primordial non-arising</a:t>
            </a:r>
          </a:p>
        </p:txBody>
      </p:sp>
      <p:sp>
        <p:nvSpPr>
          <p:cNvPr id="11" name="左大括弧 10">
            <a:extLst>
              <a:ext uri="{FF2B5EF4-FFF2-40B4-BE49-F238E27FC236}">
                <a16:creationId xmlns:a16="http://schemas.microsoft.com/office/drawing/2014/main" id="{0394D450-92F3-FBE0-07CD-E803D192333D}"/>
              </a:ext>
            </a:extLst>
          </p:cNvPr>
          <p:cNvSpPr/>
          <p:nvPr/>
        </p:nvSpPr>
        <p:spPr>
          <a:xfrm>
            <a:off x="8254652" y="1196752"/>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0B6AE231-1716-F5CA-529D-9166DA25823A}"/>
              </a:ext>
            </a:extLst>
          </p:cNvPr>
          <p:cNvSpPr txBox="1"/>
          <p:nvPr/>
        </p:nvSpPr>
        <p:spPr>
          <a:xfrm>
            <a:off x="8567772" y="528873"/>
            <a:ext cx="2894256" cy="954107"/>
          </a:xfrm>
          <a:prstGeom prst="rect">
            <a:avLst/>
          </a:prstGeom>
          <a:noFill/>
        </p:spPr>
        <p:txBody>
          <a:bodyPr wrap="square">
            <a:spAutoFit/>
          </a:bodyPr>
          <a:lstStyle/>
          <a:p>
            <a:r>
              <a:rPr lang="en-US" altLang="zh-CN" sz="2800" dirty="0">
                <a:solidFill>
                  <a:srgbClr val="FFFF00"/>
                </a:solidFill>
              </a:rPr>
              <a:t>Transcendence of coming and going</a:t>
            </a:r>
          </a:p>
        </p:txBody>
      </p:sp>
      <p:sp>
        <p:nvSpPr>
          <p:cNvPr id="13" name="文字方塊 12">
            <a:extLst>
              <a:ext uri="{FF2B5EF4-FFF2-40B4-BE49-F238E27FC236}">
                <a16:creationId xmlns:a16="http://schemas.microsoft.com/office/drawing/2014/main" id="{A73345C2-1936-F1A0-F01F-30E89B8F0BC8}"/>
              </a:ext>
            </a:extLst>
          </p:cNvPr>
          <p:cNvSpPr txBox="1"/>
          <p:nvPr/>
        </p:nvSpPr>
        <p:spPr>
          <a:xfrm>
            <a:off x="8568496" y="1710220"/>
            <a:ext cx="3024336" cy="1371788"/>
          </a:xfrm>
          <a:prstGeom prst="rect">
            <a:avLst/>
          </a:prstGeom>
          <a:noFill/>
        </p:spPr>
        <p:txBody>
          <a:bodyPr wrap="square">
            <a:spAutoFit/>
          </a:bodyPr>
          <a:lstStyle/>
          <a:p>
            <a:r>
              <a:rPr lang="en-US" altLang="zh-CN" sz="2800" b="1" dirty="0">
                <a:solidFill>
                  <a:srgbClr val="FFFF00"/>
                </a:solidFill>
              </a:rPr>
              <a:t>Freedom from both oneness and multiplicity</a:t>
            </a:r>
          </a:p>
        </p:txBody>
      </p:sp>
      <p:sp>
        <p:nvSpPr>
          <p:cNvPr id="14" name="文字方塊 13">
            <a:extLst>
              <a:ext uri="{FF2B5EF4-FFF2-40B4-BE49-F238E27FC236}">
                <a16:creationId xmlns:a16="http://schemas.microsoft.com/office/drawing/2014/main" id="{BE4EF37F-92BC-0A3A-509B-615BD7C086A0}"/>
              </a:ext>
            </a:extLst>
          </p:cNvPr>
          <p:cNvSpPr txBox="1"/>
          <p:nvPr/>
        </p:nvSpPr>
        <p:spPr>
          <a:xfrm>
            <a:off x="8567772" y="3429000"/>
            <a:ext cx="2894256" cy="1371788"/>
          </a:xfrm>
          <a:prstGeom prst="rect">
            <a:avLst/>
          </a:prstGeom>
          <a:noFill/>
        </p:spPr>
        <p:txBody>
          <a:bodyPr wrap="square">
            <a:spAutoFit/>
          </a:bodyPr>
          <a:lstStyle/>
          <a:p>
            <a:r>
              <a:rPr lang="en-US" altLang="zh-CN" sz="2800" dirty="0">
                <a:solidFill>
                  <a:srgbClr val="FFFF00"/>
                </a:solidFill>
              </a:rPr>
              <a:t>Transcendence even of transcendence</a:t>
            </a:r>
          </a:p>
        </p:txBody>
      </p:sp>
      <p:sp>
        <p:nvSpPr>
          <p:cNvPr id="15" name="矩形 14">
            <a:extLst>
              <a:ext uri="{FF2B5EF4-FFF2-40B4-BE49-F238E27FC236}">
                <a16:creationId xmlns:a16="http://schemas.microsoft.com/office/drawing/2014/main" id="{5AD1D677-4359-6403-E55B-7B23778715A9}"/>
              </a:ext>
            </a:extLst>
          </p:cNvPr>
          <p:cNvSpPr/>
          <p:nvPr/>
        </p:nvSpPr>
        <p:spPr>
          <a:xfrm>
            <a:off x="49819" y="3068960"/>
            <a:ext cx="12187249" cy="3735271"/>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文字方塊 15">
            <a:extLst>
              <a:ext uri="{FF2B5EF4-FFF2-40B4-BE49-F238E27FC236}">
                <a16:creationId xmlns:a16="http://schemas.microsoft.com/office/drawing/2014/main" id="{53828181-14AF-5255-B9A1-568C5BEA3165}"/>
              </a:ext>
            </a:extLst>
          </p:cNvPr>
          <p:cNvSpPr txBox="1"/>
          <p:nvPr/>
        </p:nvSpPr>
        <p:spPr>
          <a:xfrm>
            <a:off x="329694" y="3237998"/>
            <a:ext cx="11809312" cy="3130216"/>
          </a:xfrm>
          <a:prstGeom prst="rect">
            <a:avLst/>
          </a:prstGeom>
          <a:noFill/>
          <a:ln>
            <a:noFill/>
          </a:ln>
        </p:spPr>
        <p:txBody>
          <a:bodyPr wrap="square" rtlCol="0">
            <a:spAutoFit/>
          </a:bodyPr>
          <a:lstStyle/>
          <a:p>
            <a:pPr>
              <a:lnSpc>
                <a:spcPts val="3400"/>
              </a:lnSpc>
            </a:pPr>
            <a:r>
              <a:rPr lang="en-US" altLang="zh-CN" sz="2800" b="1" dirty="0">
                <a:solidFill>
                  <a:schemeClr val="bg1"/>
                </a:solidFill>
              </a:rPr>
              <a:t>World-honored One. That which the Tathāgata calls ‘all the worlds in the trichiliocosm’ are actually not (the nature of) worlds. Therefore they are called worlds. Why? To the extent that these worlds really exist, they do so as a composite. The Tathāgata teaches that composites are not (the nature of) composites. Therefore they are called composites.”</a:t>
            </a:r>
          </a:p>
          <a:p>
            <a:pPr>
              <a:lnSpc>
                <a:spcPts val="34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a composite is something that is ineffable. Only immature beings attach to such phenomena.”</a:t>
            </a:r>
          </a:p>
        </p:txBody>
      </p:sp>
    </p:spTree>
    <p:extLst>
      <p:ext uri="{BB962C8B-B14F-4D97-AF65-F5344CB8AC3E}">
        <p14:creationId xmlns:p14="http://schemas.microsoft.com/office/powerpoint/2010/main" val="2438538167"/>
      </p:ext>
    </p:extLst>
  </p:cSld>
  <p:clrMapOvr>
    <a:overrideClrMapping bg1="lt1" tx1="dk1" bg2="lt2" tx2="dk2" accent1="accent1" accent2="accent2" accent3="accent3" accent4="accent4" accent5="accent5" accent6="accent6" hlink="hlink" folHlink="folHlink"/>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A57C66B1-68CB-A6E3-B4C8-208A4DCEB14A}"/>
              </a:ext>
            </a:extLst>
          </p:cNvPr>
          <p:cNvSpPr txBox="1"/>
          <p:nvPr/>
        </p:nvSpPr>
        <p:spPr>
          <a:xfrm>
            <a:off x="9828" y="2396114"/>
            <a:ext cx="2645450" cy="2246769"/>
          </a:xfrm>
          <a:prstGeom prst="rect">
            <a:avLst/>
          </a:prstGeom>
          <a:noFill/>
        </p:spPr>
        <p:txBody>
          <a:bodyPr wrap="square">
            <a:spAutoFit/>
          </a:bodyPr>
          <a:lstStyle/>
          <a:p>
            <a:r>
              <a:rPr lang="en-US" altLang="zh-CN" sz="2800" b="1" dirty="0">
                <a:solidFill>
                  <a:srgbClr val="FFFF00"/>
                </a:solidFill>
              </a:rPr>
              <a:t>Ultimately abide in non-attachment to attain </a:t>
            </a:r>
            <a:r>
              <a:rPr lang="en-US" altLang="zh-CN" sz="2800" b="1" dirty="0" err="1">
                <a:solidFill>
                  <a:srgbClr val="FFFF00"/>
                </a:solidFill>
              </a:rPr>
              <a:t>realisation</a:t>
            </a:r>
            <a:endParaRPr lang="en-US" altLang="zh-CN" sz="2800" b="1" dirty="0">
              <a:solidFill>
                <a:srgbClr val="FFFF00"/>
              </a:solidFill>
            </a:endParaRPr>
          </a:p>
        </p:txBody>
      </p:sp>
      <p:sp>
        <p:nvSpPr>
          <p:cNvPr id="5" name="左大括弧 4">
            <a:extLst>
              <a:ext uri="{FF2B5EF4-FFF2-40B4-BE49-F238E27FC236}">
                <a16:creationId xmlns:a16="http://schemas.microsoft.com/office/drawing/2014/main" id="{B536009F-B9E4-22D3-AB50-78A84971B88E}"/>
              </a:ext>
            </a:extLst>
          </p:cNvPr>
          <p:cNvSpPr/>
          <p:nvPr/>
        </p:nvSpPr>
        <p:spPr>
          <a:xfrm>
            <a:off x="2494012" y="1580891"/>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E962E50C-CB73-1A9F-70CA-7660B206FE60}"/>
              </a:ext>
            </a:extLst>
          </p:cNvPr>
          <p:cNvSpPr txBox="1"/>
          <p:nvPr/>
        </p:nvSpPr>
        <p:spPr>
          <a:xfrm>
            <a:off x="2811936" y="512771"/>
            <a:ext cx="4049231" cy="1815882"/>
          </a:xfrm>
          <a:prstGeom prst="rect">
            <a:avLst/>
          </a:prstGeom>
          <a:noFill/>
        </p:spPr>
        <p:txBody>
          <a:bodyPr wrap="square">
            <a:spAutoFit/>
          </a:bodyPr>
          <a:lstStyle/>
          <a:p>
            <a:r>
              <a:rPr lang="en-US" altLang="zh-CN" sz="2800" dirty="0">
                <a:solidFill>
                  <a:srgbClr val="FFFF00"/>
                </a:solidFill>
              </a:rPr>
              <a:t>Illuminating the equal Dharma-realm thereby revealing phenomenal non-self</a:t>
            </a:r>
          </a:p>
        </p:txBody>
      </p:sp>
      <p:sp>
        <p:nvSpPr>
          <p:cNvPr id="7" name="文字方塊 6">
            <a:extLst>
              <a:ext uri="{FF2B5EF4-FFF2-40B4-BE49-F238E27FC236}">
                <a16:creationId xmlns:a16="http://schemas.microsoft.com/office/drawing/2014/main" id="{7C634D44-E170-16DA-FE83-3777FB3DA619}"/>
              </a:ext>
            </a:extLst>
          </p:cNvPr>
          <p:cNvSpPr txBox="1"/>
          <p:nvPr/>
        </p:nvSpPr>
        <p:spPr>
          <a:xfrm>
            <a:off x="2746343" y="4313621"/>
            <a:ext cx="3492086" cy="2246769"/>
          </a:xfrm>
          <a:prstGeom prst="rect">
            <a:avLst/>
          </a:prstGeom>
          <a:noFill/>
        </p:spPr>
        <p:txBody>
          <a:bodyPr wrap="square">
            <a:spAutoFit/>
          </a:bodyPr>
          <a:lstStyle/>
          <a:p>
            <a:r>
              <a:rPr lang="en-US" altLang="zh-CN" sz="2800" b="1" dirty="0">
                <a:solidFill>
                  <a:srgbClr val="FFFF00"/>
                </a:solidFill>
              </a:rPr>
              <a:t>Expounding the emptiness-nature of all dharmas culminating in their non-arising</a:t>
            </a:r>
          </a:p>
        </p:txBody>
      </p:sp>
      <p:sp>
        <p:nvSpPr>
          <p:cNvPr id="8" name="左大括弧 7">
            <a:extLst>
              <a:ext uri="{FF2B5EF4-FFF2-40B4-BE49-F238E27FC236}">
                <a16:creationId xmlns:a16="http://schemas.microsoft.com/office/drawing/2014/main" id="{BEAAA892-23DA-FCE1-654A-A71FACEA7AA8}"/>
              </a:ext>
            </a:extLst>
          </p:cNvPr>
          <p:cNvSpPr/>
          <p:nvPr/>
        </p:nvSpPr>
        <p:spPr>
          <a:xfrm>
            <a:off x="5975969" y="2767720"/>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9" name="文字方塊 8">
            <a:extLst>
              <a:ext uri="{FF2B5EF4-FFF2-40B4-BE49-F238E27FC236}">
                <a16:creationId xmlns:a16="http://schemas.microsoft.com/office/drawing/2014/main" id="{17066052-7218-644D-7662-64183B079749}"/>
              </a:ext>
            </a:extLst>
          </p:cNvPr>
          <p:cNvSpPr txBox="1"/>
          <p:nvPr/>
        </p:nvSpPr>
        <p:spPr>
          <a:xfrm>
            <a:off x="6296501" y="2029432"/>
            <a:ext cx="2102167" cy="1815882"/>
          </a:xfrm>
          <a:prstGeom prst="rect">
            <a:avLst/>
          </a:prstGeom>
          <a:noFill/>
        </p:spPr>
        <p:txBody>
          <a:bodyPr wrap="square">
            <a:spAutoFit/>
          </a:bodyPr>
          <a:lstStyle/>
          <a:p>
            <a:r>
              <a:rPr lang="en-US" altLang="zh-CN" sz="2800" b="1" dirty="0">
                <a:solidFill>
                  <a:srgbClr val="FFFF00"/>
                </a:solidFill>
              </a:rPr>
              <a:t>Dissolve phenomena to merge with essence</a:t>
            </a:r>
          </a:p>
        </p:txBody>
      </p:sp>
      <p:sp>
        <p:nvSpPr>
          <p:cNvPr id="10" name="文字方塊 9">
            <a:extLst>
              <a:ext uri="{FF2B5EF4-FFF2-40B4-BE49-F238E27FC236}">
                <a16:creationId xmlns:a16="http://schemas.microsoft.com/office/drawing/2014/main" id="{AA5407FA-2B90-56B4-A284-2B93DF4015FB}"/>
              </a:ext>
            </a:extLst>
          </p:cNvPr>
          <p:cNvSpPr txBox="1"/>
          <p:nvPr/>
        </p:nvSpPr>
        <p:spPr>
          <a:xfrm>
            <a:off x="6238429" y="4852317"/>
            <a:ext cx="2304255" cy="1371788"/>
          </a:xfrm>
          <a:prstGeom prst="rect">
            <a:avLst/>
          </a:prstGeom>
          <a:noFill/>
        </p:spPr>
        <p:txBody>
          <a:bodyPr wrap="square">
            <a:spAutoFit/>
          </a:bodyPr>
          <a:lstStyle/>
          <a:p>
            <a:r>
              <a:rPr lang="en-US" altLang="zh-CN" sz="2800" dirty="0">
                <a:solidFill>
                  <a:srgbClr val="FFFF00"/>
                </a:solidFill>
              </a:rPr>
              <a:t>Culminate in primordial non-arising</a:t>
            </a:r>
          </a:p>
        </p:txBody>
      </p:sp>
      <p:sp>
        <p:nvSpPr>
          <p:cNvPr id="11" name="左大括弧 10">
            <a:extLst>
              <a:ext uri="{FF2B5EF4-FFF2-40B4-BE49-F238E27FC236}">
                <a16:creationId xmlns:a16="http://schemas.microsoft.com/office/drawing/2014/main" id="{9913D738-6DAF-4D87-B458-B6AE609CAC09}"/>
              </a:ext>
            </a:extLst>
          </p:cNvPr>
          <p:cNvSpPr/>
          <p:nvPr/>
        </p:nvSpPr>
        <p:spPr>
          <a:xfrm>
            <a:off x="8254652" y="1196752"/>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E5C49964-C65E-CB69-FF23-1A9122C00240}"/>
              </a:ext>
            </a:extLst>
          </p:cNvPr>
          <p:cNvSpPr txBox="1"/>
          <p:nvPr/>
        </p:nvSpPr>
        <p:spPr>
          <a:xfrm>
            <a:off x="8567772" y="528873"/>
            <a:ext cx="2894256" cy="954107"/>
          </a:xfrm>
          <a:prstGeom prst="rect">
            <a:avLst/>
          </a:prstGeom>
          <a:noFill/>
        </p:spPr>
        <p:txBody>
          <a:bodyPr wrap="square">
            <a:spAutoFit/>
          </a:bodyPr>
          <a:lstStyle/>
          <a:p>
            <a:r>
              <a:rPr lang="en-US" altLang="zh-CN" sz="2800" dirty="0">
                <a:solidFill>
                  <a:srgbClr val="FFFF00"/>
                </a:solidFill>
              </a:rPr>
              <a:t>Transcendence of coming and going</a:t>
            </a:r>
          </a:p>
        </p:txBody>
      </p:sp>
      <p:sp>
        <p:nvSpPr>
          <p:cNvPr id="13" name="文字方塊 12">
            <a:extLst>
              <a:ext uri="{FF2B5EF4-FFF2-40B4-BE49-F238E27FC236}">
                <a16:creationId xmlns:a16="http://schemas.microsoft.com/office/drawing/2014/main" id="{72F4B244-7127-71A0-6036-41FE3A61AA68}"/>
              </a:ext>
            </a:extLst>
          </p:cNvPr>
          <p:cNvSpPr txBox="1"/>
          <p:nvPr/>
        </p:nvSpPr>
        <p:spPr>
          <a:xfrm>
            <a:off x="8568496" y="1710220"/>
            <a:ext cx="3024336" cy="1371788"/>
          </a:xfrm>
          <a:prstGeom prst="rect">
            <a:avLst/>
          </a:prstGeom>
          <a:noFill/>
        </p:spPr>
        <p:txBody>
          <a:bodyPr wrap="square">
            <a:spAutoFit/>
          </a:bodyPr>
          <a:lstStyle/>
          <a:p>
            <a:r>
              <a:rPr lang="en-US" altLang="zh-CN" sz="2800" dirty="0">
                <a:solidFill>
                  <a:srgbClr val="FFFF00"/>
                </a:solidFill>
              </a:rPr>
              <a:t>Freedom from both oneness and multiplicity</a:t>
            </a:r>
          </a:p>
        </p:txBody>
      </p:sp>
      <p:sp>
        <p:nvSpPr>
          <p:cNvPr id="14" name="文字方塊 13">
            <a:extLst>
              <a:ext uri="{FF2B5EF4-FFF2-40B4-BE49-F238E27FC236}">
                <a16:creationId xmlns:a16="http://schemas.microsoft.com/office/drawing/2014/main" id="{8D667FB5-23A2-F928-D699-C2D152BF9293}"/>
              </a:ext>
            </a:extLst>
          </p:cNvPr>
          <p:cNvSpPr txBox="1"/>
          <p:nvPr/>
        </p:nvSpPr>
        <p:spPr>
          <a:xfrm>
            <a:off x="8567772" y="3429000"/>
            <a:ext cx="2894256" cy="1371788"/>
          </a:xfrm>
          <a:prstGeom prst="rect">
            <a:avLst/>
          </a:prstGeom>
          <a:noFill/>
        </p:spPr>
        <p:txBody>
          <a:bodyPr wrap="square">
            <a:spAutoFit/>
          </a:bodyPr>
          <a:lstStyle/>
          <a:p>
            <a:r>
              <a:rPr lang="en-US" altLang="zh-CN" sz="2800" b="1" dirty="0">
                <a:solidFill>
                  <a:srgbClr val="FFFF00"/>
                </a:solidFill>
              </a:rPr>
              <a:t>Transcendence even of transcendence</a:t>
            </a:r>
          </a:p>
        </p:txBody>
      </p:sp>
      <p:sp>
        <p:nvSpPr>
          <p:cNvPr id="17" name="矩形 16">
            <a:extLst>
              <a:ext uri="{FF2B5EF4-FFF2-40B4-BE49-F238E27FC236}">
                <a16:creationId xmlns:a16="http://schemas.microsoft.com/office/drawing/2014/main" id="{7F431D09-2672-D7CF-9551-4D2242E4A46C}"/>
              </a:ext>
            </a:extLst>
          </p:cNvPr>
          <p:cNvSpPr/>
          <p:nvPr/>
        </p:nvSpPr>
        <p:spPr>
          <a:xfrm>
            <a:off x="49819" y="-27383"/>
            <a:ext cx="12187249" cy="3600400"/>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8" name="文字方塊 17">
            <a:extLst>
              <a:ext uri="{FF2B5EF4-FFF2-40B4-BE49-F238E27FC236}">
                <a16:creationId xmlns:a16="http://schemas.microsoft.com/office/drawing/2014/main" id="{F6DB3BE3-9E63-23F9-5610-01544DC9BCB3}"/>
              </a:ext>
            </a:extLst>
          </p:cNvPr>
          <p:cNvSpPr txBox="1"/>
          <p:nvPr/>
        </p:nvSpPr>
        <p:spPr>
          <a:xfrm>
            <a:off x="327290" y="9684"/>
            <a:ext cx="11809312" cy="3554819"/>
          </a:xfrm>
          <a:prstGeom prst="rect">
            <a:avLst/>
          </a:prstGeom>
          <a:noFill/>
          <a:ln>
            <a:noFill/>
          </a:ln>
        </p:spPr>
        <p:txBody>
          <a:bodyPr wrap="square" rtlCol="0">
            <a:spAutoFit/>
          </a:bodyPr>
          <a:lstStyle/>
          <a:p>
            <a:pPr>
              <a:lnSpc>
                <a:spcPts val="30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if someone claims that I teach the view of self, view of person, view of sentient being, or view of life span, what would you say? Has this person understood the point of my teaching?”</a:t>
            </a:r>
          </a:p>
          <a:p>
            <a:pPr>
              <a:lnSpc>
                <a:spcPts val="3000"/>
              </a:lnSpc>
            </a:pPr>
            <a:r>
              <a:rPr lang="en-US" altLang="zh-CN" sz="2800" b="1" dirty="0">
                <a:solidFill>
                  <a:schemeClr val="bg1"/>
                </a:solidFill>
              </a:rPr>
              <a:t>“World-honored One, this person has not understood the point of the Tathāgata's teaching. Why? What the World-honored One has explained as the view of self, view of person, view of sentient being, and view of life span, are actually not (the nature of) a view of self, view of person, view of sentient being, or view of life span. Therefore they are called view of self, view of person, view of sentient being, and view of life span.”</a:t>
            </a:r>
          </a:p>
        </p:txBody>
      </p:sp>
    </p:spTree>
    <p:extLst>
      <p:ext uri="{BB962C8B-B14F-4D97-AF65-F5344CB8AC3E}">
        <p14:creationId xmlns:p14="http://schemas.microsoft.com/office/powerpoint/2010/main" val="101744113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p:bld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58A04C88-4257-366C-75E9-96ECAE648923}"/>
              </a:ext>
            </a:extLst>
          </p:cNvPr>
          <p:cNvSpPr txBox="1"/>
          <p:nvPr/>
        </p:nvSpPr>
        <p:spPr>
          <a:xfrm>
            <a:off x="9828" y="2396114"/>
            <a:ext cx="2645450" cy="1815882"/>
          </a:xfrm>
          <a:prstGeom prst="rect">
            <a:avLst/>
          </a:prstGeom>
          <a:noFill/>
        </p:spPr>
        <p:txBody>
          <a:bodyPr wrap="square">
            <a:spAutoFit/>
          </a:bodyPr>
          <a:lstStyle/>
          <a:p>
            <a:r>
              <a:rPr lang="en-US" altLang="zh-CN" sz="2800" dirty="0">
                <a:solidFill>
                  <a:srgbClr val="FFFF00"/>
                </a:solidFill>
              </a:rPr>
              <a:t>Ultimately abide in non-attachment to attain </a:t>
            </a:r>
            <a:r>
              <a:rPr lang="en-US" altLang="zh-CN" sz="2800" dirty="0" err="1">
                <a:solidFill>
                  <a:srgbClr val="FFFF00"/>
                </a:solidFill>
              </a:rPr>
              <a:t>realisation</a:t>
            </a:r>
            <a:endParaRPr lang="en-US" altLang="zh-CN" sz="2800" dirty="0">
              <a:solidFill>
                <a:srgbClr val="FFFF00"/>
              </a:solidFill>
            </a:endParaRPr>
          </a:p>
        </p:txBody>
      </p:sp>
      <p:sp>
        <p:nvSpPr>
          <p:cNvPr id="5" name="左大括弧 4">
            <a:extLst>
              <a:ext uri="{FF2B5EF4-FFF2-40B4-BE49-F238E27FC236}">
                <a16:creationId xmlns:a16="http://schemas.microsoft.com/office/drawing/2014/main" id="{B2E2B019-0139-195D-B7CB-278A93E59254}"/>
              </a:ext>
            </a:extLst>
          </p:cNvPr>
          <p:cNvSpPr/>
          <p:nvPr/>
        </p:nvSpPr>
        <p:spPr>
          <a:xfrm>
            <a:off x="2494012" y="1580891"/>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6" name="文字方塊 5">
            <a:extLst>
              <a:ext uri="{FF2B5EF4-FFF2-40B4-BE49-F238E27FC236}">
                <a16:creationId xmlns:a16="http://schemas.microsoft.com/office/drawing/2014/main" id="{ADF7050F-BCB6-8107-FF15-498FEB7C36D0}"/>
              </a:ext>
            </a:extLst>
          </p:cNvPr>
          <p:cNvSpPr txBox="1"/>
          <p:nvPr/>
        </p:nvSpPr>
        <p:spPr>
          <a:xfrm>
            <a:off x="2811936" y="512771"/>
            <a:ext cx="4049231" cy="1815882"/>
          </a:xfrm>
          <a:prstGeom prst="rect">
            <a:avLst/>
          </a:prstGeom>
          <a:noFill/>
        </p:spPr>
        <p:txBody>
          <a:bodyPr wrap="square">
            <a:spAutoFit/>
          </a:bodyPr>
          <a:lstStyle/>
          <a:p>
            <a:r>
              <a:rPr lang="en-US" altLang="zh-CN" sz="2800" dirty="0">
                <a:solidFill>
                  <a:srgbClr val="FFFF00"/>
                </a:solidFill>
              </a:rPr>
              <a:t>Illuminating the equal Dharma-realm thereby revealing phenomenal non-self</a:t>
            </a:r>
          </a:p>
        </p:txBody>
      </p:sp>
      <p:sp>
        <p:nvSpPr>
          <p:cNvPr id="7" name="文字方塊 6">
            <a:extLst>
              <a:ext uri="{FF2B5EF4-FFF2-40B4-BE49-F238E27FC236}">
                <a16:creationId xmlns:a16="http://schemas.microsoft.com/office/drawing/2014/main" id="{BDF7308A-0815-3A90-D53E-9E79BE9E3077}"/>
              </a:ext>
            </a:extLst>
          </p:cNvPr>
          <p:cNvSpPr txBox="1"/>
          <p:nvPr/>
        </p:nvSpPr>
        <p:spPr>
          <a:xfrm>
            <a:off x="2746343" y="4313621"/>
            <a:ext cx="3492086" cy="2246769"/>
          </a:xfrm>
          <a:prstGeom prst="rect">
            <a:avLst/>
          </a:prstGeom>
          <a:noFill/>
        </p:spPr>
        <p:txBody>
          <a:bodyPr wrap="square">
            <a:spAutoFit/>
          </a:bodyPr>
          <a:lstStyle/>
          <a:p>
            <a:r>
              <a:rPr lang="en-US" altLang="zh-CN" sz="2800" b="1" dirty="0">
                <a:solidFill>
                  <a:srgbClr val="FFFF00"/>
                </a:solidFill>
              </a:rPr>
              <a:t>Expounding the emptiness-nature of all dharmas culminating in their non-arising</a:t>
            </a:r>
          </a:p>
        </p:txBody>
      </p:sp>
      <p:sp>
        <p:nvSpPr>
          <p:cNvPr id="8" name="左大括弧 7">
            <a:extLst>
              <a:ext uri="{FF2B5EF4-FFF2-40B4-BE49-F238E27FC236}">
                <a16:creationId xmlns:a16="http://schemas.microsoft.com/office/drawing/2014/main" id="{4DCB30E5-D7E0-3641-490A-6651187A8E1D}"/>
              </a:ext>
            </a:extLst>
          </p:cNvPr>
          <p:cNvSpPr/>
          <p:nvPr/>
        </p:nvSpPr>
        <p:spPr>
          <a:xfrm>
            <a:off x="5975969" y="2767720"/>
            <a:ext cx="262460" cy="3456385"/>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9" name="文字方塊 8">
            <a:extLst>
              <a:ext uri="{FF2B5EF4-FFF2-40B4-BE49-F238E27FC236}">
                <a16:creationId xmlns:a16="http://schemas.microsoft.com/office/drawing/2014/main" id="{3E8DED12-0E7B-13BB-DD61-11C76677B088}"/>
              </a:ext>
            </a:extLst>
          </p:cNvPr>
          <p:cNvSpPr txBox="1"/>
          <p:nvPr/>
        </p:nvSpPr>
        <p:spPr>
          <a:xfrm>
            <a:off x="6296501" y="2029432"/>
            <a:ext cx="2102167" cy="1815882"/>
          </a:xfrm>
          <a:prstGeom prst="rect">
            <a:avLst/>
          </a:prstGeom>
          <a:noFill/>
        </p:spPr>
        <p:txBody>
          <a:bodyPr wrap="square">
            <a:spAutoFit/>
          </a:bodyPr>
          <a:lstStyle/>
          <a:p>
            <a:r>
              <a:rPr lang="en-US" altLang="zh-CN" sz="2800" dirty="0">
                <a:solidFill>
                  <a:srgbClr val="FFFF00"/>
                </a:solidFill>
              </a:rPr>
              <a:t>Dissolve phenomena to merge with essence</a:t>
            </a:r>
          </a:p>
        </p:txBody>
      </p:sp>
      <p:sp>
        <p:nvSpPr>
          <p:cNvPr id="10" name="文字方塊 9">
            <a:extLst>
              <a:ext uri="{FF2B5EF4-FFF2-40B4-BE49-F238E27FC236}">
                <a16:creationId xmlns:a16="http://schemas.microsoft.com/office/drawing/2014/main" id="{D15ECB26-6370-C450-BBFD-8A22941516E6}"/>
              </a:ext>
            </a:extLst>
          </p:cNvPr>
          <p:cNvSpPr txBox="1"/>
          <p:nvPr/>
        </p:nvSpPr>
        <p:spPr>
          <a:xfrm>
            <a:off x="6238429" y="4852317"/>
            <a:ext cx="2304255" cy="1371788"/>
          </a:xfrm>
          <a:prstGeom prst="rect">
            <a:avLst/>
          </a:prstGeom>
          <a:noFill/>
        </p:spPr>
        <p:txBody>
          <a:bodyPr wrap="square">
            <a:spAutoFit/>
          </a:bodyPr>
          <a:lstStyle/>
          <a:p>
            <a:r>
              <a:rPr lang="en-US" altLang="zh-CN" sz="2800" b="1" dirty="0">
                <a:solidFill>
                  <a:srgbClr val="FFFF00"/>
                </a:solidFill>
              </a:rPr>
              <a:t>Culminate in primordial non-arising</a:t>
            </a:r>
          </a:p>
        </p:txBody>
      </p:sp>
      <p:sp>
        <p:nvSpPr>
          <p:cNvPr id="17" name="矩形 16">
            <a:extLst>
              <a:ext uri="{FF2B5EF4-FFF2-40B4-BE49-F238E27FC236}">
                <a16:creationId xmlns:a16="http://schemas.microsoft.com/office/drawing/2014/main" id="{A95D5FDE-5F56-FA19-4F89-386260DD47EF}"/>
              </a:ext>
            </a:extLst>
          </p:cNvPr>
          <p:cNvSpPr/>
          <p:nvPr/>
        </p:nvSpPr>
        <p:spPr>
          <a:xfrm>
            <a:off x="49819" y="1268759"/>
            <a:ext cx="12187249" cy="3240361"/>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8" name="文字方塊 17">
            <a:extLst>
              <a:ext uri="{FF2B5EF4-FFF2-40B4-BE49-F238E27FC236}">
                <a16:creationId xmlns:a16="http://schemas.microsoft.com/office/drawing/2014/main" id="{49C9C925-978D-5B3B-7969-C4B596DAF854}"/>
              </a:ext>
            </a:extLst>
          </p:cNvPr>
          <p:cNvSpPr txBox="1"/>
          <p:nvPr/>
        </p:nvSpPr>
        <p:spPr>
          <a:xfrm>
            <a:off x="329694" y="1437797"/>
            <a:ext cx="11809312" cy="2694199"/>
          </a:xfrm>
          <a:prstGeom prst="rect">
            <a:avLst/>
          </a:prstGeom>
          <a:noFill/>
          <a:ln>
            <a:noFill/>
          </a:ln>
        </p:spPr>
        <p:txBody>
          <a:bodyPr wrap="square" rtlCol="0">
            <a:spAutoFit/>
          </a:bodyPr>
          <a:lstStyle/>
          <a:p>
            <a:pPr>
              <a:lnSpc>
                <a:spcPts val="3400"/>
              </a:lnSpc>
            </a:pPr>
            <a:r>
              <a:rPr lang="en-US" altLang="zh-CN" sz="2800" b="1" dirty="0">
                <a:solidFill>
                  <a:schemeClr val="bg1"/>
                </a:solidFill>
              </a:rPr>
              <a:t>“</a:t>
            </a:r>
            <a:r>
              <a:rPr lang="en-US" altLang="zh-CN" sz="2800" b="1" dirty="0" err="1">
                <a:solidFill>
                  <a:schemeClr val="bg1"/>
                </a:solidFill>
              </a:rPr>
              <a:t>Subhūti</a:t>
            </a:r>
            <a:r>
              <a:rPr lang="en-US" altLang="zh-CN" sz="2800" b="1" dirty="0">
                <a:solidFill>
                  <a:schemeClr val="bg1"/>
                </a:solidFill>
              </a:rPr>
              <a:t>, the person who gives rise to the aspiration for peerless perfect enlightenment, should, in regard to all phenomena, think like this, discern like this, and believe and understand like this. One should not give rise to signs for phenomena (dharma). </a:t>
            </a:r>
            <a:r>
              <a:rPr lang="en-US" altLang="zh-CN" sz="2800" b="1" dirty="0" err="1">
                <a:solidFill>
                  <a:schemeClr val="bg1"/>
                </a:solidFill>
              </a:rPr>
              <a:t>Subhūti</a:t>
            </a:r>
            <a:r>
              <a:rPr lang="en-US" altLang="zh-CN" sz="2800" b="1" dirty="0">
                <a:solidFill>
                  <a:schemeClr val="bg1"/>
                </a:solidFill>
              </a:rPr>
              <a:t>, the Tathāgata has explained that these so-called signs of phenomena are precisely not (the nature of) signs of phenomena. Therefore they are called signs of phenomena.”</a:t>
            </a:r>
          </a:p>
        </p:txBody>
      </p:sp>
    </p:spTree>
    <p:extLst>
      <p:ext uri="{BB962C8B-B14F-4D97-AF65-F5344CB8AC3E}">
        <p14:creationId xmlns:p14="http://schemas.microsoft.com/office/powerpoint/2010/main" val="189540515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p:bld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左大括弧 3">
            <a:extLst>
              <a:ext uri="{FF2B5EF4-FFF2-40B4-BE49-F238E27FC236}">
                <a16:creationId xmlns:a16="http://schemas.microsoft.com/office/drawing/2014/main" id="{2B60089C-868F-AB46-26E2-41367DA46D1F}"/>
              </a:ext>
            </a:extLst>
          </p:cNvPr>
          <p:cNvSpPr/>
          <p:nvPr/>
        </p:nvSpPr>
        <p:spPr>
          <a:xfrm>
            <a:off x="261764" y="884606"/>
            <a:ext cx="432048" cy="3360261"/>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E3620A3D-C356-53CE-AF77-80BE7FA9BDF1}"/>
              </a:ext>
            </a:extLst>
          </p:cNvPr>
          <p:cNvSpPr txBox="1"/>
          <p:nvPr/>
        </p:nvSpPr>
        <p:spPr>
          <a:xfrm>
            <a:off x="649151" y="548680"/>
            <a:ext cx="2795037" cy="671851"/>
          </a:xfrm>
          <a:prstGeom prst="rect">
            <a:avLst/>
          </a:prstGeom>
          <a:noFill/>
          <a:ln>
            <a:noFill/>
          </a:ln>
        </p:spPr>
        <p:txBody>
          <a:bodyPr wrap="square" rtlCol="0">
            <a:spAutoFit/>
          </a:bodyPr>
          <a:lstStyle/>
          <a:p>
            <a:pPr>
              <a:lnSpc>
                <a:spcPct val="150000"/>
              </a:lnSpc>
            </a:pPr>
            <a:r>
              <a:rPr lang="en-US" altLang="zh-CN" sz="2800" b="1" dirty="0">
                <a:solidFill>
                  <a:srgbClr val="FFFF00"/>
                </a:solidFill>
              </a:rPr>
              <a:t>Introduction</a:t>
            </a:r>
            <a:endParaRPr lang="en-US" altLang="zh-CN" sz="2800" b="1" i="1" dirty="0">
              <a:solidFill>
                <a:srgbClr val="FFFF00"/>
              </a:solidFill>
            </a:endParaRPr>
          </a:p>
        </p:txBody>
      </p:sp>
      <p:sp>
        <p:nvSpPr>
          <p:cNvPr id="6" name="文字方塊 5">
            <a:extLst>
              <a:ext uri="{FF2B5EF4-FFF2-40B4-BE49-F238E27FC236}">
                <a16:creationId xmlns:a16="http://schemas.microsoft.com/office/drawing/2014/main" id="{F248D19C-609B-0CA9-75A8-BE068F7B406F}"/>
              </a:ext>
            </a:extLst>
          </p:cNvPr>
          <p:cNvSpPr txBox="1"/>
          <p:nvPr/>
        </p:nvSpPr>
        <p:spPr>
          <a:xfrm>
            <a:off x="621804" y="1988840"/>
            <a:ext cx="2795037" cy="671851"/>
          </a:xfrm>
          <a:prstGeom prst="rect">
            <a:avLst/>
          </a:prstGeom>
          <a:noFill/>
          <a:ln>
            <a:noFill/>
          </a:ln>
        </p:spPr>
        <p:txBody>
          <a:bodyPr wrap="square" rtlCol="0">
            <a:spAutoFit/>
          </a:bodyPr>
          <a:lstStyle/>
          <a:p>
            <a:pPr>
              <a:lnSpc>
                <a:spcPct val="150000"/>
              </a:lnSpc>
            </a:pPr>
            <a:r>
              <a:rPr lang="en-US" altLang="zh-CN" sz="2800" b="1" dirty="0">
                <a:solidFill>
                  <a:srgbClr val="FFFF00"/>
                </a:solidFill>
              </a:rPr>
              <a:t>Main teaching</a:t>
            </a:r>
            <a:endParaRPr lang="en-US" altLang="zh-CN" sz="2800" b="1" i="1" dirty="0">
              <a:solidFill>
                <a:srgbClr val="FFFF00"/>
              </a:solidFill>
            </a:endParaRPr>
          </a:p>
        </p:txBody>
      </p:sp>
      <p:sp>
        <p:nvSpPr>
          <p:cNvPr id="7" name="文字方塊 6">
            <a:extLst>
              <a:ext uri="{FF2B5EF4-FFF2-40B4-BE49-F238E27FC236}">
                <a16:creationId xmlns:a16="http://schemas.microsoft.com/office/drawing/2014/main" id="{BB66CA6B-68D6-BB9E-6DF6-9A96A124DAD2}"/>
              </a:ext>
            </a:extLst>
          </p:cNvPr>
          <p:cNvSpPr txBox="1"/>
          <p:nvPr/>
        </p:nvSpPr>
        <p:spPr>
          <a:xfrm>
            <a:off x="621804" y="3573016"/>
            <a:ext cx="2795037" cy="671851"/>
          </a:xfrm>
          <a:prstGeom prst="rect">
            <a:avLst/>
          </a:prstGeom>
          <a:noFill/>
          <a:ln>
            <a:noFill/>
          </a:ln>
        </p:spPr>
        <p:txBody>
          <a:bodyPr wrap="square" rtlCol="0">
            <a:spAutoFit/>
          </a:bodyPr>
          <a:lstStyle/>
          <a:p>
            <a:pPr>
              <a:lnSpc>
                <a:spcPct val="150000"/>
              </a:lnSpc>
            </a:pPr>
            <a:r>
              <a:rPr lang="en-US" altLang="zh-CN" sz="2800" b="1" dirty="0">
                <a:solidFill>
                  <a:srgbClr val="FFFF00"/>
                </a:solidFill>
              </a:rPr>
              <a:t>Dissemination</a:t>
            </a:r>
            <a:endParaRPr lang="en-US" altLang="zh-CN" sz="2800" b="1" i="1" dirty="0">
              <a:solidFill>
                <a:srgbClr val="FFFF00"/>
              </a:solidFill>
            </a:endParaRPr>
          </a:p>
        </p:txBody>
      </p:sp>
      <p:sp>
        <p:nvSpPr>
          <p:cNvPr id="8" name="左大括弧 7">
            <a:extLst>
              <a:ext uri="{FF2B5EF4-FFF2-40B4-BE49-F238E27FC236}">
                <a16:creationId xmlns:a16="http://schemas.microsoft.com/office/drawing/2014/main" id="{3082E3B8-1487-C7F3-3532-CF7BAC31101C}"/>
              </a:ext>
            </a:extLst>
          </p:cNvPr>
          <p:cNvSpPr/>
          <p:nvPr/>
        </p:nvSpPr>
        <p:spPr>
          <a:xfrm>
            <a:off x="2854052" y="2637248"/>
            <a:ext cx="432048" cy="2784197"/>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9" name="文字方塊 8">
            <a:extLst>
              <a:ext uri="{FF2B5EF4-FFF2-40B4-BE49-F238E27FC236}">
                <a16:creationId xmlns:a16="http://schemas.microsoft.com/office/drawing/2014/main" id="{60CE5D9C-947F-56F3-E041-43317E0DD626}"/>
              </a:ext>
            </a:extLst>
          </p:cNvPr>
          <p:cNvSpPr txBox="1"/>
          <p:nvPr/>
        </p:nvSpPr>
        <p:spPr>
          <a:xfrm>
            <a:off x="3286100" y="2163986"/>
            <a:ext cx="3685684" cy="954107"/>
          </a:xfrm>
          <a:prstGeom prst="rect">
            <a:avLst/>
          </a:prstGeom>
          <a:noFill/>
          <a:ln>
            <a:noFill/>
          </a:ln>
        </p:spPr>
        <p:txBody>
          <a:bodyPr wrap="square" rtlCol="0">
            <a:spAutoFit/>
          </a:bodyPr>
          <a:lstStyle/>
          <a:p>
            <a:r>
              <a:rPr lang="en-US" altLang="zh-CN" sz="2800" b="1" dirty="0">
                <a:solidFill>
                  <a:srgbClr val="FFFF00"/>
                </a:solidFill>
              </a:rPr>
              <a:t>Exhortation: to spread the sutra</a:t>
            </a:r>
            <a:endParaRPr lang="en-US" altLang="zh-CN" sz="2800" b="1" i="1" dirty="0">
              <a:solidFill>
                <a:srgbClr val="FFFF00"/>
              </a:solidFill>
            </a:endParaRPr>
          </a:p>
        </p:txBody>
      </p:sp>
      <p:sp>
        <p:nvSpPr>
          <p:cNvPr id="10" name="文字方塊 9">
            <a:extLst>
              <a:ext uri="{FF2B5EF4-FFF2-40B4-BE49-F238E27FC236}">
                <a16:creationId xmlns:a16="http://schemas.microsoft.com/office/drawing/2014/main" id="{63D64D14-A999-77F1-64B1-69737CFE703E}"/>
              </a:ext>
            </a:extLst>
          </p:cNvPr>
          <p:cNvSpPr txBox="1"/>
          <p:nvPr/>
        </p:nvSpPr>
        <p:spPr>
          <a:xfrm>
            <a:off x="3290174" y="4917389"/>
            <a:ext cx="3452310" cy="954107"/>
          </a:xfrm>
          <a:prstGeom prst="rect">
            <a:avLst/>
          </a:prstGeom>
          <a:noFill/>
          <a:ln>
            <a:noFill/>
          </a:ln>
        </p:spPr>
        <p:txBody>
          <a:bodyPr wrap="square" rtlCol="0">
            <a:spAutoFit/>
          </a:bodyPr>
          <a:lstStyle/>
          <a:p>
            <a:r>
              <a:rPr lang="en-US" altLang="zh-CN" sz="2800" dirty="0">
                <a:solidFill>
                  <a:srgbClr val="FFFF00"/>
                </a:solidFill>
              </a:rPr>
              <a:t>Formal Conclusion: for the transmission</a:t>
            </a:r>
            <a:endParaRPr lang="en-US" altLang="zh-CN" sz="2800" i="1" dirty="0">
              <a:solidFill>
                <a:srgbClr val="FFFF00"/>
              </a:solidFill>
            </a:endParaRPr>
          </a:p>
        </p:txBody>
      </p:sp>
      <p:sp>
        <p:nvSpPr>
          <p:cNvPr id="11" name="左大括弧 10">
            <a:extLst>
              <a:ext uri="{FF2B5EF4-FFF2-40B4-BE49-F238E27FC236}">
                <a16:creationId xmlns:a16="http://schemas.microsoft.com/office/drawing/2014/main" id="{3740AC48-4DDD-9323-F215-472886BA7EBB}"/>
              </a:ext>
            </a:extLst>
          </p:cNvPr>
          <p:cNvSpPr/>
          <p:nvPr/>
        </p:nvSpPr>
        <p:spPr>
          <a:xfrm>
            <a:off x="6786380" y="1556792"/>
            <a:ext cx="244136" cy="1728191"/>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F39D7690-100A-9556-9816-B2D2E3C7F77A}"/>
              </a:ext>
            </a:extLst>
          </p:cNvPr>
          <p:cNvSpPr txBox="1"/>
          <p:nvPr/>
        </p:nvSpPr>
        <p:spPr>
          <a:xfrm>
            <a:off x="7159696" y="1319296"/>
            <a:ext cx="3903268" cy="523220"/>
          </a:xfrm>
          <a:prstGeom prst="rect">
            <a:avLst/>
          </a:prstGeom>
          <a:noFill/>
          <a:ln>
            <a:noFill/>
          </a:ln>
        </p:spPr>
        <p:txBody>
          <a:bodyPr wrap="square" rtlCol="0">
            <a:spAutoFit/>
          </a:bodyPr>
          <a:lstStyle/>
          <a:p>
            <a:r>
              <a:rPr lang="en-US" altLang="zh-CN" sz="2800" b="1" dirty="0">
                <a:solidFill>
                  <a:srgbClr val="FFFF00"/>
                </a:solidFill>
              </a:rPr>
              <a:t>Benefit Revelation</a:t>
            </a:r>
            <a:endParaRPr lang="en-US" altLang="zh-CN" sz="2800" b="1" i="1" dirty="0">
              <a:solidFill>
                <a:srgbClr val="FFFF00"/>
              </a:solidFill>
            </a:endParaRPr>
          </a:p>
        </p:txBody>
      </p:sp>
      <p:sp>
        <p:nvSpPr>
          <p:cNvPr id="13" name="文字方塊 12">
            <a:extLst>
              <a:ext uri="{FF2B5EF4-FFF2-40B4-BE49-F238E27FC236}">
                <a16:creationId xmlns:a16="http://schemas.microsoft.com/office/drawing/2014/main" id="{3C4E0CCF-0CB9-424B-B271-86524E182BBD}"/>
              </a:ext>
            </a:extLst>
          </p:cNvPr>
          <p:cNvSpPr txBox="1"/>
          <p:nvPr/>
        </p:nvSpPr>
        <p:spPr>
          <a:xfrm>
            <a:off x="7159696" y="2856483"/>
            <a:ext cx="3429489" cy="523220"/>
          </a:xfrm>
          <a:prstGeom prst="rect">
            <a:avLst/>
          </a:prstGeom>
          <a:noFill/>
          <a:ln>
            <a:noFill/>
          </a:ln>
        </p:spPr>
        <p:txBody>
          <a:bodyPr wrap="square" rtlCol="0">
            <a:spAutoFit/>
          </a:bodyPr>
          <a:lstStyle/>
          <a:p>
            <a:r>
              <a:rPr lang="en-US" altLang="zh-CN" sz="2800" dirty="0">
                <a:solidFill>
                  <a:srgbClr val="FFFF00"/>
                </a:solidFill>
              </a:rPr>
              <a:t>Method Instruction</a:t>
            </a:r>
            <a:endParaRPr lang="en-US" altLang="zh-CN" sz="2800" i="1" dirty="0">
              <a:solidFill>
                <a:srgbClr val="FFFF00"/>
              </a:solidFill>
            </a:endParaRPr>
          </a:p>
        </p:txBody>
      </p:sp>
      <p:sp>
        <p:nvSpPr>
          <p:cNvPr id="14" name="矩形 13">
            <a:extLst>
              <a:ext uri="{FF2B5EF4-FFF2-40B4-BE49-F238E27FC236}">
                <a16:creationId xmlns:a16="http://schemas.microsoft.com/office/drawing/2014/main" id="{38552007-99A2-B820-FA95-266AA83EA42D}"/>
              </a:ext>
            </a:extLst>
          </p:cNvPr>
          <p:cNvSpPr/>
          <p:nvPr/>
        </p:nvSpPr>
        <p:spPr>
          <a:xfrm>
            <a:off x="49819" y="2708920"/>
            <a:ext cx="12187249" cy="3024337"/>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文字方塊 14">
            <a:extLst>
              <a:ext uri="{FF2B5EF4-FFF2-40B4-BE49-F238E27FC236}">
                <a16:creationId xmlns:a16="http://schemas.microsoft.com/office/drawing/2014/main" id="{8C277F5F-2919-0B55-598B-E271B02F0076}"/>
              </a:ext>
            </a:extLst>
          </p:cNvPr>
          <p:cNvSpPr txBox="1"/>
          <p:nvPr/>
        </p:nvSpPr>
        <p:spPr>
          <a:xfrm>
            <a:off x="329694" y="2877958"/>
            <a:ext cx="11809312" cy="2694199"/>
          </a:xfrm>
          <a:prstGeom prst="rect">
            <a:avLst/>
          </a:prstGeom>
          <a:noFill/>
          <a:ln>
            <a:noFill/>
          </a:ln>
        </p:spPr>
        <p:txBody>
          <a:bodyPr wrap="square" rtlCol="0">
            <a:spAutoFit/>
          </a:bodyPr>
          <a:lstStyle/>
          <a:p>
            <a:pPr>
              <a:lnSpc>
                <a:spcPts val="3400"/>
              </a:lnSpc>
            </a:pPr>
            <a:r>
              <a:rPr lang="en-US" altLang="zh-CN" sz="2800" b="1" dirty="0" err="1">
                <a:solidFill>
                  <a:schemeClr val="bg1"/>
                </a:solidFill>
              </a:rPr>
              <a:t>Subhūti</a:t>
            </a:r>
            <a:r>
              <a:rPr lang="en-US" altLang="zh-CN" sz="2800" b="1" dirty="0">
                <a:solidFill>
                  <a:schemeClr val="bg1"/>
                </a:solidFill>
              </a:rPr>
              <a:t>, if there were a person who took the amount of the seven jewels in numberless, countless worlds and gave them away charitably, and there were also a good son or good daughter who gave rise to the bodhisattva's aspiration, taking just a four-line verse of this scripture, accepting and </a:t>
            </a:r>
            <a:r>
              <a:rPr lang="en-US" altLang="zh-CN" sz="2800" b="1" dirty="0" err="1">
                <a:solidFill>
                  <a:schemeClr val="bg1"/>
                </a:solidFill>
              </a:rPr>
              <a:t>practising</a:t>
            </a:r>
            <a:r>
              <a:rPr lang="en-US" altLang="zh-CN" sz="2800" b="1" dirty="0">
                <a:solidFill>
                  <a:schemeClr val="bg1"/>
                </a:solidFill>
              </a:rPr>
              <a:t> it, reciting it, and teaching it to others, this person's merit would exceed that of the former. </a:t>
            </a:r>
          </a:p>
        </p:txBody>
      </p:sp>
    </p:spTree>
    <p:extLst>
      <p:ext uri="{BB962C8B-B14F-4D97-AF65-F5344CB8AC3E}">
        <p14:creationId xmlns:p14="http://schemas.microsoft.com/office/powerpoint/2010/main" val="308954917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1" grpId="0" animBg="1"/>
      <p:bldP spid="12" grpId="0"/>
      <p:bldP spid="13" grpId="0"/>
      <p:bldP spid="14" grpId="0" animBg="1"/>
      <p:bldP spid="15" grpId="0"/>
    </p:bld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左大括弧 3">
            <a:extLst>
              <a:ext uri="{FF2B5EF4-FFF2-40B4-BE49-F238E27FC236}">
                <a16:creationId xmlns:a16="http://schemas.microsoft.com/office/drawing/2014/main" id="{0A5A5156-3D99-57D6-D155-CDEB7CA4FA6D}"/>
              </a:ext>
            </a:extLst>
          </p:cNvPr>
          <p:cNvSpPr/>
          <p:nvPr/>
        </p:nvSpPr>
        <p:spPr>
          <a:xfrm>
            <a:off x="261764" y="884606"/>
            <a:ext cx="432048" cy="3360261"/>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DD2F3A40-2A74-8680-A1B1-8E7A446CDDE3}"/>
              </a:ext>
            </a:extLst>
          </p:cNvPr>
          <p:cNvSpPr txBox="1"/>
          <p:nvPr/>
        </p:nvSpPr>
        <p:spPr>
          <a:xfrm>
            <a:off x="649151" y="548680"/>
            <a:ext cx="2795037" cy="671851"/>
          </a:xfrm>
          <a:prstGeom prst="rect">
            <a:avLst/>
          </a:prstGeom>
          <a:noFill/>
          <a:ln>
            <a:noFill/>
          </a:ln>
        </p:spPr>
        <p:txBody>
          <a:bodyPr wrap="square" rtlCol="0">
            <a:spAutoFit/>
          </a:bodyPr>
          <a:lstStyle/>
          <a:p>
            <a:pPr>
              <a:lnSpc>
                <a:spcPct val="150000"/>
              </a:lnSpc>
            </a:pPr>
            <a:r>
              <a:rPr lang="en-US" altLang="zh-CN" sz="2800" b="1" dirty="0">
                <a:solidFill>
                  <a:srgbClr val="FFFF00"/>
                </a:solidFill>
              </a:rPr>
              <a:t>Introduction</a:t>
            </a:r>
            <a:endParaRPr lang="en-US" altLang="zh-CN" sz="2800" b="1" i="1" dirty="0">
              <a:solidFill>
                <a:srgbClr val="FFFF00"/>
              </a:solidFill>
            </a:endParaRPr>
          </a:p>
        </p:txBody>
      </p:sp>
      <p:sp>
        <p:nvSpPr>
          <p:cNvPr id="6" name="文字方塊 5">
            <a:extLst>
              <a:ext uri="{FF2B5EF4-FFF2-40B4-BE49-F238E27FC236}">
                <a16:creationId xmlns:a16="http://schemas.microsoft.com/office/drawing/2014/main" id="{78D4E9ED-B9FD-5168-69EA-3A589A6B86D9}"/>
              </a:ext>
            </a:extLst>
          </p:cNvPr>
          <p:cNvSpPr txBox="1"/>
          <p:nvPr/>
        </p:nvSpPr>
        <p:spPr>
          <a:xfrm>
            <a:off x="621804" y="1988840"/>
            <a:ext cx="2795037" cy="671851"/>
          </a:xfrm>
          <a:prstGeom prst="rect">
            <a:avLst/>
          </a:prstGeom>
          <a:noFill/>
          <a:ln>
            <a:noFill/>
          </a:ln>
        </p:spPr>
        <p:txBody>
          <a:bodyPr wrap="square" rtlCol="0">
            <a:spAutoFit/>
          </a:bodyPr>
          <a:lstStyle/>
          <a:p>
            <a:pPr>
              <a:lnSpc>
                <a:spcPct val="150000"/>
              </a:lnSpc>
            </a:pPr>
            <a:r>
              <a:rPr lang="en-US" altLang="zh-CN" sz="2800" b="1" dirty="0">
                <a:solidFill>
                  <a:srgbClr val="FFFF00"/>
                </a:solidFill>
              </a:rPr>
              <a:t>Main teaching</a:t>
            </a:r>
            <a:endParaRPr lang="en-US" altLang="zh-CN" sz="2800" b="1" i="1" dirty="0">
              <a:solidFill>
                <a:srgbClr val="FFFF00"/>
              </a:solidFill>
            </a:endParaRPr>
          </a:p>
        </p:txBody>
      </p:sp>
      <p:sp>
        <p:nvSpPr>
          <p:cNvPr id="7" name="文字方塊 6">
            <a:extLst>
              <a:ext uri="{FF2B5EF4-FFF2-40B4-BE49-F238E27FC236}">
                <a16:creationId xmlns:a16="http://schemas.microsoft.com/office/drawing/2014/main" id="{636E14B4-5B7C-A331-9009-4B96C2B1B114}"/>
              </a:ext>
            </a:extLst>
          </p:cNvPr>
          <p:cNvSpPr txBox="1"/>
          <p:nvPr/>
        </p:nvSpPr>
        <p:spPr>
          <a:xfrm>
            <a:off x="621804" y="3573016"/>
            <a:ext cx="2795037" cy="671851"/>
          </a:xfrm>
          <a:prstGeom prst="rect">
            <a:avLst/>
          </a:prstGeom>
          <a:noFill/>
          <a:ln>
            <a:noFill/>
          </a:ln>
        </p:spPr>
        <p:txBody>
          <a:bodyPr wrap="square" rtlCol="0">
            <a:spAutoFit/>
          </a:bodyPr>
          <a:lstStyle/>
          <a:p>
            <a:pPr>
              <a:lnSpc>
                <a:spcPct val="150000"/>
              </a:lnSpc>
            </a:pPr>
            <a:r>
              <a:rPr lang="en-US" altLang="zh-CN" sz="2800" b="1" dirty="0">
                <a:solidFill>
                  <a:srgbClr val="FFFF00"/>
                </a:solidFill>
              </a:rPr>
              <a:t>Dissemination</a:t>
            </a:r>
            <a:endParaRPr lang="en-US" altLang="zh-CN" sz="2800" b="1" i="1" dirty="0">
              <a:solidFill>
                <a:srgbClr val="FFFF00"/>
              </a:solidFill>
            </a:endParaRPr>
          </a:p>
        </p:txBody>
      </p:sp>
      <p:sp>
        <p:nvSpPr>
          <p:cNvPr id="8" name="左大括弧 7">
            <a:extLst>
              <a:ext uri="{FF2B5EF4-FFF2-40B4-BE49-F238E27FC236}">
                <a16:creationId xmlns:a16="http://schemas.microsoft.com/office/drawing/2014/main" id="{A69CFDD0-FFA8-202E-8F7C-89F412028426}"/>
              </a:ext>
            </a:extLst>
          </p:cNvPr>
          <p:cNvSpPr/>
          <p:nvPr/>
        </p:nvSpPr>
        <p:spPr>
          <a:xfrm>
            <a:off x="2854052" y="2637248"/>
            <a:ext cx="432048" cy="2784197"/>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9" name="文字方塊 8">
            <a:extLst>
              <a:ext uri="{FF2B5EF4-FFF2-40B4-BE49-F238E27FC236}">
                <a16:creationId xmlns:a16="http://schemas.microsoft.com/office/drawing/2014/main" id="{546AA10A-B3B7-F492-E1D9-DD9CEECF343E}"/>
              </a:ext>
            </a:extLst>
          </p:cNvPr>
          <p:cNvSpPr txBox="1"/>
          <p:nvPr/>
        </p:nvSpPr>
        <p:spPr>
          <a:xfrm>
            <a:off x="3286100" y="2163986"/>
            <a:ext cx="3685684" cy="954107"/>
          </a:xfrm>
          <a:prstGeom prst="rect">
            <a:avLst/>
          </a:prstGeom>
          <a:noFill/>
          <a:ln>
            <a:noFill/>
          </a:ln>
        </p:spPr>
        <p:txBody>
          <a:bodyPr wrap="square" rtlCol="0">
            <a:spAutoFit/>
          </a:bodyPr>
          <a:lstStyle/>
          <a:p>
            <a:r>
              <a:rPr lang="en-US" altLang="zh-CN" sz="2800" b="1" dirty="0">
                <a:solidFill>
                  <a:srgbClr val="FFFF00"/>
                </a:solidFill>
              </a:rPr>
              <a:t>Exhortation: to spread the sutra</a:t>
            </a:r>
            <a:endParaRPr lang="en-US" altLang="zh-CN" sz="2800" b="1" i="1" dirty="0">
              <a:solidFill>
                <a:srgbClr val="FFFF00"/>
              </a:solidFill>
            </a:endParaRPr>
          </a:p>
        </p:txBody>
      </p:sp>
      <p:sp>
        <p:nvSpPr>
          <p:cNvPr id="10" name="文字方塊 9">
            <a:extLst>
              <a:ext uri="{FF2B5EF4-FFF2-40B4-BE49-F238E27FC236}">
                <a16:creationId xmlns:a16="http://schemas.microsoft.com/office/drawing/2014/main" id="{F31956A1-ECBB-5A77-3E27-8FA7BDA73D9E}"/>
              </a:ext>
            </a:extLst>
          </p:cNvPr>
          <p:cNvSpPr txBox="1"/>
          <p:nvPr/>
        </p:nvSpPr>
        <p:spPr>
          <a:xfrm>
            <a:off x="3290174" y="4917389"/>
            <a:ext cx="3452310" cy="954107"/>
          </a:xfrm>
          <a:prstGeom prst="rect">
            <a:avLst/>
          </a:prstGeom>
          <a:noFill/>
          <a:ln>
            <a:noFill/>
          </a:ln>
        </p:spPr>
        <p:txBody>
          <a:bodyPr wrap="square" rtlCol="0">
            <a:spAutoFit/>
          </a:bodyPr>
          <a:lstStyle/>
          <a:p>
            <a:r>
              <a:rPr lang="en-US" altLang="zh-CN" sz="2800" dirty="0">
                <a:solidFill>
                  <a:srgbClr val="FFFF00"/>
                </a:solidFill>
              </a:rPr>
              <a:t>Formal Conclusion: for the transmission</a:t>
            </a:r>
            <a:endParaRPr lang="en-US" altLang="zh-CN" sz="2800" i="1" dirty="0">
              <a:solidFill>
                <a:srgbClr val="FFFF00"/>
              </a:solidFill>
            </a:endParaRPr>
          </a:p>
        </p:txBody>
      </p:sp>
      <p:sp>
        <p:nvSpPr>
          <p:cNvPr id="11" name="左大括弧 10">
            <a:extLst>
              <a:ext uri="{FF2B5EF4-FFF2-40B4-BE49-F238E27FC236}">
                <a16:creationId xmlns:a16="http://schemas.microsoft.com/office/drawing/2014/main" id="{707238DF-33BE-25F2-DCA3-443CD88DD723}"/>
              </a:ext>
            </a:extLst>
          </p:cNvPr>
          <p:cNvSpPr/>
          <p:nvPr/>
        </p:nvSpPr>
        <p:spPr>
          <a:xfrm>
            <a:off x="6786380" y="1556792"/>
            <a:ext cx="244136" cy="1728191"/>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27EAAB1B-6729-976B-D6E7-8A43440875CD}"/>
              </a:ext>
            </a:extLst>
          </p:cNvPr>
          <p:cNvSpPr txBox="1"/>
          <p:nvPr/>
        </p:nvSpPr>
        <p:spPr>
          <a:xfrm>
            <a:off x="7159696" y="1319296"/>
            <a:ext cx="3903268" cy="523220"/>
          </a:xfrm>
          <a:prstGeom prst="rect">
            <a:avLst/>
          </a:prstGeom>
          <a:noFill/>
          <a:ln>
            <a:noFill/>
          </a:ln>
        </p:spPr>
        <p:txBody>
          <a:bodyPr wrap="square" rtlCol="0">
            <a:spAutoFit/>
          </a:bodyPr>
          <a:lstStyle/>
          <a:p>
            <a:r>
              <a:rPr lang="en-US" altLang="zh-CN" sz="2800" dirty="0">
                <a:solidFill>
                  <a:srgbClr val="FFFF00"/>
                </a:solidFill>
              </a:rPr>
              <a:t>Benefit Revelation</a:t>
            </a:r>
            <a:endParaRPr lang="en-US" altLang="zh-CN" sz="2800" i="1" dirty="0">
              <a:solidFill>
                <a:srgbClr val="FFFF00"/>
              </a:solidFill>
            </a:endParaRPr>
          </a:p>
        </p:txBody>
      </p:sp>
      <p:sp>
        <p:nvSpPr>
          <p:cNvPr id="13" name="文字方塊 12">
            <a:extLst>
              <a:ext uri="{FF2B5EF4-FFF2-40B4-BE49-F238E27FC236}">
                <a16:creationId xmlns:a16="http://schemas.microsoft.com/office/drawing/2014/main" id="{1F9162F0-542B-ACDE-A33D-53E504605BF5}"/>
              </a:ext>
            </a:extLst>
          </p:cNvPr>
          <p:cNvSpPr txBox="1"/>
          <p:nvPr/>
        </p:nvSpPr>
        <p:spPr>
          <a:xfrm>
            <a:off x="7159696" y="2856483"/>
            <a:ext cx="3429489" cy="523220"/>
          </a:xfrm>
          <a:prstGeom prst="rect">
            <a:avLst/>
          </a:prstGeom>
          <a:noFill/>
          <a:ln>
            <a:noFill/>
          </a:ln>
        </p:spPr>
        <p:txBody>
          <a:bodyPr wrap="square" rtlCol="0">
            <a:spAutoFit/>
          </a:bodyPr>
          <a:lstStyle/>
          <a:p>
            <a:r>
              <a:rPr lang="en-US" altLang="zh-CN" sz="2800" b="1" dirty="0">
                <a:solidFill>
                  <a:srgbClr val="FFFF00"/>
                </a:solidFill>
              </a:rPr>
              <a:t>Method Instruction</a:t>
            </a:r>
            <a:endParaRPr lang="en-US" altLang="zh-CN" sz="2800" b="1" i="1" dirty="0">
              <a:solidFill>
                <a:srgbClr val="FFFF00"/>
              </a:solidFill>
            </a:endParaRPr>
          </a:p>
        </p:txBody>
      </p:sp>
      <p:sp>
        <p:nvSpPr>
          <p:cNvPr id="16" name="矩形 15">
            <a:extLst>
              <a:ext uri="{FF2B5EF4-FFF2-40B4-BE49-F238E27FC236}">
                <a16:creationId xmlns:a16="http://schemas.microsoft.com/office/drawing/2014/main" id="{366957A6-B6B7-9831-F6DA-7B3E0120E59F}"/>
              </a:ext>
            </a:extLst>
          </p:cNvPr>
          <p:cNvSpPr/>
          <p:nvPr/>
        </p:nvSpPr>
        <p:spPr>
          <a:xfrm>
            <a:off x="405780" y="3573015"/>
            <a:ext cx="12187249" cy="3024337"/>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文字方塊 16">
            <a:extLst>
              <a:ext uri="{FF2B5EF4-FFF2-40B4-BE49-F238E27FC236}">
                <a16:creationId xmlns:a16="http://schemas.microsoft.com/office/drawing/2014/main" id="{F34FAD5C-80B7-C461-7297-FC335E62F8DD}"/>
              </a:ext>
            </a:extLst>
          </p:cNvPr>
          <p:cNvSpPr txBox="1"/>
          <p:nvPr/>
        </p:nvSpPr>
        <p:spPr>
          <a:xfrm>
            <a:off x="685655" y="3742053"/>
            <a:ext cx="11809312" cy="2694199"/>
          </a:xfrm>
          <a:prstGeom prst="rect">
            <a:avLst/>
          </a:prstGeom>
          <a:noFill/>
          <a:ln>
            <a:noFill/>
          </a:ln>
        </p:spPr>
        <p:txBody>
          <a:bodyPr wrap="square" rtlCol="0">
            <a:spAutoFit/>
          </a:bodyPr>
          <a:lstStyle/>
          <a:p>
            <a:pPr>
              <a:lnSpc>
                <a:spcPts val="3400"/>
              </a:lnSpc>
            </a:pPr>
            <a:r>
              <a:rPr lang="en-US" altLang="zh-CN" sz="2800" b="1" dirty="0">
                <a:solidFill>
                  <a:schemeClr val="bg1"/>
                </a:solidFill>
              </a:rPr>
              <a:t>How should one teach it to others? Without grasping to signs, staying with things as they are, immovable. Why?</a:t>
            </a:r>
          </a:p>
          <a:p>
            <a:pPr>
              <a:lnSpc>
                <a:spcPts val="3400"/>
              </a:lnSpc>
            </a:pPr>
            <a:r>
              <a:rPr lang="en-US" altLang="zh-CN" sz="2800" b="1" dirty="0">
                <a:solidFill>
                  <a:schemeClr val="bg1"/>
                </a:solidFill>
              </a:rPr>
              <a:t>All conditioned phenomena</a:t>
            </a:r>
          </a:p>
          <a:p>
            <a:pPr>
              <a:lnSpc>
                <a:spcPts val="3400"/>
              </a:lnSpc>
            </a:pPr>
            <a:r>
              <a:rPr lang="en-US" altLang="zh-CN" sz="2800" b="1" dirty="0">
                <a:solidFill>
                  <a:schemeClr val="bg1"/>
                </a:solidFill>
              </a:rPr>
              <a:t>Are like a dream, an illusion, a bubble, a shadow</a:t>
            </a:r>
          </a:p>
          <a:p>
            <a:pPr>
              <a:lnSpc>
                <a:spcPts val="3400"/>
              </a:lnSpc>
            </a:pPr>
            <a:r>
              <a:rPr lang="en-US" altLang="zh-CN" sz="2800" b="1" dirty="0">
                <a:solidFill>
                  <a:schemeClr val="bg1"/>
                </a:solidFill>
              </a:rPr>
              <a:t>Like the dew, or like lightning</a:t>
            </a:r>
          </a:p>
          <a:p>
            <a:pPr>
              <a:lnSpc>
                <a:spcPts val="3400"/>
              </a:lnSpc>
            </a:pPr>
            <a:r>
              <a:rPr lang="en-US" altLang="zh-CN" sz="2800" b="1" dirty="0">
                <a:solidFill>
                  <a:schemeClr val="bg1"/>
                </a:solidFill>
              </a:rPr>
              <a:t>You should discern them like this</a:t>
            </a:r>
          </a:p>
        </p:txBody>
      </p:sp>
    </p:spTree>
    <p:extLst>
      <p:ext uri="{BB962C8B-B14F-4D97-AF65-F5344CB8AC3E}">
        <p14:creationId xmlns:p14="http://schemas.microsoft.com/office/powerpoint/2010/main" val="270555300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左大括弧 3">
            <a:extLst>
              <a:ext uri="{FF2B5EF4-FFF2-40B4-BE49-F238E27FC236}">
                <a16:creationId xmlns:a16="http://schemas.microsoft.com/office/drawing/2014/main" id="{CF983E87-2301-0508-213E-172F9D1B09F2}"/>
              </a:ext>
            </a:extLst>
          </p:cNvPr>
          <p:cNvSpPr/>
          <p:nvPr/>
        </p:nvSpPr>
        <p:spPr>
          <a:xfrm>
            <a:off x="261764" y="884606"/>
            <a:ext cx="432048" cy="3360261"/>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8EA4A2A4-2183-AFAB-CF7C-62273C866FBD}"/>
              </a:ext>
            </a:extLst>
          </p:cNvPr>
          <p:cNvSpPr txBox="1"/>
          <p:nvPr/>
        </p:nvSpPr>
        <p:spPr>
          <a:xfrm>
            <a:off x="649151" y="548680"/>
            <a:ext cx="2795037" cy="671851"/>
          </a:xfrm>
          <a:prstGeom prst="rect">
            <a:avLst/>
          </a:prstGeom>
          <a:noFill/>
          <a:ln>
            <a:noFill/>
          </a:ln>
        </p:spPr>
        <p:txBody>
          <a:bodyPr wrap="square" rtlCol="0">
            <a:spAutoFit/>
          </a:bodyPr>
          <a:lstStyle/>
          <a:p>
            <a:pPr>
              <a:lnSpc>
                <a:spcPct val="150000"/>
              </a:lnSpc>
            </a:pPr>
            <a:r>
              <a:rPr lang="en-US" altLang="zh-CN" sz="2800" b="1" dirty="0">
                <a:solidFill>
                  <a:srgbClr val="FFFF00"/>
                </a:solidFill>
              </a:rPr>
              <a:t>Introduction</a:t>
            </a:r>
            <a:endParaRPr lang="en-US" altLang="zh-CN" sz="2800" b="1" i="1" dirty="0">
              <a:solidFill>
                <a:srgbClr val="FFFF00"/>
              </a:solidFill>
            </a:endParaRPr>
          </a:p>
        </p:txBody>
      </p:sp>
      <p:sp>
        <p:nvSpPr>
          <p:cNvPr id="6" name="文字方塊 5">
            <a:extLst>
              <a:ext uri="{FF2B5EF4-FFF2-40B4-BE49-F238E27FC236}">
                <a16:creationId xmlns:a16="http://schemas.microsoft.com/office/drawing/2014/main" id="{EBCFB127-94CF-701C-F145-8295547127BF}"/>
              </a:ext>
            </a:extLst>
          </p:cNvPr>
          <p:cNvSpPr txBox="1"/>
          <p:nvPr/>
        </p:nvSpPr>
        <p:spPr>
          <a:xfrm>
            <a:off x="621804" y="1988840"/>
            <a:ext cx="2795037" cy="671851"/>
          </a:xfrm>
          <a:prstGeom prst="rect">
            <a:avLst/>
          </a:prstGeom>
          <a:noFill/>
          <a:ln>
            <a:noFill/>
          </a:ln>
        </p:spPr>
        <p:txBody>
          <a:bodyPr wrap="square" rtlCol="0">
            <a:spAutoFit/>
          </a:bodyPr>
          <a:lstStyle/>
          <a:p>
            <a:pPr>
              <a:lnSpc>
                <a:spcPct val="150000"/>
              </a:lnSpc>
            </a:pPr>
            <a:r>
              <a:rPr lang="en-US" altLang="zh-CN" sz="2800" b="1" dirty="0">
                <a:solidFill>
                  <a:srgbClr val="FFFF00"/>
                </a:solidFill>
              </a:rPr>
              <a:t>Main teaching</a:t>
            </a:r>
            <a:endParaRPr lang="en-US" altLang="zh-CN" sz="2800" b="1" i="1" dirty="0">
              <a:solidFill>
                <a:srgbClr val="FFFF00"/>
              </a:solidFill>
            </a:endParaRPr>
          </a:p>
        </p:txBody>
      </p:sp>
      <p:sp>
        <p:nvSpPr>
          <p:cNvPr id="7" name="文字方塊 6">
            <a:extLst>
              <a:ext uri="{FF2B5EF4-FFF2-40B4-BE49-F238E27FC236}">
                <a16:creationId xmlns:a16="http://schemas.microsoft.com/office/drawing/2014/main" id="{22D64A78-79C7-B190-027C-AB59066F0F81}"/>
              </a:ext>
            </a:extLst>
          </p:cNvPr>
          <p:cNvSpPr txBox="1"/>
          <p:nvPr/>
        </p:nvSpPr>
        <p:spPr>
          <a:xfrm>
            <a:off x="621804" y="3573016"/>
            <a:ext cx="2795037" cy="671851"/>
          </a:xfrm>
          <a:prstGeom prst="rect">
            <a:avLst/>
          </a:prstGeom>
          <a:noFill/>
          <a:ln>
            <a:noFill/>
          </a:ln>
        </p:spPr>
        <p:txBody>
          <a:bodyPr wrap="square" rtlCol="0">
            <a:spAutoFit/>
          </a:bodyPr>
          <a:lstStyle/>
          <a:p>
            <a:pPr>
              <a:lnSpc>
                <a:spcPct val="150000"/>
              </a:lnSpc>
            </a:pPr>
            <a:r>
              <a:rPr lang="en-US" altLang="zh-CN" sz="2800" b="1" dirty="0">
                <a:solidFill>
                  <a:srgbClr val="FFFF00"/>
                </a:solidFill>
              </a:rPr>
              <a:t>Dissemination</a:t>
            </a:r>
            <a:endParaRPr lang="en-US" altLang="zh-CN" sz="2800" b="1" i="1" dirty="0">
              <a:solidFill>
                <a:srgbClr val="FFFF00"/>
              </a:solidFill>
            </a:endParaRPr>
          </a:p>
        </p:txBody>
      </p:sp>
      <p:sp>
        <p:nvSpPr>
          <p:cNvPr id="8" name="左大括弧 7">
            <a:extLst>
              <a:ext uri="{FF2B5EF4-FFF2-40B4-BE49-F238E27FC236}">
                <a16:creationId xmlns:a16="http://schemas.microsoft.com/office/drawing/2014/main" id="{4A0B7295-7D49-5E54-3FFF-29B654ECAA0D}"/>
              </a:ext>
            </a:extLst>
          </p:cNvPr>
          <p:cNvSpPr/>
          <p:nvPr/>
        </p:nvSpPr>
        <p:spPr>
          <a:xfrm>
            <a:off x="2854052" y="2637248"/>
            <a:ext cx="432048" cy="2784197"/>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9" name="文字方塊 8">
            <a:extLst>
              <a:ext uri="{FF2B5EF4-FFF2-40B4-BE49-F238E27FC236}">
                <a16:creationId xmlns:a16="http://schemas.microsoft.com/office/drawing/2014/main" id="{CD5E4FC4-2E55-E236-0AB6-25FBDA0E601B}"/>
              </a:ext>
            </a:extLst>
          </p:cNvPr>
          <p:cNvSpPr txBox="1"/>
          <p:nvPr/>
        </p:nvSpPr>
        <p:spPr>
          <a:xfrm>
            <a:off x="3286100" y="2163986"/>
            <a:ext cx="3685684" cy="954107"/>
          </a:xfrm>
          <a:prstGeom prst="rect">
            <a:avLst/>
          </a:prstGeom>
          <a:noFill/>
          <a:ln>
            <a:noFill/>
          </a:ln>
        </p:spPr>
        <p:txBody>
          <a:bodyPr wrap="square" rtlCol="0">
            <a:spAutoFit/>
          </a:bodyPr>
          <a:lstStyle/>
          <a:p>
            <a:r>
              <a:rPr lang="en-US" altLang="zh-CN" sz="2800" dirty="0">
                <a:solidFill>
                  <a:srgbClr val="FFFF00"/>
                </a:solidFill>
              </a:rPr>
              <a:t>Exhortation: to spread the sutra</a:t>
            </a:r>
            <a:endParaRPr lang="en-US" altLang="zh-CN" sz="2800" i="1" dirty="0">
              <a:solidFill>
                <a:srgbClr val="FFFF00"/>
              </a:solidFill>
            </a:endParaRPr>
          </a:p>
        </p:txBody>
      </p:sp>
      <p:sp>
        <p:nvSpPr>
          <p:cNvPr id="10" name="文字方塊 9">
            <a:extLst>
              <a:ext uri="{FF2B5EF4-FFF2-40B4-BE49-F238E27FC236}">
                <a16:creationId xmlns:a16="http://schemas.microsoft.com/office/drawing/2014/main" id="{982373F2-1D99-9B10-E58B-40EDE3862B58}"/>
              </a:ext>
            </a:extLst>
          </p:cNvPr>
          <p:cNvSpPr txBox="1"/>
          <p:nvPr/>
        </p:nvSpPr>
        <p:spPr>
          <a:xfrm>
            <a:off x="3290174" y="4917389"/>
            <a:ext cx="3452310" cy="954107"/>
          </a:xfrm>
          <a:prstGeom prst="rect">
            <a:avLst/>
          </a:prstGeom>
          <a:noFill/>
          <a:ln>
            <a:noFill/>
          </a:ln>
        </p:spPr>
        <p:txBody>
          <a:bodyPr wrap="square" rtlCol="0">
            <a:spAutoFit/>
          </a:bodyPr>
          <a:lstStyle/>
          <a:p>
            <a:r>
              <a:rPr lang="en-US" altLang="zh-CN" sz="2800" b="1" dirty="0">
                <a:solidFill>
                  <a:srgbClr val="FFFF00"/>
                </a:solidFill>
              </a:rPr>
              <a:t>Formal Conclusion: for the transmission</a:t>
            </a:r>
            <a:endParaRPr lang="en-US" altLang="zh-CN" sz="2800" b="1" i="1" dirty="0">
              <a:solidFill>
                <a:srgbClr val="FFFF00"/>
              </a:solidFill>
            </a:endParaRPr>
          </a:p>
        </p:txBody>
      </p:sp>
      <p:sp>
        <p:nvSpPr>
          <p:cNvPr id="11" name="左大括弧 10">
            <a:extLst>
              <a:ext uri="{FF2B5EF4-FFF2-40B4-BE49-F238E27FC236}">
                <a16:creationId xmlns:a16="http://schemas.microsoft.com/office/drawing/2014/main" id="{5C49C575-8F8C-7570-0933-C7D282C61BDA}"/>
              </a:ext>
            </a:extLst>
          </p:cNvPr>
          <p:cNvSpPr/>
          <p:nvPr/>
        </p:nvSpPr>
        <p:spPr>
          <a:xfrm>
            <a:off x="6786380" y="1556792"/>
            <a:ext cx="244136" cy="1728191"/>
          </a:xfrm>
          <a:prstGeom prst="leftBrace">
            <a:avLst/>
          </a:prstGeom>
          <a:ln>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E318C0E6-01DC-A570-1B04-0ED4119E18A9}"/>
              </a:ext>
            </a:extLst>
          </p:cNvPr>
          <p:cNvSpPr txBox="1"/>
          <p:nvPr/>
        </p:nvSpPr>
        <p:spPr>
          <a:xfrm>
            <a:off x="7159696" y="1319296"/>
            <a:ext cx="3903268" cy="523220"/>
          </a:xfrm>
          <a:prstGeom prst="rect">
            <a:avLst/>
          </a:prstGeom>
          <a:noFill/>
          <a:ln>
            <a:noFill/>
          </a:ln>
        </p:spPr>
        <p:txBody>
          <a:bodyPr wrap="square" rtlCol="0">
            <a:spAutoFit/>
          </a:bodyPr>
          <a:lstStyle/>
          <a:p>
            <a:r>
              <a:rPr lang="en-US" altLang="zh-CN" sz="2800" dirty="0">
                <a:solidFill>
                  <a:srgbClr val="FFFF00"/>
                </a:solidFill>
              </a:rPr>
              <a:t>Benefit Revelation</a:t>
            </a:r>
            <a:endParaRPr lang="en-US" altLang="zh-CN" sz="2800" i="1" dirty="0">
              <a:solidFill>
                <a:srgbClr val="FFFF00"/>
              </a:solidFill>
            </a:endParaRPr>
          </a:p>
        </p:txBody>
      </p:sp>
      <p:sp>
        <p:nvSpPr>
          <p:cNvPr id="13" name="文字方塊 12">
            <a:extLst>
              <a:ext uri="{FF2B5EF4-FFF2-40B4-BE49-F238E27FC236}">
                <a16:creationId xmlns:a16="http://schemas.microsoft.com/office/drawing/2014/main" id="{395CD7A0-7782-FE9E-8C2D-BF433F5C3B3A}"/>
              </a:ext>
            </a:extLst>
          </p:cNvPr>
          <p:cNvSpPr txBox="1"/>
          <p:nvPr/>
        </p:nvSpPr>
        <p:spPr>
          <a:xfrm>
            <a:off x="7159696" y="2856483"/>
            <a:ext cx="3429489" cy="523220"/>
          </a:xfrm>
          <a:prstGeom prst="rect">
            <a:avLst/>
          </a:prstGeom>
          <a:noFill/>
          <a:ln>
            <a:noFill/>
          </a:ln>
        </p:spPr>
        <p:txBody>
          <a:bodyPr wrap="square" rtlCol="0">
            <a:spAutoFit/>
          </a:bodyPr>
          <a:lstStyle/>
          <a:p>
            <a:r>
              <a:rPr lang="en-US" altLang="zh-CN" sz="2800" dirty="0">
                <a:solidFill>
                  <a:srgbClr val="FFFF00"/>
                </a:solidFill>
              </a:rPr>
              <a:t>Method Instruction</a:t>
            </a:r>
            <a:endParaRPr lang="en-US" altLang="zh-CN" sz="2800" i="1" dirty="0">
              <a:solidFill>
                <a:srgbClr val="FFFF00"/>
              </a:solidFill>
            </a:endParaRPr>
          </a:p>
        </p:txBody>
      </p:sp>
      <p:sp>
        <p:nvSpPr>
          <p:cNvPr id="16" name="矩形 15">
            <a:extLst>
              <a:ext uri="{FF2B5EF4-FFF2-40B4-BE49-F238E27FC236}">
                <a16:creationId xmlns:a16="http://schemas.microsoft.com/office/drawing/2014/main" id="{C75B9A54-0274-7652-83CE-91C4D2E7BACC}"/>
              </a:ext>
            </a:extLst>
          </p:cNvPr>
          <p:cNvSpPr/>
          <p:nvPr/>
        </p:nvSpPr>
        <p:spPr>
          <a:xfrm>
            <a:off x="45740" y="1484783"/>
            <a:ext cx="12187249" cy="2952329"/>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文字方塊 16">
            <a:extLst>
              <a:ext uri="{FF2B5EF4-FFF2-40B4-BE49-F238E27FC236}">
                <a16:creationId xmlns:a16="http://schemas.microsoft.com/office/drawing/2014/main" id="{A0A6971E-DF88-741C-9590-1858BE041DAF}"/>
              </a:ext>
            </a:extLst>
          </p:cNvPr>
          <p:cNvSpPr txBox="1"/>
          <p:nvPr/>
        </p:nvSpPr>
        <p:spPr>
          <a:xfrm>
            <a:off x="325615" y="1628800"/>
            <a:ext cx="11809312" cy="2694199"/>
          </a:xfrm>
          <a:prstGeom prst="rect">
            <a:avLst/>
          </a:prstGeom>
          <a:noFill/>
          <a:ln>
            <a:noFill/>
          </a:ln>
        </p:spPr>
        <p:txBody>
          <a:bodyPr wrap="square" rtlCol="0">
            <a:spAutoFit/>
          </a:bodyPr>
          <a:lstStyle/>
          <a:p>
            <a:pPr>
              <a:lnSpc>
                <a:spcPts val="3400"/>
              </a:lnSpc>
            </a:pPr>
            <a:r>
              <a:rPr lang="en-US" altLang="zh-CN" sz="2800" b="1" dirty="0">
                <a:solidFill>
                  <a:schemeClr val="bg1"/>
                </a:solidFill>
              </a:rPr>
              <a:t>The Buddha concluded his delivery of this scripture. The elder </a:t>
            </a:r>
            <a:r>
              <a:rPr lang="en-US" altLang="zh-CN" sz="2800" b="1" dirty="0" err="1">
                <a:solidFill>
                  <a:schemeClr val="bg1"/>
                </a:solidFill>
              </a:rPr>
              <a:t>Subhūti</a:t>
            </a:r>
            <a:r>
              <a:rPr lang="en-US" altLang="zh-CN" sz="2800" b="1" dirty="0">
                <a:solidFill>
                  <a:schemeClr val="bg1"/>
                </a:solidFill>
              </a:rPr>
              <a:t>, along with all the other monks, nuns, male and female lay practitioners, all the worlds of celestials, people, and titans, having heard this teaching of the Buddha, experienced great bliss. They believed, accepted, </a:t>
            </a:r>
            <a:r>
              <a:rPr lang="en-US" altLang="zh-CN" sz="2800" b="1" dirty="0" err="1">
                <a:solidFill>
                  <a:schemeClr val="bg1"/>
                </a:solidFill>
              </a:rPr>
              <a:t>memorised</a:t>
            </a:r>
            <a:r>
              <a:rPr lang="en-US" altLang="zh-CN" sz="2800" b="1" dirty="0">
                <a:solidFill>
                  <a:schemeClr val="bg1"/>
                </a:solidFill>
              </a:rPr>
              <a:t>, and </a:t>
            </a:r>
            <a:r>
              <a:rPr lang="en-US" altLang="zh-CN" sz="2800" b="1" dirty="0" err="1">
                <a:solidFill>
                  <a:schemeClr val="bg1"/>
                </a:solidFill>
              </a:rPr>
              <a:t>practised</a:t>
            </a:r>
            <a:r>
              <a:rPr lang="en-US" altLang="zh-CN" sz="2800" b="1" dirty="0">
                <a:solidFill>
                  <a:schemeClr val="bg1"/>
                </a:solidFill>
              </a:rPr>
              <a:t> according to the Scripture of the Diamond Transcendent Wisdom Scripture.</a:t>
            </a:r>
          </a:p>
        </p:txBody>
      </p:sp>
    </p:spTree>
    <p:extLst>
      <p:ext uri="{BB962C8B-B14F-4D97-AF65-F5344CB8AC3E}">
        <p14:creationId xmlns:p14="http://schemas.microsoft.com/office/powerpoint/2010/main" val="202742313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24308</TotalTime>
  <Words>8530</Words>
  <Application>Microsoft Office PowerPoint</Application>
  <PresentationFormat>自訂</PresentationFormat>
  <Paragraphs>727</Paragraphs>
  <Slides>68</Slides>
  <Notes>0</Notes>
  <HiddenSlides>0</HiddenSlides>
  <MMClips>0</MMClips>
  <ScaleCrop>false</ScaleCrop>
  <HeadingPairs>
    <vt:vector size="6" baseType="variant">
      <vt:variant>
        <vt:lpstr>使用字型</vt:lpstr>
      </vt:variant>
      <vt:variant>
        <vt:i4>2</vt:i4>
      </vt:variant>
      <vt:variant>
        <vt:lpstr>佈景主題</vt:lpstr>
      </vt:variant>
      <vt:variant>
        <vt:i4>1</vt:i4>
      </vt:variant>
      <vt:variant>
        <vt:lpstr>投影片標題</vt:lpstr>
      </vt:variant>
      <vt:variant>
        <vt:i4>68</vt:i4>
      </vt:variant>
    </vt:vector>
  </HeadingPairs>
  <TitlesOfParts>
    <vt:vector size="71" baseType="lpstr">
      <vt:lpstr>Arial</vt:lpstr>
      <vt:lpstr>Calibri</vt:lpstr>
      <vt:lpstr>Office 主题</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Shengmiao</cp:lastModifiedBy>
  <cp:revision>771</cp:revision>
  <dcterms:created xsi:type="dcterms:W3CDTF">2019-12-17T19:51:00Z</dcterms:created>
  <dcterms:modified xsi:type="dcterms:W3CDTF">2025-07-01T17:51:17Z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2052-11.1.0.10356</vt:lpwstr>
  </property>
  <property fmtid="{D5CDD505-2E9C-101B-9397-08002B2CF9AE}" pid="3" name="ICV">
    <vt:lpwstr>345DCBC558F44F609C7AA1C9EBF20AC1</vt:lpwstr>
  </property>
</Properties>
</file>