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0"/>
  </p:notesMasterIdLst>
  <p:handoutMasterIdLst>
    <p:handoutMasterId r:id="rId21"/>
  </p:handoutMasterIdLst>
  <p:sldIdLst>
    <p:sldId id="410" r:id="rId5"/>
    <p:sldId id="411" r:id="rId6"/>
    <p:sldId id="383" r:id="rId7"/>
    <p:sldId id="409" r:id="rId8"/>
    <p:sldId id="389" r:id="rId9"/>
    <p:sldId id="391" r:id="rId10"/>
    <p:sldId id="397" r:id="rId11"/>
    <p:sldId id="408" r:id="rId12"/>
    <p:sldId id="407" r:id="rId13"/>
    <p:sldId id="406" r:id="rId14"/>
    <p:sldId id="405" r:id="rId15"/>
    <p:sldId id="403" r:id="rId16"/>
    <p:sldId id="404" r:id="rId17"/>
    <p:sldId id="398" r:id="rId18"/>
    <p:sldId id="412" r:id="rId19"/>
  </p:sldIdLst>
  <p:sldSz cx="12192000" cy="6858000"/>
  <p:notesSz cx="6858000" cy="9144000"/>
  <p:defaultTextStyle>
    <a:defPPr rtl="0">
      <a:defRPr lang="it-IT"/>
    </a:defPPr>
    <a:lvl1pPr marL="0" algn="l" defTabSz="914400" rtl="0" eaLnBrk="1" latinLnBrk="0" hangingPunct="1">
      <a:defRPr lang="it-IT" sz="1800" kern="1200">
        <a:solidFill>
          <a:schemeClr val="tx1"/>
        </a:solidFill>
        <a:latin typeface="+mn-lt"/>
        <a:ea typeface="+mn-ea"/>
        <a:cs typeface="+mn-cs"/>
      </a:defRPr>
    </a:lvl1pPr>
    <a:lvl2pPr marL="457200" algn="l" defTabSz="914400" rtl="0" eaLnBrk="1" latinLnBrk="0" hangingPunct="1">
      <a:defRPr lang="it-IT" sz="1800" kern="1200">
        <a:solidFill>
          <a:schemeClr val="tx1"/>
        </a:solidFill>
        <a:latin typeface="+mn-lt"/>
        <a:ea typeface="+mn-ea"/>
        <a:cs typeface="+mn-cs"/>
      </a:defRPr>
    </a:lvl2pPr>
    <a:lvl3pPr marL="914400" algn="l" defTabSz="914400" rtl="0" eaLnBrk="1" latinLnBrk="0" hangingPunct="1">
      <a:defRPr lang="it-IT" sz="1800" kern="1200">
        <a:solidFill>
          <a:schemeClr val="tx1"/>
        </a:solidFill>
        <a:latin typeface="+mn-lt"/>
        <a:ea typeface="+mn-ea"/>
        <a:cs typeface="+mn-cs"/>
      </a:defRPr>
    </a:lvl3pPr>
    <a:lvl4pPr marL="1371600" algn="l" defTabSz="914400" rtl="0" eaLnBrk="1" latinLnBrk="0" hangingPunct="1">
      <a:defRPr lang="it-IT" sz="1800" kern="1200">
        <a:solidFill>
          <a:schemeClr val="tx1"/>
        </a:solidFill>
        <a:latin typeface="+mn-lt"/>
        <a:ea typeface="+mn-ea"/>
        <a:cs typeface="+mn-cs"/>
      </a:defRPr>
    </a:lvl4pPr>
    <a:lvl5pPr marL="1828800" algn="l" defTabSz="914400" rtl="0" eaLnBrk="1" latinLnBrk="0" hangingPunct="1">
      <a:defRPr lang="it-IT" sz="1800" kern="1200">
        <a:solidFill>
          <a:schemeClr val="tx1"/>
        </a:solidFill>
        <a:latin typeface="+mn-lt"/>
        <a:ea typeface="+mn-ea"/>
        <a:cs typeface="+mn-cs"/>
      </a:defRPr>
    </a:lvl5pPr>
    <a:lvl6pPr marL="2286000" algn="l" defTabSz="914400" rtl="0" eaLnBrk="1" latinLnBrk="0" hangingPunct="1">
      <a:defRPr lang="it-IT" sz="1800" kern="1200">
        <a:solidFill>
          <a:schemeClr val="tx1"/>
        </a:solidFill>
        <a:latin typeface="+mn-lt"/>
        <a:ea typeface="+mn-ea"/>
        <a:cs typeface="+mn-cs"/>
      </a:defRPr>
    </a:lvl6pPr>
    <a:lvl7pPr marL="2743200" algn="l" defTabSz="914400" rtl="0" eaLnBrk="1" latinLnBrk="0" hangingPunct="1">
      <a:defRPr lang="it-IT" sz="1800" kern="1200">
        <a:solidFill>
          <a:schemeClr val="tx1"/>
        </a:solidFill>
        <a:latin typeface="+mn-lt"/>
        <a:ea typeface="+mn-ea"/>
        <a:cs typeface="+mn-cs"/>
      </a:defRPr>
    </a:lvl7pPr>
    <a:lvl8pPr marL="3200400" algn="l" defTabSz="914400" rtl="0" eaLnBrk="1" latinLnBrk="0" hangingPunct="1">
      <a:defRPr lang="it-IT" sz="1800" kern="1200">
        <a:solidFill>
          <a:schemeClr val="tx1"/>
        </a:solidFill>
        <a:latin typeface="+mn-lt"/>
        <a:ea typeface="+mn-ea"/>
        <a:cs typeface="+mn-cs"/>
      </a:defRPr>
    </a:lvl8pPr>
    <a:lvl9pPr marL="3657600" algn="l" defTabSz="914400" rtl="0" eaLnBrk="1" latinLnBrk="0" hangingPunct="1">
      <a:defRPr lang="it-IT"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ore"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515" autoAdjust="0"/>
  </p:normalViewPr>
  <p:slideViewPr>
    <p:cSldViewPr snapToGrid="0">
      <p:cViewPr>
        <p:scale>
          <a:sx n="42" d="100"/>
          <a:sy n="42" d="100"/>
        </p:scale>
        <p:origin x="2256" y="51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82" d="100"/>
          <a:sy n="82" d="100"/>
        </p:scale>
        <p:origin x="395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Segnaposto data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it-IT" sz="1200"/>
            </a:lvl1pPr>
          </a:lstStyle>
          <a:p>
            <a:pPr rtl="0"/>
            <a:fld id="{F43FFF67-0A66-4BA5-8D01-D7436A93C5DC}" type="datetime1">
              <a:rPr lang="it-IT" smtClean="0"/>
              <a:t>13/10/2025</a:t>
            </a:fld>
            <a:endParaRPr lang="it-IT" dirty="0"/>
          </a:p>
        </p:txBody>
      </p:sp>
      <p:sp>
        <p:nvSpPr>
          <p:cNvPr id="6" name="Segnaposto numero diapositiva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it-IT" sz="1200"/>
            </a:lvl1pPr>
          </a:lstStyle>
          <a:p>
            <a:pPr rtl="0"/>
            <a:fld id="{E2C230DF-5933-439D-898F-38E9AC9BA688}" type="slidenum">
              <a:rPr lang="it-IT" smtClean="0"/>
              <a:t>‹N›</a:t>
            </a:fld>
            <a:endParaRPr lang="it-IT" dirty="0"/>
          </a:p>
        </p:txBody>
      </p:sp>
      <p:sp>
        <p:nvSpPr>
          <p:cNvPr id="7" name="Segnaposto piè di pagina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it-IT" sz="1200"/>
            </a:lvl1pPr>
          </a:lstStyle>
          <a:p>
            <a:pPr rtl="0"/>
            <a:endParaRPr lang="it-IT" dirty="0"/>
          </a:p>
        </p:txBody>
      </p:sp>
      <p:sp>
        <p:nvSpPr>
          <p:cNvPr id="8" name="Segnaposto intestazione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it-IT" sz="1200"/>
            </a:lvl1pPr>
          </a:lstStyle>
          <a:p>
            <a:pPr rtl="0"/>
            <a:endParaRPr lang="it-IT"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it-IT" sz="1200"/>
            </a:lvl1pPr>
          </a:lstStyle>
          <a:p>
            <a:pPr rtl="0"/>
            <a:endParaRPr lang="it-IT" dirty="0"/>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it-IT" sz="1200"/>
            </a:lvl1pPr>
          </a:lstStyle>
          <a:p>
            <a:fld id="{CCC7B77D-D2C2-452D-80DB-AB1E949B0C69}" type="datetime1">
              <a:rPr lang="it-IT" smtClean="0"/>
              <a:pPr/>
              <a:t>13/10/2025</a:t>
            </a:fld>
            <a:endParaRPr lang="it-IT" dirty="0"/>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it-IT"/>
            </a:defPPr>
          </a:lstStyle>
          <a:p>
            <a:pPr rtl="0"/>
            <a:endParaRPr lang="it-IT" dirty="0"/>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it-IT"/>
            </a:defPPr>
          </a:lstStyle>
          <a:p>
            <a:pPr lvl="0" rtl="0"/>
            <a:r>
              <a:rPr lang="it-IT"/>
              <a:t>Fare clic per modificare lo stile del titolo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it-IT" sz="1200"/>
            </a:lvl1pPr>
          </a:lstStyle>
          <a:p>
            <a:pPr rtl="0"/>
            <a:endParaRPr lang="it-IT" dirty="0"/>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it-IT" sz="1200"/>
            </a:lvl1pPr>
          </a:lstStyle>
          <a:p>
            <a:pPr rtl="0"/>
            <a:fld id="{A89C7E07-3C67-C64C-8DA0-0404F6303970}" type="slidenum">
              <a:rPr lang="it-IT" smtClean="0"/>
              <a:t>‹N›</a:t>
            </a:fld>
            <a:endParaRPr lang="it-IT"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lang="it-IT" sz="1200" kern="1200">
        <a:solidFill>
          <a:schemeClr val="tx1"/>
        </a:solidFill>
        <a:latin typeface="+mn-lt"/>
        <a:ea typeface="+mn-ea"/>
        <a:cs typeface="+mn-cs"/>
      </a:defRPr>
    </a:lvl1pPr>
    <a:lvl2pPr marL="457200" algn="l" defTabSz="914400" rtl="0" eaLnBrk="1" latinLnBrk="0" hangingPunct="1">
      <a:defRPr lang="it-IT" sz="1200" kern="1200">
        <a:solidFill>
          <a:schemeClr val="tx1"/>
        </a:solidFill>
        <a:latin typeface="+mn-lt"/>
        <a:ea typeface="+mn-ea"/>
        <a:cs typeface="+mn-cs"/>
      </a:defRPr>
    </a:lvl2pPr>
    <a:lvl3pPr marL="914400" algn="l" defTabSz="914400" rtl="0" eaLnBrk="1" latinLnBrk="0" hangingPunct="1">
      <a:defRPr lang="it-IT" sz="1200" kern="1200">
        <a:solidFill>
          <a:schemeClr val="tx1"/>
        </a:solidFill>
        <a:latin typeface="+mn-lt"/>
        <a:ea typeface="+mn-ea"/>
        <a:cs typeface="+mn-cs"/>
      </a:defRPr>
    </a:lvl3pPr>
    <a:lvl4pPr marL="1371600" algn="l" defTabSz="914400" rtl="0" eaLnBrk="1" latinLnBrk="0" hangingPunct="1">
      <a:defRPr lang="it-IT" sz="1200" kern="1200">
        <a:solidFill>
          <a:schemeClr val="tx1"/>
        </a:solidFill>
        <a:latin typeface="+mn-lt"/>
        <a:ea typeface="+mn-ea"/>
        <a:cs typeface="+mn-cs"/>
      </a:defRPr>
    </a:lvl4pPr>
    <a:lvl5pPr marL="1828800" algn="l" defTabSz="914400" rtl="0" eaLnBrk="1" latinLnBrk="0" hangingPunct="1">
      <a:defRPr lang="it-IT" sz="1200" kern="1200">
        <a:solidFill>
          <a:schemeClr val="tx1"/>
        </a:solidFill>
        <a:latin typeface="+mn-lt"/>
        <a:ea typeface="+mn-ea"/>
        <a:cs typeface="+mn-cs"/>
      </a:defRPr>
    </a:lvl5pPr>
    <a:lvl6pPr marL="2286000" algn="l" defTabSz="914400" rtl="0" eaLnBrk="1" latinLnBrk="0" hangingPunct="1">
      <a:defRPr lang="it-IT" sz="1200" kern="1200">
        <a:solidFill>
          <a:schemeClr val="tx1"/>
        </a:solidFill>
        <a:latin typeface="+mn-lt"/>
        <a:ea typeface="+mn-ea"/>
        <a:cs typeface="+mn-cs"/>
      </a:defRPr>
    </a:lvl6pPr>
    <a:lvl7pPr marL="2743200" algn="l" defTabSz="914400" rtl="0" eaLnBrk="1" latinLnBrk="0" hangingPunct="1">
      <a:defRPr lang="it-IT" sz="1200" kern="1200">
        <a:solidFill>
          <a:schemeClr val="tx1"/>
        </a:solidFill>
        <a:latin typeface="+mn-lt"/>
        <a:ea typeface="+mn-ea"/>
        <a:cs typeface="+mn-cs"/>
      </a:defRPr>
    </a:lvl7pPr>
    <a:lvl8pPr marL="3200400" algn="l" defTabSz="914400" rtl="0" eaLnBrk="1" latinLnBrk="0" hangingPunct="1">
      <a:defRPr lang="it-IT" sz="1200" kern="1200">
        <a:solidFill>
          <a:schemeClr val="tx1"/>
        </a:solidFill>
        <a:latin typeface="+mn-lt"/>
        <a:ea typeface="+mn-ea"/>
        <a:cs typeface="+mn-cs"/>
      </a:defRPr>
    </a:lvl8pPr>
    <a:lvl9pPr marL="3657600" algn="l" defTabSz="914400" rtl="0" eaLnBrk="1" latinLnBrk="0" hangingPunct="1">
      <a:defRPr lang="it-IT"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endParaRPr lang="it-IT" dirty="0"/>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1</a:t>
            </a:fld>
            <a:endParaRPr lang="it-IT"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Hi everyone, I'm Florin Alin Nacu, and I'm here to talk about my individual project for the Developing and Managing Individuals and Teams module.</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My presentation is on recruiting the correct person for the appropriate job at the right time, using a case study of business changes at Heineken UK.</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I'll be covering the recruitment steps, different interview styles, how to ask questions, and comparing in-person versus online interviews. I've used CIPD and academic sources to back up my points.</a:t>
            </a:r>
          </a:p>
          <a:p>
            <a:endParaRPr lang="it-IT" dirty="0"/>
          </a:p>
        </p:txBody>
      </p:sp>
      <p:sp>
        <p:nvSpPr>
          <p:cNvPr id="4" name="Segnaposto numero diapositiva 3"/>
          <p:cNvSpPr>
            <a:spLocks noGrp="1"/>
          </p:cNvSpPr>
          <p:nvPr>
            <p:ph type="sldNum" sz="quarter" idx="5"/>
          </p:nvPr>
        </p:nvSpPr>
        <p:spPr/>
        <p:txBody>
          <a:bodyPr/>
          <a:lstStyle/>
          <a:p>
            <a:pPr rtl="0"/>
            <a:fld id="{A89C7E07-3C67-C64C-8DA0-0404F6303970}" type="slidenum">
              <a:rPr lang="it-IT" smtClean="0"/>
              <a:t>2</a:t>
            </a:fld>
            <a:endParaRPr lang="it-IT" dirty="0"/>
          </a:p>
        </p:txBody>
      </p:sp>
    </p:spTree>
    <p:extLst>
      <p:ext uri="{BB962C8B-B14F-4D97-AF65-F5344CB8AC3E}">
        <p14:creationId xmlns:p14="http://schemas.microsoft.com/office/powerpoint/2010/main" val="4065607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This presentation follows a structured approach. I’ll start with a short company introduction, then explain the recruitment process, discuss three types of interviews, justify questioning techniques, compare face-to-face and online interviews, and end with key conclusions and references.</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3</a:t>
            </a:fld>
            <a:endParaRPr lang="it-IT" dirty="0"/>
          </a:p>
        </p:txBody>
      </p:sp>
    </p:spTree>
    <p:extLst>
      <p:ext uri="{BB962C8B-B14F-4D97-AF65-F5344CB8AC3E}">
        <p14:creationId xmlns:p14="http://schemas.microsoft.com/office/powerpoint/2010/main" val="3113416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The recruitment process is not merely an administrative task; rather, it is a strategic process.</a:t>
            </a:r>
          </a:p>
          <a:p>
            <a:pPr rtl="0"/>
            <a:r>
              <a:rPr lang="en-US" sz="1100" dirty="0">
                <a:latin typeface="Arial" panose="020B0604020202020204" pitchFamily="34" charset="0"/>
                <a:cs typeface="Arial" panose="020B0604020202020204" pitchFamily="34" charset="0"/>
              </a:rPr>
              <a:t> The authors Foot and Hook (2005) highlight the fact that effective recruitment ensures that the appropriate individual is placed at the appropriate time and in the appropriate role, which directly supports the performance of 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a:t>
            </a:r>
          </a:p>
          <a:p>
            <a:pPr rtl="0"/>
            <a:r>
              <a:rPr lang="en-US" sz="1100" dirty="0">
                <a:latin typeface="Arial" panose="020B0604020202020204" pitchFamily="34" charset="0"/>
                <a:cs typeface="Arial" panose="020B0604020202020204" pitchFamily="34" charset="0"/>
              </a:rPr>
              <a:t> Within the framework of digital business transformation, it is of the utmost importance to select candidates who possess innovative capabilities, adaptability, and alignment with the values of the company.</a:t>
            </a:r>
          </a:p>
          <a:p>
            <a:pPr rtl="0"/>
            <a:r>
              <a:rPr lang="en-US" sz="1100" dirty="0">
                <a:latin typeface="Arial" panose="020B0604020202020204" pitchFamily="34" charset="0"/>
                <a:cs typeface="Arial" panose="020B0604020202020204" pitchFamily="34" charset="0"/>
              </a:rPr>
              <a:t> Within the context of Heineken UK's recruitment for transformation roles, I will demonstrate how theory and practice are connected.</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4</a:t>
            </a:fld>
            <a:endParaRPr lang="it-IT" dirty="0"/>
          </a:p>
        </p:txBody>
      </p:sp>
    </p:spTree>
    <p:extLst>
      <p:ext uri="{BB962C8B-B14F-4D97-AF65-F5344CB8AC3E}">
        <p14:creationId xmlns:p14="http://schemas.microsoft.com/office/powerpoint/2010/main" val="2730433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Heineken UK is a significant player in the consumer goods industry, and it has approximately 2,400 employees working across five different locations. These employees are spread out geographically.</a:t>
            </a:r>
          </a:p>
          <a:p>
            <a:pPr rtl="0"/>
            <a:r>
              <a:rPr lang="en-US" sz="1100" dirty="0">
                <a:latin typeface="Arial" panose="020B0604020202020204" pitchFamily="34" charset="0"/>
                <a:cs typeface="Arial" panose="020B0604020202020204" pitchFamily="34" charset="0"/>
              </a:rPr>
              <a:t>The company is in the process of undergoing a cultural and digital transformation at the moment, with the intention of improving both its long-term viability and the level of engagement of its workforce.</a:t>
            </a:r>
          </a:p>
          <a:p>
            <a:pPr rtl="0"/>
            <a:r>
              <a:rPr lang="en-US" sz="1100" dirty="0">
                <a:latin typeface="Arial" panose="020B0604020202020204" pitchFamily="34" charset="0"/>
                <a:cs typeface="Arial" panose="020B0604020202020204" pitchFamily="34" charset="0"/>
              </a:rPr>
              <a:t> The </a:t>
            </a:r>
            <a:r>
              <a:rPr lang="en-US" sz="1100" dirty="0" err="1">
                <a:latin typeface="Arial" panose="020B0604020202020204" pitchFamily="34" charset="0"/>
                <a:cs typeface="Arial" panose="020B0604020202020204" pitchFamily="34" charset="0"/>
              </a:rPr>
              <a:t>BREWards</a:t>
            </a:r>
            <a:r>
              <a:rPr lang="en-US" sz="1100" dirty="0">
                <a:latin typeface="Arial" panose="020B0604020202020204" pitchFamily="34" charset="0"/>
                <a:cs typeface="Arial" panose="020B0604020202020204" pitchFamily="34" charset="0"/>
              </a:rPr>
              <a:t> recognition program that the company implemented led to a fifty percent increase in the number of employees who were </a:t>
            </a:r>
            <a:r>
              <a:rPr lang="en-US" sz="1100" dirty="0" err="1">
                <a:latin typeface="Arial" panose="020B0604020202020204" pitchFamily="34" charset="0"/>
                <a:cs typeface="Arial" panose="020B0604020202020204" pitchFamily="34" charset="0"/>
              </a:rPr>
              <a:t>recognised</a:t>
            </a:r>
            <a:r>
              <a:rPr lang="en-US" sz="1100" dirty="0">
                <a:latin typeface="Arial" panose="020B0604020202020204" pitchFamily="34" charset="0"/>
                <a:cs typeface="Arial" panose="020B0604020202020204" pitchFamily="34" charset="0"/>
              </a:rPr>
              <a:t> by their coworkers (Reward Gateway, 2024). This is an important illustration of the program's success.</a:t>
            </a:r>
          </a:p>
          <a:p>
            <a:pPr rtl="0"/>
            <a:r>
              <a:rPr lang="en-US" sz="1100" dirty="0">
                <a:latin typeface="Arial" panose="020B0604020202020204" pitchFamily="34" charset="0"/>
                <a:cs typeface="Arial" panose="020B0604020202020204" pitchFamily="34" charset="0"/>
              </a:rPr>
              <a:t>The emphasis placed on engagement extends to various facets of their business, including recruitment, which now seeks to find candidates who are congruent with the core values that they uphold.</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5</a:t>
            </a:fld>
            <a:endParaRPr lang="it-IT" dirty="0"/>
          </a:p>
        </p:txBody>
      </p:sp>
    </p:spTree>
    <p:extLst>
      <p:ext uri="{BB962C8B-B14F-4D97-AF65-F5344CB8AC3E}">
        <p14:creationId xmlns:p14="http://schemas.microsoft.com/office/powerpoint/2010/main" val="3576248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According to Muller-Camen et al. (2008), recruitment starts with workforce planning, which involves identifying gaps and understanding future skill requirements.</a:t>
            </a:r>
          </a:p>
          <a:p>
            <a:pPr rtl="0"/>
            <a:r>
              <a:rPr lang="en-US" sz="1100" dirty="0">
                <a:latin typeface="Arial" panose="020B0604020202020204" pitchFamily="34" charset="0"/>
                <a:cs typeface="Arial" panose="020B0604020202020204" pitchFamily="34" charset="0"/>
              </a:rPr>
              <a:t>In a job analysis, the duties and knowledge that are required are defined; in a job description, the responsibilities are detailed; and in a person specification, the qualifications and characteristics are listed.</a:t>
            </a:r>
          </a:p>
          <a:p>
            <a:pPr rtl="0"/>
            <a:r>
              <a:rPr lang="en-US" sz="1100" dirty="0">
                <a:latin typeface="Arial" panose="020B0604020202020204" pitchFamily="34" charset="0"/>
                <a:cs typeface="Arial" panose="020B0604020202020204" pitchFamily="34" charset="0"/>
              </a:rPr>
              <a:t>After that, the process continues with advertising, shortlisting, interviewing, and onboarding the candidates.</a:t>
            </a:r>
          </a:p>
          <a:p>
            <a:pPr rtl="0"/>
            <a:r>
              <a:rPr lang="en-US" sz="1100" dirty="0">
                <a:latin typeface="Arial" panose="020B0604020202020204" pitchFamily="34" charset="0"/>
                <a:cs typeface="Arial" panose="020B0604020202020204" pitchFamily="34" charset="0"/>
              </a:rPr>
              <a:t>According to Taylor (2014), each step must be in alignment with strategic goals in order to guarantee fairness, diversity, and inclusion.</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6</a:t>
            </a:fld>
            <a:endParaRPr lang="it-IT" dirty="0"/>
          </a:p>
        </p:txBody>
      </p:sp>
    </p:spTree>
    <p:extLst>
      <p:ext uri="{BB962C8B-B14F-4D97-AF65-F5344CB8AC3E}">
        <p14:creationId xmlns:p14="http://schemas.microsoft.com/office/powerpoint/2010/main" val="3908276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BC04D-2568-C19F-6211-ABA7996CBC5B}"/>
            </a:ext>
          </a:extLst>
        </p:cNvPr>
        <p:cNvGrpSpPr/>
        <p:nvPr/>
      </p:nvGrpSpPr>
      <p:grpSpPr>
        <a:xfrm>
          <a:off x="0" y="0"/>
          <a:ext cx="0" cy="0"/>
          <a:chOff x="0" y="0"/>
          <a:chExt cx="0" cy="0"/>
        </a:xfrm>
      </p:grpSpPr>
      <p:sp>
        <p:nvSpPr>
          <p:cNvPr id="2" name="Segnaposto immagine diapositiva 1">
            <a:extLst>
              <a:ext uri="{FF2B5EF4-FFF2-40B4-BE49-F238E27FC236}">
                <a16:creationId xmlns:a16="http://schemas.microsoft.com/office/drawing/2014/main" id="{BBBD96A4-D432-FA69-5E46-4DF91D77CA91}"/>
              </a:ext>
            </a:extLst>
          </p:cNvPr>
          <p:cNvSpPr>
            <a:spLocks noGrp="1" noRot="1" noChangeAspect="1"/>
          </p:cNvSpPr>
          <p:nvPr>
            <p:ph type="sldImg"/>
          </p:nvPr>
        </p:nvSpPr>
        <p:spPr/>
      </p:sp>
      <p:sp>
        <p:nvSpPr>
          <p:cNvPr id="3" name="Segnaposto note 2">
            <a:extLst>
              <a:ext uri="{FF2B5EF4-FFF2-40B4-BE49-F238E27FC236}">
                <a16:creationId xmlns:a16="http://schemas.microsoft.com/office/drawing/2014/main" id="{EF639921-CFBB-DE6F-31EB-81B758CA0268}"/>
              </a:ext>
            </a:extLst>
          </p:cNvPr>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The position in question is that of Change Manager within the transformation project that Heineken is undertaking.</a:t>
            </a:r>
          </a:p>
          <a:p>
            <a:pPr rtl="0"/>
            <a:r>
              <a:rPr lang="en-US" sz="1100" dirty="0">
                <a:latin typeface="Arial" panose="020B0604020202020204" pitchFamily="34" charset="0"/>
                <a:cs typeface="Arial" panose="020B0604020202020204" pitchFamily="34" charset="0"/>
              </a:rPr>
              <a:t>The primary objective is to facilitate the transition to digital and to lead the process of process improvement.</a:t>
            </a:r>
          </a:p>
          <a:p>
            <a:pPr rtl="0"/>
            <a:r>
              <a:rPr lang="en-US" sz="1100" dirty="0">
                <a:latin typeface="Arial" panose="020B0604020202020204" pitchFamily="34" charset="0"/>
                <a:cs typeface="Arial" panose="020B0604020202020204" pitchFamily="34" charset="0"/>
              </a:rPr>
              <a:t>Responsible for managing project teams, effectively communicating change, and mitigating risks are among the most important responsibilities.</a:t>
            </a:r>
          </a:p>
          <a:p>
            <a:pPr rtl="0"/>
            <a:r>
              <a:rPr lang="en-US" sz="1100" dirty="0">
                <a:latin typeface="Arial" panose="020B0604020202020204" pitchFamily="34" charset="0"/>
                <a:cs typeface="Arial" panose="020B0604020202020204" pitchFamily="34" charset="0"/>
              </a:rPr>
              <a:t>A compliance with UK employment law, such as the Equality Act of 2010 and the General Data Protection Regulation (GDPR), is also reflected in the description, which ensures ethical recruitment practices.</a:t>
            </a:r>
            <a:endParaRPr lang="it-IT" sz="1100" dirty="0">
              <a:latin typeface="Arial" panose="020B0604020202020204" pitchFamily="34" charset="0"/>
              <a:cs typeface="Arial" panose="020B0604020202020204" pitchFamily="34" charset="0"/>
            </a:endParaRPr>
          </a:p>
        </p:txBody>
      </p:sp>
      <p:sp>
        <p:nvSpPr>
          <p:cNvPr id="4" name="Segnaposto numero diapositiva 3">
            <a:extLst>
              <a:ext uri="{FF2B5EF4-FFF2-40B4-BE49-F238E27FC236}">
                <a16:creationId xmlns:a16="http://schemas.microsoft.com/office/drawing/2014/main" id="{4453E3F8-8185-F97B-2F08-1F44FCE2A5AB}"/>
              </a:ext>
            </a:extLst>
          </p:cNvPr>
          <p:cNvSpPr>
            <a:spLocks noGrp="1"/>
          </p:cNvSpPr>
          <p:nvPr>
            <p:ph type="sldNum" sz="quarter" idx="5"/>
          </p:nvPr>
        </p:nvSpPr>
        <p:spPr/>
        <p:txBody>
          <a:bodyPr rtlCol="0"/>
          <a:lstStyle>
            <a:defPPr>
              <a:defRPr lang="it-IT"/>
            </a:defPPr>
          </a:lstStyle>
          <a:p>
            <a:pPr rtl="0"/>
            <a:fld id="{A89C7E07-3C67-C64C-8DA0-0404F6303970}" type="slidenum">
              <a:rPr lang="it-IT" smtClean="0"/>
              <a:t>7</a:t>
            </a:fld>
            <a:endParaRPr lang="it-IT" dirty="0"/>
          </a:p>
        </p:txBody>
      </p:sp>
    </p:spTree>
    <p:extLst>
      <p:ext uri="{BB962C8B-B14F-4D97-AF65-F5344CB8AC3E}">
        <p14:creationId xmlns:p14="http://schemas.microsoft.com/office/powerpoint/2010/main" val="3727777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The evaluation will be fair and consistent if the person specification is clear. This ensures that the evaluation will be completed.</a:t>
            </a:r>
          </a:p>
          <a:p>
            <a:pPr rtl="0"/>
            <a:r>
              <a:rPr lang="en-US" sz="1100" dirty="0">
                <a:latin typeface="Arial" panose="020B0604020202020204" pitchFamily="34" charset="0"/>
                <a:cs typeface="Arial" panose="020B0604020202020204" pitchFamily="34" charset="0"/>
              </a:rPr>
              <a:t>Having a degree in business or human resource management, having three to five years of experience in the relevant field, having analytical and interpersonal skills, and having a commitment to the same company values are all essential criteria.</a:t>
            </a:r>
          </a:p>
          <a:p>
            <a:pPr rtl="0"/>
            <a:r>
              <a:rPr lang="en-US" sz="1100" dirty="0">
                <a:latin typeface="Arial" panose="020B0604020202020204" pitchFamily="34" charset="0"/>
                <a:cs typeface="Arial" panose="020B0604020202020204" pitchFamily="34" charset="0"/>
              </a:rPr>
              <a:t> Desirable criteria include having a qualification from the Chartered Institute of Personnel and Development (CIPD) as well as having previous experience working in the industry of fast-moving consumer goods.</a:t>
            </a:r>
          </a:p>
          <a:p>
            <a:pPr rtl="0"/>
            <a:r>
              <a:rPr lang="en-US" sz="1100" dirty="0">
                <a:latin typeface="Arial" panose="020B0604020202020204" pitchFamily="34" charset="0"/>
                <a:cs typeface="Arial" panose="020B0604020202020204" pitchFamily="34" charset="0"/>
              </a:rPr>
              <a:t>Having clear criteria, as stated by the Chartered Institute of Personnel and Development (2021), improves both the candidate experience and the level of transparency.</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8</a:t>
            </a:fld>
            <a:endParaRPr lang="it-IT" dirty="0"/>
          </a:p>
        </p:txBody>
      </p:sp>
    </p:spTree>
    <p:extLst>
      <p:ext uri="{BB962C8B-B14F-4D97-AF65-F5344CB8AC3E}">
        <p14:creationId xmlns:p14="http://schemas.microsoft.com/office/powerpoint/2010/main" val="2386183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t>By asking the same questions to each and every candidate, structured interviews are carried out with the purpose of ensuring fairness and comparability (CIPD, 2017b). This is accomplished by ensuring that the questions are the same for all of the candidates. </a:t>
            </a:r>
            <a:br>
              <a:rPr lang="en-US" sz="1100" dirty="0"/>
            </a:br>
            <a:r>
              <a:rPr lang="en-US" sz="1100" dirty="0"/>
              <a:t>When it comes to using them to evaluate the level of technical knowledge that an individual possesses, they are effective.</a:t>
            </a:r>
            <a:br>
              <a:rPr lang="en-US" sz="1100" dirty="0"/>
            </a:br>
            <a:r>
              <a:rPr lang="en-US" sz="1100" dirty="0"/>
              <a:t>A question could be phrased as follows: "Please describe how you would go about implementing a new human resources information system." This is just one example. </a:t>
            </a:r>
            <a:br>
              <a:rPr lang="en-US" sz="1100" dirty="0"/>
            </a:br>
            <a:r>
              <a:rPr lang="en-US" sz="1100" dirty="0"/>
              <a:t>Furthermore, despite the fact that they offer advantages such as dependability and objectivity, there is a possibility that they will restrict creative expression. </a:t>
            </a:r>
            <a:br>
              <a:rPr lang="en-US" sz="1100" dirty="0"/>
            </a:br>
            <a:r>
              <a:rPr lang="en-US" sz="1100" dirty="0"/>
              <a:t>The positions that require technical expertise or compliance are excellent candidates for this kind of position because they are based on compliance.</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9</a:t>
            </a:fld>
            <a:endParaRPr lang="it-IT" dirty="0"/>
          </a:p>
        </p:txBody>
      </p:sp>
    </p:spTree>
    <p:extLst>
      <p:ext uri="{BB962C8B-B14F-4D97-AF65-F5344CB8AC3E}">
        <p14:creationId xmlns:p14="http://schemas.microsoft.com/office/powerpoint/2010/main" val="501160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In competency-based interviews, the emphasis is placed on </a:t>
            </a:r>
            <a:r>
              <a:rPr lang="en-US" sz="1100" dirty="0" err="1">
                <a:latin typeface="Arial" panose="020B0604020202020204" pitchFamily="34" charset="0"/>
                <a:cs typeface="Arial" panose="020B0604020202020204" pitchFamily="34" charset="0"/>
              </a:rPr>
              <a:t>behaviours</a:t>
            </a:r>
            <a:r>
              <a:rPr lang="en-US" sz="1100" dirty="0">
                <a:latin typeface="Arial" panose="020B0604020202020204" pitchFamily="34" charset="0"/>
                <a:cs typeface="Arial" panose="020B0604020202020204" pitchFamily="34" charset="0"/>
              </a:rPr>
              <a:t> and outcomes. This is accomplished through the </a:t>
            </a:r>
            <a:r>
              <a:rPr lang="en-US" sz="1100" dirty="0" err="1">
                <a:latin typeface="Arial" panose="020B0604020202020204" pitchFamily="34" charset="0"/>
                <a:cs typeface="Arial" panose="020B0604020202020204" pitchFamily="34" charset="0"/>
              </a:rPr>
              <a:t>utilisation</a:t>
            </a:r>
            <a:r>
              <a:rPr lang="en-US" sz="1100" dirty="0">
                <a:latin typeface="Arial" panose="020B0604020202020204" pitchFamily="34" charset="0"/>
                <a:cs typeface="Arial" panose="020B0604020202020204" pitchFamily="34" charset="0"/>
              </a:rPr>
              <a:t> of the STAR model, which is an acronym that stands for Situation, Task, Action, and Result.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One example of a question that could be asked is, "Tell me about a time when you led a team through change."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Adaptability and communication are two of the essential transformational skills that can be evaluated using this method, as stated by Armstrong and Baron (2004). This method also helps in the prediction of future performance.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It is an excellent tool for those who are in positions of management and leadership.</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10</a:t>
            </a:fld>
            <a:endParaRPr lang="it-IT" dirty="0"/>
          </a:p>
        </p:txBody>
      </p:sp>
    </p:spTree>
    <p:extLst>
      <p:ext uri="{BB962C8B-B14F-4D97-AF65-F5344CB8AC3E}">
        <p14:creationId xmlns:p14="http://schemas.microsoft.com/office/powerpoint/2010/main" val="2994759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latin typeface="Arial" panose="020B0604020202020204" pitchFamily="34" charset="0"/>
                <a:cs typeface="Arial" panose="020B0604020202020204" pitchFamily="34" charset="0"/>
              </a:rPr>
              <a:t>Panel interviews are able to improve fairness and reduce bias because they involve the participation of multiple evaluators; these evaluators come from a variety of departments or functions (CIPD, 2021).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It is becoming more and more common for them to be carried out online, particularly for roles that involve hybrid or remote work.</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Candidates who are located in different geographic locations can benefit from this method because it allows for input from a wide range of functional areas and provides flexibility.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Nevertheless, it necessitates careful coordination and a readiness to make use of digital technology</a:t>
            </a:r>
            <a:r>
              <a:rPr lang="en-US" dirty="0"/>
              <a:t>.</a:t>
            </a:r>
            <a:endParaRPr lang="it-IT" dirty="0"/>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11</a:t>
            </a:fld>
            <a:endParaRPr lang="it-IT" dirty="0"/>
          </a:p>
        </p:txBody>
      </p:sp>
    </p:spTree>
    <p:extLst>
      <p:ext uri="{BB962C8B-B14F-4D97-AF65-F5344CB8AC3E}">
        <p14:creationId xmlns:p14="http://schemas.microsoft.com/office/powerpoint/2010/main" val="4050233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r>
              <a:rPr lang="en-US" sz="1100" b="0" dirty="0">
                <a:latin typeface="Arial" panose="020B0604020202020204" pitchFamily="34" charset="0"/>
                <a:cs typeface="Arial" panose="020B0604020202020204" pitchFamily="34" charset="0"/>
              </a:rPr>
              <a:t>Effective questioning is the core of a successful interview.</a:t>
            </a:r>
          </a:p>
          <a:p>
            <a:r>
              <a:rPr lang="en-US" sz="1100" b="0" dirty="0">
                <a:latin typeface="Arial" panose="020B0604020202020204" pitchFamily="34" charset="0"/>
                <a:cs typeface="Arial" panose="020B0604020202020204" pitchFamily="34" charset="0"/>
              </a:rPr>
              <a:t>Probing questions help dig deeper into a candidate’s experience.</a:t>
            </a:r>
          </a:p>
          <a:p>
            <a:r>
              <a:rPr lang="en-US" sz="1100" b="0" dirty="0">
                <a:latin typeface="Arial" panose="020B0604020202020204" pitchFamily="34" charset="0"/>
                <a:cs typeface="Arial" panose="020B0604020202020204" pitchFamily="34" charset="0"/>
              </a:rPr>
              <a:t>Socratic questions encourage reflection and critical thinking.</a:t>
            </a:r>
          </a:p>
          <a:p>
            <a:r>
              <a:rPr lang="en-US" sz="1100" b="0" dirty="0" err="1">
                <a:latin typeface="Arial" panose="020B0604020202020204" pitchFamily="34" charset="0"/>
                <a:cs typeface="Arial" panose="020B0604020202020204" pitchFamily="34" charset="0"/>
              </a:rPr>
              <a:t>Behavioural</a:t>
            </a:r>
            <a:r>
              <a:rPr lang="en-US" sz="1100" b="0" dirty="0">
                <a:latin typeface="Arial" panose="020B0604020202020204" pitchFamily="34" charset="0"/>
                <a:cs typeface="Arial" panose="020B0604020202020204" pitchFamily="34" charset="0"/>
              </a:rPr>
              <a:t> questions evaluate past actions and results.</a:t>
            </a:r>
          </a:p>
          <a:p>
            <a:r>
              <a:rPr lang="en-US" sz="1100" b="0" dirty="0">
                <a:latin typeface="Arial" panose="020B0604020202020204" pitchFamily="34" charset="0"/>
                <a:cs typeface="Arial" panose="020B0604020202020204" pitchFamily="34" charset="0"/>
              </a:rPr>
              <a:t>Leading questions, though useful for steering the conversation, must be used carefully to avoid bias.</a:t>
            </a:r>
            <a:br>
              <a:rPr lang="en-US" sz="1100" b="0" dirty="0">
                <a:latin typeface="Arial" panose="020B0604020202020204" pitchFamily="34" charset="0"/>
                <a:cs typeface="Arial" panose="020B0604020202020204" pitchFamily="34" charset="0"/>
              </a:rPr>
            </a:br>
            <a:r>
              <a:rPr lang="en-US" sz="1100" b="0" dirty="0">
                <a:latin typeface="Arial" panose="020B0604020202020204" pitchFamily="34" charset="0"/>
                <a:cs typeface="Arial" panose="020B0604020202020204" pitchFamily="34" charset="0"/>
              </a:rPr>
              <a:t>As Ashdown (2014) highlights, well-structured questioning ensures fairness and consistency across candidates.”</a:t>
            </a:r>
          </a:p>
          <a:p>
            <a:pPr rtl="0"/>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12</a:t>
            </a:fld>
            <a:endParaRPr lang="it-IT" dirty="0"/>
          </a:p>
        </p:txBody>
      </p:sp>
    </p:spTree>
    <p:extLst>
      <p:ext uri="{BB962C8B-B14F-4D97-AF65-F5344CB8AC3E}">
        <p14:creationId xmlns:p14="http://schemas.microsoft.com/office/powerpoint/2010/main" val="514488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r>
              <a:rPr lang="en-US" sz="1100" dirty="0"/>
              <a:t>Both interview types have advantages and limitations.</a:t>
            </a:r>
          </a:p>
          <a:p>
            <a:r>
              <a:rPr lang="en-US" sz="1100" dirty="0"/>
              <a:t>Face-to-face allows better rapport, reading body language, and assessing cultural fit.</a:t>
            </a:r>
          </a:p>
          <a:p>
            <a:r>
              <a:rPr lang="en-US" sz="1100" dirty="0"/>
              <a:t>Online interviews expand the talent pool, reduce costs, and increase flexibility.</a:t>
            </a:r>
            <a:br>
              <a:rPr lang="en-US" sz="1100" dirty="0"/>
            </a:br>
            <a:r>
              <a:rPr lang="en-US" sz="1100" dirty="0"/>
              <a:t>However, they rely heavily on technology and may disadvantage those less digitally confident.</a:t>
            </a:r>
            <a:br>
              <a:rPr lang="en-US" sz="1100" dirty="0"/>
            </a:br>
            <a:r>
              <a:rPr lang="en-US" sz="1100" dirty="0"/>
              <a:t>A hybrid approach, recommended by CIPD (2021), combines the inclusivity of online with the personal engagement of face-to-face methods.”</a:t>
            </a:r>
          </a:p>
          <a:p>
            <a:pPr rtl="0"/>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13</a:t>
            </a:fld>
            <a:endParaRPr lang="it-IT" dirty="0"/>
          </a:p>
        </p:txBody>
      </p:sp>
    </p:spTree>
    <p:extLst>
      <p:ext uri="{BB962C8B-B14F-4D97-AF65-F5344CB8AC3E}">
        <p14:creationId xmlns:p14="http://schemas.microsoft.com/office/powerpoint/2010/main" val="634596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rtlCol="0"/>
          <a:lstStyle>
            <a:defPPr>
              <a:defRPr lang="it-IT"/>
            </a:defPPr>
          </a:lstStyle>
          <a:p>
            <a:pPr rtl="0"/>
            <a:r>
              <a:rPr lang="en-US" sz="1100" dirty="0"/>
              <a:t>In conclusion, in order to achieve successful recruiting, it is vital to align the management strategy of human resources with the goals of the company transformation. </a:t>
            </a:r>
            <a:br>
              <a:rPr lang="en-US" sz="1100" dirty="0"/>
            </a:br>
            <a:r>
              <a:rPr lang="en-US" sz="1100" dirty="0"/>
              <a:t>Using structured and competency-based interviews, which are supported by ethical questions, it is feasible to make hiring decisions that are both fair and based on facts. This is made possible through the use of interviews.</a:t>
            </a:r>
            <a:br>
              <a:rPr lang="en-US" sz="1100" dirty="0"/>
            </a:br>
            <a:r>
              <a:rPr lang="en-US" sz="1100" dirty="0"/>
              <a:t>Nevertheless, it is of the utmost importance to keep a healthy balance between human participation and technical improvements whenever possible. </a:t>
            </a:r>
            <a:br>
              <a:rPr lang="en-US" sz="1100" dirty="0"/>
            </a:br>
            <a:r>
              <a:rPr lang="en-US" sz="1100" dirty="0"/>
              <a:t>It is essential to keep in mind that one of the most crucial factors in generating motivation, dedication, and long-term success is the recruitment of personnel who have a strong believe in the basic values of the </a:t>
            </a:r>
            <a:r>
              <a:rPr lang="en-US" sz="1100" dirty="0" err="1"/>
              <a:t>organisation</a:t>
            </a:r>
            <a:r>
              <a:rPr lang="en-US" sz="1100" dirty="0"/>
              <a:t>.</a:t>
            </a:r>
            <a:endParaRPr lang="it-IT" sz="1100" dirty="0">
              <a:latin typeface="Arial" panose="020B0604020202020204" pitchFamily="34" charset="0"/>
              <a:cs typeface="Arial" panose="020B0604020202020204" pitchFamily="34" charset="0"/>
            </a:endParaRPr>
          </a:p>
        </p:txBody>
      </p:sp>
      <p:sp>
        <p:nvSpPr>
          <p:cNvPr id="4" name="Segnaposto numero diapositiva 3"/>
          <p:cNvSpPr>
            <a:spLocks noGrp="1"/>
          </p:cNvSpPr>
          <p:nvPr>
            <p:ph type="sldNum" sz="quarter" idx="5"/>
          </p:nvPr>
        </p:nvSpPr>
        <p:spPr/>
        <p:txBody>
          <a:bodyPr rtlCol="0"/>
          <a:lstStyle>
            <a:defPPr>
              <a:defRPr lang="it-IT"/>
            </a:defPPr>
          </a:lstStyle>
          <a:p>
            <a:pPr rtl="0"/>
            <a:fld id="{A89C7E07-3C67-C64C-8DA0-0404F6303970}" type="slidenum">
              <a:rPr lang="it-IT" smtClean="0"/>
              <a:t>14</a:t>
            </a:fld>
            <a:endParaRPr lang="it-IT" dirty="0"/>
          </a:p>
        </p:txBody>
      </p:sp>
    </p:spTree>
    <p:extLst>
      <p:ext uri="{BB962C8B-B14F-4D97-AF65-F5344CB8AC3E}">
        <p14:creationId xmlns:p14="http://schemas.microsoft.com/office/powerpoint/2010/main" val="176592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olo 1">
    <p:bg>
      <p:bgPr>
        <a:solidFill>
          <a:schemeClr val="tx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rtlCol="0" anchor="b">
            <a:noAutofit/>
          </a:bodyPr>
          <a:lstStyle>
            <a:lvl1pPr algn="l">
              <a:lnSpc>
                <a:spcPct val="80000"/>
              </a:lnSpc>
              <a:defRPr lang="it-IT" sz="6000" b="1" i="0" spc="100" baseline="0">
                <a:solidFill>
                  <a:schemeClr val="bg1"/>
                </a:solidFill>
                <a:latin typeface="+mj-lt"/>
              </a:defRPr>
            </a:lvl1pPr>
          </a:lstStyle>
          <a:p>
            <a:pPr rtl="0"/>
            <a:r>
              <a:rPr lang="it-IT"/>
              <a:t>Fare clic per inserire il titolo </a:t>
            </a:r>
          </a:p>
        </p:txBody>
      </p:sp>
      <p:grpSp>
        <p:nvGrpSpPr>
          <p:cNvPr id="9" name="Gruppo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igura a mano libera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1" name="Figura a mano libera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2" name="Figura a mano libera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cxnSp>
        <p:nvCxnSpPr>
          <p:cNvPr id="13" name="Connettore diritto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uppo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Forma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8" name="Figura a mano libera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9" name="Figura a mano libera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0" name="Figura a mano libera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defPPr>
                <a:defRPr lang="it-IT"/>
              </a:defPPr>
            </a:lstStyle>
            <a:p>
              <a:pPr rtl="0"/>
              <a:endParaRPr lang="it-IT" dirty="0"/>
            </a:p>
          </p:txBody>
        </p:sp>
        <p:sp>
          <p:nvSpPr>
            <p:cNvPr id="11" name="Figura a mano libera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12" name="Titolo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rtlCol="0" anchor="b" anchorCtr="0">
            <a:noAutofit/>
          </a:bodyPr>
          <a:lstStyle>
            <a:lvl1pPr>
              <a:defRPr lang="it-IT" sz="4400" b="1" i="0" spc="50" baseline="0">
                <a:latin typeface="+mj-lt"/>
              </a:defRPr>
            </a:lvl1pPr>
          </a:lstStyle>
          <a:p>
            <a:pPr rtl="0"/>
            <a:r>
              <a:rPr lang="it-IT"/>
              <a:t>Fare clic per inserire il titolo </a:t>
            </a:r>
          </a:p>
        </p:txBody>
      </p:sp>
      <p:sp>
        <p:nvSpPr>
          <p:cNvPr id="2" name="Segnaposto contenuto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rtlCol="0">
            <a:normAutofit/>
          </a:bodyPr>
          <a:lstStyle>
            <a:lvl1pPr marL="283464" indent="-283464">
              <a:lnSpc>
                <a:spcPct val="80000"/>
              </a:lnSpc>
              <a:spcBef>
                <a:spcPts val="2200"/>
              </a:spcBef>
              <a:buFont typeface="Arial" panose="020B0604020202020204" pitchFamily="34" charset="0"/>
              <a:buChar char="•"/>
              <a:defRPr lang="it-IT" sz="2400" b="1" i="0" kern="1200" dirty="0">
                <a:solidFill>
                  <a:schemeClr val="tx2">
                    <a:lumMod val="75000"/>
                  </a:schemeClr>
                </a:solidFill>
                <a:latin typeface="+mn-lt"/>
                <a:ea typeface="+mn-ea"/>
                <a:cs typeface="+mn-cs"/>
              </a:defRPr>
            </a:lvl1pPr>
            <a:lvl2pPr indent="-283464">
              <a:spcBef>
                <a:spcPts val="600"/>
              </a:spcBef>
              <a:defRPr lang="it-IT" sz="2000"/>
            </a:lvl2pPr>
            <a:lvl3pPr indent="-283464">
              <a:spcBef>
                <a:spcPts val="1800"/>
              </a:spcBef>
              <a:defRPr lang="it-IT" sz="2000"/>
            </a:lvl3pPr>
            <a:lvl4pPr indent="-283464">
              <a:spcBef>
                <a:spcPts val="1800"/>
              </a:spcBef>
              <a:defRPr lang="it-IT" sz="2000"/>
            </a:lvl4pPr>
            <a:lvl5pPr indent="-283464">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43" name="Segnaposto numero diapositiva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42" name="Segnaposto data 41">
            <a:extLst>
              <a:ext uri="{FF2B5EF4-FFF2-40B4-BE49-F238E27FC236}">
                <a16:creationId xmlns:a16="http://schemas.microsoft.com/office/drawing/2014/main" id="{29CE2856-DB8F-5603-C085-74C70560FAC8}"/>
              </a:ext>
            </a:extLst>
          </p:cNvPr>
          <p:cNvSpPr>
            <a:spLocks noGrp="1"/>
          </p:cNvSpPr>
          <p:nvPr>
            <p:ph type="dt" sz="half" idx="25"/>
          </p:nvPr>
        </p:nvSpPr>
        <p:spPr/>
        <p:txBody>
          <a:bodyPr rtlCol="0"/>
          <a:lstStyle>
            <a:defPPr>
              <a:defRPr lang="it-IT"/>
            </a:defPPr>
          </a:lstStyle>
          <a:p>
            <a:pPr rtl="0"/>
            <a:endParaRPr lang="it-IT" dirty="0">
              <a:latin typeface="+mn-lt"/>
            </a:endParaRPr>
          </a:p>
        </p:txBody>
      </p:sp>
      <p:cxnSp>
        <p:nvCxnSpPr>
          <p:cNvPr id="4" name="Connettore diritto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olo sezione">
    <p:bg>
      <p:bgPr>
        <a:solidFill>
          <a:schemeClr val="accent3"/>
        </a:solidFill>
        <a:effectLst/>
      </p:bgPr>
    </p:bg>
    <p:spTree>
      <p:nvGrpSpPr>
        <p:cNvPr id="1" name=""/>
        <p:cNvGrpSpPr/>
        <p:nvPr/>
      </p:nvGrpSpPr>
      <p:grpSpPr>
        <a:xfrm>
          <a:off x="0" y="0"/>
          <a:ext cx="0" cy="0"/>
          <a:chOff x="0" y="0"/>
          <a:chExt cx="0" cy="0"/>
        </a:xfrm>
      </p:grpSpPr>
      <p:sp>
        <p:nvSpPr>
          <p:cNvPr id="4" name="Segnaposto immagine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rtlCol="0">
            <a:noAutofit/>
          </a:bodyPr>
          <a:lstStyle>
            <a:lvl1pPr marL="0" indent="0" algn="ctr">
              <a:buNone/>
              <a:defRPr lang="it-IT" sz="2000">
                <a:solidFill>
                  <a:schemeClr val="tx1"/>
                </a:solidFill>
              </a:defRPr>
            </a:lvl1pPr>
          </a:lstStyle>
          <a:p>
            <a:pPr rtl="0"/>
            <a:r>
              <a:rPr lang="it-IT"/>
              <a:t>Fare clic sull'icona per inserire un'immagine</a:t>
            </a:r>
          </a:p>
        </p:txBody>
      </p:sp>
      <p:sp>
        <p:nvSpPr>
          <p:cNvPr id="18" name="Titolo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rtlCol="0" anchor="b" anchorCtr="0">
            <a:noAutofit/>
          </a:bodyPr>
          <a:lstStyle>
            <a:lvl1pPr>
              <a:defRPr lang="it-IT" sz="6000" b="1" i="0" baseline="0">
                <a:solidFill>
                  <a:schemeClr val="tx1"/>
                </a:solidFill>
                <a:latin typeface="+mj-lt"/>
              </a:defRPr>
            </a:lvl1pPr>
          </a:lstStyle>
          <a:p>
            <a:pPr rtl="0"/>
            <a:r>
              <a:rPr lang="it-IT"/>
              <a:t>Fare clic per inserire il titolo </a:t>
            </a:r>
          </a:p>
        </p:txBody>
      </p:sp>
      <p:sp>
        <p:nvSpPr>
          <p:cNvPr id="7" name="Rettangolo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it-IT"/>
            </a:defPPr>
          </a:lstStyle>
          <a:p>
            <a:pPr algn="ctr" rtl="0"/>
            <a:endParaRPr lang="it-IT"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olo 2">
    <p:bg>
      <p:bgPr>
        <a:solidFill>
          <a:schemeClr val="tx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rtlCol="0" anchor="b">
            <a:noAutofit/>
          </a:bodyPr>
          <a:lstStyle>
            <a:lvl1pPr algn="l">
              <a:lnSpc>
                <a:spcPct val="80000"/>
              </a:lnSpc>
              <a:defRPr lang="it-IT" sz="6000" b="1" i="0" spc="100" baseline="0">
                <a:solidFill>
                  <a:schemeClr val="bg1"/>
                </a:solidFill>
                <a:latin typeface="+mj-lt"/>
              </a:defRPr>
            </a:lvl1pPr>
          </a:lstStyle>
          <a:p>
            <a:pPr rtl="0"/>
            <a:r>
              <a:rPr lang="it-IT"/>
              <a:t>Fare clic per inserire il titolo </a:t>
            </a:r>
          </a:p>
        </p:txBody>
      </p:sp>
      <p:sp>
        <p:nvSpPr>
          <p:cNvPr id="6" name="Segnaposto immagine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rtlCol="0">
            <a:normAutofit/>
          </a:bodyPr>
          <a:lstStyle>
            <a:lvl1pPr marL="0" indent="0" algn="ctr">
              <a:buNone/>
              <a:defRPr lang="it-IT" sz="2000"/>
            </a:lvl1pPr>
          </a:lstStyle>
          <a:p>
            <a:pPr rtl="0"/>
            <a:r>
              <a:rPr lang="it-IT"/>
              <a:t>Fare clic sull'icona per inserire un'immagine</a:t>
            </a:r>
          </a:p>
        </p:txBody>
      </p:sp>
      <p:sp>
        <p:nvSpPr>
          <p:cNvPr id="18" name="Segnaposto testo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rtlCol="0">
            <a:noAutofit/>
          </a:bodyPr>
          <a:lstStyle>
            <a:lvl1pPr marL="0" indent="0">
              <a:buNone/>
              <a:defRPr lang="it-IT" sz="2400" b="1" i="0">
                <a:solidFill>
                  <a:schemeClr val="tx2">
                    <a:lumMod val="75000"/>
                  </a:schemeClr>
                </a:solidFill>
                <a:latin typeface="+mn-lt"/>
              </a:defRPr>
            </a:lvl1pPr>
            <a:lvl2pPr>
              <a:defRPr lang="it-IT" sz="4000"/>
            </a:lvl2pPr>
            <a:lvl3pPr>
              <a:defRPr lang="it-IT" sz="4000"/>
            </a:lvl3pPr>
            <a:lvl4pPr>
              <a:defRPr lang="it-IT" sz="4000"/>
            </a:lvl4pPr>
            <a:lvl5pPr>
              <a:defRPr lang="it-IT" sz="4000"/>
            </a:lvl5pPr>
          </a:lstStyle>
          <a:p>
            <a:pPr lvl="0" rtl="0"/>
            <a:r>
              <a:rPr lang="it-IT"/>
              <a:t>Fare clic per inserire il testo</a:t>
            </a:r>
          </a:p>
        </p:txBody>
      </p:sp>
      <p:cxnSp>
        <p:nvCxnSpPr>
          <p:cNvPr id="7" name="Connettore diritto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Riepilogo 2">
    <p:bg>
      <p:bgPr>
        <a:solidFill>
          <a:schemeClr val="tx1"/>
        </a:solidFill>
        <a:effectLst/>
      </p:bgPr>
    </p:bg>
    <p:spTree>
      <p:nvGrpSpPr>
        <p:cNvPr id="1" name=""/>
        <p:cNvGrpSpPr/>
        <p:nvPr/>
      </p:nvGrpSpPr>
      <p:grpSpPr>
        <a:xfrm>
          <a:off x="0" y="0"/>
          <a:ext cx="0" cy="0"/>
          <a:chOff x="0" y="0"/>
          <a:chExt cx="0" cy="0"/>
        </a:xfrm>
      </p:grpSpPr>
      <p:cxnSp>
        <p:nvCxnSpPr>
          <p:cNvPr id="9" name="Connettore diritto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uppo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igura a mano libera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2" name="Figura a mano libera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3" name="Figura a mano libera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32" name="Titolo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rtlCol="0" anchor="b" anchorCtr="0">
            <a:noAutofit/>
          </a:bodyPr>
          <a:lstStyle>
            <a:lvl1pPr>
              <a:defRPr lang="it-IT" sz="4400" b="1" i="0">
                <a:latin typeface="+mj-lt"/>
              </a:defRPr>
            </a:lvl1pPr>
          </a:lstStyle>
          <a:p>
            <a:pPr rtl="0"/>
            <a:r>
              <a:rPr lang="it-IT"/>
              <a:t>Fare clic per inserire il titolo </a:t>
            </a:r>
          </a:p>
        </p:txBody>
      </p:sp>
      <p:sp>
        <p:nvSpPr>
          <p:cNvPr id="2" name="Segnaposto contenuto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rtlCol="0">
            <a:normAutofit/>
          </a:bodyPr>
          <a:lstStyle>
            <a:lvl1pPr marL="283464" indent="-283464">
              <a:spcBef>
                <a:spcPts val="1800"/>
              </a:spcBef>
              <a:buFont typeface="Arial" panose="020B0604020202020204" pitchFamily="34" charset="0"/>
              <a:buChar char="•"/>
              <a:defRPr lang="it-IT" sz="2000"/>
            </a:lvl1pPr>
            <a:lvl2pPr indent="-283464">
              <a:spcBef>
                <a:spcPts val="1800"/>
              </a:spcBef>
              <a:defRPr lang="it-IT" sz="2000"/>
            </a:lvl2pPr>
            <a:lvl3pPr indent="-283464">
              <a:spcBef>
                <a:spcPts val="1800"/>
              </a:spcBef>
              <a:defRPr lang="it-IT" sz="2000"/>
            </a:lvl3pPr>
            <a:lvl4pPr indent="-283464">
              <a:spcBef>
                <a:spcPts val="1800"/>
              </a:spcBef>
              <a:defRPr lang="it-IT" sz="2000"/>
            </a:lvl4pPr>
            <a:lvl5pPr indent="-283464">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8" name="Segnaposto numero diapositiva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5" name="Segnaposto data 4">
            <a:extLst>
              <a:ext uri="{FF2B5EF4-FFF2-40B4-BE49-F238E27FC236}">
                <a16:creationId xmlns:a16="http://schemas.microsoft.com/office/drawing/2014/main" id="{E9272B8D-F380-9F1A-C8E6-BDD2352B1763}"/>
              </a:ext>
            </a:extLst>
          </p:cNvPr>
          <p:cNvSpPr>
            <a:spLocks noGrp="1"/>
          </p:cNvSpPr>
          <p:nvPr>
            <p:ph type="dt" sz="half" idx="21"/>
          </p:nvPr>
        </p:nvSpPr>
        <p:spPr/>
        <p:txBody>
          <a:bodyPr rtlCol="0"/>
          <a:lstStyle>
            <a:defPPr>
              <a:defRPr lang="it-IT"/>
            </a:defPPr>
          </a:lstStyle>
          <a:p>
            <a:pPr rtl="0"/>
            <a:endParaRPr lang="it-IT"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olo">
    <p:bg>
      <p:bgPr>
        <a:solidFill>
          <a:schemeClr val="tx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rtlCol="0" anchor="b">
            <a:noAutofit/>
          </a:bodyPr>
          <a:lstStyle>
            <a:lvl1pPr algn="l">
              <a:lnSpc>
                <a:spcPct val="80000"/>
              </a:lnSpc>
              <a:defRPr lang="it-IT" sz="6000" b="1" i="0" spc="100" baseline="0">
                <a:solidFill>
                  <a:schemeClr val="bg1"/>
                </a:solidFill>
                <a:latin typeface="+mj-lt"/>
              </a:defRPr>
            </a:lvl1pPr>
          </a:lstStyle>
          <a:p>
            <a:pPr rtl="0"/>
            <a:r>
              <a:rPr lang="it-IT"/>
              <a:t>Fare clic per inserire il titolo </a:t>
            </a:r>
          </a:p>
        </p:txBody>
      </p:sp>
      <p:grpSp>
        <p:nvGrpSpPr>
          <p:cNvPr id="9" name="Gruppo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igura a mano libera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1" name="Figura a mano libera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2" name="Figura a mano libera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cxnSp>
        <p:nvCxnSpPr>
          <p:cNvPr id="13" name="Connettore diritto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Segnaposto testo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rtlCol="0">
            <a:noAutofit/>
          </a:bodyPr>
          <a:lstStyle>
            <a:lvl1pPr marL="0" indent="0">
              <a:buNone/>
              <a:defRPr lang="it-IT" sz="2400" b="1" i="0">
                <a:solidFill>
                  <a:schemeClr val="tx2">
                    <a:lumMod val="75000"/>
                  </a:schemeClr>
                </a:solidFill>
                <a:latin typeface="+mn-lt"/>
              </a:defRPr>
            </a:lvl1pPr>
            <a:lvl2pPr>
              <a:defRPr lang="it-IT" sz="4000"/>
            </a:lvl2pPr>
            <a:lvl3pPr>
              <a:defRPr lang="it-IT" sz="4000"/>
            </a:lvl3pPr>
            <a:lvl4pPr>
              <a:defRPr lang="it-IT" sz="4000"/>
            </a:lvl4pPr>
            <a:lvl5pPr>
              <a:defRPr lang="it-IT" sz="4000"/>
            </a:lvl5pPr>
          </a:lstStyle>
          <a:p>
            <a:pPr lvl="0" rtl="0"/>
            <a:r>
              <a:rPr lang="it-IT"/>
              <a:t>Fare clic per inserire il testo</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olo e due contenuti 2">
    <p:bg>
      <p:bgPr>
        <a:solidFill>
          <a:schemeClr val="tx1"/>
        </a:solidFill>
        <a:effectLst/>
      </p:bgPr>
    </p:bg>
    <p:spTree>
      <p:nvGrpSpPr>
        <p:cNvPr id="1" name=""/>
        <p:cNvGrpSpPr/>
        <p:nvPr/>
      </p:nvGrpSpPr>
      <p:grpSpPr>
        <a:xfrm>
          <a:off x="0" y="0"/>
          <a:ext cx="0" cy="0"/>
          <a:chOff x="0" y="0"/>
          <a:chExt cx="0" cy="0"/>
        </a:xfrm>
      </p:grpSpPr>
      <p:grpSp>
        <p:nvGrpSpPr>
          <p:cNvPr id="11" name="Gruppo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igura a mano libera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3" name="Figura a mano libera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4" name="Figura a mano libera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16" name="Titolo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rtlCol="0" anchor="b" anchorCtr="0">
            <a:noAutofit/>
          </a:bodyPr>
          <a:lstStyle>
            <a:lvl1pPr>
              <a:defRPr lang="it-IT" sz="4400" b="1" i="0">
                <a:solidFill>
                  <a:schemeClr val="bg1"/>
                </a:solidFill>
                <a:latin typeface="+mj-lt"/>
              </a:defRPr>
            </a:lvl1pPr>
          </a:lstStyle>
          <a:p>
            <a:pPr rtl="0"/>
            <a:r>
              <a:rPr lang="it-IT"/>
              <a:t>Fare clic per inserire il titolo </a:t>
            </a:r>
          </a:p>
        </p:txBody>
      </p:sp>
      <p:sp>
        <p:nvSpPr>
          <p:cNvPr id="2" name="Segnaposto contenuto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rtlCol="0">
            <a:normAutofit/>
          </a:bodyPr>
          <a:lstStyle>
            <a:lvl1pPr marL="0" indent="0">
              <a:spcBef>
                <a:spcPts val="1800"/>
              </a:spcBef>
              <a:buFont typeface="Arial" panose="020B0604020202020204" pitchFamily="34" charset="0"/>
              <a:buNone/>
              <a:defRPr lang="it-IT" sz="2000"/>
            </a:lvl1pPr>
            <a:lvl2pPr marL="283464" indent="-283464">
              <a:spcBef>
                <a:spcPts val="1800"/>
              </a:spcBef>
              <a:defRPr lang="it-IT" sz="2000"/>
            </a:lvl2pPr>
            <a:lvl3pPr marL="594360" indent="-283464">
              <a:spcBef>
                <a:spcPts val="1800"/>
              </a:spcBef>
              <a:defRPr lang="it-IT" sz="2000"/>
            </a:lvl3pPr>
            <a:lvl4pPr marL="822960" indent="-283464">
              <a:spcBef>
                <a:spcPts val="1800"/>
              </a:spcBef>
              <a:defRPr lang="it-IT" sz="2000"/>
            </a:lvl4pPr>
            <a:lvl5pPr marL="1005840" indent="-283464">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3" name="Segnaposto contenuto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rtlCol="0">
            <a:normAutofit/>
          </a:bodyPr>
          <a:lstStyle>
            <a:lvl1pPr marL="0" indent="0">
              <a:spcBef>
                <a:spcPts val="1800"/>
              </a:spcBef>
              <a:buFont typeface="Arial" panose="020B0604020202020204" pitchFamily="34" charset="0"/>
              <a:buNone/>
              <a:defRPr lang="it-IT" sz="2000"/>
            </a:lvl1pPr>
            <a:lvl2pPr marL="283464" indent="-283464">
              <a:spcBef>
                <a:spcPts val="1800"/>
              </a:spcBef>
              <a:defRPr lang="it-IT" sz="2000"/>
            </a:lvl2pPr>
            <a:lvl3pPr marL="548640" indent="-283464">
              <a:spcBef>
                <a:spcPts val="1800"/>
              </a:spcBef>
              <a:defRPr lang="it-IT" sz="2000"/>
            </a:lvl3pPr>
            <a:lvl4pPr marL="822960" indent="-283464">
              <a:spcBef>
                <a:spcPts val="1800"/>
              </a:spcBef>
              <a:defRPr lang="it-IT" sz="2000"/>
            </a:lvl4pPr>
            <a:lvl5pPr marL="1005840" indent="-283464">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10" name="Segnaposto numero diapositiva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8" name="Segnaposto data 7">
            <a:extLst>
              <a:ext uri="{FF2B5EF4-FFF2-40B4-BE49-F238E27FC236}">
                <a16:creationId xmlns:a16="http://schemas.microsoft.com/office/drawing/2014/main" id="{C5EA2E64-5690-A56B-7051-476EC7BADA55}"/>
              </a:ext>
            </a:extLst>
          </p:cNvPr>
          <p:cNvSpPr>
            <a:spLocks noGrp="1"/>
          </p:cNvSpPr>
          <p:nvPr>
            <p:ph type="dt" sz="half" idx="11"/>
          </p:nvPr>
        </p:nvSpPr>
        <p:spPr/>
        <p:txBody>
          <a:bodyPr rtlCol="0"/>
          <a:lstStyle>
            <a:defPPr>
              <a:defRPr lang="it-IT"/>
            </a:defPPr>
          </a:lstStyle>
          <a:p>
            <a:pPr rtl="0"/>
            <a:endParaRPr lang="it-IT" dirty="0">
              <a:latin typeface="+mn-lt"/>
            </a:endParaRPr>
          </a:p>
        </p:txBody>
      </p:sp>
      <p:cxnSp>
        <p:nvCxnSpPr>
          <p:cNvPr id="4" name="Connettore diritto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olo e contenuto ">
    <p:bg>
      <p:bgPr>
        <a:solidFill>
          <a:schemeClr val="tx1"/>
        </a:solidFill>
        <a:effectLst/>
      </p:bgPr>
    </p:bg>
    <p:spTree>
      <p:nvGrpSpPr>
        <p:cNvPr id="1" name=""/>
        <p:cNvGrpSpPr/>
        <p:nvPr/>
      </p:nvGrpSpPr>
      <p:grpSpPr>
        <a:xfrm>
          <a:off x="0" y="0"/>
          <a:ext cx="0" cy="0"/>
          <a:chOff x="0" y="0"/>
          <a:chExt cx="0" cy="0"/>
        </a:xfrm>
      </p:grpSpPr>
      <p:grpSp>
        <p:nvGrpSpPr>
          <p:cNvPr id="11" name="Gruppo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Forma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3" name="Figura a mano libera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4" name="Figura a mano libera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8" name="Figura a mano libera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defPPr>
                <a:defRPr lang="it-IT"/>
              </a:defPPr>
            </a:lstStyle>
            <a:p>
              <a:pPr rtl="0"/>
              <a:endParaRPr lang="it-IT" dirty="0"/>
            </a:p>
          </p:txBody>
        </p:sp>
        <p:sp>
          <p:nvSpPr>
            <p:cNvPr id="19" name="Figura a mano libera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16" name="Titolo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rtlCol="0" anchor="b" anchorCtr="0">
            <a:noAutofit/>
          </a:bodyPr>
          <a:lstStyle>
            <a:lvl1pPr>
              <a:defRPr lang="it-IT" sz="4400" b="1" i="0">
                <a:solidFill>
                  <a:schemeClr val="bg1"/>
                </a:solidFill>
                <a:latin typeface="+mj-lt"/>
              </a:defRPr>
            </a:lvl1pPr>
          </a:lstStyle>
          <a:p>
            <a:pPr rtl="0"/>
            <a:r>
              <a:rPr lang="it-IT"/>
              <a:t>Fare clic per inserire il titolo </a:t>
            </a:r>
          </a:p>
        </p:txBody>
      </p:sp>
      <p:cxnSp>
        <p:nvCxnSpPr>
          <p:cNvPr id="4" name="Connettore diritto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Segnaposto contenuto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rtlCol="0">
            <a:normAutofit/>
          </a:bodyPr>
          <a:lstStyle>
            <a:lvl1pPr marL="457200" indent="-457200">
              <a:spcBef>
                <a:spcPts val="1800"/>
              </a:spcBef>
              <a:buFont typeface="+mj-lt"/>
              <a:buAutoNum type="arabicPeriod"/>
              <a:defRPr lang="it-IT" sz="2000"/>
            </a:lvl1pPr>
            <a:lvl2pPr marL="914400" indent="-457200">
              <a:spcBef>
                <a:spcPts val="1800"/>
              </a:spcBef>
              <a:buFont typeface="+mj-lt"/>
              <a:buAutoNum type="alphaLcPeriod"/>
              <a:defRPr lang="it-IT" sz="2000"/>
            </a:lvl2pPr>
            <a:lvl3pPr marL="1371600" indent="-457200">
              <a:spcBef>
                <a:spcPts val="1800"/>
              </a:spcBef>
              <a:buFont typeface="+mj-lt"/>
              <a:buAutoNum type="arabicParenR"/>
              <a:defRPr lang="it-IT" sz="2000"/>
            </a:lvl3pPr>
            <a:lvl4pPr marL="1371600" indent="0">
              <a:spcBef>
                <a:spcPts val="1800"/>
              </a:spcBef>
              <a:buFont typeface="+mj-lt"/>
              <a:buNone/>
              <a:defRPr lang="it-IT" sz="2000"/>
            </a:lvl4pPr>
            <a:lvl5pPr marL="2286000" indent="-457200">
              <a:spcBef>
                <a:spcPts val="1800"/>
              </a:spcBef>
              <a:buFont typeface="+mj-lt"/>
              <a:buAutoNum type="arabicPeriod"/>
              <a:defRPr lang="it-IT" sz="2000"/>
            </a:lvl5pPr>
          </a:lstStyle>
          <a:p>
            <a:pPr lvl="0" rtl="0"/>
            <a:r>
              <a:rPr lang="it-IT"/>
              <a:t>Fai clic per aggiungere contenuto</a:t>
            </a:r>
          </a:p>
          <a:p>
            <a:pPr lvl="1" rtl="0"/>
            <a:r>
              <a:rPr lang="it-IT"/>
              <a:t>Secondo livello</a:t>
            </a:r>
          </a:p>
          <a:p>
            <a:pPr lvl="2" rtl="0"/>
            <a:r>
              <a:rPr lang="it-IT"/>
              <a:t>Terzo livello</a:t>
            </a:r>
          </a:p>
          <a:p>
            <a:pPr lvl="3" rtl="0"/>
            <a:endParaRPr lang="it-IT" dirty="0"/>
          </a:p>
        </p:txBody>
      </p:sp>
      <p:sp>
        <p:nvSpPr>
          <p:cNvPr id="2" name="Segnaposto contenuto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rtlCol="0">
            <a:normAutofit/>
          </a:bodyPr>
          <a:lstStyle>
            <a:lvl1pPr marL="0" indent="0">
              <a:spcBef>
                <a:spcPts val="1800"/>
              </a:spcBef>
              <a:buFont typeface="Arial" panose="020B0604020202020204" pitchFamily="34" charset="0"/>
              <a:buNone/>
              <a:defRPr lang="it-IT" sz="2000"/>
            </a:lvl1pPr>
            <a:lvl2pPr marL="283464" indent="-283464">
              <a:spcBef>
                <a:spcPts val="1800"/>
              </a:spcBef>
              <a:defRPr lang="it-IT" sz="2000"/>
            </a:lvl2pPr>
            <a:lvl3pPr marL="548640" indent="-283464">
              <a:spcBef>
                <a:spcPts val="1800"/>
              </a:spcBef>
              <a:defRPr lang="it-IT" sz="2000"/>
            </a:lvl3pPr>
            <a:lvl4pPr marL="822960" indent="-283464">
              <a:spcBef>
                <a:spcPts val="1800"/>
              </a:spcBef>
              <a:defRPr lang="it-IT" sz="2000"/>
            </a:lvl4pPr>
            <a:lvl5pPr marL="1005840" indent="-283464">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10" name="Segnaposto numero diapositiva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8" name="Segnaposto data 7">
            <a:extLst>
              <a:ext uri="{FF2B5EF4-FFF2-40B4-BE49-F238E27FC236}">
                <a16:creationId xmlns:a16="http://schemas.microsoft.com/office/drawing/2014/main" id="{C5EA2E64-5690-A56B-7051-476EC7BADA55}"/>
              </a:ext>
            </a:extLst>
          </p:cNvPr>
          <p:cNvSpPr>
            <a:spLocks noGrp="1"/>
          </p:cNvSpPr>
          <p:nvPr>
            <p:ph type="dt" sz="half" idx="11"/>
          </p:nvPr>
        </p:nvSpPr>
        <p:spPr/>
        <p:txBody>
          <a:bodyPr rtlCol="0"/>
          <a:lstStyle>
            <a:defPPr>
              <a:defRPr lang="it-IT"/>
            </a:defPPr>
          </a:lstStyle>
          <a:p>
            <a:pPr rtl="0"/>
            <a:endParaRPr lang="it-IT"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uto titolo e immagine">
    <p:bg>
      <p:bgPr>
        <a:solidFill>
          <a:schemeClr val="tx1"/>
        </a:solidFill>
        <a:effectLst/>
      </p:bgPr>
    </p:bg>
    <p:spTree>
      <p:nvGrpSpPr>
        <p:cNvPr id="1" name=""/>
        <p:cNvGrpSpPr/>
        <p:nvPr/>
      </p:nvGrpSpPr>
      <p:grpSpPr>
        <a:xfrm>
          <a:off x="0" y="0"/>
          <a:ext cx="0" cy="0"/>
          <a:chOff x="0" y="0"/>
          <a:chExt cx="0" cy="0"/>
        </a:xfrm>
      </p:grpSpPr>
      <p:sp>
        <p:nvSpPr>
          <p:cNvPr id="16" name="Titolo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rtlCol="0" anchor="b" anchorCtr="0">
            <a:noAutofit/>
          </a:bodyPr>
          <a:lstStyle>
            <a:lvl1pPr>
              <a:defRPr lang="it-IT" sz="4400" b="1" i="0">
                <a:solidFill>
                  <a:schemeClr val="bg1"/>
                </a:solidFill>
                <a:latin typeface="+mj-lt"/>
              </a:defRPr>
            </a:lvl1pPr>
          </a:lstStyle>
          <a:p>
            <a:pPr rtl="0"/>
            <a:r>
              <a:rPr lang="it-IT"/>
              <a:t>Fare clic per inserire il titolo </a:t>
            </a:r>
          </a:p>
        </p:txBody>
      </p:sp>
      <p:sp>
        <p:nvSpPr>
          <p:cNvPr id="3" name="Segnaposto contenuto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rtlCol="0">
            <a:normAutofit/>
          </a:bodyPr>
          <a:lstStyle>
            <a:lvl1pPr marL="0" indent="0">
              <a:spcBef>
                <a:spcPts val="1800"/>
              </a:spcBef>
              <a:buFont typeface="Arial" panose="020B0604020202020204" pitchFamily="34" charset="0"/>
              <a:buNone/>
              <a:defRPr lang="it-IT" sz="2000"/>
            </a:lvl1pPr>
            <a:lvl2pPr indent="-283464">
              <a:spcBef>
                <a:spcPts val="1800"/>
              </a:spcBef>
              <a:defRPr lang="it-IT" sz="2000"/>
            </a:lvl2pPr>
            <a:lvl3pPr indent="-283464">
              <a:spcBef>
                <a:spcPts val="1800"/>
              </a:spcBef>
              <a:defRPr lang="it-IT" sz="2000"/>
            </a:lvl3pPr>
            <a:lvl4pPr indent="-283464">
              <a:spcBef>
                <a:spcPts val="1800"/>
              </a:spcBef>
              <a:defRPr lang="it-IT" sz="2000"/>
            </a:lvl4pPr>
            <a:lvl5pPr indent="-283464">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cxnSp>
        <p:nvCxnSpPr>
          <p:cNvPr id="4" name="Connettore diritto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Segnaposto immagine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rtlCol="0">
            <a:normAutofit/>
          </a:bodyPr>
          <a:lstStyle>
            <a:lvl1pPr marL="0" indent="0" algn="ctr">
              <a:buNone/>
              <a:defRPr lang="it-IT" sz="2000">
                <a:solidFill>
                  <a:schemeClr val="bg1"/>
                </a:solidFill>
              </a:defRPr>
            </a:lvl1pPr>
          </a:lstStyle>
          <a:p>
            <a:pPr rtl="0"/>
            <a:r>
              <a:rPr lang="it-IT"/>
              <a:t>Fare clic sull'icona per inserire un'immagine</a:t>
            </a:r>
          </a:p>
        </p:txBody>
      </p:sp>
      <p:sp>
        <p:nvSpPr>
          <p:cNvPr id="10" name="Segnaposto numero diapositiva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8" name="Segnaposto data 7">
            <a:extLst>
              <a:ext uri="{FF2B5EF4-FFF2-40B4-BE49-F238E27FC236}">
                <a16:creationId xmlns:a16="http://schemas.microsoft.com/office/drawing/2014/main" id="{C5EA2E64-5690-A56B-7051-476EC7BADA55}"/>
              </a:ext>
            </a:extLst>
          </p:cNvPr>
          <p:cNvSpPr>
            <a:spLocks noGrp="1"/>
          </p:cNvSpPr>
          <p:nvPr>
            <p:ph type="dt" sz="half" idx="11"/>
          </p:nvPr>
        </p:nvSpPr>
        <p:spPr/>
        <p:txBody>
          <a:bodyPr rtlCol="0"/>
          <a:lstStyle>
            <a:defPPr>
              <a:defRPr lang="it-IT"/>
            </a:defPPr>
          </a:lstStyle>
          <a:p>
            <a:pPr rtl="0"/>
            <a:endParaRPr lang="it-IT"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uto del titolo e tabella">
    <p:bg>
      <p:bgPr>
        <a:solidFill>
          <a:schemeClr val="tx1"/>
        </a:solidFill>
        <a:effectLst/>
      </p:bgPr>
    </p:bg>
    <p:spTree>
      <p:nvGrpSpPr>
        <p:cNvPr id="1" name=""/>
        <p:cNvGrpSpPr/>
        <p:nvPr/>
      </p:nvGrpSpPr>
      <p:grpSpPr>
        <a:xfrm>
          <a:off x="0" y="0"/>
          <a:ext cx="0" cy="0"/>
          <a:chOff x="0" y="0"/>
          <a:chExt cx="0" cy="0"/>
        </a:xfrm>
      </p:grpSpPr>
      <p:grpSp>
        <p:nvGrpSpPr>
          <p:cNvPr id="5" name="Gruppo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igura a mano libera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5" name="Figura a mano libera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7" name="Figura a mano libera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16" name="Titolo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rtlCol="0" anchor="b" anchorCtr="0">
            <a:noAutofit/>
          </a:bodyPr>
          <a:lstStyle>
            <a:lvl1pPr>
              <a:defRPr lang="it-IT" sz="4400" b="1" i="0">
                <a:solidFill>
                  <a:schemeClr val="bg1"/>
                </a:solidFill>
                <a:latin typeface="+mj-lt"/>
              </a:defRPr>
            </a:lvl1pPr>
          </a:lstStyle>
          <a:p>
            <a:pPr rtl="0"/>
            <a:r>
              <a:rPr lang="it-IT"/>
              <a:t>Fare clic per inserire il titolo </a:t>
            </a:r>
          </a:p>
        </p:txBody>
      </p:sp>
      <p:cxnSp>
        <p:nvCxnSpPr>
          <p:cNvPr id="4" name="Connettore diritto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Segnaposto contenuto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rtlCol="0">
            <a:normAutofit/>
          </a:bodyPr>
          <a:lstStyle>
            <a:lvl1pPr marL="0" indent="0">
              <a:spcBef>
                <a:spcPts val="1800"/>
              </a:spcBef>
              <a:buFont typeface="Arial" panose="020B0604020202020204" pitchFamily="34" charset="0"/>
              <a:buNone/>
              <a:defRPr lang="it-IT" sz="2000"/>
            </a:lvl1pPr>
            <a:lvl2pPr marL="457200" indent="0">
              <a:spcBef>
                <a:spcPts val="1800"/>
              </a:spcBef>
              <a:buNone/>
              <a:defRPr lang="it-IT" sz="2000"/>
            </a:lvl2pPr>
            <a:lvl3pPr marL="914400" indent="0">
              <a:spcBef>
                <a:spcPts val="1800"/>
              </a:spcBef>
              <a:buNone/>
              <a:defRPr lang="it-IT" sz="2000"/>
            </a:lvl3pPr>
            <a:lvl4pPr marL="1371600" indent="0">
              <a:spcBef>
                <a:spcPts val="1800"/>
              </a:spcBef>
              <a:buNone/>
              <a:defRPr lang="it-IT" sz="2000"/>
            </a:lvl4pPr>
            <a:lvl5pPr marL="1828800" indent="0">
              <a:spcBef>
                <a:spcPts val="1800"/>
              </a:spcBef>
              <a:buNone/>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6" name="Segnaposto contenuto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rtlCol="0">
            <a:normAutofit/>
          </a:bodyPr>
          <a:lstStyle>
            <a:lvl1pPr marL="0" indent="0">
              <a:spcBef>
                <a:spcPts val="1800"/>
              </a:spcBef>
              <a:buNone/>
              <a:defRPr lang="it-IT" sz="2000"/>
            </a:lvl1pPr>
            <a:lvl2pPr>
              <a:spcBef>
                <a:spcPts val="600"/>
              </a:spcBef>
              <a:defRPr lang="it-IT" sz="2000"/>
            </a:lvl2pPr>
            <a:lvl3pPr>
              <a:spcBef>
                <a:spcPts val="1800"/>
              </a:spcBef>
              <a:defRPr lang="it-IT" sz="2000"/>
            </a:lvl3pPr>
            <a:lvl4pPr>
              <a:spcBef>
                <a:spcPts val="1800"/>
              </a:spcBef>
              <a:defRPr lang="it-IT" sz="2000"/>
            </a:lvl4pPr>
            <a:lvl5pPr>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10" name="Segnaposto numero diapositiva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8" name="Segnaposto data 7">
            <a:extLst>
              <a:ext uri="{FF2B5EF4-FFF2-40B4-BE49-F238E27FC236}">
                <a16:creationId xmlns:a16="http://schemas.microsoft.com/office/drawing/2014/main" id="{C5EA2E64-5690-A56B-7051-476EC7BADA55}"/>
              </a:ext>
            </a:extLst>
          </p:cNvPr>
          <p:cNvSpPr>
            <a:spLocks noGrp="1"/>
          </p:cNvSpPr>
          <p:nvPr>
            <p:ph type="dt" sz="half" idx="11"/>
          </p:nvPr>
        </p:nvSpPr>
        <p:spPr/>
        <p:txBody>
          <a:bodyPr rtlCol="0"/>
          <a:lstStyle>
            <a:defPPr>
              <a:defRPr lang="it-IT"/>
            </a:defPPr>
          </a:lstStyle>
          <a:p>
            <a:pPr rtl="0"/>
            <a:endParaRPr lang="it-IT"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olo e due contenuti">
    <p:bg>
      <p:bgPr>
        <a:solidFill>
          <a:schemeClr val="tx1"/>
        </a:solidFill>
        <a:effectLst/>
      </p:bgPr>
    </p:bg>
    <p:spTree>
      <p:nvGrpSpPr>
        <p:cNvPr id="1" name=""/>
        <p:cNvGrpSpPr/>
        <p:nvPr/>
      </p:nvGrpSpPr>
      <p:grpSpPr>
        <a:xfrm>
          <a:off x="0" y="0"/>
          <a:ext cx="0" cy="0"/>
          <a:chOff x="0" y="0"/>
          <a:chExt cx="0" cy="0"/>
        </a:xfrm>
      </p:grpSpPr>
      <p:grpSp>
        <p:nvGrpSpPr>
          <p:cNvPr id="11" name="Gruppo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igura a mano libera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3" name="Figura a mano libera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4" name="Figura a mano libera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16" name="Titolo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rtlCol="0" anchor="b" anchorCtr="0">
            <a:noAutofit/>
          </a:bodyPr>
          <a:lstStyle>
            <a:lvl1pPr>
              <a:defRPr lang="it-IT" sz="4400" b="1" i="0">
                <a:solidFill>
                  <a:schemeClr val="bg1"/>
                </a:solidFill>
                <a:latin typeface="+mj-lt"/>
              </a:defRPr>
            </a:lvl1pPr>
          </a:lstStyle>
          <a:p>
            <a:pPr rtl="0"/>
            <a:r>
              <a:rPr lang="it-IT"/>
              <a:t>Fare clic per inserire il titolo </a:t>
            </a:r>
          </a:p>
        </p:txBody>
      </p:sp>
      <p:cxnSp>
        <p:nvCxnSpPr>
          <p:cNvPr id="4" name="Connettore diritto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Segnaposto contenuto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rtlCol="0">
            <a:normAutofit/>
          </a:bodyPr>
          <a:lstStyle>
            <a:lvl1pPr marL="0" indent="0">
              <a:spcBef>
                <a:spcPts val="1800"/>
              </a:spcBef>
              <a:buNone/>
              <a:defRPr lang="it-IT" sz="2000"/>
            </a:lvl1pPr>
            <a:lvl2pPr>
              <a:spcBef>
                <a:spcPts val="600"/>
              </a:spcBef>
              <a:defRPr lang="it-IT" sz="2000"/>
            </a:lvl2pPr>
            <a:lvl3pPr>
              <a:spcBef>
                <a:spcPts val="1800"/>
              </a:spcBef>
              <a:defRPr lang="it-IT" sz="2000"/>
            </a:lvl3pPr>
            <a:lvl4pPr>
              <a:spcBef>
                <a:spcPts val="1800"/>
              </a:spcBef>
              <a:defRPr lang="it-IT" sz="2000"/>
            </a:lvl4pPr>
            <a:lvl5pPr>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7" name="Segnaposto contenuto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rtlCol="0">
            <a:normAutofit/>
          </a:bodyPr>
          <a:lstStyle>
            <a:lvl1pPr marL="342900" indent="-342900">
              <a:spcBef>
                <a:spcPts val="1800"/>
              </a:spcBef>
              <a:buFont typeface="Arial" panose="020B0604020202020204" pitchFamily="34" charset="0"/>
              <a:buChar char="•"/>
              <a:defRPr lang="it-IT" sz="2000"/>
            </a:lvl1pPr>
            <a:lvl2pPr>
              <a:spcBef>
                <a:spcPts val="1800"/>
              </a:spcBef>
              <a:defRPr lang="it-IT" sz="2000"/>
            </a:lvl2pPr>
            <a:lvl3pPr>
              <a:spcBef>
                <a:spcPts val="1800"/>
              </a:spcBef>
              <a:defRPr lang="it-IT" sz="2000"/>
            </a:lvl3pPr>
            <a:lvl4pPr>
              <a:spcBef>
                <a:spcPts val="1800"/>
              </a:spcBef>
              <a:defRPr lang="it-IT" sz="2000"/>
            </a:lvl4pPr>
            <a:lvl5pPr>
              <a:spcBef>
                <a:spcPts val="1800"/>
              </a:spcBef>
              <a:defRPr lang="it-IT" sz="2000"/>
            </a:lvl5pPr>
          </a:lstStyle>
          <a:p>
            <a:pPr lvl="0" rtl="0"/>
            <a:r>
              <a:rPr lang="it-IT"/>
              <a:t>Fai clic per aggiungere contenuto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8" name="Segnaposto data 7">
            <a:extLst>
              <a:ext uri="{FF2B5EF4-FFF2-40B4-BE49-F238E27FC236}">
                <a16:creationId xmlns:a16="http://schemas.microsoft.com/office/drawing/2014/main" id="{C5EA2E64-5690-A56B-7051-476EC7BADA55}"/>
              </a:ext>
            </a:extLst>
          </p:cNvPr>
          <p:cNvSpPr>
            <a:spLocks noGrp="1"/>
          </p:cNvSpPr>
          <p:nvPr>
            <p:ph type="dt" sz="half" idx="11"/>
          </p:nvPr>
        </p:nvSpPr>
        <p:spPr/>
        <p:txBody>
          <a:bodyPr rtlCol="0"/>
          <a:lstStyle>
            <a:defPPr>
              <a:defRPr lang="it-IT"/>
            </a:defPPr>
          </a:lstStyle>
          <a:p>
            <a:pPr rtl="0"/>
            <a:endParaRPr lang="it-IT" dirty="0">
              <a:latin typeface="+mn-lt"/>
            </a:endParaRPr>
          </a:p>
        </p:txBody>
      </p:sp>
      <p:sp>
        <p:nvSpPr>
          <p:cNvPr id="10" name="Segnaposto numero diapositiva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ella 2">
    <p:bg>
      <p:bgPr>
        <a:solidFill>
          <a:schemeClr val="tx1"/>
        </a:solidFill>
        <a:effectLst/>
      </p:bgPr>
    </p:bg>
    <p:spTree>
      <p:nvGrpSpPr>
        <p:cNvPr id="1" name=""/>
        <p:cNvGrpSpPr/>
        <p:nvPr/>
      </p:nvGrpSpPr>
      <p:grpSpPr>
        <a:xfrm>
          <a:off x="0" y="0"/>
          <a:ext cx="0" cy="0"/>
          <a:chOff x="0" y="0"/>
          <a:chExt cx="0" cy="0"/>
        </a:xfrm>
      </p:grpSpPr>
      <p:sp>
        <p:nvSpPr>
          <p:cNvPr id="16" name="Titolo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rtlCol="0" anchor="b" anchorCtr="0">
            <a:noAutofit/>
          </a:bodyPr>
          <a:lstStyle>
            <a:lvl1pPr>
              <a:defRPr lang="it-IT" sz="4400" b="1" i="0">
                <a:solidFill>
                  <a:schemeClr val="bg1"/>
                </a:solidFill>
                <a:latin typeface="+mj-lt"/>
              </a:defRPr>
            </a:lvl1pPr>
          </a:lstStyle>
          <a:p>
            <a:pPr rtl="0"/>
            <a:r>
              <a:rPr lang="it-IT"/>
              <a:t>Fare clic per inserire il titolo </a:t>
            </a:r>
          </a:p>
        </p:txBody>
      </p:sp>
      <p:sp>
        <p:nvSpPr>
          <p:cNvPr id="9" name="Segnaposto tabella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rtlCol="0">
            <a:noAutofit/>
          </a:bodyPr>
          <a:lstStyle>
            <a:lvl1pPr>
              <a:defRPr lang="it-IT"/>
            </a:lvl1pPr>
          </a:lstStyle>
          <a:p>
            <a:pPr rtl="0"/>
            <a:r>
              <a:rPr lang="it-IT"/>
              <a:t>Fare clic sull'icona per inserire una tabella</a:t>
            </a:r>
          </a:p>
        </p:txBody>
      </p:sp>
      <p:sp>
        <p:nvSpPr>
          <p:cNvPr id="10" name="Segnaposto numero diapositiva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rtlCol="0"/>
          <a:lstStyle>
            <a:defPPr>
              <a:defRPr lang="it-IT"/>
            </a:defPPr>
          </a:lstStyle>
          <a:p>
            <a:pPr rtl="0"/>
            <a:fld id="{294A09A9-5501-47C1-A89A-A340965A2BE2}" type="slidenum">
              <a:rPr lang="it-IT" smtClean="0"/>
              <a:pPr/>
              <a:t>‹N›</a:t>
            </a:fld>
            <a:endParaRPr lang="it-IT" dirty="0">
              <a:latin typeface="+mn-lt"/>
            </a:endParaRPr>
          </a:p>
        </p:txBody>
      </p:sp>
      <p:sp>
        <p:nvSpPr>
          <p:cNvPr id="8" name="Segnaposto data 7">
            <a:extLst>
              <a:ext uri="{FF2B5EF4-FFF2-40B4-BE49-F238E27FC236}">
                <a16:creationId xmlns:a16="http://schemas.microsoft.com/office/drawing/2014/main" id="{C5EA2E64-5690-A56B-7051-476EC7BADA55}"/>
              </a:ext>
            </a:extLst>
          </p:cNvPr>
          <p:cNvSpPr>
            <a:spLocks noGrp="1"/>
          </p:cNvSpPr>
          <p:nvPr>
            <p:ph type="dt" sz="half" idx="11"/>
          </p:nvPr>
        </p:nvSpPr>
        <p:spPr/>
        <p:txBody>
          <a:bodyPr rtlCol="0"/>
          <a:lstStyle>
            <a:defPPr>
              <a:defRPr lang="it-IT"/>
            </a:defPPr>
          </a:lstStyle>
          <a:p>
            <a:pPr rtl="0"/>
            <a:endParaRPr lang="it-IT" dirty="0">
              <a:latin typeface="+mn-lt"/>
            </a:endParaRPr>
          </a:p>
        </p:txBody>
      </p:sp>
      <p:cxnSp>
        <p:nvCxnSpPr>
          <p:cNvPr id="4" name="Connettore diritto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olo 3">
    <p:bg>
      <p:bgPr>
        <a:solidFill>
          <a:schemeClr val="tx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rtlCol="0" anchor="b">
            <a:noAutofit/>
          </a:bodyPr>
          <a:lstStyle>
            <a:lvl1pPr algn="l">
              <a:lnSpc>
                <a:spcPct val="80000"/>
              </a:lnSpc>
              <a:defRPr lang="it-IT" sz="6000" b="1" i="0" spc="100" baseline="0">
                <a:solidFill>
                  <a:schemeClr val="bg1"/>
                </a:solidFill>
                <a:latin typeface="+mj-lt"/>
              </a:defRPr>
            </a:lvl1pPr>
          </a:lstStyle>
          <a:p>
            <a:pPr rtl="0"/>
            <a:r>
              <a:rPr lang="it-IT"/>
              <a:t>Fare clic per inserire il titolo </a:t>
            </a:r>
          </a:p>
        </p:txBody>
      </p:sp>
      <p:grpSp>
        <p:nvGrpSpPr>
          <p:cNvPr id="9" name="Gruppo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igura a mano libera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1" name="Figura a mano libera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12" name="Figura a mano libera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sp>
        <p:nvSpPr>
          <p:cNvPr id="18" name="Segnaposto testo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rtlCol="0">
            <a:noAutofit/>
          </a:bodyPr>
          <a:lstStyle>
            <a:lvl1pPr marL="0" indent="0">
              <a:buNone/>
              <a:defRPr lang="it-IT" sz="2400" b="1" i="0">
                <a:solidFill>
                  <a:schemeClr val="tx2">
                    <a:lumMod val="75000"/>
                  </a:schemeClr>
                </a:solidFill>
                <a:latin typeface="+mn-lt"/>
              </a:defRPr>
            </a:lvl1pPr>
            <a:lvl2pPr>
              <a:defRPr lang="it-IT" sz="4000"/>
            </a:lvl2pPr>
            <a:lvl3pPr>
              <a:defRPr lang="it-IT" sz="4000"/>
            </a:lvl3pPr>
            <a:lvl4pPr>
              <a:defRPr lang="it-IT" sz="4000"/>
            </a:lvl4pPr>
            <a:lvl5pPr>
              <a:defRPr lang="it-IT" sz="4000"/>
            </a:lvl5pPr>
          </a:lstStyle>
          <a:p>
            <a:pPr lvl="0" rtl="0"/>
            <a:r>
              <a:rPr lang="it-IT"/>
              <a:t>Fare clic per inserire il testo</a:t>
            </a:r>
          </a:p>
        </p:txBody>
      </p:sp>
      <p:cxnSp>
        <p:nvCxnSpPr>
          <p:cNvPr id="4" name="Connettore diritto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egnaposto testo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defPPr>
              <a:defRPr lang="it-IT"/>
            </a:defPPr>
          </a:lstStyle>
          <a:p>
            <a:pPr lvl="0" rtl="0"/>
            <a:r>
              <a:rPr lang="it-IT"/>
              <a:t>Fare clic per modificare lo stile del titolo</a:t>
            </a:r>
          </a:p>
          <a:p>
            <a:pPr lvl="1" rtl="0"/>
            <a:r>
              <a:rPr lang="it-IT"/>
              <a:t>Secondo livello</a:t>
            </a:r>
          </a:p>
          <a:p>
            <a:pPr lvl="2" rtl="0"/>
            <a:r>
              <a:rPr lang="it-IT"/>
              <a:t>Terzo livello</a:t>
            </a:r>
          </a:p>
          <a:p>
            <a:pPr lvl="3" rtl="0"/>
            <a:r>
              <a:rPr lang="it-IT"/>
              <a:t>Quarto livello</a:t>
            </a:r>
          </a:p>
          <a:p>
            <a:pPr lvl="4" rtl="0"/>
            <a:r>
              <a:rPr lang="it-IT"/>
              <a:t>Quinto livello</a:t>
            </a:r>
          </a:p>
        </p:txBody>
      </p:sp>
      <p:sp>
        <p:nvSpPr>
          <p:cNvPr id="12" name="Segnaposto titolo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defPPr>
              <a:defRPr lang="it-IT"/>
            </a:defPPr>
          </a:lstStyle>
          <a:p>
            <a:pPr rtl="0"/>
            <a:r>
              <a:rPr lang="it-IT"/>
              <a:t>Fare clic per modificare lo stile del titolo</a:t>
            </a:r>
          </a:p>
        </p:txBody>
      </p:sp>
      <p:sp>
        <p:nvSpPr>
          <p:cNvPr id="30" name="Segnaposto data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lang="it-IT" sz="1100" b="0" i="0">
                <a:solidFill>
                  <a:schemeClr val="bg1"/>
                </a:solidFill>
                <a:latin typeface="+mn-lt"/>
              </a:defRPr>
            </a:lvl1pPr>
          </a:lstStyle>
          <a:p>
            <a:pPr rtl="0"/>
            <a:endParaRPr lang="it-IT" dirty="0">
              <a:latin typeface="+mn-lt"/>
            </a:endParaRPr>
          </a:p>
        </p:txBody>
      </p:sp>
      <p:sp>
        <p:nvSpPr>
          <p:cNvPr id="32" name="Segnaposto numero diapositiva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lang="it-IT" sz="1100" b="1" i="0">
                <a:solidFill>
                  <a:schemeClr val="bg1"/>
                </a:solidFill>
                <a:latin typeface="+mn-lt"/>
              </a:defRPr>
            </a:lvl1pPr>
          </a:lstStyle>
          <a:p>
            <a:pPr rtl="0"/>
            <a:fld id="{294A09A9-5501-47C1-A89A-A340965A2BE2}" type="slidenum">
              <a:rPr lang="it-IT" smtClean="0"/>
              <a:pPr/>
              <a:t>‹N›</a:t>
            </a:fld>
            <a:endParaRPr lang="it-IT"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lang="it-IT" sz="4400" b="1" i="0" kern="1200" spc="100" baseline="0">
          <a:solidFill>
            <a:schemeClr val="bg1"/>
          </a:solidFill>
          <a:latin typeface="+mj-lt"/>
          <a:ea typeface="+mj-ea"/>
          <a:cs typeface="+mj-cs"/>
        </a:defRPr>
      </a:lvl1pPr>
      <a:lvl2pPr eaLnBrk="1" hangingPunct="1">
        <a:defRPr lang="it-IT">
          <a:solidFill>
            <a:schemeClr val="tx2"/>
          </a:solidFill>
        </a:defRPr>
      </a:lvl2pPr>
      <a:lvl3pPr eaLnBrk="1" hangingPunct="1">
        <a:defRPr lang="it-IT">
          <a:solidFill>
            <a:schemeClr val="tx2"/>
          </a:solidFill>
        </a:defRPr>
      </a:lvl3pPr>
      <a:lvl4pPr eaLnBrk="1" hangingPunct="1">
        <a:defRPr lang="it-IT">
          <a:solidFill>
            <a:schemeClr val="tx2"/>
          </a:solidFill>
        </a:defRPr>
      </a:lvl4pPr>
      <a:lvl5pPr eaLnBrk="1" hangingPunct="1">
        <a:defRPr lang="it-IT">
          <a:solidFill>
            <a:schemeClr val="tx2"/>
          </a:solidFill>
        </a:defRPr>
      </a:lvl5pPr>
      <a:lvl6pPr eaLnBrk="1" hangingPunct="1">
        <a:defRPr lang="it-IT">
          <a:solidFill>
            <a:schemeClr val="tx2"/>
          </a:solidFill>
        </a:defRPr>
      </a:lvl6pPr>
      <a:lvl7pPr eaLnBrk="1" hangingPunct="1">
        <a:defRPr lang="it-IT">
          <a:solidFill>
            <a:schemeClr val="tx2"/>
          </a:solidFill>
        </a:defRPr>
      </a:lvl7pPr>
      <a:lvl8pPr eaLnBrk="1" hangingPunct="1">
        <a:defRPr lang="it-IT">
          <a:solidFill>
            <a:schemeClr val="tx2"/>
          </a:solidFill>
        </a:defRPr>
      </a:lvl8pPr>
      <a:lvl9pPr eaLnBrk="1" hangingPunct="1">
        <a:defRPr lang="it-IT">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lang="it-IT"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lang="it-IT"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lang="it-IT"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lang="it-IT"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lang="it-IT"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it-IT"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it-IT"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it-IT"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it-IT" sz="1800" kern="1200">
          <a:solidFill>
            <a:schemeClr val="tx1"/>
          </a:solidFill>
          <a:latin typeface="+mn-lt"/>
          <a:ea typeface="+mn-ea"/>
          <a:cs typeface="+mn-cs"/>
        </a:defRPr>
      </a:lvl9pPr>
    </p:bodyStyle>
    <p:otherStyle>
      <a:defPPr>
        <a:defRPr lang="it-IT"/>
      </a:defPPr>
      <a:lvl1pPr marL="0" algn="l" defTabSz="914400" rtl="0" eaLnBrk="1" latinLnBrk="0" hangingPunct="1">
        <a:defRPr lang="it-IT" sz="1800" kern="1200">
          <a:solidFill>
            <a:schemeClr val="tx1"/>
          </a:solidFill>
          <a:latin typeface="+mn-lt"/>
          <a:ea typeface="+mn-ea"/>
          <a:cs typeface="+mn-cs"/>
        </a:defRPr>
      </a:lvl1pPr>
      <a:lvl2pPr marL="457200" algn="l" defTabSz="914400" rtl="0" eaLnBrk="1" latinLnBrk="0" hangingPunct="1">
        <a:defRPr lang="it-IT" sz="1800" kern="1200">
          <a:solidFill>
            <a:schemeClr val="tx1"/>
          </a:solidFill>
          <a:latin typeface="+mn-lt"/>
          <a:ea typeface="+mn-ea"/>
          <a:cs typeface="+mn-cs"/>
        </a:defRPr>
      </a:lvl2pPr>
      <a:lvl3pPr marL="914400" algn="l" defTabSz="914400" rtl="0" eaLnBrk="1" latinLnBrk="0" hangingPunct="1">
        <a:defRPr lang="it-IT" sz="1800" kern="1200">
          <a:solidFill>
            <a:schemeClr val="tx1"/>
          </a:solidFill>
          <a:latin typeface="+mn-lt"/>
          <a:ea typeface="+mn-ea"/>
          <a:cs typeface="+mn-cs"/>
        </a:defRPr>
      </a:lvl3pPr>
      <a:lvl4pPr marL="1371600" algn="l" defTabSz="914400" rtl="0" eaLnBrk="1" latinLnBrk="0" hangingPunct="1">
        <a:defRPr lang="it-IT" sz="1800" kern="1200">
          <a:solidFill>
            <a:schemeClr val="tx1"/>
          </a:solidFill>
          <a:latin typeface="+mn-lt"/>
          <a:ea typeface="+mn-ea"/>
          <a:cs typeface="+mn-cs"/>
        </a:defRPr>
      </a:lvl4pPr>
      <a:lvl5pPr marL="1828800" algn="l" defTabSz="914400" rtl="0" eaLnBrk="1" latinLnBrk="0" hangingPunct="1">
        <a:defRPr lang="it-IT" sz="1800" kern="1200">
          <a:solidFill>
            <a:schemeClr val="tx1"/>
          </a:solidFill>
          <a:latin typeface="+mn-lt"/>
          <a:ea typeface="+mn-ea"/>
          <a:cs typeface="+mn-cs"/>
        </a:defRPr>
      </a:lvl5pPr>
      <a:lvl6pPr marL="2286000" algn="l" defTabSz="914400" rtl="0" eaLnBrk="1" latinLnBrk="0" hangingPunct="1">
        <a:defRPr lang="it-IT" sz="1800" kern="1200">
          <a:solidFill>
            <a:schemeClr val="tx1"/>
          </a:solidFill>
          <a:latin typeface="+mn-lt"/>
          <a:ea typeface="+mn-ea"/>
          <a:cs typeface="+mn-cs"/>
        </a:defRPr>
      </a:lvl6pPr>
      <a:lvl7pPr marL="2743200" algn="l" defTabSz="914400" rtl="0" eaLnBrk="1" latinLnBrk="0" hangingPunct="1">
        <a:defRPr lang="it-IT" sz="1800" kern="1200">
          <a:solidFill>
            <a:schemeClr val="tx1"/>
          </a:solidFill>
          <a:latin typeface="+mn-lt"/>
          <a:ea typeface="+mn-ea"/>
          <a:cs typeface="+mn-cs"/>
        </a:defRPr>
      </a:lvl7pPr>
      <a:lvl8pPr marL="3200400" algn="l" defTabSz="914400" rtl="0" eaLnBrk="1" latinLnBrk="0" hangingPunct="1">
        <a:defRPr lang="it-IT" sz="1800" kern="1200">
          <a:solidFill>
            <a:schemeClr val="tx1"/>
          </a:solidFill>
          <a:latin typeface="+mn-lt"/>
          <a:ea typeface="+mn-ea"/>
          <a:cs typeface="+mn-cs"/>
        </a:defRPr>
      </a:lvl8pPr>
      <a:lvl9pPr marL="3657600" algn="l" defTabSz="914400" rtl="0" eaLnBrk="1" latinLnBrk="0" hangingPunct="1">
        <a:defRPr lang="it-IT"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greenergreatermanchester.com/posts/heineken-uk-makes-25-million-sustainability-investment-into-manchester-brewery/"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wardgateway.com/" TargetMode="External"/><Relationship Id="rId2" Type="http://schemas.openxmlformats.org/officeDocument/2006/relationships/hyperlink" Target="https://www.cipd.co.u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AB1D9D6-2977-ABCD-FDF8-51AFA5064E54}"/>
              </a:ext>
            </a:extLst>
          </p:cNvPr>
          <p:cNvSpPr>
            <a:spLocks noGrp="1"/>
          </p:cNvSpPr>
          <p:nvPr>
            <p:ph type="title"/>
          </p:nvPr>
        </p:nvSpPr>
        <p:spPr>
          <a:xfrm>
            <a:off x="594360" y="102875"/>
            <a:ext cx="10873740" cy="1680205"/>
          </a:xfrm>
        </p:spPr>
        <p:txBody>
          <a:bodyPr rtlCol="0" anchor="b">
            <a:normAutofit/>
          </a:bodyPr>
          <a:lstStyle>
            <a:defPPr>
              <a:defRPr lang="it-IT"/>
            </a:defPPr>
          </a:lstStyle>
          <a:p>
            <a:pPr rtl="0"/>
            <a:r>
              <a:rPr lang="en-US" dirty="0"/>
              <a:t>Recruitment and Selection for a Business Transformation Project</a:t>
            </a:r>
            <a:endParaRPr lang="it-IT" dirty="0"/>
          </a:p>
        </p:txBody>
      </p:sp>
      <p:graphicFrame>
        <p:nvGraphicFramePr>
          <p:cNvPr id="4" name="Tabella 3">
            <a:extLst>
              <a:ext uri="{FF2B5EF4-FFF2-40B4-BE49-F238E27FC236}">
                <a16:creationId xmlns:a16="http://schemas.microsoft.com/office/drawing/2014/main" id="{F9CA8650-C92C-18C2-34A6-9AE109B6EC20}"/>
              </a:ext>
            </a:extLst>
          </p:cNvPr>
          <p:cNvGraphicFramePr>
            <a:graphicFrameLocks noGrp="1"/>
          </p:cNvGraphicFramePr>
          <p:nvPr>
            <p:extLst>
              <p:ext uri="{D42A27DB-BD31-4B8C-83A1-F6EECF244321}">
                <p14:modId xmlns:p14="http://schemas.microsoft.com/office/powerpoint/2010/main" val="529231236"/>
              </p:ext>
            </p:extLst>
          </p:nvPr>
        </p:nvGraphicFramePr>
        <p:xfrm>
          <a:off x="4381499" y="2432115"/>
          <a:ext cx="7810501" cy="2699194"/>
        </p:xfrm>
        <a:graphic>
          <a:graphicData uri="http://schemas.openxmlformats.org/drawingml/2006/table">
            <a:tbl>
              <a:tblPr firstRow="1" bandRow="1">
                <a:tableStyleId>{8A107856-5554-42FB-B03E-39F5DBC370BA}</a:tableStyleId>
              </a:tblPr>
              <a:tblGrid>
                <a:gridCol w="4950408">
                  <a:extLst>
                    <a:ext uri="{9D8B030D-6E8A-4147-A177-3AD203B41FA5}">
                      <a16:colId xmlns:a16="http://schemas.microsoft.com/office/drawing/2014/main" val="2750260629"/>
                    </a:ext>
                  </a:extLst>
                </a:gridCol>
                <a:gridCol w="2860093">
                  <a:extLst>
                    <a:ext uri="{9D8B030D-6E8A-4147-A177-3AD203B41FA5}">
                      <a16:colId xmlns:a16="http://schemas.microsoft.com/office/drawing/2014/main" val="3403709087"/>
                    </a:ext>
                  </a:extLst>
                </a:gridCol>
              </a:tblGrid>
              <a:tr h="1031007">
                <a:tc gridSpan="2">
                  <a:txBody>
                    <a:bodyPr/>
                    <a:lstStyle/>
                    <a:p>
                      <a:pPr algn="just">
                        <a:lnSpc>
                          <a:spcPct val="107000"/>
                        </a:lnSpc>
                        <a:spcBef>
                          <a:spcPts val="600"/>
                        </a:spcBef>
                        <a:spcAft>
                          <a:spcPts val="600"/>
                        </a:spcAft>
                        <a:buNone/>
                      </a:pPr>
                      <a:r>
                        <a:rPr lang="en-GB" sz="2900" dirty="0">
                          <a:effectLst/>
                        </a:rPr>
                        <a:t>BA (Hons) Leadership and Management Skills for the Workplace </a:t>
                      </a:r>
                      <a:endParaRPr lang="it-IT" sz="2900" dirty="0">
                        <a:effectLst/>
                        <a:latin typeface="Calibri" panose="020F0502020204030204" pitchFamily="34" charset="0"/>
                        <a:ea typeface="Calibri" panose="020F0502020204030204" pitchFamily="34" charset="0"/>
                        <a:cs typeface="Arial" panose="020B0604020202020204" pitchFamily="34" charset="0"/>
                      </a:endParaRPr>
                    </a:p>
                  </a:txBody>
                  <a:tcPr marL="183019" marR="183019" marT="0" marB="0"/>
                </a:tc>
                <a:tc hMerge="1">
                  <a:txBody>
                    <a:bodyPr/>
                    <a:lstStyle/>
                    <a:p>
                      <a:endParaRPr lang="it-IT"/>
                    </a:p>
                  </a:txBody>
                  <a:tcPr/>
                </a:tc>
                <a:extLst>
                  <a:ext uri="{0D108BD9-81ED-4DB2-BD59-A6C34878D82A}">
                    <a16:rowId xmlns:a16="http://schemas.microsoft.com/office/drawing/2014/main" val="3564177204"/>
                  </a:ext>
                </a:extLst>
              </a:tr>
              <a:tr h="1115909">
                <a:tc gridSpan="2">
                  <a:txBody>
                    <a:bodyPr/>
                    <a:lstStyle/>
                    <a:p>
                      <a:pPr>
                        <a:lnSpc>
                          <a:spcPct val="107000"/>
                        </a:lnSpc>
                        <a:spcAft>
                          <a:spcPts val="800"/>
                        </a:spcAft>
                        <a:buNone/>
                      </a:pPr>
                      <a:r>
                        <a:rPr lang="en-GB" sz="3200">
                          <a:effectLst/>
                        </a:rPr>
                        <a:t>Developing and Managing Individuals and Teams </a:t>
                      </a:r>
                      <a:endParaRPr lang="it-IT" sz="2900">
                        <a:effectLst/>
                        <a:latin typeface="Calibri" panose="020F0502020204030204" pitchFamily="34" charset="0"/>
                        <a:ea typeface="Calibri" panose="020F0502020204030204" pitchFamily="34" charset="0"/>
                        <a:cs typeface="Arial" panose="020B0604020202020204" pitchFamily="34" charset="0"/>
                      </a:endParaRPr>
                    </a:p>
                  </a:txBody>
                  <a:tcPr marL="183019" marR="183019" marT="0" marB="0"/>
                </a:tc>
                <a:tc hMerge="1">
                  <a:txBody>
                    <a:bodyPr/>
                    <a:lstStyle/>
                    <a:p>
                      <a:endParaRPr lang="it-IT"/>
                    </a:p>
                  </a:txBody>
                  <a:tcPr/>
                </a:tc>
                <a:extLst>
                  <a:ext uri="{0D108BD9-81ED-4DB2-BD59-A6C34878D82A}">
                    <a16:rowId xmlns:a16="http://schemas.microsoft.com/office/drawing/2014/main" val="2273552611"/>
                  </a:ext>
                </a:extLst>
              </a:tr>
              <a:tr h="552278">
                <a:tc>
                  <a:txBody>
                    <a:bodyPr/>
                    <a:lstStyle/>
                    <a:p>
                      <a:pPr algn="just">
                        <a:lnSpc>
                          <a:spcPct val="107000"/>
                        </a:lnSpc>
                        <a:spcBef>
                          <a:spcPts val="600"/>
                        </a:spcBef>
                        <a:spcAft>
                          <a:spcPts val="600"/>
                        </a:spcAft>
                        <a:buNone/>
                      </a:pPr>
                      <a:r>
                        <a:rPr lang="en-GB" sz="2900">
                          <a:effectLst/>
                        </a:rPr>
                        <a:t>LCLM5002</a:t>
                      </a:r>
                      <a:endParaRPr lang="it-IT" sz="2900">
                        <a:effectLst/>
                        <a:latin typeface="Calibri" panose="020F0502020204030204" pitchFamily="34" charset="0"/>
                        <a:ea typeface="Calibri" panose="020F0502020204030204" pitchFamily="34" charset="0"/>
                        <a:cs typeface="Arial" panose="020B0604020202020204" pitchFamily="34" charset="0"/>
                      </a:endParaRPr>
                    </a:p>
                  </a:txBody>
                  <a:tcPr marL="183019" marR="183019" marT="0" marB="0"/>
                </a:tc>
                <a:tc>
                  <a:txBody>
                    <a:bodyPr/>
                    <a:lstStyle/>
                    <a:p>
                      <a:pPr>
                        <a:lnSpc>
                          <a:spcPct val="107000"/>
                        </a:lnSpc>
                        <a:spcAft>
                          <a:spcPts val="800"/>
                        </a:spcAft>
                        <a:buNone/>
                      </a:pPr>
                      <a:r>
                        <a:rPr lang="it-IT" sz="2900" dirty="0">
                          <a:effectLst/>
                        </a:rPr>
                        <a:t> </a:t>
                      </a:r>
                      <a:endParaRPr lang="it-IT" sz="29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ctr"/>
                </a:tc>
                <a:extLst>
                  <a:ext uri="{0D108BD9-81ED-4DB2-BD59-A6C34878D82A}">
                    <a16:rowId xmlns:a16="http://schemas.microsoft.com/office/drawing/2014/main" val="4114146507"/>
                  </a:ext>
                </a:extLst>
              </a:tr>
            </a:tbl>
          </a:graphicData>
        </a:graphic>
      </p:graphicFrame>
      <p:sp>
        <p:nvSpPr>
          <p:cNvPr id="5" name="CasellaDiTesto 4">
            <a:extLst>
              <a:ext uri="{FF2B5EF4-FFF2-40B4-BE49-F238E27FC236}">
                <a16:creationId xmlns:a16="http://schemas.microsoft.com/office/drawing/2014/main" id="{8604FA0B-A63D-30C6-0CD5-EB43BFF7C768}"/>
              </a:ext>
            </a:extLst>
          </p:cNvPr>
          <p:cNvSpPr txBox="1"/>
          <p:nvPr/>
        </p:nvSpPr>
        <p:spPr>
          <a:xfrm>
            <a:off x="735291" y="2432115"/>
            <a:ext cx="3421930" cy="261610"/>
          </a:xfrm>
          <a:prstGeom prst="rect">
            <a:avLst/>
          </a:prstGeom>
          <a:noFill/>
        </p:spPr>
        <p:txBody>
          <a:bodyPr wrap="square" rtlCol="0">
            <a:spAutoFit/>
          </a:bodyPr>
          <a:lstStyle/>
          <a:p>
            <a:r>
              <a:rPr lang="it-IT" sz="1100" dirty="0">
                <a:solidFill>
                  <a:schemeClr val="bg1"/>
                </a:solidFill>
                <a:latin typeface="Arial" panose="020B0604020202020204" pitchFamily="34" charset="0"/>
                <a:cs typeface="Arial" panose="020B0604020202020204" pitchFamily="34" charset="0"/>
              </a:rPr>
              <a:t>FLORIN-ALIN NACU</a:t>
            </a:r>
          </a:p>
        </p:txBody>
      </p:sp>
      <p:pic>
        <p:nvPicPr>
          <p:cNvPr id="6" name="Immagine 5">
            <a:extLst>
              <a:ext uri="{FF2B5EF4-FFF2-40B4-BE49-F238E27FC236}">
                <a16:creationId xmlns:a16="http://schemas.microsoft.com/office/drawing/2014/main" id="{81088311-92CA-3A7B-8FE2-428665EAD66A}"/>
              </a:ext>
            </a:extLst>
          </p:cNvPr>
          <p:cNvPicPr>
            <a:picLocks noChangeAspect="1"/>
          </p:cNvPicPr>
          <p:nvPr/>
        </p:nvPicPr>
        <p:blipFill>
          <a:blip r:embed="rId3"/>
          <a:stretch>
            <a:fillRect/>
          </a:stretch>
        </p:blipFill>
        <p:spPr>
          <a:xfrm>
            <a:off x="10092603" y="6022756"/>
            <a:ext cx="1810669" cy="725487"/>
          </a:xfrm>
          <a:prstGeom prst="rect">
            <a:avLst/>
          </a:prstGeom>
        </p:spPr>
      </p:pic>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Segnaposto immagine 6" descr="Immagine che contiene testo, vestiti, persona, gruppo&#10;&#10;Il contenuto generato dall'IA potrebbe non essere corretto.">
            <a:extLst>
              <a:ext uri="{FF2B5EF4-FFF2-40B4-BE49-F238E27FC236}">
                <a16:creationId xmlns:a16="http://schemas.microsoft.com/office/drawing/2014/main" id="{99345205-7A9C-001D-C2AD-2A798945BBE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642" b="7642"/>
          <a:stretch>
            <a:fillRect/>
          </a:stretch>
        </p:blipFill>
        <p:spPr>
          <a:xfrm>
            <a:off x="0" y="-22225"/>
            <a:ext cx="12192000" cy="6880225"/>
          </a:xfrm>
        </p:spPr>
      </p:pic>
      <p:sp>
        <p:nvSpPr>
          <p:cNvPr id="2" name="Titolo 1">
            <a:extLst>
              <a:ext uri="{FF2B5EF4-FFF2-40B4-BE49-F238E27FC236}">
                <a16:creationId xmlns:a16="http://schemas.microsoft.com/office/drawing/2014/main" id="{FABC05C5-4321-EDBF-9C0E-98F901FF2CD6}"/>
              </a:ext>
            </a:extLst>
          </p:cNvPr>
          <p:cNvSpPr>
            <a:spLocks noGrp="1"/>
          </p:cNvSpPr>
          <p:nvPr>
            <p:ph type="title"/>
          </p:nvPr>
        </p:nvSpPr>
        <p:spPr>
          <a:xfrm>
            <a:off x="9982985" y="642896"/>
            <a:ext cx="2030096" cy="705137"/>
          </a:xfrm>
        </p:spPr>
        <p:txBody>
          <a:bodyPr anchor="b">
            <a:normAutofit fontScale="90000"/>
          </a:bodyPr>
          <a:lstStyle/>
          <a:p>
            <a:r>
              <a:rPr lang="it-IT" dirty="0"/>
              <a:t>Cover Page</a:t>
            </a:r>
          </a:p>
        </p:txBody>
      </p:sp>
      <p:sp>
        <p:nvSpPr>
          <p:cNvPr id="4" name="CasellaDiTesto 3">
            <a:extLst>
              <a:ext uri="{FF2B5EF4-FFF2-40B4-BE49-F238E27FC236}">
                <a16:creationId xmlns:a16="http://schemas.microsoft.com/office/drawing/2014/main" id="{77EA378E-11FB-1B17-AF12-FDABAC963DEC}"/>
              </a:ext>
            </a:extLst>
          </p:cNvPr>
          <p:cNvSpPr txBox="1"/>
          <p:nvPr/>
        </p:nvSpPr>
        <p:spPr>
          <a:xfrm>
            <a:off x="273376" y="2300140"/>
            <a:ext cx="11849493" cy="646331"/>
          </a:xfrm>
          <a:prstGeom prst="rect">
            <a:avLst/>
          </a:prstGeom>
          <a:solidFill>
            <a:schemeClr val="accent1">
              <a:lumMod val="20000"/>
              <a:lumOff val="80000"/>
            </a:schemeClr>
          </a:solidFill>
        </p:spPr>
        <p:txBody>
          <a:bodyPr wrap="square" rtlCol="0">
            <a:spAutoFit/>
          </a:bodyPr>
          <a:lstStyle/>
          <a:p>
            <a:r>
              <a:rPr lang="en-US" sz="1800" kern="1200" dirty="0">
                <a:solidFill>
                  <a:schemeClr val="bg1"/>
                </a:solidFill>
                <a:latin typeface="+mn-lt"/>
                <a:ea typeface="+mn-ea"/>
                <a:cs typeface="+mn-cs"/>
              </a:rPr>
              <a:t>Recruiting the Right Candidate at </a:t>
            </a:r>
            <a:r>
              <a:rPr lang="it-IT" sz="1800" kern="1200" dirty="0">
                <a:solidFill>
                  <a:schemeClr val="bg1"/>
                </a:solidFill>
                <a:latin typeface="+mn-lt"/>
                <a:ea typeface="+mn-ea"/>
                <a:cs typeface="+mn-cs"/>
              </a:rPr>
              <a:t>che</a:t>
            </a:r>
            <a:r>
              <a:rPr lang="en-US" sz="1800" kern="1200" dirty="0">
                <a:solidFill>
                  <a:schemeClr val="bg1"/>
                </a:solidFill>
                <a:latin typeface="+mn-lt"/>
                <a:ea typeface="+mn-ea"/>
                <a:cs typeface="+mn-cs"/>
              </a:rPr>
              <a:t> Right Time for the Right Job: A Case Study Approach to Business Transformation Recruitment at Heineken UK</a:t>
            </a:r>
            <a:endParaRPr lang="it-IT" sz="1800" kern="1200" dirty="0">
              <a:solidFill>
                <a:schemeClr val="bg1"/>
              </a:solidFill>
              <a:latin typeface="+mn-lt"/>
              <a:ea typeface="+mn-ea"/>
              <a:cs typeface="+mn-cs"/>
            </a:endParaRPr>
          </a:p>
        </p:txBody>
      </p:sp>
    </p:spTree>
    <p:extLst>
      <p:ext uri="{BB962C8B-B14F-4D97-AF65-F5344CB8AC3E}">
        <p14:creationId xmlns:p14="http://schemas.microsoft.com/office/powerpoint/2010/main" val="215383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530BF65-C84B-45C3-72CA-AFDA68851174}"/>
              </a:ext>
            </a:extLst>
          </p:cNvPr>
          <p:cNvSpPr>
            <a:spLocks noGrp="1"/>
          </p:cNvSpPr>
          <p:nvPr>
            <p:ph type="title"/>
          </p:nvPr>
        </p:nvSpPr>
        <p:spPr>
          <a:xfrm>
            <a:off x="594360" y="189572"/>
            <a:ext cx="6787747" cy="1593507"/>
          </a:xfrm>
        </p:spPr>
        <p:txBody>
          <a:bodyPr rtlCol="0"/>
          <a:lstStyle>
            <a:defPPr>
              <a:defRPr lang="it-IT"/>
            </a:defPPr>
          </a:lstStyle>
          <a:p>
            <a:pPr rtl="0"/>
            <a:r>
              <a:rPr lang="it-IT" dirty="0" err="1"/>
              <a:t>Table</a:t>
            </a:r>
            <a:r>
              <a:rPr lang="it-IT" dirty="0"/>
              <a:t> of </a:t>
            </a:r>
            <a:r>
              <a:rPr lang="it-IT" dirty="0" err="1">
                <a:latin typeface="Arial" panose="020B0604020202020204" pitchFamily="34" charset="0"/>
                <a:cs typeface="Arial" panose="020B0604020202020204" pitchFamily="34" charset="0"/>
              </a:rPr>
              <a:t>Contents</a:t>
            </a:r>
            <a:endParaRPr lang="it-IT" dirty="0">
              <a:latin typeface="Arial" panose="020B0604020202020204" pitchFamily="34" charset="0"/>
              <a:cs typeface="Arial" panose="020B0604020202020204" pitchFamily="34" charset="0"/>
            </a:endParaRPr>
          </a:p>
        </p:txBody>
      </p:sp>
      <p:sp>
        <p:nvSpPr>
          <p:cNvPr id="3" name="Segnaposto testo 2">
            <a:extLst>
              <a:ext uri="{FF2B5EF4-FFF2-40B4-BE49-F238E27FC236}">
                <a16:creationId xmlns:a16="http://schemas.microsoft.com/office/drawing/2014/main" id="{3B8EBC2C-6DD7-5003-38EB-40753046FE8C}"/>
              </a:ext>
            </a:extLst>
          </p:cNvPr>
          <p:cNvSpPr>
            <a:spLocks noGrp="1"/>
          </p:cNvSpPr>
          <p:nvPr>
            <p:ph sz="quarter" idx="13"/>
          </p:nvPr>
        </p:nvSpPr>
        <p:spPr>
          <a:xfrm>
            <a:off x="593725" y="2281238"/>
            <a:ext cx="6788150" cy="4496634"/>
          </a:xfrm>
        </p:spPr>
        <p:txBody>
          <a:bodyPr tIns="457200" rtlCol="0">
            <a:noAutofit/>
          </a:bodyPr>
          <a:lstStyle>
            <a:defPPr>
              <a:defRPr lang="it-IT"/>
            </a:defPPr>
          </a:lstStyle>
          <a:p>
            <a:r>
              <a:rPr lang="en-US" sz="1100" dirty="0">
                <a:latin typeface="Arial" panose="020B0604020202020204" pitchFamily="34" charset="0"/>
                <a:cs typeface="Arial" panose="020B0604020202020204" pitchFamily="34" charset="0"/>
              </a:rPr>
              <a:t>Introduction</a:t>
            </a:r>
          </a:p>
          <a:p>
            <a:r>
              <a:rPr lang="en-US" sz="1100" dirty="0">
                <a:latin typeface="Arial" panose="020B0604020202020204" pitchFamily="34" charset="0"/>
                <a:cs typeface="Arial" panose="020B0604020202020204" pitchFamily="34" charset="0"/>
              </a:rPr>
              <a:t>Company Overview – Heineken UK</a:t>
            </a:r>
          </a:p>
          <a:p>
            <a:r>
              <a:rPr lang="en-US" sz="1100" dirty="0">
                <a:latin typeface="Arial" panose="020B0604020202020204" pitchFamily="34" charset="0"/>
                <a:cs typeface="Arial" panose="020B0604020202020204" pitchFamily="34" charset="0"/>
              </a:rPr>
              <a:t>Recruitment Process</a:t>
            </a:r>
          </a:p>
          <a:p>
            <a:r>
              <a:rPr lang="en-US" sz="1100" dirty="0">
                <a:latin typeface="Arial" panose="020B0604020202020204" pitchFamily="34" charset="0"/>
                <a:cs typeface="Arial" panose="020B0604020202020204" pitchFamily="34" charset="0"/>
              </a:rPr>
              <a:t>Job Analysis and Description</a:t>
            </a:r>
          </a:p>
          <a:p>
            <a:r>
              <a:rPr lang="en-US" sz="1100" dirty="0">
                <a:latin typeface="Arial" panose="020B0604020202020204" pitchFamily="34" charset="0"/>
                <a:cs typeface="Arial" panose="020B0604020202020204" pitchFamily="34" charset="0"/>
              </a:rPr>
              <a:t>Person Specification</a:t>
            </a:r>
          </a:p>
          <a:p>
            <a:r>
              <a:rPr lang="en-US" sz="1100" dirty="0">
                <a:latin typeface="Arial" panose="020B0604020202020204" pitchFamily="34" charset="0"/>
                <a:cs typeface="Arial" panose="020B0604020202020204" pitchFamily="34" charset="0"/>
              </a:rPr>
              <a:t>Types of Interviews</a:t>
            </a:r>
          </a:p>
          <a:p>
            <a:r>
              <a:rPr lang="en-US" sz="1100" dirty="0">
                <a:latin typeface="Arial" panose="020B0604020202020204" pitchFamily="34" charset="0"/>
                <a:cs typeface="Arial" panose="020B0604020202020204" pitchFamily="34" charset="0"/>
              </a:rPr>
              <a:t>Questioning Techniques</a:t>
            </a:r>
          </a:p>
          <a:p>
            <a:r>
              <a:rPr lang="en-US" sz="1100" dirty="0">
                <a:latin typeface="Arial" panose="020B0604020202020204" pitchFamily="34" charset="0"/>
                <a:cs typeface="Arial" panose="020B0604020202020204" pitchFamily="34" charset="0"/>
              </a:rPr>
              <a:t>Face-to-Face vs Online Interviews</a:t>
            </a:r>
          </a:p>
          <a:p>
            <a:r>
              <a:rPr lang="en-US" sz="1100" dirty="0">
                <a:latin typeface="Arial" panose="020B0604020202020204" pitchFamily="34" charset="0"/>
                <a:cs typeface="Arial" panose="020B0604020202020204" pitchFamily="34" charset="0"/>
              </a:rPr>
              <a:t>Conclusion</a:t>
            </a:r>
          </a:p>
          <a:p>
            <a:r>
              <a:rPr lang="en-US" sz="1100" dirty="0">
                <a:latin typeface="Arial" panose="020B0604020202020204" pitchFamily="34" charset="0"/>
                <a:cs typeface="Arial" panose="020B0604020202020204" pitchFamily="34" charset="0"/>
              </a:rPr>
              <a:t>References</a:t>
            </a:r>
          </a:p>
          <a:p>
            <a:pPr rtl="0"/>
            <a:endParaRPr lang="it-IT"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685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9C37279A-330D-886F-340D-494A5005E5FC}"/>
              </a:ext>
            </a:extLst>
          </p:cNvPr>
          <p:cNvSpPr>
            <a:spLocks noGrp="1"/>
          </p:cNvSpPr>
          <p:nvPr>
            <p:ph type="title"/>
          </p:nvPr>
        </p:nvSpPr>
        <p:spPr>
          <a:xfrm>
            <a:off x="6290506" y="2499976"/>
            <a:ext cx="5477479" cy="1270745"/>
          </a:xfrm>
        </p:spPr>
        <p:txBody>
          <a:bodyPr rtlCol="0"/>
          <a:lstStyle>
            <a:defPPr>
              <a:defRPr lang="it-IT"/>
            </a:defPPr>
          </a:lstStyle>
          <a:p>
            <a:pPr rtl="0"/>
            <a:r>
              <a:rPr lang="it-IT" sz="2800" dirty="0">
                <a:latin typeface="Arial" panose="020B0604020202020204" pitchFamily="34" charset="0"/>
                <a:cs typeface="Arial" panose="020B0604020202020204" pitchFamily="34" charset="0"/>
              </a:rPr>
              <a:t>INTRODUCTION</a:t>
            </a:r>
          </a:p>
        </p:txBody>
      </p:sp>
      <p:sp>
        <p:nvSpPr>
          <p:cNvPr id="5" name="CasellaDiTesto 4">
            <a:extLst>
              <a:ext uri="{FF2B5EF4-FFF2-40B4-BE49-F238E27FC236}">
                <a16:creationId xmlns:a16="http://schemas.microsoft.com/office/drawing/2014/main" id="{E1776025-B46D-8B2A-D1EE-A2DB61FB8C65}"/>
              </a:ext>
            </a:extLst>
          </p:cNvPr>
          <p:cNvSpPr txBox="1"/>
          <p:nvPr/>
        </p:nvSpPr>
        <p:spPr>
          <a:xfrm>
            <a:off x="527901" y="1659285"/>
            <a:ext cx="5373594" cy="3539430"/>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Recruitment is the strategic process of attracting, selecting, and appointing suitable candidates for roles essential to business transformation.</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goal is “the right person, at the right time, for the right job.</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”Effective recruitment supports talent acquisition, performance management, and long-term workforce planning (Foot &amp; Hook, 2005).</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presentation explores recruitment steps, interview types, questioning techniques, and modern approaches to hybrid and online interviewing.</a:t>
            </a:r>
            <a:endParaRPr lang="it-IT" sz="1600" dirty="0">
              <a:latin typeface="Arial" panose="020B0604020202020204" pitchFamily="34" charset="0"/>
              <a:cs typeface="Arial" panose="020B0604020202020204" pitchFamily="34" charset="0"/>
            </a:endParaRPr>
          </a:p>
        </p:txBody>
      </p:sp>
      <p:pic>
        <p:nvPicPr>
          <p:cNvPr id="2" name="Immagine 1">
            <a:extLst>
              <a:ext uri="{FF2B5EF4-FFF2-40B4-BE49-F238E27FC236}">
                <a16:creationId xmlns:a16="http://schemas.microsoft.com/office/drawing/2014/main" id="{338334AB-7222-EEED-DFE2-0641F3B7E24B}"/>
              </a:ext>
            </a:extLst>
          </p:cNvPr>
          <p:cNvPicPr>
            <a:picLocks noChangeAspect="1"/>
          </p:cNvPicPr>
          <p:nvPr/>
        </p:nvPicPr>
        <p:blipFill>
          <a:blip r:embed="rId3"/>
          <a:stretch>
            <a:fillRect/>
          </a:stretch>
        </p:blipFill>
        <p:spPr>
          <a:xfrm>
            <a:off x="10180064" y="4350765"/>
            <a:ext cx="1390650" cy="2228850"/>
          </a:xfrm>
          <a:prstGeom prst="rect">
            <a:avLst/>
          </a:prstGeom>
        </p:spPr>
      </p:pic>
    </p:spTree>
    <p:extLst>
      <p:ext uri="{BB962C8B-B14F-4D97-AF65-F5344CB8AC3E}">
        <p14:creationId xmlns:p14="http://schemas.microsoft.com/office/powerpoint/2010/main" val="2249372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5B8CE60-587E-1D5C-8B50-ED3441BA49CE}"/>
              </a:ext>
            </a:extLst>
          </p:cNvPr>
          <p:cNvSpPr>
            <a:spLocks noGrp="1"/>
          </p:cNvSpPr>
          <p:nvPr>
            <p:ph type="ctrTitle"/>
          </p:nvPr>
        </p:nvSpPr>
        <p:spPr>
          <a:xfrm>
            <a:off x="6299835" y="430529"/>
            <a:ext cx="5486400" cy="898541"/>
          </a:xfrm>
        </p:spPr>
        <p:txBody>
          <a:bodyPr rtlCol="0"/>
          <a:lstStyle>
            <a:defPPr>
              <a:defRPr lang="it-IT"/>
            </a:defPPr>
          </a:lstStyle>
          <a:p>
            <a:pPr rtl="0"/>
            <a:r>
              <a:rPr lang="it-IT" sz="2800" dirty="0">
                <a:latin typeface="Arial" panose="020B0604020202020204" pitchFamily="34" charset="0"/>
                <a:cs typeface="Arial" panose="020B0604020202020204" pitchFamily="34" charset="0"/>
              </a:rPr>
              <a:t>Company </a:t>
            </a:r>
            <a:r>
              <a:rPr lang="it-IT" sz="2800" dirty="0" err="1">
                <a:latin typeface="Arial" panose="020B0604020202020204" pitchFamily="34" charset="0"/>
                <a:cs typeface="Arial" panose="020B0604020202020204" pitchFamily="34" charset="0"/>
              </a:rPr>
              <a:t>Overview</a:t>
            </a:r>
            <a:r>
              <a:rPr lang="it-IT" sz="2800" dirty="0">
                <a:latin typeface="Arial" panose="020B0604020202020204" pitchFamily="34" charset="0"/>
                <a:cs typeface="Arial" panose="020B0604020202020204" pitchFamily="34" charset="0"/>
              </a:rPr>
              <a:t>: Heineken UK</a:t>
            </a:r>
          </a:p>
        </p:txBody>
      </p:sp>
      <p:sp>
        <p:nvSpPr>
          <p:cNvPr id="3" name="Segnaposto testo 2">
            <a:extLst>
              <a:ext uri="{FF2B5EF4-FFF2-40B4-BE49-F238E27FC236}">
                <a16:creationId xmlns:a16="http://schemas.microsoft.com/office/drawing/2014/main" id="{0E02AE9C-BA1D-195E-3B93-A5A0CC03D8F3}"/>
              </a:ext>
            </a:extLst>
          </p:cNvPr>
          <p:cNvSpPr>
            <a:spLocks noGrp="1"/>
          </p:cNvSpPr>
          <p:nvPr>
            <p:ph type="body" sz="quarter" idx="11"/>
          </p:nvPr>
        </p:nvSpPr>
        <p:spPr>
          <a:xfrm>
            <a:off x="6299835" y="4152136"/>
            <a:ext cx="5486400" cy="2705864"/>
          </a:xfrm>
        </p:spPr>
        <p:txBody>
          <a:bodyPr rtlCol="0"/>
          <a:lstStyle>
            <a:defPPr>
              <a:defRPr lang="it-IT"/>
            </a:defPPr>
          </a:lstStyle>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Global beverage leader with over 2,400 employees across 5 UK sites.</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Undergoing a business transformation project focusing on digitalization and sustainability.</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Implements an innovative reward and recognition system  </a:t>
            </a:r>
            <a:r>
              <a:rPr lang="en-US" sz="1400" dirty="0" err="1">
                <a:latin typeface="Arial" panose="020B0604020202020204" pitchFamily="34" charset="0"/>
                <a:cs typeface="Arial" panose="020B0604020202020204" pitchFamily="34" charset="0"/>
              </a:rPr>
              <a:t>BREWards</a:t>
            </a:r>
            <a:r>
              <a:rPr lang="en-US" sz="1400" dirty="0">
                <a:latin typeface="Arial" panose="020B0604020202020204" pitchFamily="34" charset="0"/>
                <a:cs typeface="Arial" panose="020B0604020202020204" pitchFamily="34" charset="0"/>
              </a:rPr>
              <a:t>  that increased employee recognition by 50% (Reward Gateway, 2024).</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HR aims to align recruitment with Heineken’s values of passion, respect, and enjoyment.</a:t>
            </a:r>
            <a:endParaRPr lang="it-IT" sz="1400" dirty="0">
              <a:latin typeface="Arial" panose="020B0604020202020204" pitchFamily="34" charset="0"/>
              <a:cs typeface="Arial" panose="020B0604020202020204" pitchFamily="34" charset="0"/>
            </a:endParaRPr>
          </a:p>
        </p:txBody>
      </p:sp>
      <p:pic>
        <p:nvPicPr>
          <p:cNvPr id="6" name="Segnaposto immagine 5">
            <a:extLst>
              <a:ext uri="{FF2B5EF4-FFF2-40B4-BE49-F238E27FC236}">
                <a16:creationId xmlns:a16="http://schemas.microsoft.com/office/drawing/2014/main" id="{530AACA0-18A4-98CA-7961-75FF90CCA1AE}"/>
              </a:ext>
            </a:extLst>
          </p:cNvPr>
          <p:cNvPicPr>
            <a:picLocks noGrp="1" noChangeAspect="1"/>
          </p:cNvPicPr>
          <p:nvPr>
            <p:ph type="pic" sz="quarter" idx="12"/>
          </p:nvPr>
        </p:nvPicPr>
        <p:blipFill>
          <a:blip r:embed="rId3"/>
          <a:srcRect l="6035" r="6035"/>
          <a:stretch>
            <a:fillRect/>
          </a:stretch>
        </p:blipFill>
        <p:spPr>
          <a:prstGeom prst="rect">
            <a:avLst/>
          </a:prstGeom>
        </p:spPr>
      </p:pic>
    </p:spTree>
    <p:extLst>
      <p:ext uri="{BB962C8B-B14F-4D97-AF65-F5344CB8AC3E}">
        <p14:creationId xmlns:p14="http://schemas.microsoft.com/office/powerpoint/2010/main" val="1440871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545D3755-C3E2-975E-DE68-CDECC4B526EC}"/>
              </a:ext>
            </a:extLst>
          </p:cNvPr>
          <p:cNvSpPr>
            <a:spLocks noGrp="1"/>
          </p:cNvSpPr>
          <p:nvPr>
            <p:ph type="title"/>
          </p:nvPr>
        </p:nvSpPr>
        <p:spPr>
          <a:xfrm>
            <a:off x="594360" y="102876"/>
            <a:ext cx="10873740" cy="913574"/>
          </a:xfrm>
        </p:spPr>
        <p:txBody>
          <a:bodyPr rtlCol="0"/>
          <a:lstStyle>
            <a:defPPr>
              <a:defRPr lang="it-IT"/>
            </a:defPPr>
          </a:lstStyle>
          <a:p>
            <a:pPr rtl="0"/>
            <a:r>
              <a:rPr lang="it-IT" sz="2800" dirty="0">
                <a:latin typeface="Arial" panose="020B0604020202020204" pitchFamily="34" charset="0"/>
                <a:cs typeface="Arial" panose="020B0604020202020204" pitchFamily="34" charset="0"/>
              </a:rPr>
              <a:t>Recruitment </a:t>
            </a:r>
            <a:r>
              <a:rPr lang="it-IT" sz="2800" dirty="0" err="1">
                <a:latin typeface="Arial" panose="020B0604020202020204" pitchFamily="34" charset="0"/>
                <a:cs typeface="Arial" panose="020B0604020202020204" pitchFamily="34" charset="0"/>
              </a:rPr>
              <a:t>Process</a:t>
            </a:r>
            <a:endParaRPr lang="it-IT" sz="2800" dirty="0">
              <a:latin typeface="Arial" panose="020B0604020202020204" pitchFamily="34" charset="0"/>
              <a:cs typeface="Arial" panose="020B0604020202020204" pitchFamily="34" charset="0"/>
            </a:endParaRPr>
          </a:p>
        </p:txBody>
      </p:sp>
      <p:sp>
        <p:nvSpPr>
          <p:cNvPr id="7" name="Segnaposto testo 6">
            <a:extLst>
              <a:ext uri="{FF2B5EF4-FFF2-40B4-BE49-F238E27FC236}">
                <a16:creationId xmlns:a16="http://schemas.microsoft.com/office/drawing/2014/main" id="{F70BD87D-F7DA-961B-4024-A354DC87D168}"/>
              </a:ext>
            </a:extLst>
          </p:cNvPr>
          <p:cNvSpPr>
            <a:spLocks noGrp="1"/>
          </p:cNvSpPr>
          <p:nvPr>
            <p:ph sz="quarter" idx="13"/>
          </p:nvPr>
        </p:nvSpPr>
        <p:spPr>
          <a:xfrm>
            <a:off x="4128940" y="2314575"/>
            <a:ext cx="7810500" cy="3700462"/>
          </a:xfrm>
        </p:spPr>
        <p:txBody>
          <a:bodyPr rtlCol="0">
            <a:normAutofit/>
          </a:bodyPr>
          <a:lstStyle>
            <a:defPPr>
              <a:defRPr lang="it-IT"/>
            </a:defPPr>
          </a:lstStyle>
          <a:p>
            <a:r>
              <a:rPr lang="en-US" sz="1400" dirty="0">
                <a:latin typeface="Arial" panose="020B0604020202020204" pitchFamily="34" charset="0"/>
                <a:cs typeface="Arial" panose="020B0604020202020204" pitchFamily="34" charset="0"/>
              </a:rPr>
              <a:t>Workforce Planning – </a:t>
            </a:r>
            <a:r>
              <a:rPr lang="en-US" sz="1400" dirty="0" err="1">
                <a:latin typeface="Arial" panose="020B0604020202020204" pitchFamily="34" charset="0"/>
                <a:cs typeface="Arial" panose="020B0604020202020204" pitchFamily="34" charset="0"/>
              </a:rPr>
              <a:t>Analyse</a:t>
            </a:r>
            <a:r>
              <a:rPr lang="en-US" sz="1400" dirty="0">
                <a:latin typeface="Arial" panose="020B0604020202020204" pitchFamily="34" charset="0"/>
                <a:cs typeface="Arial" panose="020B0604020202020204" pitchFamily="34" charset="0"/>
              </a:rPr>
              <a:t> future business needs (Muller-Camen et al., 2008).</a:t>
            </a:r>
          </a:p>
          <a:p>
            <a:r>
              <a:rPr lang="en-US" sz="1400" dirty="0">
                <a:latin typeface="Arial" panose="020B0604020202020204" pitchFamily="34" charset="0"/>
                <a:cs typeface="Arial" panose="020B0604020202020204" pitchFamily="34" charset="0"/>
              </a:rPr>
              <a:t>Job Analysis – Identify duties, skills, and reporting lines (Taylor, 2014).</a:t>
            </a:r>
          </a:p>
          <a:p>
            <a:r>
              <a:rPr lang="en-US" sz="1400" dirty="0">
                <a:latin typeface="Arial" panose="020B0604020202020204" pitchFamily="34" charset="0"/>
                <a:cs typeface="Arial" panose="020B0604020202020204" pitchFamily="34" charset="0"/>
              </a:rPr>
              <a:t>Job Description – Define responsibilities and performance standards.</a:t>
            </a:r>
          </a:p>
          <a:p>
            <a:r>
              <a:rPr lang="en-US" sz="1400" dirty="0">
                <a:latin typeface="Arial" panose="020B0604020202020204" pitchFamily="34" charset="0"/>
                <a:cs typeface="Arial" panose="020B0604020202020204" pitchFamily="34" charset="0"/>
              </a:rPr>
              <a:t>Person Specification – Outline required qualifications, competencies, and values.</a:t>
            </a:r>
          </a:p>
          <a:p>
            <a:r>
              <a:rPr lang="en-US" sz="1400" dirty="0">
                <a:latin typeface="Arial" panose="020B0604020202020204" pitchFamily="34" charset="0"/>
                <a:cs typeface="Arial" panose="020B0604020202020204" pitchFamily="34" charset="0"/>
              </a:rPr>
              <a:t>Advertising and Sourcing – Post on internal and external platforms (CIPD, 2021).</a:t>
            </a:r>
          </a:p>
          <a:p>
            <a:r>
              <a:rPr lang="en-US" sz="1400" dirty="0">
                <a:latin typeface="Arial" panose="020B0604020202020204" pitchFamily="34" charset="0"/>
                <a:cs typeface="Arial" panose="020B0604020202020204" pitchFamily="34" charset="0"/>
              </a:rPr>
              <a:t>Shortlisting and Interviewing – Apply structured criteria for fairness.</a:t>
            </a:r>
          </a:p>
          <a:p>
            <a:r>
              <a:rPr lang="en-US" sz="1400" dirty="0">
                <a:latin typeface="Arial" panose="020B0604020202020204" pitchFamily="34" charset="0"/>
                <a:cs typeface="Arial" panose="020B0604020202020204" pitchFamily="34" charset="0"/>
              </a:rPr>
              <a:t>Selection and Onboarding – Make offer, verify references, ensure cultural fit.</a:t>
            </a:r>
            <a:endParaRPr lang="it-IT" sz="1400" dirty="0">
              <a:latin typeface="Arial" panose="020B0604020202020204" pitchFamily="34" charset="0"/>
              <a:cs typeface="Arial" panose="020B0604020202020204" pitchFamily="34" charset="0"/>
            </a:endParaRPr>
          </a:p>
        </p:txBody>
      </p:sp>
      <p:grpSp>
        <p:nvGrpSpPr>
          <p:cNvPr id="19" name="Gruppo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igura a mano libera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21" name="Figura a mano libera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sp>
          <p:nvSpPr>
            <p:cNvPr id="22" name="Figura a mano libera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a:defRPr lang="it-IT"/>
              </a:defPPr>
            </a:lstStyle>
            <a:p>
              <a:pPr rtl="0"/>
              <a:endParaRPr lang="it-IT" dirty="0"/>
            </a:p>
          </p:txBody>
        </p:sp>
      </p:grpSp>
      <p:pic>
        <p:nvPicPr>
          <p:cNvPr id="2" name="Immagine 1">
            <a:extLst>
              <a:ext uri="{FF2B5EF4-FFF2-40B4-BE49-F238E27FC236}">
                <a16:creationId xmlns:a16="http://schemas.microsoft.com/office/drawing/2014/main" id="{C56C0C73-9F9C-CDC7-7F05-3097BF738277}"/>
              </a:ext>
            </a:extLst>
          </p:cNvPr>
          <p:cNvPicPr>
            <a:picLocks noChangeAspect="1"/>
          </p:cNvPicPr>
          <p:nvPr/>
        </p:nvPicPr>
        <p:blipFill>
          <a:blip r:embed="rId3"/>
          <a:stretch>
            <a:fillRect/>
          </a:stretch>
        </p:blipFill>
        <p:spPr>
          <a:xfrm>
            <a:off x="55276" y="2314575"/>
            <a:ext cx="3611751" cy="2228850"/>
          </a:xfrm>
          <a:prstGeom prst="rect">
            <a:avLst/>
          </a:prstGeom>
        </p:spPr>
      </p:pic>
      <p:sp>
        <p:nvSpPr>
          <p:cNvPr id="4" name="CasellaDiTesto 3">
            <a:extLst>
              <a:ext uri="{FF2B5EF4-FFF2-40B4-BE49-F238E27FC236}">
                <a16:creationId xmlns:a16="http://schemas.microsoft.com/office/drawing/2014/main" id="{95BA70B7-0124-4398-0021-F4988B011921}"/>
              </a:ext>
            </a:extLst>
          </p:cNvPr>
          <p:cNvSpPr txBox="1"/>
          <p:nvPr/>
        </p:nvSpPr>
        <p:spPr>
          <a:xfrm>
            <a:off x="6096000" y="6127423"/>
            <a:ext cx="5725212" cy="430887"/>
          </a:xfrm>
          <a:prstGeom prst="rect">
            <a:avLst/>
          </a:prstGeom>
          <a:noFill/>
        </p:spPr>
        <p:txBody>
          <a:bodyPr wrap="square" rtlCol="0">
            <a:spAutoFit/>
          </a:bodyPr>
          <a:lstStyle/>
          <a:p>
            <a:r>
              <a:rPr lang="en-US" sz="1100" i="1">
                <a:solidFill>
                  <a:schemeClr val="bg1"/>
                </a:solidFill>
                <a:latin typeface="Arial" panose="020B0604020202020204" pitchFamily="34" charset="0"/>
                <a:cs typeface="Arial" panose="020B0604020202020204" pitchFamily="34" charset="0"/>
              </a:rPr>
              <a:t>Strategic HR planning links recruitment directly to business transformation goals (Foot &amp; Hook, 2005).</a:t>
            </a:r>
            <a:endParaRPr lang="it-IT" sz="1100" i="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312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633A5-8BE3-D44D-57F3-2EF161376844}"/>
            </a:ext>
          </a:extLst>
        </p:cNvPr>
        <p:cNvGrpSpPr/>
        <p:nvPr/>
      </p:nvGrpSpPr>
      <p:grpSpPr>
        <a:xfrm>
          <a:off x="0" y="0"/>
          <a:ext cx="0" cy="0"/>
          <a:chOff x="0" y="0"/>
          <a:chExt cx="0" cy="0"/>
        </a:xfrm>
      </p:grpSpPr>
      <p:sp>
        <p:nvSpPr>
          <p:cNvPr id="9" name="Titolo 8">
            <a:extLst>
              <a:ext uri="{FF2B5EF4-FFF2-40B4-BE49-F238E27FC236}">
                <a16:creationId xmlns:a16="http://schemas.microsoft.com/office/drawing/2014/main" id="{5AB6D40A-2A0A-AF3D-8CF7-3ECD37765637}"/>
              </a:ext>
            </a:extLst>
          </p:cNvPr>
          <p:cNvSpPr>
            <a:spLocks noGrp="1"/>
          </p:cNvSpPr>
          <p:nvPr>
            <p:ph type="ctrTitle"/>
          </p:nvPr>
        </p:nvSpPr>
        <p:spPr>
          <a:xfrm>
            <a:off x="6309904" y="411479"/>
            <a:ext cx="5486400" cy="832859"/>
          </a:xfrm>
        </p:spPr>
        <p:txBody>
          <a:bodyPr rtlCol="0"/>
          <a:lstStyle>
            <a:defPPr>
              <a:defRPr lang="it-IT"/>
            </a:defPPr>
          </a:lstStyle>
          <a:p>
            <a:pPr rtl="0"/>
            <a:r>
              <a:rPr lang="en-US" sz="2800" dirty="0">
                <a:latin typeface="Arial" panose="020B0604020202020204" pitchFamily="34" charset="0"/>
                <a:cs typeface="Arial" panose="020B0604020202020204" pitchFamily="34" charset="0"/>
              </a:rPr>
              <a:t>Job Analysis and Description Example</a:t>
            </a:r>
            <a:endParaRPr lang="it-IT" sz="2800" dirty="0">
              <a:latin typeface="Arial" panose="020B0604020202020204" pitchFamily="34" charset="0"/>
              <a:cs typeface="Arial" panose="020B0604020202020204" pitchFamily="34" charset="0"/>
            </a:endParaRPr>
          </a:p>
        </p:txBody>
      </p:sp>
      <p:sp>
        <p:nvSpPr>
          <p:cNvPr id="3" name="Segnaposto testo 2">
            <a:extLst>
              <a:ext uri="{FF2B5EF4-FFF2-40B4-BE49-F238E27FC236}">
                <a16:creationId xmlns:a16="http://schemas.microsoft.com/office/drawing/2014/main" id="{591442CD-A26D-1761-8CE7-8BC3075BB4ED}"/>
              </a:ext>
            </a:extLst>
          </p:cNvPr>
          <p:cNvSpPr>
            <a:spLocks noGrp="1"/>
          </p:cNvSpPr>
          <p:nvPr>
            <p:ph type="body" sz="quarter" idx="11"/>
          </p:nvPr>
        </p:nvSpPr>
        <p:spPr>
          <a:xfrm>
            <a:off x="6309904" y="3432596"/>
            <a:ext cx="5784686" cy="341426"/>
          </a:xfrm>
        </p:spPr>
        <p:txBody>
          <a:bodyPr rtlCol="0">
            <a:normAutofit/>
          </a:bodyPr>
          <a:lstStyle>
            <a:defPPr>
              <a:defRPr lang="it-IT"/>
            </a:defPPr>
          </a:lstStyle>
          <a:p>
            <a:pPr rtl="0"/>
            <a:r>
              <a:rPr lang="it-IT" sz="1600" dirty="0" err="1">
                <a:latin typeface="Arial" panose="020B0604020202020204" pitchFamily="34" charset="0"/>
                <a:cs typeface="Arial" panose="020B0604020202020204" pitchFamily="34" charset="0"/>
              </a:rPr>
              <a:t>Role</a:t>
            </a:r>
            <a:r>
              <a:rPr lang="it-IT" sz="1600" dirty="0">
                <a:latin typeface="Arial" panose="020B0604020202020204" pitchFamily="34" charset="0"/>
                <a:cs typeface="Arial" panose="020B0604020202020204" pitchFamily="34" charset="0"/>
              </a:rPr>
              <a:t>: </a:t>
            </a:r>
            <a:r>
              <a:rPr lang="it-IT" sz="1600" dirty="0" err="1">
                <a:latin typeface="Arial" panose="020B0604020202020204" pitchFamily="34" charset="0"/>
                <a:cs typeface="Arial" panose="020B0604020202020204" pitchFamily="34" charset="0"/>
              </a:rPr>
              <a:t>Change</a:t>
            </a:r>
            <a:r>
              <a:rPr lang="it-IT" sz="1600" dirty="0">
                <a:latin typeface="Arial" panose="020B0604020202020204" pitchFamily="34" charset="0"/>
                <a:cs typeface="Arial" panose="020B0604020202020204" pitchFamily="34" charset="0"/>
              </a:rPr>
              <a:t> Manager – Business </a:t>
            </a:r>
            <a:r>
              <a:rPr lang="it-IT" sz="1600" dirty="0" err="1">
                <a:latin typeface="Arial" panose="020B0604020202020204" pitchFamily="34" charset="0"/>
                <a:cs typeface="Arial" panose="020B0604020202020204" pitchFamily="34" charset="0"/>
              </a:rPr>
              <a:t>Transformation</a:t>
            </a:r>
            <a:r>
              <a:rPr lang="it-IT" sz="1600" dirty="0">
                <a:latin typeface="Arial" panose="020B0604020202020204" pitchFamily="34" charset="0"/>
                <a:cs typeface="Arial" panose="020B0604020202020204" pitchFamily="34" charset="0"/>
              </a:rPr>
              <a:t> Project</a:t>
            </a:r>
          </a:p>
        </p:txBody>
      </p:sp>
      <p:sp>
        <p:nvSpPr>
          <p:cNvPr id="2" name="CasellaDiTesto 1">
            <a:extLst>
              <a:ext uri="{FF2B5EF4-FFF2-40B4-BE49-F238E27FC236}">
                <a16:creationId xmlns:a16="http://schemas.microsoft.com/office/drawing/2014/main" id="{666443B3-ECAB-1C25-95CE-74EC3A9767DF}"/>
              </a:ext>
            </a:extLst>
          </p:cNvPr>
          <p:cNvSpPr txBox="1"/>
          <p:nvPr/>
        </p:nvSpPr>
        <p:spPr>
          <a:xfrm>
            <a:off x="6309904" y="4383464"/>
            <a:ext cx="5486400" cy="2031325"/>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Purpose: Drive process improvement and digital adoption.</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Key Duties: Coordinate project teams, ensure stakeholder alignment, manage risk.</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Skills Required: Leadership, adaptability, data literacy, communication.</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Performance Indicators: Successful delivery within scope, budget, and timeline.</a:t>
            </a:r>
          </a:p>
          <a:p>
            <a:pPr marL="285750" indent="-285750">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Legal &amp; Ethical Compliance: Equality Act 2010, GDPR, Health &amp; Safety at Work Act 1974.</a:t>
            </a:r>
            <a:endParaRPr lang="it-IT" sz="1400" dirty="0">
              <a:solidFill>
                <a:schemeClr val="bg1"/>
              </a:solidFill>
              <a:latin typeface="Arial" panose="020B0604020202020204" pitchFamily="34" charset="0"/>
              <a:cs typeface="Arial" panose="020B0604020202020204" pitchFamily="34" charset="0"/>
            </a:endParaRPr>
          </a:p>
        </p:txBody>
      </p:sp>
      <p:pic>
        <p:nvPicPr>
          <p:cNvPr id="4" name="Immagine 3">
            <a:extLst>
              <a:ext uri="{FF2B5EF4-FFF2-40B4-BE49-F238E27FC236}">
                <a16:creationId xmlns:a16="http://schemas.microsoft.com/office/drawing/2014/main" id="{8999B134-8493-3BC4-6815-CD4221214A93}"/>
              </a:ext>
            </a:extLst>
          </p:cNvPr>
          <p:cNvPicPr>
            <a:picLocks noChangeAspect="1"/>
          </p:cNvPicPr>
          <p:nvPr/>
        </p:nvPicPr>
        <p:blipFill>
          <a:blip r:embed="rId3"/>
          <a:stretch>
            <a:fillRect/>
          </a:stretch>
        </p:blipFill>
        <p:spPr>
          <a:xfrm>
            <a:off x="395696" y="1626419"/>
            <a:ext cx="4798473" cy="4123932"/>
          </a:xfrm>
          <a:prstGeom prst="rect">
            <a:avLst/>
          </a:prstGeom>
        </p:spPr>
      </p:pic>
      <p:sp>
        <p:nvSpPr>
          <p:cNvPr id="5" name="CasellaDiTesto 4">
            <a:extLst>
              <a:ext uri="{FF2B5EF4-FFF2-40B4-BE49-F238E27FC236}">
                <a16:creationId xmlns:a16="http://schemas.microsoft.com/office/drawing/2014/main" id="{D892DCF1-1546-0670-5A32-BEF7951D167C}"/>
              </a:ext>
            </a:extLst>
          </p:cNvPr>
          <p:cNvSpPr txBox="1"/>
          <p:nvPr/>
        </p:nvSpPr>
        <p:spPr>
          <a:xfrm>
            <a:off x="980388" y="6023728"/>
            <a:ext cx="2969443" cy="261610"/>
          </a:xfrm>
          <a:prstGeom prst="rect">
            <a:avLst/>
          </a:prstGeom>
          <a:noFill/>
        </p:spPr>
        <p:txBody>
          <a:bodyPr wrap="square" rtlCol="0">
            <a:spAutoFit/>
          </a:bodyPr>
          <a:lstStyle/>
          <a:p>
            <a:r>
              <a:rPr lang="it-IT" sz="1100" i="1" dirty="0">
                <a:solidFill>
                  <a:schemeClr val="bg1"/>
                </a:solidFill>
                <a:latin typeface="Arial" panose="020B0604020202020204" pitchFamily="34" charset="0"/>
                <a:cs typeface="Arial" panose="020B0604020202020204" pitchFamily="34" charset="0"/>
              </a:rPr>
              <a:t>https://www.aihr.com/blog/hr-transformation/</a:t>
            </a:r>
          </a:p>
        </p:txBody>
      </p:sp>
    </p:spTree>
    <p:extLst>
      <p:ext uri="{BB962C8B-B14F-4D97-AF65-F5344CB8AC3E}">
        <p14:creationId xmlns:p14="http://schemas.microsoft.com/office/powerpoint/2010/main" val="2039059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05346ED-721D-85EE-2F1B-A31D0912DE29}"/>
              </a:ext>
            </a:extLst>
          </p:cNvPr>
          <p:cNvSpPr>
            <a:spLocks noGrp="1"/>
          </p:cNvSpPr>
          <p:nvPr>
            <p:ph type="title"/>
          </p:nvPr>
        </p:nvSpPr>
        <p:spPr>
          <a:xfrm>
            <a:off x="594360" y="1329179"/>
            <a:ext cx="9778365" cy="678730"/>
          </a:xfrm>
        </p:spPr>
        <p:txBody>
          <a:bodyPr rtlCol="0"/>
          <a:lstStyle>
            <a:defPPr>
              <a:defRPr lang="it-IT"/>
            </a:defPPr>
          </a:lstStyle>
          <a:p>
            <a:pPr rtl="0"/>
            <a:r>
              <a:rPr lang="it-IT" sz="2800" dirty="0" err="1">
                <a:latin typeface="Arial" panose="020B0604020202020204" pitchFamily="34" charset="0"/>
                <a:cs typeface="Arial" panose="020B0604020202020204" pitchFamily="34" charset="0"/>
              </a:rPr>
              <a:t>Person</a:t>
            </a:r>
            <a:r>
              <a:rPr lang="it-IT" sz="2800" dirty="0">
                <a:latin typeface="Arial" panose="020B0604020202020204" pitchFamily="34" charset="0"/>
                <a:cs typeface="Arial" panose="020B0604020202020204" pitchFamily="34" charset="0"/>
              </a:rPr>
              <a:t> </a:t>
            </a:r>
            <a:r>
              <a:rPr lang="it-IT" sz="2800" dirty="0" err="1">
                <a:latin typeface="Arial" panose="020B0604020202020204" pitchFamily="34" charset="0"/>
                <a:cs typeface="Arial" panose="020B0604020202020204" pitchFamily="34" charset="0"/>
              </a:rPr>
              <a:t>Specification</a:t>
            </a:r>
            <a:r>
              <a:rPr lang="it-IT" sz="2800" dirty="0">
                <a:latin typeface="Arial" panose="020B0604020202020204" pitchFamily="34" charset="0"/>
                <a:cs typeface="Arial" panose="020B0604020202020204" pitchFamily="34" charset="0"/>
              </a:rPr>
              <a:t> </a:t>
            </a:r>
            <a:r>
              <a:rPr lang="it-IT" sz="2800" dirty="0" err="1">
                <a:latin typeface="Arial" panose="020B0604020202020204" pitchFamily="34" charset="0"/>
                <a:cs typeface="Arial" panose="020B0604020202020204" pitchFamily="34" charset="0"/>
              </a:rPr>
              <a:t>Example</a:t>
            </a:r>
            <a:endParaRPr lang="it-IT" sz="2800" dirty="0">
              <a:latin typeface="Arial" panose="020B0604020202020204" pitchFamily="34" charset="0"/>
              <a:cs typeface="Arial" panose="020B0604020202020204" pitchFamily="34" charset="0"/>
            </a:endParaRPr>
          </a:p>
        </p:txBody>
      </p:sp>
      <p:graphicFrame>
        <p:nvGraphicFramePr>
          <p:cNvPr id="9" name="Tabella 8">
            <a:extLst>
              <a:ext uri="{FF2B5EF4-FFF2-40B4-BE49-F238E27FC236}">
                <a16:creationId xmlns:a16="http://schemas.microsoft.com/office/drawing/2014/main" id="{F8B724BB-58FF-D78C-4667-767EDD5DEB42}"/>
              </a:ext>
            </a:extLst>
          </p:cNvPr>
          <p:cNvGraphicFramePr>
            <a:graphicFrameLocks noGrp="1"/>
          </p:cNvGraphicFramePr>
          <p:nvPr>
            <p:extLst>
              <p:ext uri="{D42A27DB-BD31-4B8C-83A1-F6EECF244321}">
                <p14:modId xmlns:p14="http://schemas.microsoft.com/office/powerpoint/2010/main" val="809933805"/>
              </p:ext>
            </p:extLst>
          </p:nvPr>
        </p:nvGraphicFramePr>
        <p:xfrm>
          <a:off x="1234911" y="2995891"/>
          <a:ext cx="9745895" cy="3508605"/>
        </p:xfrm>
        <a:graphic>
          <a:graphicData uri="http://schemas.openxmlformats.org/drawingml/2006/table">
            <a:tbl>
              <a:tblPr firstRow="1" bandRow="1">
                <a:tableStyleId>{8A107856-5554-42FB-B03E-39F5DBC370BA}</a:tableStyleId>
              </a:tblPr>
              <a:tblGrid>
                <a:gridCol w="3226985">
                  <a:extLst>
                    <a:ext uri="{9D8B030D-6E8A-4147-A177-3AD203B41FA5}">
                      <a16:colId xmlns:a16="http://schemas.microsoft.com/office/drawing/2014/main" val="2084885147"/>
                    </a:ext>
                  </a:extLst>
                </a:gridCol>
                <a:gridCol w="3259455">
                  <a:extLst>
                    <a:ext uri="{9D8B030D-6E8A-4147-A177-3AD203B41FA5}">
                      <a16:colId xmlns:a16="http://schemas.microsoft.com/office/drawing/2014/main" val="1154691048"/>
                    </a:ext>
                  </a:extLst>
                </a:gridCol>
                <a:gridCol w="3259455">
                  <a:extLst>
                    <a:ext uri="{9D8B030D-6E8A-4147-A177-3AD203B41FA5}">
                      <a16:colId xmlns:a16="http://schemas.microsoft.com/office/drawing/2014/main" val="2349921270"/>
                    </a:ext>
                  </a:extLst>
                </a:gridCol>
              </a:tblGrid>
              <a:tr h="701721">
                <a:tc>
                  <a:txBody>
                    <a:bodyPr/>
                    <a:lstStyle/>
                    <a:p>
                      <a:pPr algn="ctr"/>
                      <a:r>
                        <a:rPr lang="it-IT" sz="1400" dirty="0" err="1">
                          <a:latin typeface="Arial" panose="020B0604020202020204" pitchFamily="34" charset="0"/>
                          <a:cs typeface="Arial" panose="020B0604020202020204" pitchFamily="34" charset="0"/>
                        </a:rPr>
                        <a:t>Criteria</a:t>
                      </a:r>
                      <a:endParaRPr lang="it-IT" sz="1400" dirty="0">
                        <a:latin typeface="Arial" panose="020B0604020202020204" pitchFamily="34" charset="0"/>
                        <a:cs typeface="Arial" panose="020B0604020202020204" pitchFamily="34" charset="0"/>
                      </a:endParaRPr>
                    </a:p>
                  </a:txBody>
                  <a:tcPr>
                    <a:solidFill>
                      <a:schemeClr val="tx2">
                        <a:lumMod val="40000"/>
                        <a:lumOff val="60000"/>
                      </a:schemeClr>
                    </a:solidFill>
                  </a:tcPr>
                </a:tc>
                <a:tc>
                  <a:txBody>
                    <a:bodyPr/>
                    <a:lstStyle/>
                    <a:p>
                      <a:pPr algn="ctr"/>
                      <a:r>
                        <a:rPr lang="it-IT" sz="1400" dirty="0" err="1">
                          <a:latin typeface="Arial" panose="020B0604020202020204" pitchFamily="34" charset="0"/>
                          <a:cs typeface="Arial" panose="020B0604020202020204" pitchFamily="34" charset="0"/>
                        </a:rPr>
                        <a:t>Essential</a:t>
                      </a:r>
                      <a:endParaRPr lang="it-IT" sz="1400" dirty="0">
                        <a:latin typeface="Arial" panose="020B0604020202020204" pitchFamily="34" charset="0"/>
                        <a:cs typeface="Arial" panose="020B0604020202020204" pitchFamily="34" charset="0"/>
                      </a:endParaRPr>
                    </a:p>
                  </a:txBody>
                  <a:tcPr>
                    <a:solidFill>
                      <a:schemeClr val="tx2">
                        <a:lumMod val="40000"/>
                        <a:lumOff val="60000"/>
                      </a:schemeClr>
                    </a:solidFill>
                  </a:tcPr>
                </a:tc>
                <a:tc>
                  <a:txBody>
                    <a:bodyPr/>
                    <a:lstStyle/>
                    <a:p>
                      <a:pPr algn="ctr"/>
                      <a:r>
                        <a:rPr lang="it-IT" sz="1400" dirty="0" err="1">
                          <a:latin typeface="Arial" panose="020B0604020202020204" pitchFamily="34" charset="0"/>
                          <a:cs typeface="Arial" panose="020B0604020202020204" pitchFamily="34" charset="0"/>
                        </a:rPr>
                        <a:t>Desirable</a:t>
                      </a:r>
                      <a:endParaRPr lang="it-IT" sz="1400" dirty="0">
                        <a:latin typeface="Arial" panose="020B0604020202020204" pitchFamily="34" charset="0"/>
                        <a:cs typeface="Arial" panose="020B0604020202020204" pitchFamily="34" charset="0"/>
                      </a:endParaRPr>
                    </a:p>
                  </a:txBody>
                  <a:tcPr>
                    <a:solidFill>
                      <a:schemeClr val="tx2">
                        <a:lumMod val="40000"/>
                        <a:lumOff val="60000"/>
                      </a:schemeClr>
                    </a:solidFill>
                  </a:tcPr>
                </a:tc>
                <a:extLst>
                  <a:ext uri="{0D108BD9-81ED-4DB2-BD59-A6C34878D82A}">
                    <a16:rowId xmlns:a16="http://schemas.microsoft.com/office/drawing/2014/main" val="3454103140"/>
                  </a:ext>
                </a:extLst>
              </a:tr>
              <a:tr h="701721">
                <a:tc>
                  <a:txBody>
                    <a:bodyPr/>
                    <a:lstStyle/>
                    <a:p>
                      <a:pPr algn="ctr">
                        <a:buNone/>
                      </a:pPr>
                      <a:r>
                        <a:rPr lang="it-IT" sz="1400" dirty="0" err="1">
                          <a:latin typeface="Arial" panose="020B0604020202020204" pitchFamily="34" charset="0"/>
                          <a:cs typeface="Arial" panose="020B0604020202020204" pitchFamily="34" charset="0"/>
                        </a:rPr>
                        <a:t>Education</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dirty="0">
                          <a:latin typeface="Arial" panose="020B0604020202020204" pitchFamily="34" charset="0"/>
                          <a:cs typeface="Arial" panose="020B0604020202020204" pitchFamily="34" charset="0"/>
                        </a:rPr>
                        <a:t>Degree in HRM/Business</a:t>
                      </a:r>
                    </a:p>
                  </a:txBody>
                  <a:tcPr anchor="ctr"/>
                </a:tc>
                <a:tc>
                  <a:txBody>
                    <a:bodyPr/>
                    <a:lstStyle/>
                    <a:p>
                      <a:pPr algn="ctr">
                        <a:buNone/>
                      </a:pPr>
                      <a:r>
                        <a:rPr lang="it-IT" sz="1400" dirty="0">
                          <a:latin typeface="Arial" panose="020B0604020202020204" pitchFamily="34" charset="0"/>
                          <a:cs typeface="Arial" panose="020B0604020202020204" pitchFamily="34" charset="0"/>
                        </a:rPr>
                        <a:t>CIPD </a:t>
                      </a:r>
                      <a:r>
                        <a:rPr lang="it-IT" sz="1400" dirty="0" err="1">
                          <a:latin typeface="Arial" panose="020B0604020202020204" pitchFamily="34" charset="0"/>
                          <a:cs typeface="Arial" panose="020B0604020202020204" pitchFamily="34" charset="0"/>
                        </a:rPr>
                        <a:t>qualification</a:t>
                      </a:r>
                      <a:endParaRPr lang="it-IT" sz="14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07063552"/>
                  </a:ext>
                </a:extLst>
              </a:tr>
              <a:tr h="701721">
                <a:tc>
                  <a:txBody>
                    <a:bodyPr/>
                    <a:lstStyle/>
                    <a:p>
                      <a:pPr algn="ctr"/>
                      <a:r>
                        <a:rPr lang="en-US" sz="1400" dirty="0">
                          <a:latin typeface="Arial" panose="020B0604020202020204" pitchFamily="34" charset="0"/>
                          <a:cs typeface="Arial" panose="020B0604020202020204" pitchFamily="34" charset="0"/>
                        </a:rPr>
                        <a:t>Experience</a:t>
                      </a:r>
                      <a:endParaRPr lang="it-IT" sz="1400" dirty="0">
                        <a:latin typeface="Arial" panose="020B0604020202020204" pitchFamily="34" charset="0"/>
                        <a:cs typeface="Arial" panose="020B0604020202020204" pitchFamily="34" charset="0"/>
                      </a:endParaRPr>
                    </a:p>
                  </a:txBody>
                  <a:tcPr/>
                </a:tc>
                <a:tc>
                  <a:txBody>
                    <a:bodyPr/>
                    <a:lstStyle/>
                    <a:p>
                      <a:pPr algn="ctr"/>
                      <a:r>
                        <a:rPr lang="en-US" sz="1400" dirty="0">
                          <a:latin typeface="Arial" panose="020B0604020202020204" pitchFamily="34" charset="0"/>
                          <a:cs typeface="Arial" panose="020B0604020202020204" pitchFamily="34" charset="0"/>
                        </a:rPr>
                        <a:t>3–5 years in change/project management</a:t>
                      </a:r>
                      <a:endParaRPr lang="it-IT" sz="1400" dirty="0">
                        <a:latin typeface="Arial" panose="020B0604020202020204" pitchFamily="34" charset="0"/>
                        <a:cs typeface="Arial" panose="020B0604020202020204" pitchFamily="34" charset="0"/>
                      </a:endParaRPr>
                    </a:p>
                  </a:txBody>
                  <a:tcPr/>
                </a:tc>
                <a:tc>
                  <a:txBody>
                    <a:bodyPr/>
                    <a:lstStyle/>
                    <a:p>
                      <a:pPr algn="ctr"/>
                      <a:r>
                        <a:rPr lang="en-US" sz="1400" dirty="0">
                          <a:latin typeface="Arial" panose="020B0604020202020204" pitchFamily="34" charset="0"/>
                          <a:cs typeface="Arial" panose="020B0604020202020204" pitchFamily="34" charset="0"/>
                        </a:rPr>
                        <a:t>Experience in FMCG</a:t>
                      </a:r>
                      <a:endParaRPr lang="it-IT"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98114421"/>
                  </a:ext>
                </a:extLst>
              </a:tr>
              <a:tr h="701721">
                <a:tc>
                  <a:txBody>
                    <a:bodyPr/>
                    <a:lstStyle/>
                    <a:p>
                      <a:pPr algn="ctr">
                        <a:buNone/>
                      </a:pPr>
                      <a:r>
                        <a:rPr lang="it-IT" sz="1400">
                          <a:latin typeface="Arial" panose="020B0604020202020204" pitchFamily="34" charset="0"/>
                          <a:cs typeface="Arial" panose="020B0604020202020204" pitchFamily="34" charset="0"/>
                        </a:rPr>
                        <a:t>Skills</a:t>
                      </a:r>
                    </a:p>
                  </a:txBody>
                  <a:tcPr anchor="ctr"/>
                </a:tc>
                <a:tc>
                  <a:txBody>
                    <a:bodyPr/>
                    <a:lstStyle/>
                    <a:p>
                      <a:pPr algn="ctr">
                        <a:buNone/>
                      </a:pPr>
                      <a:r>
                        <a:rPr lang="it-IT" sz="1400" dirty="0" err="1">
                          <a:latin typeface="Arial" panose="020B0604020202020204" pitchFamily="34" charset="0"/>
                          <a:cs typeface="Arial" panose="020B0604020202020204" pitchFamily="34" charset="0"/>
                        </a:rPr>
                        <a:t>Analytical</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digital</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interpersonal</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dirty="0">
                          <a:latin typeface="Arial" panose="020B0604020202020204" pitchFamily="34" charset="0"/>
                          <a:cs typeface="Arial" panose="020B0604020202020204" pitchFamily="34" charset="0"/>
                        </a:rPr>
                        <a:t>Coaching, mentoring</a:t>
                      </a:r>
                    </a:p>
                  </a:txBody>
                  <a:tcPr anchor="ctr"/>
                </a:tc>
                <a:extLst>
                  <a:ext uri="{0D108BD9-81ED-4DB2-BD59-A6C34878D82A}">
                    <a16:rowId xmlns:a16="http://schemas.microsoft.com/office/drawing/2014/main" val="854910693"/>
                  </a:ext>
                </a:extLst>
              </a:tr>
              <a:tr h="701721">
                <a:tc>
                  <a:txBody>
                    <a:bodyPr/>
                    <a:lstStyle/>
                    <a:p>
                      <a:pPr algn="ctr">
                        <a:buNone/>
                      </a:pPr>
                      <a:r>
                        <a:rPr lang="it-IT" sz="1400" dirty="0" err="1">
                          <a:latin typeface="Arial" panose="020B0604020202020204" pitchFamily="34" charset="0"/>
                          <a:cs typeface="Arial" panose="020B0604020202020204" pitchFamily="34" charset="0"/>
                        </a:rPr>
                        <a:t>Values</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dirty="0" err="1">
                          <a:latin typeface="Arial" panose="020B0604020202020204" pitchFamily="34" charset="0"/>
                          <a:cs typeface="Arial" panose="020B0604020202020204" pitchFamily="34" charset="0"/>
                        </a:rPr>
                        <a:t>Integrity</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collaboration</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innovation</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dirty="0" err="1">
                          <a:latin typeface="Arial" panose="020B0604020202020204" pitchFamily="34" charset="0"/>
                          <a:cs typeface="Arial" panose="020B0604020202020204" pitchFamily="34" charset="0"/>
                        </a:rPr>
                        <a:t>Sustainability</a:t>
                      </a:r>
                      <a:r>
                        <a:rPr lang="it-IT" sz="1400" dirty="0">
                          <a:latin typeface="Arial" panose="020B0604020202020204" pitchFamily="34" charset="0"/>
                          <a:cs typeface="Arial" panose="020B0604020202020204" pitchFamily="34" charset="0"/>
                        </a:rPr>
                        <a:t> commitment</a:t>
                      </a:r>
                    </a:p>
                  </a:txBody>
                  <a:tcPr anchor="ctr"/>
                </a:tc>
                <a:extLst>
                  <a:ext uri="{0D108BD9-81ED-4DB2-BD59-A6C34878D82A}">
                    <a16:rowId xmlns:a16="http://schemas.microsoft.com/office/drawing/2014/main" val="3665760196"/>
                  </a:ext>
                </a:extLst>
              </a:tr>
            </a:tbl>
          </a:graphicData>
        </a:graphic>
      </p:graphicFrame>
    </p:spTree>
    <p:extLst>
      <p:ext uri="{BB962C8B-B14F-4D97-AF65-F5344CB8AC3E}">
        <p14:creationId xmlns:p14="http://schemas.microsoft.com/office/powerpoint/2010/main" val="888484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0BD29B5-1B58-809F-FEA7-B82105E94664}"/>
              </a:ext>
            </a:extLst>
          </p:cNvPr>
          <p:cNvSpPr>
            <a:spLocks noGrp="1"/>
          </p:cNvSpPr>
          <p:nvPr>
            <p:ph type="title"/>
          </p:nvPr>
        </p:nvSpPr>
        <p:spPr>
          <a:xfrm>
            <a:off x="6318885" y="4996205"/>
            <a:ext cx="4939666" cy="1046271"/>
          </a:xfrm>
        </p:spPr>
        <p:txBody>
          <a:bodyPr rtlCol="0"/>
          <a:lstStyle>
            <a:defPPr>
              <a:defRPr lang="it-IT"/>
            </a:defPPr>
          </a:lstStyle>
          <a:p>
            <a:pPr rtl="0"/>
            <a:r>
              <a:rPr lang="en-US" sz="2800" dirty="0">
                <a:latin typeface="Arial" panose="020B0604020202020204" pitchFamily="34" charset="0"/>
                <a:cs typeface="Arial" panose="020B0604020202020204" pitchFamily="34" charset="0"/>
              </a:rPr>
              <a:t>Types of Interviews (1): Structured Interview</a:t>
            </a:r>
            <a:endParaRPr lang="it-IT" sz="2800" dirty="0">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8B599B60-BF79-A832-6AD4-6C6FC6CE4317}"/>
              </a:ext>
            </a:extLst>
          </p:cNvPr>
          <p:cNvSpPr>
            <a:spLocks noGrp="1"/>
          </p:cNvSpPr>
          <p:nvPr>
            <p:ph sz="quarter" idx="15"/>
          </p:nvPr>
        </p:nvSpPr>
        <p:spPr>
          <a:xfrm>
            <a:off x="594360" y="2810595"/>
            <a:ext cx="5198269" cy="3319513"/>
          </a:xfrm>
        </p:spPr>
        <p:txBody>
          <a:bodyPr rtlCol="0">
            <a:normAutofit/>
          </a:bodyPr>
          <a:lstStyle>
            <a:defPPr>
              <a:defRPr lang="it-IT"/>
            </a:defPPr>
          </a:lstStyle>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Questions are standardized and job-related.</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Enhances fairness and comparability (CIPD, 2017b).</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Best for technical or compliance-based roles.</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Example: “Describe how you would implement a new HR digital platform.”</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Advantages: Objectivity, reliability.</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Disadvantages: Limited flexibility to assess creativity.</a:t>
            </a:r>
            <a:endParaRPr lang="it-IT" sz="1400" dirty="0">
              <a:latin typeface="Arial" panose="020B0604020202020204" pitchFamily="34" charset="0"/>
              <a:cs typeface="Arial" panose="020B0604020202020204" pitchFamily="34" charset="0"/>
            </a:endParaRPr>
          </a:p>
        </p:txBody>
      </p:sp>
      <p:pic>
        <p:nvPicPr>
          <p:cNvPr id="7" name="Immagine 6">
            <a:extLst>
              <a:ext uri="{FF2B5EF4-FFF2-40B4-BE49-F238E27FC236}">
                <a16:creationId xmlns:a16="http://schemas.microsoft.com/office/drawing/2014/main" id="{DD33BCA9-7478-E536-3B04-E829FE9DAF66}"/>
              </a:ext>
            </a:extLst>
          </p:cNvPr>
          <p:cNvPicPr>
            <a:picLocks noChangeAspect="1"/>
          </p:cNvPicPr>
          <p:nvPr/>
        </p:nvPicPr>
        <p:blipFill>
          <a:blip r:embed="rId3"/>
          <a:stretch>
            <a:fillRect/>
          </a:stretch>
        </p:blipFill>
        <p:spPr>
          <a:xfrm>
            <a:off x="0" y="80422"/>
            <a:ext cx="3695700" cy="2228850"/>
          </a:xfrm>
          <a:prstGeom prst="rect">
            <a:avLst/>
          </a:prstGeom>
        </p:spPr>
      </p:pic>
    </p:spTree>
    <p:extLst>
      <p:ext uri="{BB962C8B-B14F-4D97-AF65-F5344CB8AC3E}">
        <p14:creationId xmlns:p14="http://schemas.microsoft.com/office/powerpoint/2010/main" val="3088225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52A871D-B15E-C971-7C85-0AF173E38781}"/>
              </a:ext>
            </a:extLst>
          </p:cNvPr>
          <p:cNvSpPr>
            <a:spLocks noGrp="1"/>
          </p:cNvSpPr>
          <p:nvPr>
            <p:ph type="title"/>
          </p:nvPr>
        </p:nvSpPr>
        <p:spPr>
          <a:xfrm>
            <a:off x="575310" y="1310325"/>
            <a:ext cx="5063490" cy="1321829"/>
          </a:xfrm>
        </p:spPr>
        <p:txBody>
          <a:bodyPr rtlCol="0"/>
          <a:lstStyle>
            <a:defPPr>
              <a:defRPr lang="it-IT"/>
            </a:defPPr>
          </a:lstStyle>
          <a:p>
            <a:pPr rtl="0"/>
            <a:r>
              <a:rPr lang="en-US" sz="2800" dirty="0">
                <a:latin typeface="Arial" panose="020B0604020202020204" pitchFamily="34" charset="0"/>
                <a:cs typeface="Arial" panose="020B0604020202020204" pitchFamily="34" charset="0"/>
              </a:rPr>
              <a:t>Types of Interviews (2): Competency-Based Interview</a:t>
            </a:r>
            <a:endParaRPr lang="it-IT" sz="2800" dirty="0">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34F2E863-4A4C-76FE-444A-083F93043389}"/>
              </a:ext>
            </a:extLst>
          </p:cNvPr>
          <p:cNvSpPr>
            <a:spLocks noGrp="1"/>
          </p:cNvSpPr>
          <p:nvPr>
            <p:ph sz="quarter" idx="16"/>
          </p:nvPr>
        </p:nvSpPr>
        <p:spPr>
          <a:xfrm>
            <a:off x="593725" y="3515445"/>
            <a:ext cx="5045075" cy="2994025"/>
          </a:xfrm>
        </p:spPr>
        <p:txBody>
          <a:bodyPr rtlCol="0">
            <a:normAutofit/>
          </a:bodyPr>
          <a:lstStyle>
            <a:defPPr>
              <a:defRPr lang="it-IT"/>
            </a:defPPr>
          </a:lstStyle>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Focuses on past performance and observable </a:t>
            </a:r>
            <a:r>
              <a:rPr lang="en-US" sz="1400" dirty="0" err="1">
                <a:latin typeface="Arial" panose="020B0604020202020204" pitchFamily="34" charset="0"/>
                <a:cs typeface="Arial" panose="020B0604020202020204" pitchFamily="34" charset="0"/>
              </a:rPr>
              <a:t>behaviours</a:t>
            </a:r>
            <a:r>
              <a:rPr lang="en-US" sz="1400" dirty="0">
                <a:latin typeface="Arial" panose="020B0604020202020204" pitchFamily="34" charset="0"/>
                <a:cs typeface="Arial" panose="020B0604020202020204" pitchFamily="34" charset="0"/>
              </a:rPr>
              <a:t>.</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Uses STAR model (Situation, Task, Action, Result).</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Example: “Tell me about a time you managed resistance during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change.”</a:t>
            </a:r>
          </a:p>
          <a:p>
            <a:pPr marL="285750" indent="-285750" rtl="0">
              <a:buFont typeface="Arial" panose="020B0604020202020204" pitchFamily="34" charset="0"/>
              <a:buChar char="•"/>
            </a:pPr>
            <a:r>
              <a:rPr lang="en-US" sz="1400" dirty="0">
                <a:latin typeface="Arial" panose="020B0604020202020204" pitchFamily="34" charset="0"/>
                <a:cs typeface="Arial" panose="020B0604020202020204" pitchFamily="34" charset="0"/>
              </a:rPr>
              <a:t>Provides predictive validity for performance (Armstrong &amp; Baron, 2004).</a:t>
            </a:r>
            <a:endParaRPr lang="it-IT" sz="1400" dirty="0">
              <a:latin typeface="Arial" panose="020B0604020202020204" pitchFamily="34" charset="0"/>
              <a:cs typeface="Arial" panose="020B0604020202020204" pitchFamily="34" charset="0"/>
            </a:endParaRPr>
          </a:p>
        </p:txBody>
      </p:sp>
      <p:pic>
        <p:nvPicPr>
          <p:cNvPr id="7" name="Segnaposto immagine 6">
            <a:extLst>
              <a:ext uri="{FF2B5EF4-FFF2-40B4-BE49-F238E27FC236}">
                <a16:creationId xmlns:a16="http://schemas.microsoft.com/office/drawing/2014/main" id="{16F5DCB5-B027-32D2-31BE-723DF51E94E3}"/>
              </a:ext>
            </a:extLst>
          </p:cNvPr>
          <p:cNvPicPr>
            <a:picLocks noGrp="1" noChangeAspect="1"/>
          </p:cNvPicPr>
          <p:nvPr>
            <p:ph type="pic" sz="quarter" idx="15"/>
          </p:nvPr>
        </p:nvPicPr>
        <p:blipFill>
          <a:blip r:embed="rId3"/>
          <a:srcRect l="23840" r="23840"/>
          <a:stretch>
            <a:fillRect/>
          </a:stretch>
        </p:blipFill>
        <p:spPr>
          <a:prstGeom prst="rect">
            <a:avLst/>
          </a:prstGeom>
        </p:spPr>
      </p:pic>
    </p:spTree>
    <p:extLst>
      <p:ext uri="{BB962C8B-B14F-4D97-AF65-F5344CB8AC3E}">
        <p14:creationId xmlns:p14="http://schemas.microsoft.com/office/powerpoint/2010/main" val="298364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olo 5">
            <a:extLst>
              <a:ext uri="{FF2B5EF4-FFF2-40B4-BE49-F238E27FC236}">
                <a16:creationId xmlns:a16="http://schemas.microsoft.com/office/drawing/2014/main" id="{76A9A9A7-F1D2-237D-AC72-E21A286F0A6F}"/>
              </a:ext>
            </a:extLst>
          </p:cNvPr>
          <p:cNvSpPr>
            <a:spLocks noGrp="1"/>
          </p:cNvSpPr>
          <p:nvPr>
            <p:ph type="title"/>
          </p:nvPr>
        </p:nvSpPr>
        <p:spPr>
          <a:xfrm>
            <a:off x="3661409" y="4661717"/>
            <a:ext cx="7936230" cy="1380760"/>
          </a:xfrm>
        </p:spPr>
        <p:txBody>
          <a:bodyPr rtlCol="0"/>
          <a:lstStyle>
            <a:defPPr>
              <a:defRPr lang="it-IT"/>
            </a:defPPr>
          </a:lstStyle>
          <a:p>
            <a:pPr rtl="0"/>
            <a:r>
              <a:rPr lang="en-US" sz="2800" dirty="0">
                <a:latin typeface="Arial" panose="020B0604020202020204" pitchFamily="34" charset="0"/>
                <a:cs typeface="Arial" panose="020B0604020202020204" pitchFamily="34" charset="0"/>
              </a:rPr>
              <a:t>Types of Interviews (3): Panel or Virtual Interview</a:t>
            </a:r>
            <a:endParaRPr lang="it-IT" sz="2800" dirty="0">
              <a:latin typeface="Arial" panose="020B0604020202020204" pitchFamily="34" charset="0"/>
              <a:cs typeface="Arial" panose="020B0604020202020204" pitchFamily="34" charset="0"/>
            </a:endParaRPr>
          </a:p>
        </p:txBody>
      </p:sp>
      <p:sp>
        <p:nvSpPr>
          <p:cNvPr id="4" name="Segnaposto contenuto 3">
            <a:extLst>
              <a:ext uri="{FF2B5EF4-FFF2-40B4-BE49-F238E27FC236}">
                <a16:creationId xmlns:a16="http://schemas.microsoft.com/office/drawing/2014/main" id="{CDB14AAA-1F04-769D-E7F0-4F68C8EB9283}"/>
              </a:ext>
            </a:extLst>
          </p:cNvPr>
          <p:cNvSpPr>
            <a:spLocks noGrp="1"/>
          </p:cNvSpPr>
          <p:nvPr>
            <p:ph sz="quarter" idx="14"/>
          </p:nvPr>
        </p:nvSpPr>
        <p:spPr>
          <a:xfrm>
            <a:off x="1207201" y="823312"/>
            <a:ext cx="5316148" cy="3999060"/>
          </a:xfrm>
        </p:spPr>
        <p:txBody>
          <a:bodyPr rtlCol="0">
            <a:normAutofit/>
          </a:bodyPr>
          <a:lstStyle>
            <a:defPPr>
              <a:defRPr lang="it-IT"/>
            </a:defPPr>
          </a:lstStyle>
          <a:p>
            <a:pPr marL="342900" indent="-342900" rtl="0">
              <a:buFont typeface="Arial" panose="020B0604020202020204" pitchFamily="34" charset="0"/>
              <a:buChar char="•"/>
            </a:pPr>
            <a:r>
              <a:rPr lang="en-US" sz="1400" dirty="0">
                <a:latin typeface="Arial" panose="020B0604020202020204" pitchFamily="34" charset="0"/>
                <a:cs typeface="Arial" panose="020B0604020202020204" pitchFamily="34" charset="0"/>
              </a:rPr>
              <a:t>Conducted by multiple assessors or via video conferencing.</a:t>
            </a:r>
          </a:p>
          <a:p>
            <a:pPr marL="342900" indent="-342900" rtl="0">
              <a:buFont typeface="Arial" panose="020B0604020202020204" pitchFamily="34" charset="0"/>
              <a:buChar char="•"/>
            </a:pPr>
            <a:r>
              <a:rPr lang="en-US" sz="1400" dirty="0">
                <a:latin typeface="Arial" panose="020B0604020202020204" pitchFamily="34" charset="0"/>
                <a:cs typeface="Arial" panose="020B0604020202020204" pitchFamily="34" charset="0"/>
              </a:rPr>
              <a:t>Reduces bias and ensures diversity in evaluation (CIPD, 2021).</a:t>
            </a:r>
          </a:p>
          <a:p>
            <a:pPr marL="342900" indent="-342900" rtl="0">
              <a:buFont typeface="Arial" panose="020B0604020202020204" pitchFamily="34" charset="0"/>
              <a:buChar char="•"/>
            </a:pPr>
            <a:r>
              <a:rPr lang="en-US" sz="1400" dirty="0">
                <a:latin typeface="Arial" panose="020B0604020202020204" pitchFamily="34" charset="0"/>
                <a:cs typeface="Arial" panose="020B0604020202020204" pitchFamily="34" charset="0"/>
              </a:rPr>
              <a:t>Suitable for business transformation projects with multiple stakeholders.</a:t>
            </a:r>
          </a:p>
          <a:p>
            <a:pPr marL="342900" indent="-342900" rtl="0">
              <a:buFont typeface="Arial" panose="020B0604020202020204" pitchFamily="34" charset="0"/>
              <a:buChar char="•"/>
            </a:pPr>
            <a:r>
              <a:rPr lang="en-US" sz="1400" dirty="0">
                <a:latin typeface="Arial" panose="020B0604020202020204" pitchFamily="34" charset="0"/>
                <a:cs typeface="Arial" panose="020B0604020202020204" pitchFamily="34" charset="0"/>
              </a:rPr>
              <a:t>Enables real-time assessment of communication and adaptability.</a:t>
            </a:r>
            <a:endParaRPr lang="it-IT" sz="1400" dirty="0">
              <a:latin typeface="Arial" panose="020B0604020202020204" pitchFamily="34" charset="0"/>
              <a:cs typeface="Arial" panose="020B0604020202020204" pitchFamily="34" charset="0"/>
            </a:endParaRPr>
          </a:p>
        </p:txBody>
      </p:sp>
      <p:pic>
        <p:nvPicPr>
          <p:cNvPr id="5" name="Immagine 4">
            <a:extLst>
              <a:ext uri="{FF2B5EF4-FFF2-40B4-BE49-F238E27FC236}">
                <a16:creationId xmlns:a16="http://schemas.microsoft.com/office/drawing/2014/main" id="{1AE0622D-F13E-7B8B-6F88-D52064B093E1}"/>
              </a:ext>
            </a:extLst>
          </p:cNvPr>
          <p:cNvPicPr>
            <a:picLocks noChangeAspect="1"/>
          </p:cNvPicPr>
          <p:nvPr/>
        </p:nvPicPr>
        <p:blipFill>
          <a:blip r:embed="rId3"/>
          <a:stretch>
            <a:fillRect/>
          </a:stretch>
        </p:blipFill>
        <p:spPr>
          <a:xfrm>
            <a:off x="0" y="3327662"/>
            <a:ext cx="3661409" cy="2707026"/>
          </a:xfrm>
          <a:prstGeom prst="rect">
            <a:avLst/>
          </a:prstGeom>
        </p:spPr>
      </p:pic>
      <p:pic>
        <p:nvPicPr>
          <p:cNvPr id="14" name="Segnaposto contenuto 13">
            <a:extLst>
              <a:ext uri="{FF2B5EF4-FFF2-40B4-BE49-F238E27FC236}">
                <a16:creationId xmlns:a16="http://schemas.microsoft.com/office/drawing/2014/main" id="{95C6895D-68C6-39A7-01D9-05C96F5A7012}"/>
              </a:ext>
            </a:extLst>
          </p:cNvPr>
          <p:cNvPicPr>
            <a:picLocks noGrp="1" noChangeAspect="1"/>
          </p:cNvPicPr>
          <p:nvPr>
            <p:ph sz="quarter" idx="13"/>
          </p:nvPr>
        </p:nvPicPr>
        <p:blipFill>
          <a:blip r:embed="rId4"/>
          <a:stretch>
            <a:fillRect/>
          </a:stretch>
        </p:blipFill>
        <p:spPr>
          <a:xfrm>
            <a:off x="6315959" y="206039"/>
            <a:ext cx="5449871" cy="4455678"/>
          </a:xfrm>
          <a:prstGeom prst="rect">
            <a:avLst/>
          </a:prstGeom>
        </p:spPr>
      </p:pic>
    </p:spTree>
    <p:extLst>
      <p:ext uri="{BB962C8B-B14F-4D97-AF65-F5344CB8AC3E}">
        <p14:creationId xmlns:p14="http://schemas.microsoft.com/office/powerpoint/2010/main" val="4127695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2">
            <a:extLst>
              <a:ext uri="{FF2B5EF4-FFF2-40B4-BE49-F238E27FC236}">
                <a16:creationId xmlns:a16="http://schemas.microsoft.com/office/drawing/2014/main" id="{C7AB9C34-2B13-E66F-1053-2BA156F89425}"/>
              </a:ext>
            </a:extLst>
          </p:cNvPr>
          <p:cNvSpPr>
            <a:spLocks noGrp="1"/>
          </p:cNvSpPr>
          <p:nvPr>
            <p:ph type="title"/>
          </p:nvPr>
        </p:nvSpPr>
        <p:spPr>
          <a:xfrm>
            <a:off x="594360" y="584005"/>
            <a:ext cx="10972800" cy="1188720"/>
          </a:xfrm>
        </p:spPr>
        <p:txBody>
          <a:bodyPr rtlCol="0"/>
          <a:lstStyle>
            <a:defPPr>
              <a:defRPr lang="it-IT"/>
            </a:defPPr>
          </a:lstStyle>
          <a:p>
            <a:pPr rtl="0"/>
            <a:r>
              <a:rPr lang="it-IT" sz="2800" dirty="0" err="1">
                <a:latin typeface="Arial" panose="020B0604020202020204" pitchFamily="34" charset="0"/>
                <a:cs typeface="Arial" panose="020B0604020202020204" pitchFamily="34" charset="0"/>
              </a:rPr>
              <a:t>Questioning</a:t>
            </a:r>
            <a:r>
              <a:rPr lang="it-IT" sz="2800" dirty="0">
                <a:latin typeface="Arial" panose="020B0604020202020204" pitchFamily="34" charset="0"/>
                <a:cs typeface="Arial" panose="020B0604020202020204" pitchFamily="34" charset="0"/>
              </a:rPr>
              <a:t> Techniques</a:t>
            </a:r>
          </a:p>
        </p:txBody>
      </p:sp>
      <p:graphicFrame>
        <p:nvGraphicFramePr>
          <p:cNvPr id="4" name="Segnaposto tabella 3">
            <a:extLst>
              <a:ext uri="{FF2B5EF4-FFF2-40B4-BE49-F238E27FC236}">
                <a16:creationId xmlns:a16="http://schemas.microsoft.com/office/drawing/2014/main" id="{4D1FB21E-CCFB-8E64-064C-DB8195F86847}"/>
              </a:ext>
            </a:extLst>
          </p:cNvPr>
          <p:cNvGraphicFramePr>
            <a:graphicFrameLocks noGrp="1"/>
          </p:cNvGraphicFramePr>
          <p:nvPr>
            <p:ph type="tbl" sz="quarter" idx="10"/>
            <p:extLst>
              <p:ext uri="{D42A27DB-BD31-4B8C-83A1-F6EECF244321}">
                <p14:modId xmlns:p14="http://schemas.microsoft.com/office/powerpoint/2010/main" val="4221583223"/>
              </p:ext>
            </p:extLst>
          </p:nvPr>
        </p:nvGraphicFramePr>
        <p:xfrm>
          <a:off x="593724" y="2628900"/>
          <a:ext cx="11199207" cy="2973445"/>
        </p:xfrm>
        <a:graphic>
          <a:graphicData uri="http://schemas.openxmlformats.org/drawingml/2006/table">
            <a:tbl>
              <a:tblPr firstRow="1" bandRow="1">
                <a:tableStyleId>{69CF1AB2-1976-4502-BF36-3FF5EA218861}</a:tableStyleId>
              </a:tblPr>
              <a:tblGrid>
                <a:gridCol w="3733069">
                  <a:extLst>
                    <a:ext uri="{9D8B030D-6E8A-4147-A177-3AD203B41FA5}">
                      <a16:colId xmlns:a16="http://schemas.microsoft.com/office/drawing/2014/main" val="2382218087"/>
                    </a:ext>
                  </a:extLst>
                </a:gridCol>
                <a:gridCol w="3733069">
                  <a:extLst>
                    <a:ext uri="{9D8B030D-6E8A-4147-A177-3AD203B41FA5}">
                      <a16:colId xmlns:a16="http://schemas.microsoft.com/office/drawing/2014/main" val="3953468724"/>
                    </a:ext>
                  </a:extLst>
                </a:gridCol>
                <a:gridCol w="3733069">
                  <a:extLst>
                    <a:ext uri="{9D8B030D-6E8A-4147-A177-3AD203B41FA5}">
                      <a16:colId xmlns:a16="http://schemas.microsoft.com/office/drawing/2014/main" val="4277526474"/>
                    </a:ext>
                  </a:extLst>
                </a:gridCol>
              </a:tblGrid>
              <a:tr h="594689">
                <a:tc>
                  <a:txBody>
                    <a:bodyPr/>
                    <a:lstStyle/>
                    <a:p>
                      <a:pPr algn="ctr">
                        <a:buNone/>
                      </a:pPr>
                      <a:r>
                        <a:rPr lang="it-IT" sz="1400" dirty="0">
                          <a:latin typeface="Arial" panose="020B0604020202020204" pitchFamily="34" charset="0"/>
                          <a:cs typeface="Arial" panose="020B0604020202020204" pitchFamily="34" charset="0"/>
                        </a:rPr>
                        <a:t>Technique</a:t>
                      </a:r>
                    </a:p>
                  </a:txBody>
                  <a:tcPr anchor="ctr"/>
                </a:tc>
                <a:tc>
                  <a:txBody>
                    <a:bodyPr/>
                    <a:lstStyle/>
                    <a:p>
                      <a:pPr algn="ctr">
                        <a:buNone/>
                      </a:pPr>
                      <a:r>
                        <a:rPr lang="it-IT" sz="1400">
                          <a:latin typeface="Arial" panose="020B0604020202020204" pitchFamily="34" charset="0"/>
                          <a:cs typeface="Arial" panose="020B0604020202020204" pitchFamily="34" charset="0"/>
                        </a:rPr>
                        <a:t>Description</a:t>
                      </a:r>
                    </a:p>
                  </a:txBody>
                  <a:tcPr anchor="ctr"/>
                </a:tc>
                <a:tc>
                  <a:txBody>
                    <a:bodyPr/>
                    <a:lstStyle/>
                    <a:p>
                      <a:pPr algn="ctr">
                        <a:buNone/>
                      </a:pPr>
                      <a:r>
                        <a:rPr lang="it-IT" sz="1400">
                          <a:latin typeface="Arial" panose="020B0604020202020204" pitchFamily="34" charset="0"/>
                          <a:cs typeface="Arial" panose="020B0604020202020204" pitchFamily="34" charset="0"/>
                        </a:rPr>
                        <a:t>Example</a:t>
                      </a:r>
                    </a:p>
                  </a:txBody>
                  <a:tcPr anchor="ctr"/>
                </a:tc>
                <a:extLst>
                  <a:ext uri="{0D108BD9-81ED-4DB2-BD59-A6C34878D82A}">
                    <a16:rowId xmlns:a16="http://schemas.microsoft.com/office/drawing/2014/main" val="2857107962"/>
                  </a:ext>
                </a:extLst>
              </a:tr>
              <a:tr h="594689">
                <a:tc>
                  <a:txBody>
                    <a:bodyPr/>
                    <a:lstStyle/>
                    <a:p>
                      <a:pPr algn="ctr">
                        <a:buNone/>
                      </a:pPr>
                      <a:r>
                        <a:rPr lang="it-IT" sz="1400" b="1">
                          <a:latin typeface="Arial" panose="020B0604020202020204" pitchFamily="34" charset="0"/>
                          <a:cs typeface="Arial" panose="020B0604020202020204" pitchFamily="34" charset="0"/>
                        </a:rPr>
                        <a:t>Probing</a:t>
                      </a:r>
                      <a:endParaRPr lang="it-IT" sz="1400">
                        <a:latin typeface="Arial" panose="020B0604020202020204" pitchFamily="34" charset="0"/>
                        <a:cs typeface="Arial" panose="020B0604020202020204" pitchFamily="34" charset="0"/>
                      </a:endParaRPr>
                    </a:p>
                  </a:txBody>
                  <a:tcPr anchor="ctr"/>
                </a:tc>
                <a:tc>
                  <a:txBody>
                    <a:bodyPr/>
                    <a:lstStyle/>
                    <a:p>
                      <a:pPr algn="ctr">
                        <a:buNone/>
                      </a:pPr>
                      <a:r>
                        <a:rPr lang="en-US" sz="1400">
                          <a:latin typeface="Arial" panose="020B0604020202020204" pitchFamily="34" charset="0"/>
                          <a:cs typeface="Arial" panose="020B0604020202020204" pitchFamily="34" charset="0"/>
                        </a:rPr>
                        <a:t>Follows up to gather deeper insight</a:t>
                      </a:r>
                    </a:p>
                  </a:txBody>
                  <a:tcPr anchor="ctr"/>
                </a:tc>
                <a:tc>
                  <a:txBody>
                    <a:bodyPr/>
                    <a:lstStyle/>
                    <a:p>
                      <a:pPr algn="ctr">
                        <a:buNone/>
                      </a:pPr>
                      <a:r>
                        <a:rPr lang="en-US" sz="1400">
                          <a:latin typeface="Arial" panose="020B0604020202020204" pitchFamily="34" charset="0"/>
                          <a:cs typeface="Arial" panose="020B0604020202020204" pitchFamily="34" charset="0"/>
                        </a:rPr>
                        <a:t>“Can you elaborate on how you resolved that conflict?”</a:t>
                      </a:r>
                    </a:p>
                  </a:txBody>
                  <a:tcPr anchor="ctr"/>
                </a:tc>
                <a:extLst>
                  <a:ext uri="{0D108BD9-81ED-4DB2-BD59-A6C34878D82A}">
                    <a16:rowId xmlns:a16="http://schemas.microsoft.com/office/drawing/2014/main" val="1671386868"/>
                  </a:ext>
                </a:extLst>
              </a:tr>
              <a:tr h="594689">
                <a:tc>
                  <a:txBody>
                    <a:bodyPr/>
                    <a:lstStyle/>
                    <a:p>
                      <a:pPr algn="ctr">
                        <a:buNone/>
                      </a:pPr>
                      <a:r>
                        <a:rPr lang="it-IT" sz="1400" b="1">
                          <a:latin typeface="Arial" panose="020B0604020202020204" pitchFamily="34" charset="0"/>
                          <a:cs typeface="Arial" panose="020B0604020202020204" pitchFamily="34" charset="0"/>
                        </a:rPr>
                        <a:t>Socratic</a:t>
                      </a:r>
                      <a:endParaRPr lang="it-IT" sz="1400">
                        <a:latin typeface="Arial" panose="020B0604020202020204" pitchFamily="34" charset="0"/>
                        <a:cs typeface="Arial" panose="020B0604020202020204" pitchFamily="34" charset="0"/>
                      </a:endParaRPr>
                    </a:p>
                  </a:txBody>
                  <a:tcPr anchor="ctr"/>
                </a:tc>
                <a:tc>
                  <a:txBody>
                    <a:bodyPr/>
                    <a:lstStyle/>
                    <a:p>
                      <a:pPr algn="ctr">
                        <a:buNone/>
                      </a:pPr>
                      <a:r>
                        <a:rPr lang="it-IT" sz="1400">
                          <a:latin typeface="Arial" panose="020B0604020202020204" pitchFamily="34" charset="0"/>
                          <a:cs typeface="Arial" panose="020B0604020202020204" pitchFamily="34" charset="0"/>
                        </a:rPr>
                        <a:t>Encourages critical reflection</a:t>
                      </a:r>
                    </a:p>
                  </a:txBody>
                  <a:tcPr anchor="ctr"/>
                </a:tc>
                <a:tc>
                  <a:txBody>
                    <a:bodyPr/>
                    <a:lstStyle/>
                    <a:p>
                      <a:pPr algn="ctr">
                        <a:buNone/>
                      </a:pPr>
                      <a:r>
                        <a:rPr lang="en-US" sz="1400">
                          <a:latin typeface="Arial" panose="020B0604020202020204" pitchFamily="34" charset="0"/>
                          <a:cs typeface="Arial" panose="020B0604020202020204" pitchFamily="34" charset="0"/>
                        </a:rPr>
                        <a:t>“Why do you think your approach succeeded?”</a:t>
                      </a:r>
                    </a:p>
                  </a:txBody>
                  <a:tcPr anchor="ctr"/>
                </a:tc>
                <a:extLst>
                  <a:ext uri="{0D108BD9-81ED-4DB2-BD59-A6C34878D82A}">
                    <a16:rowId xmlns:a16="http://schemas.microsoft.com/office/drawing/2014/main" val="380626418"/>
                  </a:ext>
                </a:extLst>
              </a:tr>
              <a:tr h="594689">
                <a:tc>
                  <a:txBody>
                    <a:bodyPr/>
                    <a:lstStyle/>
                    <a:p>
                      <a:pPr algn="ctr">
                        <a:buNone/>
                      </a:pPr>
                      <a:r>
                        <a:rPr lang="it-IT" sz="1400" b="1">
                          <a:latin typeface="Arial" panose="020B0604020202020204" pitchFamily="34" charset="0"/>
                          <a:cs typeface="Arial" panose="020B0604020202020204" pitchFamily="34" charset="0"/>
                        </a:rPr>
                        <a:t>Behavioural</a:t>
                      </a:r>
                      <a:endParaRPr lang="it-IT" sz="1400">
                        <a:latin typeface="Arial" panose="020B0604020202020204" pitchFamily="34" charset="0"/>
                        <a:cs typeface="Arial" panose="020B0604020202020204" pitchFamily="34" charset="0"/>
                      </a:endParaRPr>
                    </a:p>
                  </a:txBody>
                  <a:tcPr anchor="ctr"/>
                </a:tc>
                <a:tc>
                  <a:txBody>
                    <a:bodyPr/>
                    <a:lstStyle/>
                    <a:p>
                      <a:pPr algn="ctr">
                        <a:buNone/>
                      </a:pPr>
                      <a:r>
                        <a:rPr lang="it-IT" sz="1400">
                          <a:latin typeface="Arial" panose="020B0604020202020204" pitchFamily="34" charset="0"/>
                          <a:cs typeface="Arial" panose="020B0604020202020204" pitchFamily="34" charset="0"/>
                        </a:rPr>
                        <a:t>Examines past behaviours</a:t>
                      </a:r>
                    </a:p>
                  </a:txBody>
                  <a:tcPr anchor="ctr"/>
                </a:tc>
                <a:tc>
                  <a:txBody>
                    <a:bodyPr/>
                    <a:lstStyle/>
                    <a:p>
                      <a:pPr algn="ctr">
                        <a:buNone/>
                      </a:pPr>
                      <a:r>
                        <a:rPr lang="en-US" sz="1400">
                          <a:latin typeface="Arial" panose="020B0604020202020204" pitchFamily="34" charset="0"/>
                          <a:cs typeface="Arial" panose="020B0604020202020204" pitchFamily="34" charset="0"/>
                        </a:rPr>
                        <a:t>“Give an example of when you adapted quickly.”</a:t>
                      </a:r>
                    </a:p>
                  </a:txBody>
                  <a:tcPr anchor="ctr"/>
                </a:tc>
                <a:extLst>
                  <a:ext uri="{0D108BD9-81ED-4DB2-BD59-A6C34878D82A}">
                    <a16:rowId xmlns:a16="http://schemas.microsoft.com/office/drawing/2014/main" val="2132482967"/>
                  </a:ext>
                </a:extLst>
              </a:tr>
              <a:tr h="594689">
                <a:tc>
                  <a:txBody>
                    <a:bodyPr/>
                    <a:lstStyle/>
                    <a:p>
                      <a:pPr algn="ctr">
                        <a:buNone/>
                      </a:pPr>
                      <a:r>
                        <a:rPr lang="it-IT" sz="1400" b="1">
                          <a:latin typeface="Arial" panose="020B0604020202020204" pitchFamily="34" charset="0"/>
                          <a:cs typeface="Arial" panose="020B0604020202020204" pitchFamily="34" charset="0"/>
                        </a:rPr>
                        <a:t>Leading</a:t>
                      </a:r>
                      <a:endParaRPr lang="it-IT" sz="1400">
                        <a:latin typeface="Arial" panose="020B0604020202020204" pitchFamily="34" charset="0"/>
                        <a:cs typeface="Arial" panose="020B0604020202020204" pitchFamily="34" charset="0"/>
                      </a:endParaRPr>
                    </a:p>
                  </a:txBody>
                  <a:tcPr anchor="ctr"/>
                </a:tc>
                <a:tc>
                  <a:txBody>
                    <a:bodyPr/>
                    <a:lstStyle/>
                    <a:p>
                      <a:pPr algn="ctr">
                        <a:buNone/>
                      </a:pPr>
                      <a:r>
                        <a:rPr lang="en-US" sz="1400">
                          <a:latin typeface="Arial" panose="020B0604020202020204" pitchFamily="34" charset="0"/>
                          <a:cs typeface="Arial" panose="020B0604020202020204" pitchFamily="34" charset="0"/>
                        </a:rPr>
                        <a:t>Guides toward a topic (use sparingly)</a:t>
                      </a:r>
                    </a:p>
                  </a:txBody>
                  <a:tcPr anchor="ctr"/>
                </a:tc>
                <a:tc>
                  <a:txBody>
                    <a:bodyPr/>
                    <a:lstStyle/>
                    <a:p>
                      <a:pPr algn="ctr">
                        <a:buNone/>
                      </a:pPr>
                      <a:r>
                        <a:rPr lang="en-US" sz="1400" dirty="0">
                          <a:latin typeface="Arial" panose="020B0604020202020204" pitchFamily="34" charset="0"/>
                          <a:cs typeface="Arial" panose="020B0604020202020204" pitchFamily="34" charset="0"/>
                        </a:rPr>
                        <a:t>“Would you say you prefer collaborative work?”</a:t>
                      </a:r>
                    </a:p>
                  </a:txBody>
                  <a:tcPr anchor="ctr"/>
                </a:tc>
                <a:extLst>
                  <a:ext uri="{0D108BD9-81ED-4DB2-BD59-A6C34878D82A}">
                    <a16:rowId xmlns:a16="http://schemas.microsoft.com/office/drawing/2014/main" val="3936251906"/>
                  </a:ext>
                </a:extLst>
              </a:tr>
            </a:tbl>
          </a:graphicData>
        </a:graphic>
      </p:graphicFrame>
      <p:sp>
        <p:nvSpPr>
          <p:cNvPr id="2" name="CasellaDiTesto 1">
            <a:extLst>
              <a:ext uri="{FF2B5EF4-FFF2-40B4-BE49-F238E27FC236}">
                <a16:creationId xmlns:a16="http://schemas.microsoft.com/office/drawing/2014/main" id="{F22FDE09-FCAD-1E7F-7490-91D2557A5D15}"/>
              </a:ext>
            </a:extLst>
          </p:cNvPr>
          <p:cNvSpPr txBox="1"/>
          <p:nvPr/>
        </p:nvSpPr>
        <p:spPr>
          <a:xfrm>
            <a:off x="2479249" y="6061435"/>
            <a:ext cx="7833675" cy="430887"/>
          </a:xfrm>
          <a:prstGeom prst="rect">
            <a:avLst/>
          </a:prstGeom>
          <a:noFill/>
        </p:spPr>
        <p:txBody>
          <a:bodyPr wrap="square" rtlCol="0">
            <a:spAutoFit/>
          </a:bodyPr>
          <a:lstStyle/>
          <a:p>
            <a:r>
              <a:rPr lang="en-US" sz="1100" b="1" i="1">
                <a:solidFill>
                  <a:schemeClr val="bg1"/>
                </a:solidFill>
                <a:latin typeface="Arial" panose="020B0604020202020204" pitchFamily="34" charset="0"/>
                <a:cs typeface="Arial" panose="020B0604020202020204" pitchFamily="34" charset="0"/>
              </a:rPr>
              <a:t>Effective questioning helps align candidate responses with company culture and transformation goals (Ashdown, 2014).</a:t>
            </a:r>
            <a:endParaRPr lang="it-IT" sz="1100" b="1" i="1" dirty="0">
              <a:solidFill>
                <a:schemeClr val="bg1"/>
              </a:solidFill>
              <a:latin typeface="Arial" panose="020B0604020202020204" pitchFamily="34" charset="0"/>
              <a:cs typeface="Arial" panose="020B0604020202020204" pitchFamily="34" charset="0"/>
            </a:endParaRPr>
          </a:p>
        </p:txBody>
      </p:sp>
      <p:pic>
        <p:nvPicPr>
          <p:cNvPr id="5" name="Immagine 4">
            <a:extLst>
              <a:ext uri="{FF2B5EF4-FFF2-40B4-BE49-F238E27FC236}">
                <a16:creationId xmlns:a16="http://schemas.microsoft.com/office/drawing/2014/main" id="{D82279A5-4307-6441-BCE8-2E5B1021B68A}"/>
              </a:ext>
            </a:extLst>
          </p:cNvPr>
          <p:cNvPicPr>
            <a:picLocks noChangeAspect="1"/>
          </p:cNvPicPr>
          <p:nvPr/>
        </p:nvPicPr>
        <p:blipFill>
          <a:blip r:embed="rId3"/>
          <a:stretch>
            <a:fillRect/>
          </a:stretch>
        </p:blipFill>
        <p:spPr>
          <a:xfrm>
            <a:off x="9617599" y="170505"/>
            <a:ext cx="1390650" cy="2228850"/>
          </a:xfrm>
          <a:prstGeom prst="rect">
            <a:avLst/>
          </a:prstGeom>
        </p:spPr>
      </p:pic>
    </p:spTree>
    <p:extLst>
      <p:ext uri="{BB962C8B-B14F-4D97-AF65-F5344CB8AC3E}">
        <p14:creationId xmlns:p14="http://schemas.microsoft.com/office/powerpoint/2010/main" val="752428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0759DC4-8B30-98A0-5BAB-C78BA4A4AD55}"/>
              </a:ext>
            </a:extLst>
          </p:cNvPr>
          <p:cNvSpPr>
            <a:spLocks noGrp="1"/>
          </p:cNvSpPr>
          <p:nvPr>
            <p:ph type="title"/>
          </p:nvPr>
        </p:nvSpPr>
        <p:spPr>
          <a:xfrm>
            <a:off x="594360" y="1168924"/>
            <a:ext cx="10972800" cy="603801"/>
          </a:xfrm>
        </p:spPr>
        <p:txBody>
          <a:bodyPr rtlCol="0"/>
          <a:lstStyle>
            <a:defPPr>
              <a:defRPr lang="it-IT"/>
            </a:defPPr>
          </a:lstStyle>
          <a:p>
            <a:pPr rtl="0"/>
            <a:r>
              <a:rPr lang="it-IT" sz="2800" dirty="0">
                <a:latin typeface="Arial" panose="020B0604020202020204" pitchFamily="34" charset="0"/>
                <a:cs typeface="Arial" panose="020B0604020202020204" pitchFamily="34" charset="0"/>
              </a:rPr>
              <a:t>Face-to-Face vs Online Interview</a:t>
            </a:r>
          </a:p>
        </p:txBody>
      </p:sp>
      <p:graphicFrame>
        <p:nvGraphicFramePr>
          <p:cNvPr id="9" name="Tabella 8">
            <a:extLst>
              <a:ext uri="{FF2B5EF4-FFF2-40B4-BE49-F238E27FC236}">
                <a16:creationId xmlns:a16="http://schemas.microsoft.com/office/drawing/2014/main" id="{03665BC4-435D-28FF-1482-CEA313A42E34}"/>
              </a:ext>
            </a:extLst>
          </p:cNvPr>
          <p:cNvGraphicFramePr>
            <a:graphicFrameLocks noGrp="1"/>
          </p:cNvGraphicFramePr>
          <p:nvPr>
            <p:extLst>
              <p:ext uri="{D42A27DB-BD31-4B8C-83A1-F6EECF244321}">
                <p14:modId xmlns:p14="http://schemas.microsoft.com/office/powerpoint/2010/main" val="269964404"/>
              </p:ext>
            </p:extLst>
          </p:nvPr>
        </p:nvGraphicFramePr>
        <p:xfrm>
          <a:off x="1664356" y="3169396"/>
          <a:ext cx="8127999" cy="2519680"/>
        </p:xfrm>
        <a:graphic>
          <a:graphicData uri="http://schemas.openxmlformats.org/drawingml/2006/table">
            <a:tbl>
              <a:tblPr firstRow="1" bandRow="1">
                <a:tableStyleId>{8A107856-5554-42FB-B03E-39F5DBC370BA}</a:tableStyleId>
              </a:tblPr>
              <a:tblGrid>
                <a:gridCol w="2709333">
                  <a:extLst>
                    <a:ext uri="{9D8B030D-6E8A-4147-A177-3AD203B41FA5}">
                      <a16:colId xmlns:a16="http://schemas.microsoft.com/office/drawing/2014/main" val="2957568774"/>
                    </a:ext>
                  </a:extLst>
                </a:gridCol>
                <a:gridCol w="2709333">
                  <a:extLst>
                    <a:ext uri="{9D8B030D-6E8A-4147-A177-3AD203B41FA5}">
                      <a16:colId xmlns:a16="http://schemas.microsoft.com/office/drawing/2014/main" val="2804769725"/>
                    </a:ext>
                  </a:extLst>
                </a:gridCol>
                <a:gridCol w="2709333">
                  <a:extLst>
                    <a:ext uri="{9D8B030D-6E8A-4147-A177-3AD203B41FA5}">
                      <a16:colId xmlns:a16="http://schemas.microsoft.com/office/drawing/2014/main" val="34616058"/>
                    </a:ext>
                  </a:extLst>
                </a:gridCol>
              </a:tblGrid>
              <a:tr h="370840">
                <a:tc>
                  <a:txBody>
                    <a:bodyPr/>
                    <a:lstStyle/>
                    <a:p>
                      <a:pPr algn="ctr">
                        <a:buNone/>
                      </a:pPr>
                      <a:r>
                        <a:rPr lang="it-IT" sz="1400" dirty="0" err="1">
                          <a:latin typeface="Arial" panose="020B0604020202020204" pitchFamily="34" charset="0"/>
                          <a:cs typeface="Arial" panose="020B0604020202020204" pitchFamily="34" charset="0"/>
                        </a:rPr>
                        <a:t>Criteria</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dirty="0">
                          <a:latin typeface="Arial" panose="020B0604020202020204" pitchFamily="34" charset="0"/>
                          <a:cs typeface="Arial" panose="020B0604020202020204" pitchFamily="34" charset="0"/>
                        </a:rPr>
                        <a:t>Face-to-Face</a:t>
                      </a:r>
                    </a:p>
                  </a:txBody>
                  <a:tcPr anchor="ctr"/>
                </a:tc>
                <a:tc>
                  <a:txBody>
                    <a:bodyPr/>
                    <a:lstStyle/>
                    <a:p>
                      <a:pPr algn="ctr">
                        <a:buNone/>
                      </a:pPr>
                      <a:r>
                        <a:rPr lang="it-IT" sz="1400" dirty="0">
                          <a:latin typeface="Arial" panose="020B0604020202020204" pitchFamily="34" charset="0"/>
                          <a:cs typeface="Arial" panose="020B0604020202020204" pitchFamily="34" charset="0"/>
                        </a:rPr>
                        <a:t>Online</a:t>
                      </a:r>
                    </a:p>
                  </a:txBody>
                  <a:tcPr anchor="ctr"/>
                </a:tc>
                <a:extLst>
                  <a:ext uri="{0D108BD9-81ED-4DB2-BD59-A6C34878D82A}">
                    <a16:rowId xmlns:a16="http://schemas.microsoft.com/office/drawing/2014/main" val="1171719869"/>
                  </a:ext>
                </a:extLst>
              </a:tr>
              <a:tr h="370840">
                <a:tc>
                  <a:txBody>
                    <a:bodyPr/>
                    <a:lstStyle/>
                    <a:p>
                      <a:pPr algn="ctr">
                        <a:buNone/>
                      </a:pPr>
                      <a:r>
                        <a:rPr lang="it-IT" sz="1400" dirty="0">
                          <a:latin typeface="Arial" panose="020B0604020202020204" pitchFamily="34" charset="0"/>
                          <a:cs typeface="Arial" panose="020B0604020202020204" pitchFamily="34" charset="0"/>
                        </a:rPr>
                        <a:t>Interaction</a:t>
                      </a:r>
                    </a:p>
                  </a:txBody>
                  <a:tcPr anchor="ctr"/>
                </a:tc>
                <a:tc>
                  <a:txBody>
                    <a:bodyPr/>
                    <a:lstStyle/>
                    <a:p>
                      <a:pPr algn="ctr">
                        <a:buNone/>
                      </a:pPr>
                      <a:r>
                        <a:rPr lang="it-IT" sz="1400">
                          <a:latin typeface="Arial" panose="020B0604020202020204" pitchFamily="34" charset="0"/>
                          <a:cs typeface="Arial" panose="020B0604020202020204" pitchFamily="34" charset="0"/>
                        </a:rPr>
                        <a:t>High interpersonal engagement</a:t>
                      </a:r>
                    </a:p>
                  </a:txBody>
                  <a:tcPr anchor="ctr"/>
                </a:tc>
                <a:tc>
                  <a:txBody>
                    <a:bodyPr/>
                    <a:lstStyle/>
                    <a:p>
                      <a:pPr algn="ctr">
                        <a:buNone/>
                      </a:pPr>
                      <a:r>
                        <a:rPr lang="it-IT" sz="1400">
                          <a:latin typeface="Arial" panose="020B0604020202020204" pitchFamily="34" charset="0"/>
                          <a:cs typeface="Arial" panose="020B0604020202020204" pitchFamily="34" charset="0"/>
                        </a:rPr>
                        <a:t>Limited body language cues</a:t>
                      </a:r>
                    </a:p>
                  </a:txBody>
                  <a:tcPr anchor="ctr"/>
                </a:tc>
                <a:extLst>
                  <a:ext uri="{0D108BD9-81ED-4DB2-BD59-A6C34878D82A}">
                    <a16:rowId xmlns:a16="http://schemas.microsoft.com/office/drawing/2014/main" val="1538274930"/>
                  </a:ext>
                </a:extLst>
              </a:tr>
              <a:tr h="370840">
                <a:tc>
                  <a:txBody>
                    <a:bodyPr/>
                    <a:lstStyle/>
                    <a:p>
                      <a:pPr algn="ctr">
                        <a:buNone/>
                      </a:pPr>
                      <a:r>
                        <a:rPr lang="it-IT" sz="1400">
                          <a:latin typeface="Arial" panose="020B0604020202020204" pitchFamily="34" charset="0"/>
                          <a:cs typeface="Arial" panose="020B0604020202020204" pitchFamily="34" charset="0"/>
                        </a:rPr>
                        <a:t>Accessibility</a:t>
                      </a:r>
                    </a:p>
                  </a:txBody>
                  <a:tcPr anchor="ctr"/>
                </a:tc>
                <a:tc>
                  <a:txBody>
                    <a:bodyPr/>
                    <a:lstStyle/>
                    <a:p>
                      <a:pPr algn="ctr">
                        <a:buNone/>
                      </a:pPr>
                      <a:r>
                        <a:rPr lang="it-IT" sz="1400" dirty="0">
                          <a:latin typeface="Arial" panose="020B0604020202020204" pitchFamily="34" charset="0"/>
                          <a:cs typeface="Arial" panose="020B0604020202020204" pitchFamily="34" charset="0"/>
                        </a:rPr>
                        <a:t>Local </a:t>
                      </a:r>
                      <a:r>
                        <a:rPr lang="it-IT" sz="1400" dirty="0" err="1">
                          <a:latin typeface="Arial" panose="020B0604020202020204" pitchFamily="34" charset="0"/>
                          <a:cs typeface="Arial" panose="020B0604020202020204" pitchFamily="34" charset="0"/>
                        </a:rPr>
                        <a:t>candidates</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only</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a:latin typeface="Arial" panose="020B0604020202020204" pitchFamily="34" charset="0"/>
                          <a:cs typeface="Arial" panose="020B0604020202020204" pitchFamily="34" charset="0"/>
                        </a:rPr>
                        <a:t>Wider talent pool</a:t>
                      </a:r>
                    </a:p>
                  </a:txBody>
                  <a:tcPr anchor="ctr"/>
                </a:tc>
                <a:extLst>
                  <a:ext uri="{0D108BD9-81ED-4DB2-BD59-A6C34878D82A}">
                    <a16:rowId xmlns:a16="http://schemas.microsoft.com/office/drawing/2014/main" val="2833243107"/>
                  </a:ext>
                </a:extLst>
              </a:tr>
              <a:tr h="370840">
                <a:tc>
                  <a:txBody>
                    <a:bodyPr/>
                    <a:lstStyle/>
                    <a:p>
                      <a:pPr algn="ctr">
                        <a:buNone/>
                      </a:pPr>
                      <a:r>
                        <a:rPr lang="it-IT" sz="1400" dirty="0">
                          <a:latin typeface="Arial" panose="020B0604020202020204" pitchFamily="34" charset="0"/>
                          <a:cs typeface="Arial" panose="020B0604020202020204" pitchFamily="34" charset="0"/>
                        </a:rPr>
                        <a:t>Cost</a:t>
                      </a:r>
                    </a:p>
                  </a:txBody>
                  <a:tcPr anchor="ctr"/>
                </a:tc>
                <a:tc>
                  <a:txBody>
                    <a:bodyPr/>
                    <a:lstStyle/>
                    <a:p>
                      <a:pPr algn="ctr">
                        <a:buNone/>
                      </a:pPr>
                      <a:r>
                        <a:rPr lang="it-IT" sz="1400" dirty="0" err="1">
                          <a:latin typeface="Arial" panose="020B0604020202020204" pitchFamily="34" charset="0"/>
                          <a:cs typeface="Arial" panose="020B0604020202020204" pitchFamily="34" charset="0"/>
                        </a:rPr>
                        <a:t>Higher</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venue</a:t>
                      </a:r>
                      <a:r>
                        <a:rPr lang="it-IT" sz="1400" dirty="0">
                          <a:latin typeface="Arial" panose="020B0604020202020204" pitchFamily="34" charset="0"/>
                          <a:cs typeface="Arial" panose="020B0604020202020204" pitchFamily="34" charset="0"/>
                        </a:rPr>
                        <a:t>, travel)</a:t>
                      </a:r>
                    </a:p>
                  </a:txBody>
                  <a:tcPr anchor="ctr"/>
                </a:tc>
                <a:tc>
                  <a:txBody>
                    <a:bodyPr/>
                    <a:lstStyle/>
                    <a:p>
                      <a:pPr algn="ctr">
                        <a:buNone/>
                      </a:pPr>
                      <a:r>
                        <a:rPr lang="it-IT" sz="1400">
                          <a:latin typeface="Arial" panose="020B0604020202020204" pitchFamily="34" charset="0"/>
                          <a:cs typeface="Arial" panose="020B0604020202020204" pitchFamily="34" charset="0"/>
                        </a:rPr>
                        <a:t>Cost-effective</a:t>
                      </a:r>
                    </a:p>
                  </a:txBody>
                  <a:tcPr anchor="ctr"/>
                </a:tc>
                <a:extLst>
                  <a:ext uri="{0D108BD9-81ED-4DB2-BD59-A6C34878D82A}">
                    <a16:rowId xmlns:a16="http://schemas.microsoft.com/office/drawing/2014/main" val="3137806427"/>
                  </a:ext>
                </a:extLst>
              </a:tr>
              <a:tr h="370840">
                <a:tc>
                  <a:txBody>
                    <a:bodyPr/>
                    <a:lstStyle/>
                    <a:p>
                      <a:pPr algn="ctr">
                        <a:buNone/>
                      </a:pPr>
                      <a:r>
                        <a:rPr lang="it-IT" sz="1400">
                          <a:latin typeface="Arial" panose="020B0604020202020204" pitchFamily="34" charset="0"/>
                          <a:cs typeface="Arial" panose="020B0604020202020204" pitchFamily="34" charset="0"/>
                        </a:rPr>
                        <a:t>Technology</a:t>
                      </a:r>
                    </a:p>
                  </a:txBody>
                  <a:tcPr anchor="ctr"/>
                </a:tc>
                <a:tc>
                  <a:txBody>
                    <a:bodyPr/>
                    <a:lstStyle/>
                    <a:p>
                      <a:pPr algn="ctr">
                        <a:buNone/>
                      </a:pPr>
                      <a:r>
                        <a:rPr lang="it-IT" sz="1400" dirty="0">
                          <a:latin typeface="Arial" panose="020B0604020202020204" pitchFamily="34" charset="0"/>
                          <a:cs typeface="Arial" panose="020B0604020202020204" pitchFamily="34" charset="0"/>
                        </a:rPr>
                        <a:t>Minimal </a:t>
                      </a:r>
                      <a:r>
                        <a:rPr lang="it-IT" sz="1400" dirty="0" err="1">
                          <a:latin typeface="Arial" panose="020B0604020202020204" pitchFamily="34" charset="0"/>
                          <a:cs typeface="Arial" panose="020B0604020202020204" pitchFamily="34" charset="0"/>
                        </a:rPr>
                        <a:t>dependence</a:t>
                      </a:r>
                      <a:endParaRPr lang="it-IT" sz="1400" dirty="0">
                        <a:latin typeface="Arial" panose="020B0604020202020204" pitchFamily="34" charset="0"/>
                        <a:cs typeface="Arial" panose="020B0604020202020204" pitchFamily="34" charset="0"/>
                      </a:endParaRPr>
                    </a:p>
                  </a:txBody>
                  <a:tcPr anchor="ctr"/>
                </a:tc>
                <a:tc>
                  <a:txBody>
                    <a:bodyPr/>
                    <a:lstStyle/>
                    <a:p>
                      <a:pPr algn="ctr">
                        <a:buNone/>
                      </a:pPr>
                      <a:r>
                        <a:rPr lang="it-IT" sz="1400">
                          <a:latin typeface="Arial" panose="020B0604020202020204" pitchFamily="34" charset="0"/>
                          <a:cs typeface="Arial" panose="020B0604020202020204" pitchFamily="34" charset="0"/>
                        </a:rPr>
                        <a:t>Requires strong internet &amp; platform setup</a:t>
                      </a:r>
                    </a:p>
                  </a:txBody>
                  <a:tcPr anchor="ctr"/>
                </a:tc>
                <a:extLst>
                  <a:ext uri="{0D108BD9-81ED-4DB2-BD59-A6C34878D82A}">
                    <a16:rowId xmlns:a16="http://schemas.microsoft.com/office/drawing/2014/main" val="2890766"/>
                  </a:ext>
                </a:extLst>
              </a:tr>
              <a:tr h="370840">
                <a:tc>
                  <a:txBody>
                    <a:bodyPr/>
                    <a:lstStyle/>
                    <a:p>
                      <a:pPr algn="ctr">
                        <a:buNone/>
                      </a:pPr>
                      <a:r>
                        <a:rPr lang="it-IT" sz="1400">
                          <a:latin typeface="Arial" panose="020B0604020202020204" pitchFamily="34" charset="0"/>
                          <a:cs typeface="Arial" panose="020B0604020202020204" pitchFamily="34" charset="0"/>
                        </a:rPr>
                        <a:t>Fairness</a:t>
                      </a:r>
                    </a:p>
                  </a:txBody>
                  <a:tcPr anchor="ctr"/>
                </a:tc>
                <a:tc>
                  <a:txBody>
                    <a:bodyPr/>
                    <a:lstStyle/>
                    <a:p>
                      <a:pPr algn="ctr">
                        <a:buNone/>
                      </a:pPr>
                      <a:r>
                        <a:rPr lang="it-IT" sz="1400">
                          <a:latin typeface="Arial" panose="020B0604020202020204" pitchFamily="34" charset="0"/>
                          <a:cs typeface="Arial" panose="020B0604020202020204" pitchFamily="34" charset="0"/>
                        </a:rPr>
                        <a:t>Easier to assess attitude</a:t>
                      </a:r>
                    </a:p>
                  </a:txBody>
                  <a:tcPr anchor="ctr"/>
                </a:tc>
                <a:tc>
                  <a:txBody>
                    <a:bodyPr/>
                    <a:lstStyle/>
                    <a:p>
                      <a:pPr algn="ctr">
                        <a:buNone/>
                      </a:pPr>
                      <a:r>
                        <a:rPr lang="en-US" sz="1400" dirty="0">
                          <a:latin typeface="Arial" panose="020B0604020202020204" pitchFamily="34" charset="0"/>
                          <a:cs typeface="Arial" panose="020B0604020202020204" pitchFamily="34" charset="0"/>
                        </a:rPr>
                        <a:t>Needs bias training to avoid tech-related discrimination</a:t>
                      </a:r>
                    </a:p>
                  </a:txBody>
                  <a:tcPr anchor="ctr"/>
                </a:tc>
                <a:extLst>
                  <a:ext uri="{0D108BD9-81ED-4DB2-BD59-A6C34878D82A}">
                    <a16:rowId xmlns:a16="http://schemas.microsoft.com/office/drawing/2014/main" val="720926631"/>
                  </a:ext>
                </a:extLst>
              </a:tr>
            </a:tbl>
          </a:graphicData>
        </a:graphic>
      </p:graphicFrame>
      <p:sp>
        <p:nvSpPr>
          <p:cNvPr id="10" name="CasellaDiTesto 9">
            <a:extLst>
              <a:ext uri="{FF2B5EF4-FFF2-40B4-BE49-F238E27FC236}">
                <a16:creationId xmlns:a16="http://schemas.microsoft.com/office/drawing/2014/main" id="{AA5195EF-AF6B-B10A-0945-68D19F8150BE}"/>
              </a:ext>
            </a:extLst>
          </p:cNvPr>
          <p:cNvSpPr txBox="1"/>
          <p:nvPr/>
        </p:nvSpPr>
        <p:spPr>
          <a:xfrm>
            <a:off x="2479250" y="6202242"/>
            <a:ext cx="6702457" cy="261610"/>
          </a:xfrm>
          <a:prstGeom prst="rect">
            <a:avLst/>
          </a:prstGeom>
          <a:noFill/>
        </p:spPr>
        <p:txBody>
          <a:bodyPr wrap="square" rtlCol="0">
            <a:spAutoFit/>
          </a:bodyPr>
          <a:lstStyle/>
          <a:p>
            <a:r>
              <a:rPr lang="en-US" sz="1100" b="1" i="1" dirty="0">
                <a:solidFill>
                  <a:schemeClr val="bg1"/>
                </a:solidFill>
                <a:latin typeface="Arial" panose="020B0604020202020204" pitchFamily="34" charset="0"/>
                <a:cs typeface="Arial" panose="020B0604020202020204" pitchFamily="34" charset="0"/>
              </a:rPr>
              <a:t>Hybrid approach recommended for flexibility and inclusivity (CIPD, 2021).</a:t>
            </a:r>
            <a:endParaRPr lang="it-IT" sz="1100" b="1" i="1" dirty="0">
              <a:solidFill>
                <a:schemeClr val="bg1"/>
              </a:solidFill>
              <a:latin typeface="Arial" panose="020B0604020202020204" pitchFamily="34" charset="0"/>
              <a:cs typeface="Arial" panose="020B0604020202020204" pitchFamily="34" charset="0"/>
            </a:endParaRPr>
          </a:p>
        </p:txBody>
      </p:sp>
      <p:pic>
        <p:nvPicPr>
          <p:cNvPr id="11" name="Immagine 10">
            <a:extLst>
              <a:ext uri="{FF2B5EF4-FFF2-40B4-BE49-F238E27FC236}">
                <a16:creationId xmlns:a16="http://schemas.microsoft.com/office/drawing/2014/main" id="{E6F17C70-8911-D0C2-D820-59EFE607D22A}"/>
              </a:ext>
            </a:extLst>
          </p:cNvPr>
          <p:cNvPicPr>
            <a:picLocks noChangeAspect="1"/>
          </p:cNvPicPr>
          <p:nvPr/>
        </p:nvPicPr>
        <p:blipFill>
          <a:blip r:embed="rId3"/>
          <a:stretch>
            <a:fillRect/>
          </a:stretch>
        </p:blipFill>
        <p:spPr>
          <a:xfrm>
            <a:off x="131092" y="2540818"/>
            <a:ext cx="1390650" cy="2228850"/>
          </a:xfrm>
          <a:prstGeom prst="rect">
            <a:avLst/>
          </a:prstGeom>
        </p:spPr>
      </p:pic>
    </p:spTree>
    <p:extLst>
      <p:ext uri="{BB962C8B-B14F-4D97-AF65-F5344CB8AC3E}">
        <p14:creationId xmlns:p14="http://schemas.microsoft.com/office/powerpoint/2010/main" val="1850768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810C1B7-6E4E-3DEE-50C0-1CA3B14303EE}"/>
              </a:ext>
            </a:extLst>
          </p:cNvPr>
          <p:cNvSpPr>
            <a:spLocks noGrp="1"/>
          </p:cNvSpPr>
          <p:nvPr>
            <p:ph type="ctrTitle"/>
          </p:nvPr>
        </p:nvSpPr>
        <p:spPr>
          <a:xfrm>
            <a:off x="594360" y="2196445"/>
            <a:ext cx="5486400" cy="1506874"/>
          </a:xfrm>
        </p:spPr>
        <p:txBody>
          <a:bodyPr rtlCol="0"/>
          <a:lstStyle>
            <a:defPPr>
              <a:defRPr lang="it-IT"/>
            </a:defPPr>
          </a:lstStyle>
          <a:p>
            <a:pPr rtl="0"/>
            <a:r>
              <a:rPr lang="it-IT" sz="2800" dirty="0" err="1"/>
              <a:t>Conclusion</a:t>
            </a:r>
            <a:endParaRPr lang="it-IT" sz="2800" dirty="0"/>
          </a:p>
        </p:txBody>
      </p:sp>
      <p:sp>
        <p:nvSpPr>
          <p:cNvPr id="3" name="Segnaposto testo 2">
            <a:extLst>
              <a:ext uri="{FF2B5EF4-FFF2-40B4-BE49-F238E27FC236}">
                <a16:creationId xmlns:a16="http://schemas.microsoft.com/office/drawing/2014/main" id="{8BE734F0-2DDD-AF70-F13D-F9E4C1929411}"/>
              </a:ext>
            </a:extLst>
          </p:cNvPr>
          <p:cNvSpPr>
            <a:spLocks noGrp="1"/>
          </p:cNvSpPr>
          <p:nvPr>
            <p:ph type="body" sz="quarter" idx="11"/>
          </p:nvPr>
        </p:nvSpPr>
        <p:spPr>
          <a:xfrm>
            <a:off x="594360" y="4549552"/>
            <a:ext cx="9539454" cy="1645920"/>
          </a:xfrm>
        </p:spPr>
        <p:txBody>
          <a:bodyPr rtlCol="0"/>
          <a:lstStyle>
            <a:defPPr>
              <a:defRPr lang="it-IT"/>
            </a:defPPr>
          </a:lstStyle>
          <a:p>
            <a:pPr marL="285750" indent="-285750" rtl="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Recruitment should be aligned with business transformation objectives.</a:t>
            </a:r>
          </a:p>
          <a:p>
            <a:pPr marL="285750" indent="-285750" rtl="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Combining structured, competency-based, and virtual interviews ensures fairness, inclusivity, and agility.</a:t>
            </a:r>
          </a:p>
          <a:p>
            <a:pPr marL="285750" indent="-285750" rtl="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Effective questioning techniques and hybrid interview models improve candidate assessment.</a:t>
            </a:r>
          </a:p>
          <a:p>
            <a:pPr marL="285750" indent="-285750" rtl="0">
              <a:buFont typeface="Arial" panose="020B0604020202020204" pitchFamily="34" charset="0"/>
              <a:buChar char="•"/>
            </a:pPr>
            <a:r>
              <a:rPr lang="en-US" sz="1400" b="0" dirty="0">
                <a:solidFill>
                  <a:schemeClr val="bg1"/>
                </a:solidFill>
                <a:latin typeface="Arial" panose="020B0604020202020204" pitchFamily="34" charset="0"/>
                <a:cs typeface="Arial" panose="020B0604020202020204" pitchFamily="34" charset="0"/>
              </a:rPr>
              <a:t>HR must integrate technology with human judgment to recruit individuals who “believe what the company believes” (Sinek, cited in brief).</a:t>
            </a:r>
            <a:endParaRPr lang="it-IT" sz="1400" b="0" dirty="0">
              <a:solidFill>
                <a:schemeClr val="bg1"/>
              </a:solidFill>
              <a:latin typeface="Arial" panose="020B0604020202020204" pitchFamily="34" charset="0"/>
              <a:cs typeface="Arial" panose="020B0604020202020204" pitchFamily="34" charset="0"/>
            </a:endParaRPr>
          </a:p>
        </p:txBody>
      </p:sp>
      <p:pic>
        <p:nvPicPr>
          <p:cNvPr id="4" name="Immagine 3">
            <a:extLst>
              <a:ext uri="{FF2B5EF4-FFF2-40B4-BE49-F238E27FC236}">
                <a16:creationId xmlns:a16="http://schemas.microsoft.com/office/drawing/2014/main" id="{546F7143-B972-9EA4-90F5-2C729FCB9AD0}"/>
              </a:ext>
            </a:extLst>
          </p:cNvPr>
          <p:cNvPicPr>
            <a:picLocks noChangeAspect="1"/>
          </p:cNvPicPr>
          <p:nvPr/>
        </p:nvPicPr>
        <p:blipFill>
          <a:blip r:embed="rId3"/>
          <a:stretch>
            <a:fillRect/>
          </a:stretch>
        </p:blipFill>
        <p:spPr>
          <a:xfrm>
            <a:off x="9438489" y="325520"/>
            <a:ext cx="1390650" cy="2228850"/>
          </a:xfrm>
          <a:prstGeom prst="rect">
            <a:avLst/>
          </a:prstGeom>
        </p:spPr>
      </p:pic>
    </p:spTree>
    <p:extLst>
      <p:ext uri="{BB962C8B-B14F-4D97-AF65-F5344CB8AC3E}">
        <p14:creationId xmlns:p14="http://schemas.microsoft.com/office/powerpoint/2010/main" val="4261132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C6D84EF-1B26-D65F-AC27-E2C4C08C0EA9}"/>
              </a:ext>
            </a:extLst>
          </p:cNvPr>
          <p:cNvSpPr>
            <a:spLocks noGrp="1"/>
          </p:cNvSpPr>
          <p:nvPr>
            <p:ph type="title"/>
          </p:nvPr>
        </p:nvSpPr>
        <p:spPr/>
        <p:txBody>
          <a:bodyPr/>
          <a:lstStyle/>
          <a:p>
            <a:r>
              <a:rPr lang="it-IT" sz="2800" dirty="0" err="1">
                <a:latin typeface="Arial" panose="020B0604020202020204" pitchFamily="34" charset="0"/>
                <a:cs typeface="Arial" panose="020B0604020202020204" pitchFamily="34" charset="0"/>
              </a:rPr>
              <a:t>References</a:t>
            </a:r>
            <a:endParaRPr lang="it-IT" sz="2800" dirty="0">
              <a:latin typeface="Arial" panose="020B0604020202020204" pitchFamily="34" charset="0"/>
              <a:cs typeface="Arial" panose="020B0604020202020204" pitchFamily="34" charset="0"/>
            </a:endParaRPr>
          </a:p>
        </p:txBody>
      </p:sp>
      <p:sp>
        <p:nvSpPr>
          <p:cNvPr id="4" name="CasellaDiTesto 3">
            <a:extLst>
              <a:ext uri="{FF2B5EF4-FFF2-40B4-BE49-F238E27FC236}">
                <a16:creationId xmlns:a16="http://schemas.microsoft.com/office/drawing/2014/main" id="{D5852F2E-85E2-D7CB-E7B7-0D0DCB71B46D}"/>
              </a:ext>
            </a:extLst>
          </p:cNvPr>
          <p:cNvSpPr txBox="1"/>
          <p:nvPr/>
        </p:nvSpPr>
        <p:spPr>
          <a:xfrm>
            <a:off x="1018095" y="2960016"/>
            <a:ext cx="9671901" cy="2893100"/>
          </a:xfrm>
          <a:prstGeom prst="rect">
            <a:avLst/>
          </a:prstGeom>
          <a:noFill/>
        </p:spPr>
        <p:txBody>
          <a:bodyPr wrap="square" rtlCol="0">
            <a:spAutoFit/>
          </a:bodyPr>
          <a:lstStyle/>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Armstrong, M. and Baron, A. (2004) </a:t>
            </a:r>
            <a:r>
              <a:rPr lang="it-IT" sz="1400" b="1" i="1" dirty="0">
                <a:solidFill>
                  <a:schemeClr val="bg1"/>
                </a:solidFill>
                <a:latin typeface="Arial" panose="020B0604020202020204" pitchFamily="34" charset="0"/>
                <a:cs typeface="Arial" panose="020B0604020202020204" pitchFamily="34" charset="0"/>
              </a:rPr>
              <a:t>Performance management: the new realities</a:t>
            </a:r>
            <a:r>
              <a:rPr lang="it-IT" sz="1400" b="1" dirty="0">
                <a:solidFill>
                  <a:schemeClr val="bg1"/>
                </a:solidFill>
                <a:latin typeface="Arial" panose="020B0604020202020204" pitchFamily="34" charset="0"/>
                <a:cs typeface="Arial" panose="020B0604020202020204" pitchFamily="34" charset="0"/>
              </a:rPr>
              <a:t>. London: CIPD.</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Ashdown, L. (2014) </a:t>
            </a:r>
            <a:r>
              <a:rPr lang="it-IT" sz="1400" b="1" i="1" dirty="0">
                <a:solidFill>
                  <a:schemeClr val="bg1"/>
                </a:solidFill>
                <a:latin typeface="Arial" panose="020B0604020202020204" pitchFamily="34" charset="0"/>
                <a:cs typeface="Arial" panose="020B0604020202020204" pitchFamily="34" charset="0"/>
              </a:rPr>
              <a:t>Performance and </a:t>
            </a:r>
            <a:r>
              <a:rPr lang="it-IT" sz="1400" b="1" i="1" dirty="0" err="1">
                <a:solidFill>
                  <a:schemeClr val="bg1"/>
                </a:solidFill>
                <a:latin typeface="Arial" panose="020B0604020202020204" pitchFamily="34" charset="0"/>
                <a:cs typeface="Arial" panose="020B0604020202020204" pitchFamily="34" charset="0"/>
              </a:rPr>
              <a:t>reward</a:t>
            </a:r>
            <a:r>
              <a:rPr lang="it-IT" sz="1400" b="1" i="1" dirty="0">
                <a:solidFill>
                  <a:schemeClr val="bg1"/>
                </a:solidFill>
                <a:latin typeface="Arial" panose="020B0604020202020204" pitchFamily="34" charset="0"/>
                <a:cs typeface="Arial" panose="020B0604020202020204" pitchFamily="34" charset="0"/>
              </a:rPr>
              <a:t> management.</a:t>
            </a:r>
            <a:r>
              <a:rPr lang="it-IT" sz="1400" b="1" dirty="0">
                <a:solidFill>
                  <a:schemeClr val="bg1"/>
                </a:solidFill>
                <a:latin typeface="Arial" panose="020B0604020202020204" pitchFamily="34" charset="0"/>
                <a:cs typeface="Arial" panose="020B0604020202020204" pitchFamily="34" charset="0"/>
              </a:rPr>
              <a:t> London: CIPD.</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Bechet, T. (2008) </a:t>
            </a:r>
            <a:r>
              <a:rPr lang="it-IT" sz="1400" b="1" i="1" dirty="0">
                <a:solidFill>
                  <a:schemeClr val="bg1"/>
                </a:solidFill>
                <a:latin typeface="Arial" panose="020B0604020202020204" pitchFamily="34" charset="0"/>
                <a:cs typeface="Arial" panose="020B0604020202020204" pitchFamily="34" charset="0"/>
              </a:rPr>
              <a:t>Strategic </a:t>
            </a:r>
            <a:r>
              <a:rPr lang="it-IT" sz="1400" b="1" i="1" dirty="0" err="1">
                <a:solidFill>
                  <a:schemeClr val="bg1"/>
                </a:solidFill>
                <a:latin typeface="Arial" panose="020B0604020202020204" pitchFamily="34" charset="0"/>
                <a:cs typeface="Arial" panose="020B0604020202020204" pitchFamily="34" charset="0"/>
              </a:rPr>
              <a:t>staffing</a:t>
            </a:r>
            <a:r>
              <a:rPr lang="it-IT" sz="1400" b="1" i="1" dirty="0">
                <a:solidFill>
                  <a:schemeClr val="bg1"/>
                </a:solidFill>
                <a:latin typeface="Arial" panose="020B0604020202020204" pitchFamily="34" charset="0"/>
                <a:cs typeface="Arial" panose="020B0604020202020204" pitchFamily="34" charset="0"/>
              </a:rPr>
              <a:t>: a </a:t>
            </a:r>
            <a:r>
              <a:rPr lang="it-IT" sz="1400" b="1" i="1" dirty="0" err="1">
                <a:solidFill>
                  <a:schemeClr val="bg1"/>
                </a:solidFill>
                <a:latin typeface="Arial" panose="020B0604020202020204" pitchFamily="34" charset="0"/>
                <a:cs typeface="Arial" panose="020B0604020202020204" pitchFamily="34" charset="0"/>
              </a:rPr>
              <a:t>comprehensive</a:t>
            </a:r>
            <a:r>
              <a:rPr lang="it-IT" sz="1400" b="1" i="1" dirty="0">
                <a:solidFill>
                  <a:schemeClr val="bg1"/>
                </a:solidFill>
                <a:latin typeface="Arial" panose="020B0604020202020204" pitchFamily="34" charset="0"/>
                <a:cs typeface="Arial" panose="020B0604020202020204" pitchFamily="34" charset="0"/>
              </a:rPr>
              <a:t> system for </a:t>
            </a:r>
            <a:r>
              <a:rPr lang="it-IT" sz="1400" b="1" i="1" dirty="0" err="1">
                <a:solidFill>
                  <a:schemeClr val="bg1"/>
                </a:solidFill>
                <a:latin typeface="Arial" panose="020B0604020202020204" pitchFamily="34" charset="0"/>
                <a:cs typeface="Arial" panose="020B0604020202020204" pitchFamily="34" charset="0"/>
              </a:rPr>
              <a:t>effective</a:t>
            </a:r>
            <a:r>
              <a:rPr lang="it-IT" sz="1400" b="1" i="1" dirty="0">
                <a:solidFill>
                  <a:schemeClr val="bg1"/>
                </a:solidFill>
                <a:latin typeface="Arial" panose="020B0604020202020204" pitchFamily="34" charset="0"/>
                <a:cs typeface="Arial" panose="020B0604020202020204" pitchFamily="34" charset="0"/>
              </a:rPr>
              <a:t> </a:t>
            </a:r>
            <a:r>
              <a:rPr lang="it-IT" sz="1400" b="1" i="1" dirty="0" err="1">
                <a:solidFill>
                  <a:schemeClr val="bg1"/>
                </a:solidFill>
                <a:latin typeface="Arial" panose="020B0604020202020204" pitchFamily="34" charset="0"/>
                <a:cs typeface="Arial" panose="020B0604020202020204" pitchFamily="34" charset="0"/>
              </a:rPr>
              <a:t>workforce</a:t>
            </a:r>
            <a:r>
              <a:rPr lang="it-IT" sz="1400" b="1" i="1" dirty="0">
                <a:solidFill>
                  <a:schemeClr val="bg1"/>
                </a:solidFill>
                <a:latin typeface="Arial" panose="020B0604020202020204" pitchFamily="34" charset="0"/>
                <a:cs typeface="Arial" panose="020B0604020202020204" pitchFamily="34" charset="0"/>
              </a:rPr>
              <a:t> planning</a:t>
            </a:r>
            <a:r>
              <a:rPr lang="it-IT" sz="1400" b="1" dirty="0">
                <a:solidFill>
                  <a:schemeClr val="bg1"/>
                </a:solidFill>
                <a:latin typeface="Arial" panose="020B0604020202020204" pitchFamily="34" charset="0"/>
                <a:cs typeface="Arial" panose="020B0604020202020204" pitchFamily="34" charset="0"/>
              </a:rPr>
              <a:t>. New York: AMACOM.</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CIPD (2017b</a:t>
            </a:r>
            <a:r>
              <a:rPr lang="it-IT" sz="1400" b="1" i="1" dirty="0">
                <a:solidFill>
                  <a:schemeClr val="bg1"/>
                </a:solidFill>
                <a:latin typeface="Arial" panose="020B0604020202020204" pitchFamily="34" charset="0"/>
                <a:cs typeface="Arial" panose="020B0604020202020204" pitchFamily="34" charset="0"/>
              </a:rPr>
              <a:t>) Talent management</a:t>
            </a:r>
            <a:r>
              <a:rPr lang="it-IT" sz="1400" b="1" dirty="0">
                <a:solidFill>
                  <a:schemeClr val="bg1"/>
                </a:solidFill>
                <a:latin typeface="Arial" panose="020B0604020202020204" pitchFamily="34" charset="0"/>
                <a:cs typeface="Arial" panose="020B0604020202020204" pitchFamily="34" charset="0"/>
              </a:rPr>
              <a:t>. [online] </a:t>
            </a:r>
            <a:r>
              <a:rPr lang="it-IT" sz="1400" b="1" dirty="0" err="1">
                <a:solidFill>
                  <a:schemeClr val="bg1"/>
                </a:solidFill>
                <a:latin typeface="Arial" panose="020B0604020202020204" pitchFamily="34" charset="0"/>
                <a:cs typeface="Arial" panose="020B0604020202020204" pitchFamily="34" charset="0"/>
              </a:rPr>
              <a:t>Available</a:t>
            </a:r>
            <a:r>
              <a:rPr lang="it-IT" sz="1400" b="1" dirty="0">
                <a:solidFill>
                  <a:schemeClr val="bg1"/>
                </a:solidFill>
                <a:latin typeface="Arial" panose="020B0604020202020204" pitchFamily="34" charset="0"/>
                <a:cs typeface="Arial" panose="020B0604020202020204" pitchFamily="34" charset="0"/>
              </a:rPr>
              <a:t> </a:t>
            </a:r>
            <a:r>
              <a:rPr lang="it-IT" sz="1400" b="1" dirty="0" err="1">
                <a:solidFill>
                  <a:schemeClr val="bg1"/>
                </a:solidFill>
                <a:latin typeface="Arial" panose="020B0604020202020204" pitchFamily="34" charset="0"/>
                <a:cs typeface="Arial" panose="020B0604020202020204" pitchFamily="34" charset="0"/>
              </a:rPr>
              <a:t>at</a:t>
            </a:r>
            <a:r>
              <a:rPr lang="it-IT" sz="1400" b="1" dirty="0">
                <a:solidFill>
                  <a:schemeClr val="bg1"/>
                </a:solidFill>
                <a:latin typeface="Arial" panose="020B0604020202020204" pitchFamily="34" charset="0"/>
                <a:cs typeface="Arial" panose="020B0604020202020204" pitchFamily="34" charset="0"/>
              </a:rPr>
              <a:t>: </a:t>
            </a:r>
            <a:r>
              <a:rPr lang="it-IT" sz="1400" b="1" dirty="0">
                <a:solidFill>
                  <a:schemeClr val="bg1"/>
                </a:solidFill>
                <a:latin typeface="Arial" panose="020B0604020202020204" pitchFamily="34" charset="0"/>
                <a:cs typeface="Arial" panose="020B0604020202020204" pitchFamily="34" charset="0"/>
                <a:hlinkClick r:id="rId2"/>
              </a:rPr>
              <a:t>https://www.cipd.co.uk</a:t>
            </a:r>
            <a:r>
              <a:rPr lang="it-IT" sz="1400" b="1" dirty="0">
                <a:solidFill>
                  <a:schemeClr val="bg1"/>
                </a:solidFill>
                <a:latin typeface="Arial" panose="020B0604020202020204" pitchFamily="34" charset="0"/>
                <a:cs typeface="Arial" panose="020B0604020202020204" pitchFamily="34" charset="0"/>
              </a:rPr>
              <a:t>  (</a:t>
            </a:r>
            <a:r>
              <a:rPr lang="it-IT" sz="1400" b="1" dirty="0" err="1">
                <a:solidFill>
                  <a:schemeClr val="bg1"/>
                </a:solidFill>
                <a:latin typeface="Arial" panose="020B0604020202020204" pitchFamily="34" charset="0"/>
                <a:cs typeface="Arial" panose="020B0604020202020204" pitchFamily="34" charset="0"/>
              </a:rPr>
              <a:t>Accessed</a:t>
            </a:r>
            <a:r>
              <a:rPr lang="it-IT" sz="1400" b="1" dirty="0">
                <a:solidFill>
                  <a:schemeClr val="bg1"/>
                </a:solidFill>
                <a:latin typeface="Arial" panose="020B0604020202020204" pitchFamily="34" charset="0"/>
                <a:cs typeface="Arial" panose="020B0604020202020204" pitchFamily="34" charset="0"/>
              </a:rPr>
              <a:t>: 13 </a:t>
            </a:r>
            <a:r>
              <a:rPr lang="it-IT" sz="1400" b="1" dirty="0" err="1">
                <a:solidFill>
                  <a:schemeClr val="bg1"/>
                </a:solidFill>
                <a:latin typeface="Arial" panose="020B0604020202020204" pitchFamily="34" charset="0"/>
                <a:cs typeface="Arial" panose="020B0604020202020204" pitchFamily="34" charset="0"/>
              </a:rPr>
              <a:t>October</a:t>
            </a:r>
            <a:r>
              <a:rPr lang="it-IT" sz="1400" b="1" dirty="0">
                <a:solidFill>
                  <a:schemeClr val="bg1"/>
                </a:solidFill>
                <a:latin typeface="Arial" panose="020B0604020202020204" pitchFamily="34" charset="0"/>
                <a:cs typeface="Arial" panose="020B0604020202020204" pitchFamily="34" charset="0"/>
              </a:rPr>
              <a:t> 2025).</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CIPD (2021) </a:t>
            </a:r>
            <a:r>
              <a:rPr lang="it-IT" sz="1400" b="1" i="1" dirty="0" err="1">
                <a:solidFill>
                  <a:schemeClr val="bg1"/>
                </a:solidFill>
                <a:latin typeface="Arial" panose="020B0604020202020204" pitchFamily="34" charset="0"/>
                <a:cs typeface="Arial" panose="020B0604020202020204" pitchFamily="34" charset="0"/>
              </a:rPr>
              <a:t>Resourcing</a:t>
            </a:r>
            <a:r>
              <a:rPr lang="it-IT" sz="1400" b="1" i="1" dirty="0">
                <a:solidFill>
                  <a:schemeClr val="bg1"/>
                </a:solidFill>
                <a:latin typeface="Arial" panose="020B0604020202020204" pitchFamily="34" charset="0"/>
                <a:cs typeface="Arial" panose="020B0604020202020204" pitchFamily="34" charset="0"/>
              </a:rPr>
              <a:t> and talent planning: case studies</a:t>
            </a:r>
            <a:r>
              <a:rPr lang="it-IT" sz="1400" b="1" dirty="0">
                <a:solidFill>
                  <a:schemeClr val="bg1"/>
                </a:solidFill>
                <a:latin typeface="Arial" panose="020B0604020202020204" pitchFamily="34" charset="0"/>
                <a:cs typeface="Arial" panose="020B0604020202020204" pitchFamily="34" charset="0"/>
              </a:rPr>
              <a:t>. London: CIPD.</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Foot, M. and Hook, C. (2005</a:t>
            </a:r>
            <a:r>
              <a:rPr lang="it-IT" sz="1400" b="1" i="1" dirty="0">
                <a:solidFill>
                  <a:schemeClr val="bg1"/>
                </a:solidFill>
                <a:latin typeface="Arial" panose="020B0604020202020204" pitchFamily="34" charset="0"/>
                <a:cs typeface="Arial" panose="020B0604020202020204" pitchFamily="34" charset="0"/>
              </a:rPr>
              <a:t>) </a:t>
            </a:r>
            <a:r>
              <a:rPr lang="it-IT" sz="1400" b="1" i="1" dirty="0" err="1">
                <a:solidFill>
                  <a:schemeClr val="bg1"/>
                </a:solidFill>
                <a:latin typeface="Arial" panose="020B0604020202020204" pitchFamily="34" charset="0"/>
                <a:cs typeface="Arial" panose="020B0604020202020204" pitchFamily="34" charset="0"/>
              </a:rPr>
              <a:t>Introducing</a:t>
            </a:r>
            <a:r>
              <a:rPr lang="it-IT" sz="1400" b="1" i="1" dirty="0">
                <a:solidFill>
                  <a:schemeClr val="bg1"/>
                </a:solidFill>
                <a:latin typeface="Arial" panose="020B0604020202020204" pitchFamily="34" charset="0"/>
                <a:cs typeface="Arial" panose="020B0604020202020204" pitchFamily="34" charset="0"/>
              </a:rPr>
              <a:t> human </a:t>
            </a:r>
            <a:r>
              <a:rPr lang="it-IT" sz="1400" b="1" i="1" dirty="0" err="1">
                <a:solidFill>
                  <a:schemeClr val="bg1"/>
                </a:solidFill>
                <a:latin typeface="Arial" panose="020B0604020202020204" pitchFamily="34" charset="0"/>
                <a:cs typeface="Arial" panose="020B0604020202020204" pitchFamily="34" charset="0"/>
              </a:rPr>
              <a:t>resource</a:t>
            </a:r>
            <a:r>
              <a:rPr lang="it-IT" sz="1400" b="1" i="1" dirty="0">
                <a:solidFill>
                  <a:schemeClr val="bg1"/>
                </a:solidFill>
                <a:latin typeface="Arial" panose="020B0604020202020204" pitchFamily="34" charset="0"/>
                <a:cs typeface="Arial" panose="020B0604020202020204" pitchFamily="34" charset="0"/>
              </a:rPr>
              <a:t> management. Harlow</a:t>
            </a:r>
            <a:r>
              <a:rPr lang="it-IT" sz="1400" b="1" dirty="0">
                <a:solidFill>
                  <a:schemeClr val="bg1"/>
                </a:solidFill>
                <a:latin typeface="Arial" panose="020B0604020202020204" pitchFamily="34" charset="0"/>
                <a:cs typeface="Arial" panose="020B0604020202020204" pitchFamily="34" charset="0"/>
              </a:rPr>
              <a:t>: Pearson </a:t>
            </a:r>
            <a:r>
              <a:rPr lang="it-IT" sz="1400" b="1" dirty="0" err="1">
                <a:solidFill>
                  <a:schemeClr val="bg1"/>
                </a:solidFill>
                <a:latin typeface="Arial" panose="020B0604020202020204" pitchFamily="34" charset="0"/>
                <a:cs typeface="Arial" panose="020B0604020202020204" pitchFamily="34" charset="0"/>
              </a:rPr>
              <a:t>Education</a:t>
            </a:r>
            <a:r>
              <a:rPr lang="it-IT" sz="1400" b="1" dirty="0">
                <a:solidFill>
                  <a:schemeClr val="bg1"/>
                </a:solidFill>
                <a:latin typeface="Arial" panose="020B0604020202020204" pitchFamily="34" charset="0"/>
                <a:cs typeface="Arial" panose="020B0604020202020204" pitchFamily="34" charset="0"/>
              </a:rPr>
              <a:t>.</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Muller-</a:t>
            </a:r>
            <a:r>
              <a:rPr lang="it-IT" sz="1400" b="1" dirty="0" err="1">
                <a:solidFill>
                  <a:schemeClr val="bg1"/>
                </a:solidFill>
                <a:latin typeface="Arial" panose="020B0604020202020204" pitchFamily="34" charset="0"/>
                <a:cs typeface="Arial" panose="020B0604020202020204" pitchFamily="34" charset="0"/>
              </a:rPr>
              <a:t>Camen</a:t>
            </a:r>
            <a:r>
              <a:rPr lang="it-IT" sz="1400" b="1" dirty="0">
                <a:solidFill>
                  <a:schemeClr val="bg1"/>
                </a:solidFill>
                <a:latin typeface="Arial" panose="020B0604020202020204" pitchFamily="34" charset="0"/>
                <a:cs typeface="Arial" panose="020B0604020202020204" pitchFamily="34" charset="0"/>
              </a:rPr>
              <a:t>, M., </a:t>
            </a:r>
            <a:r>
              <a:rPr lang="it-IT" sz="1400" b="1" dirty="0" err="1">
                <a:solidFill>
                  <a:schemeClr val="bg1"/>
                </a:solidFill>
                <a:latin typeface="Arial" panose="020B0604020202020204" pitchFamily="34" charset="0"/>
                <a:cs typeface="Arial" panose="020B0604020202020204" pitchFamily="34" charset="0"/>
              </a:rPr>
              <a:t>Croucher</a:t>
            </a:r>
            <a:r>
              <a:rPr lang="it-IT" sz="1400" b="1" dirty="0">
                <a:solidFill>
                  <a:schemeClr val="bg1"/>
                </a:solidFill>
                <a:latin typeface="Arial" panose="020B0604020202020204" pitchFamily="34" charset="0"/>
                <a:cs typeface="Arial" panose="020B0604020202020204" pitchFamily="34" charset="0"/>
              </a:rPr>
              <a:t>, R. and Leigh, S. (2008) </a:t>
            </a:r>
            <a:r>
              <a:rPr lang="it-IT" sz="1400" b="1" i="1" dirty="0">
                <a:solidFill>
                  <a:schemeClr val="bg1"/>
                </a:solidFill>
                <a:latin typeface="Arial" panose="020B0604020202020204" pitchFamily="34" charset="0"/>
                <a:cs typeface="Arial" panose="020B0604020202020204" pitchFamily="34" charset="0"/>
              </a:rPr>
              <a:t>Human </a:t>
            </a:r>
            <a:r>
              <a:rPr lang="it-IT" sz="1400" b="1" i="1" dirty="0" err="1">
                <a:solidFill>
                  <a:schemeClr val="bg1"/>
                </a:solidFill>
                <a:latin typeface="Arial" panose="020B0604020202020204" pitchFamily="34" charset="0"/>
                <a:cs typeface="Arial" panose="020B0604020202020204" pitchFamily="34" charset="0"/>
              </a:rPr>
              <a:t>resource</a:t>
            </a:r>
            <a:r>
              <a:rPr lang="it-IT" sz="1400" b="1" i="1" dirty="0">
                <a:solidFill>
                  <a:schemeClr val="bg1"/>
                </a:solidFill>
                <a:latin typeface="Arial" panose="020B0604020202020204" pitchFamily="34" charset="0"/>
                <a:cs typeface="Arial" panose="020B0604020202020204" pitchFamily="34" charset="0"/>
              </a:rPr>
              <a:t> management: a case study </a:t>
            </a:r>
            <a:r>
              <a:rPr lang="it-IT" sz="1400" b="1" i="1" dirty="0" err="1">
                <a:solidFill>
                  <a:schemeClr val="bg1"/>
                </a:solidFill>
                <a:latin typeface="Arial" panose="020B0604020202020204" pitchFamily="34" charset="0"/>
                <a:cs typeface="Arial" panose="020B0604020202020204" pitchFamily="34" charset="0"/>
              </a:rPr>
              <a:t>approach</a:t>
            </a:r>
            <a:r>
              <a:rPr lang="it-IT" sz="1400" b="1" i="1" dirty="0">
                <a:solidFill>
                  <a:schemeClr val="bg1"/>
                </a:solidFill>
                <a:latin typeface="Arial" panose="020B0604020202020204" pitchFamily="34" charset="0"/>
                <a:cs typeface="Arial" panose="020B0604020202020204" pitchFamily="34" charset="0"/>
              </a:rPr>
              <a:t>. </a:t>
            </a:r>
            <a:r>
              <a:rPr lang="it-IT" sz="1400" b="1" dirty="0">
                <a:solidFill>
                  <a:schemeClr val="bg1"/>
                </a:solidFill>
                <a:latin typeface="Arial" panose="020B0604020202020204" pitchFamily="34" charset="0"/>
                <a:cs typeface="Arial" panose="020B0604020202020204" pitchFamily="34" charset="0"/>
              </a:rPr>
              <a:t>London: CIPD.</a:t>
            </a:r>
          </a:p>
          <a:p>
            <a:pPr marL="342900" indent="-342900">
              <a:buFont typeface="+mj-lt"/>
              <a:buAutoNum type="arabicPeriod"/>
            </a:pPr>
            <a:r>
              <a:rPr lang="it-IT" sz="1400" b="1" dirty="0" err="1">
                <a:solidFill>
                  <a:schemeClr val="bg1"/>
                </a:solidFill>
                <a:latin typeface="Arial" panose="020B0604020202020204" pitchFamily="34" charset="0"/>
                <a:cs typeface="Arial" panose="020B0604020202020204" pitchFamily="34" charset="0"/>
              </a:rPr>
              <a:t>Reward</a:t>
            </a:r>
            <a:r>
              <a:rPr lang="it-IT" sz="1400" b="1" dirty="0">
                <a:solidFill>
                  <a:schemeClr val="bg1"/>
                </a:solidFill>
                <a:latin typeface="Arial" panose="020B0604020202020204" pitchFamily="34" charset="0"/>
                <a:cs typeface="Arial" panose="020B0604020202020204" pitchFamily="34" charset="0"/>
              </a:rPr>
              <a:t> Gateway (2024) Heineken </a:t>
            </a:r>
            <a:r>
              <a:rPr lang="it-IT" sz="1400" b="1" dirty="0" err="1">
                <a:solidFill>
                  <a:schemeClr val="bg1"/>
                </a:solidFill>
                <a:latin typeface="Arial" panose="020B0604020202020204" pitchFamily="34" charset="0"/>
                <a:cs typeface="Arial" panose="020B0604020202020204" pitchFamily="34" charset="0"/>
              </a:rPr>
              <a:t>BREWards</a:t>
            </a:r>
            <a:r>
              <a:rPr lang="it-IT" sz="1400" b="1" dirty="0">
                <a:solidFill>
                  <a:schemeClr val="bg1"/>
                </a:solidFill>
                <a:latin typeface="Arial" panose="020B0604020202020204" pitchFamily="34" charset="0"/>
                <a:cs typeface="Arial" panose="020B0604020202020204" pitchFamily="34" charset="0"/>
              </a:rPr>
              <a:t> case study. [online] </a:t>
            </a:r>
            <a:r>
              <a:rPr lang="it-IT" sz="1400" b="1" dirty="0" err="1">
                <a:solidFill>
                  <a:schemeClr val="bg1"/>
                </a:solidFill>
                <a:latin typeface="Arial" panose="020B0604020202020204" pitchFamily="34" charset="0"/>
                <a:cs typeface="Arial" panose="020B0604020202020204" pitchFamily="34" charset="0"/>
              </a:rPr>
              <a:t>Available</a:t>
            </a:r>
            <a:r>
              <a:rPr lang="it-IT" sz="1400" b="1" dirty="0">
                <a:solidFill>
                  <a:schemeClr val="bg1"/>
                </a:solidFill>
                <a:latin typeface="Arial" panose="020B0604020202020204" pitchFamily="34" charset="0"/>
                <a:cs typeface="Arial" panose="020B0604020202020204" pitchFamily="34" charset="0"/>
              </a:rPr>
              <a:t> </a:t>
            </a:r>
            <a:r>
              <a:rPr lang="it-IT" sz="1400" b="1" dirty="0" err="1">
                <a:solidFill>
                  <a:schemeClr val="bg1"/>
                </a:solidFill>
                <a:latin typeface="Arial" panose="020B0604020202020204" pitchFamily="34" charset="0"/>
                <a:cs typeface="Arial" panose="020B0604020202020204" pitchFamily="34" charset="0"/>
              </a:rPr>
              <a:t>at</a:t>
            </a:r>
            <a:r>
              <a:rPr lang="it-IT" sz="1400" b="1" dirty="0">
                <a:solidFill>
                  <a:schemeClr val="bg1"/>
                </a:solidFill>
                <a:latin typeface="Arial" panose="020B0604020202020204" pitchFamily="34" charset="0"/>
                <a:cs typeface="Arial" panose="020B0604020202020204" pitchFamily="34" charset="0"/>
              </a:rPr>
              <a:t>: </a:t>
            </a:r>
            <a:r>
              <a:rPr lang="it-IT" sz="1400" b="1" dirty="0">
                <a:solidFill>
                  <a:schemeClr val="bg1"/>
                </a:solidFill>
                <a:latin typeface="Arial" panose="020B0604020202020204" pitchFamily="34" charset="0"/>
                <a:cs typeface="Arial" panose="020B0604020202020204" pitchFamily="34" charset="0"/>
                <a:hlinkClick r:id="rId3"/>
              </a:rPr>
              <a:t>https://www.rewardgateway.com</a:t>
            </a:r>
            <a:r>
              <a:rPr lang="it-IT" sz="1400" b="1" dirty="0">
                <a:solidFill>
                  <a:schemeClr val="bg1"/>
                </a:solidFill>
                <a:latin typeface="Arial" panose="020B0604020202020204" pitchFamily="34" charset="0"/>
                <a:cs typeface="Arial" panose="020B0604020202020204" pitchFamily="34" charset="0"/>
              </a:rPr>
              <a:t>  (</a:t>
            </a:r>
            <a:r>
              <a:rPr lang="it-IT" sz="1400" b="1" dirty="0" err="1">
                <a:solidFill>
                  <a:schemeClr val="bg1"/>
                </a:solidFill>
                <a:latin typeface="Arial" panose="020B0604020202020204" pitchFamily="34" charset="0"/>
                <a:cs typeface="Arial" panose="020B0604020202020204" pitchFamily="34" charset="0"/>
              </a:rPr>
              <a:t>Accessed</a:t>
            </a:r>
            <a:r>
              <a:rPr lang="it-IT" sz="1400" b="1" dirty="0">
                <a:solidFill>
                  <a:schemeClr val="bg1"/>
                </a:solidFill>
                <a:latin typeface="Arial" panose="020B0604020202020204" pitchFamily="34" charset="0"/>
                <a:cs typeface="Arial" panose="020B0604020202020204" pitchFamily="34" charset="0"/>
              </a:rPr>
              <a:t>: 13 </a:t>
            </a:r>
            <a:r>
              <a:rPr lang="it-IT" sz="1400" b="1" dirty="0" err="1">
                <a:solidFill>
                  <a:schemeClr val="bg1"/>
                </a:solidFill>
                <a:latin typeface="Arial" panose="020B0604020202020204" pitchFamily="34" charset="0"/>
                <a:cs typeface="Arial" panose="020B0604020202020204" pitchFamily="34" charset="0"/>
              </a:rPr>
              <a:t>October</a:t>
            </a:r>
            <a:r>
              <a:rPr lang="it-IT" sz="1400" b="1" dirty="0">
                <a:solidFill>
                  <a:schemeClr val="bg1"/>
                </a:solidFill>
                <a:latin typeface="Arial" panose="020B0604020202020204" pitchFamily="34" charset="0"/>
                <a:cs typeface="Arial" panose="020B0604020202020204" pitchFamily="34" charset="0"/>
              </a:rPr>
              <a:t> 2025).</a:t>
            </a:r>
          </a:p>
          <a:p>
            <a:pPr marL="342900" indent="-342900">
              <a:buFont typeface="+mj-lt"/>
              <a:buAutoNum type="arabicPeriod"/>
            </a:pPr>
            <a:r>
              <a:rPr lang="it-IT" sz="1400" b="1" dirty="0">
                <a:solidFill>
                  <a:schemeClr val="bg1"/>
                </a:solidFill>
                <a:latin typeface="Arial" panose="020B0604020202020204" pitchFamily="34" charset="0"/>
                <a:cs typeface="Arial" panose="020B0604020202020204" pitchFamily="34" charset="0"/>
              </a:rPr>
              <a:t>Taylor, S. (2014) </a:t>
            </a:r>
            <a:r>
              <a:rPr lang="it-IT" sz="1400" b="1" i="1" dirty="0" err="1">
                <a:solidFill>
                  <a:schemeClr val="bg1"/>
                </a:solidFill>
                <a:latin typeface="Arial" panose="020B0604020202020204" pitchFamily="34" charset="0"/>
                <a:cs typeface="Arial" panose="020B0604020202020204" pitchFamily="34" charset="0"/>
              </a:rPr>
              <a:t>Resourcing</a:t>
            </a:r>
            <a:r>
              <a:rPr lang="it-IT" sz="1400" b="1" i="1" dirty="0">
                <a:solidFill>
                  <a:schemeClr val="bg1"/>
                </a:solidFill>
                <a:latin typeface="Arial" panose="020B0604020202020204" pitchFamily="34" charset="0"/>
                <a:cs typeface="Arial" panose="020B0604020202020204" pitchFamily="34" charset="0"/>
              </a:rPr>
              <a:t> and talent management</a:t>
            </a:r>
            <a:r>
              <a:rPr lang="it-IT" sz="1400" b="1" dirty="0">
                <a:solidFill>
                  <a:schemeClr val="bg1"/>
                </a:solidFill>
                <a:latin typeface="Arial" panose="020B0604020202020204" pitchFamily="34" charset="0"/>
                <a:cs typeface="Arial" panose="020B0604020202020204" pitchFamily="34" charset="0"/>
              </a:rPr>
              <a:t>. 6th </a:t>
            </a:r>
            <a:r>
              <a:rPr lang="it-IT" sz="1400" b="1" dirty="0" err="1">
                <a:solidFill>
                  <a:schemeClr val="bg1"/>
                </a:solidFill>
                <a:latin typeface="Arial" panose="020B0604020202020204" pitchFamily="34" charset="0"/>
                <a:cs typeface="Arial" panose="020B0604020202020204" pitchFamily="34" charset="0"/>
              </a:rPr>
              <a:t>edn</a:t>
            </a:r>
            <a:r>
              <a:rPr lang="it-IT" sz="1400" b="1" dirty="0">
                <a:solidFill>
                  <a:schemeClr val="bg1"/>
                </a:solidFill>
                <a:latin typeface="Arial" panose="020B0604020202020204" pitchFamily="34" charset="0"/>
                <a:cs typeface="Arial" panose="020B0604020202020204" pitchFamily="34" charset="0"/>
              </a:rPr>
              <a:t>. London: CIPD.</a:t>
            </a:r>
          </a:p>
        </p:txBody>
      </p:sp>
    </p:spTree>
    <p:extLst>
      <p:ext uri="{BB962C8B-B14F-4D97-AF65-F5344CB8AC3E}">
        <p14:creationId xmlns:p14="http://schemas.microsoft.com/office/powerpoint/2010/main" val="4264148620"/>
      </p:ext>
    </p:extLst>
  </p:cSld>
  <p:clrMapOvr>
    <a:masterClrMapping/>
  </p:clrMapOvr>
</p:sld>
</file>

<file path=ppt/theme/theme1.xml><?xml version="1.0" encoding="utf-8"?>
<a:theme xmlns:a="http://schemas.openxmlformats.org/drawingml/2006/main" name="Personalizzata">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72332794_TF78853419_Win32" id="{3ED6E92A-08EA-49C8-8CDD-3C359BC72750}" vid="{18A8D122-DF74-4B77-85CD-55A103CD41CE}"/>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21FFAC0-05A2-416A-B06C-C248395482CF}">
  <ds:schemaRefs>
    <ds:schemaRef ds:uri="http://schemas.microsoft.com/sharepoint/v3/contenttype/forms"/>
  </ds:schemaRefs>
</ds:datastoreItem>
</file>

<file path=customXml/itemProps2.xml><?xml version="1.0" encoding="utf-8"?>
<ds:datastoreItem xmlns:ds="http://schemas.openxmlformats.org/officeDocument/2006/customXml" ds:itemID="{4F4B194E-8B30-4377-8C59-ECFB902D2A2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92DB9E12-8AC3-4138-BF4D-720A5525AB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Presentazione annuale geometrica</Template>
  <TotalTime>0</TotalTime>
  <Words>2444</Words>
  <Application>Microsoft Office PowerPoint</Application>
  <PresentationFormat>Widescreen</PresentationFormat>
  <Paragraphs>186</Paragraphs>
  <Slides>15</Slides>
  <Notes>14</Notes>
  <HiddenSlides>0</HiddenSlides>
  <MMClips>0</MMClips>
  <ScaleCrop>false</ScaleCrop>
  <HeadingPairs>
    <vt:vector size="6" baseType="variant">
      <vt:variant>
        <vt:lpstr>Caratteri utilizzati</vt:lpstr>
      </vt:variant>
      <vt:variant>
        <vt:i4>4</vt:i4>
      </vt:variant>
      <vt:variant>
        <vt:lpstr>Tema</vt:lpstr>
      </vt:variant>
      <vt:variant>
        <vt:i4>1</vt:i4>
      </vt:variant>
      <vt:variant>
        <vt:lpstr>Titoli diapositive</vt:lpstr>
      </vt:variant>
      <vt:variant>
        <vt:i4>15</vt:i4>
      </vt:variant>
    </vt:vector>
  </HeadingPairs>
  <TitlesOfParts>
    <vt:vector size="20" baseType="lpstr">
      <vt:lpstr>Arial</vt:lpstr>
      <vt:lpstr>Calibri</vt:lpstr>
      <vt:lpstr>Franklin Gothic Book</vt:lpstr>
      <vt:lpstr>Franklin Gothic Demi</vt:lpstr>
      <vt:lpstr>Personalizzata</vt:lpstr>
      <vt:lpstr>Recruitment and Selection for a Business Transformation Project</vt:lpstr>
      <vt:lpstr>Cover Page</vt:lpstr>
      <vt:lpstr>Table of Contents</vt:lpstr>
      <vt:lpstr>INTRODUCTION</vt:lpstr>
      <vt:lpstr>Company Overview: Heineken UK</vt:lpstr>
      <vt:lpstr>Recruitment Process</vt:lpstr>
      <vt:lpstr>Job Analysis and Description Example</vt:lpstr>
      <vt:lpstr>Person Specification Example</vt:lpstr>
      <vt:lpstr>Types of Interviews (1): Structured Interview</vt:lpstr>
      <vt:lpstr>Types of Interviews (2): Competency-Based Interview</vt:lpstr>
      <vt:lpstr>Types of Interviews (3): Panel or Virtual Interview</vt:lpstr>
      <vt:lpstr>Questioning Techniques</vt:lpstr>
      <vt:lpstr>Face-to-Face vs Online Interview</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GEORGIANA RAMONA Vasiliu</dc:creator>
  <cp:lastModifiedBy>GEORGIANA RAMONA Vasiliu</cp:lastModifiedBy>
  <cp:revision>13</cp:revision>
  <dcterms:created xsi:type="dcterms:W3CDTF">2025-10-13T09:47:38Z</dcterms:created>
  <dcterms:modified xsi:type="dcterms:W3CDTF">2025-10-13T11:56:58Z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