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5"/>
  </p:notesMasterIdLst>
  <p:sldIdLst>
    <p:sldId id="259" r:id="rId2"/>
    <p:sldId id="258" r:id="rId3"/>
    <p:sldId id="260" r:id="rId4"/>
    <p:sldId id="270" r:id="rId5"/>
    <p:sldId id="261" r:id="rId6"/>
    <p:sldId id="278" r:id="rId7"/>
    <p:sldId id="262" r:id="rId8"/>
    <p:sldId id="263" r:id="rId9"/>
    <p:sldId id="264" r:id="rId10"/>
    <p:sldId id="265" r:id="rId11"/>
    <p:sldId id="269" r:id="rId12"/>
    <p:sldId id="271" r:id="rId13"/>
    <p:sldId id="268" r:id="rId14"/>
    <p:sldId id="272" r:id="rId15"/>
    <p:sldId id="273" r:id="rId16"/>
    <p:sldId id="276" r:id="rId17"/>
    <p:sldId id="275" r:id="rId18"/>
    <p:sldId id="279" r:id="rId19"/>
    <p:sldId id="280" r:id="rId20"/>
    <p:sldId id="282" r:id="rId21"/>
    <p:sldId id="281" r:id="rId22"/>
    <p:sldId id="283" r:id="rId23"/>
    <p:sldId id="28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C39D09-4323-7E8D-3375-959A8C965814}" v="1305" dt="2021-03-24T21:26:48.3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730" autoAdjust="0"/>
  </p:normalViewPr>
  <p:slideViewPr>
    <p:cSldViewPr snapToGrid="0">
      <p:cViewPr varScale="1">
        <p:scale>
          <a:sx n="65" d="100"/>
          <a:sy n="65" d="100"/>
        </p:scale>
        <p:origin x="91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894146-2DAF-4E88-B770-D4DDE24A4D6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02F449B-2A5C-4653-9FE8-53795A90F83A}">
      <dgm:prSet/>
      <dgm:spPr/>
      <dgm:t>
        <a:bodyPr/>
        <a:lstStyle/>
        <a:p>
          <a:r>
            <a:rPr lang="en-GB" dirty="0"/>
            <a:t>Understand the requirements for a successful plea of insanity</a:t>
          </a:r>
          <a:endParaRPr lang="en-US" dirty="0"/>
        </a:p>
      </dgm:t>
    </dgm:pt>
    <dgm:pt modelId="{19252822-6CF6-46B7-B1FD-927E83D80105}" type="parTrans" cxnId="{5BE7D3AC-6A58-45B8-BC74-5AE7560239E6}">
      <dgm:prSet/>
      <dgm:spPr/>
      <dgm:t>
        <a:bodyPr/>
        <a:lstStyle/>
        <a:p>
          <a:endParaRPr lang="en-US"/>
        </a:p>
      </dgm:t>
    </dgm:pt>
    <dgm:pt modelId="{A35E7CCF-39B6-4B45-99E9-3A226D02F3D2}" type="sibTrans" cxnId="{5BE7D3AC-6A58-45B8-BC74-5AE7560239E6}">
      <dgm:prSet/>
      <dgm:spPr/>
      <dgm:t>
        <a:bodyPr/>
        <a:lstStyle/>
        <a:p>
          <a:endParaRPr lang="en-US"/>
        </a:p>
      </dgm:t>
    </dgm:pt>
    <dgm:pt modelId="{E2A148E0-09BC-451B-A89F-F8B9E4FABF72}">
      <dgm:prSet/>
      <dgm:spPr/>
      <dgm:t>
        <a:bodyPr/>
        <a:lstStyle/>
        <a:p>
          <a:r>
            <a:rPr lang="en-GB" dirty="0"/>
            <a:t>Understand the requirements for a successful plea of automatism</a:t>
          </a:r>
          <a:endParaRPr lang="en-US" dirty="0"/>
        </a:p>
      </dgm:t>
    </dgm:pt>
    <dgm:pt modelId="{312567F6-C3D0-4D59-ACB8-F90D2C2BF167}" type="parTrans" cxnId="{435C1838-D703-44BC-A29A-FFB8CB1EB2D9}">
      <dgm:prSet/>
      <dgm:spPr/>
      <dgm:t>
        <a:bodyPr/>
        <a:lstStyle/>
        <a:p>
          <a:endParaRPr lang="en-US"/>
        </a:p>
      </dgm:t>
    </dgm:pt>
    <dgm:pt modelId="{0A322E8F-5E23-40C2-A4BF-9634B2594D30}" type="sibTrans" cxnId="{435C1838-D703-44BC-A29A-FFB8CB1EB2D9}">
      <dgm:prSet/>
      <dgm:spPr/>
      <dgm:t>
        <a:bodyPr/>
        <a:lstStyle/>
        <a:p>
          <a:endParaRPr lang="en-US"/>
        </a:p>
      </dgm:t>
    </dgm:pt>
    <dgm:pt modelId="{AAA963ED-9927-4A48-9D89-C7778797C1E5}">
      <dgm:prSet phldr="0"/>
      <dgm:spPr/>
      <dgm:t>
        <a:bodyPr/>
        <a:lstStyle/>
        <a:p>
          <a:pPr rtl="0"/>
          <a:r>
            <a:rPr lang="en-GB" dirty="0">
              <a:latin typeface="Corbel" panose="020B0503020204020204"/>
            </a:rPr>
            <a:t>Understand the requirements for a successful plea of intoxication</a:t>
          </a:r>
        </a:p>
      </dgm:t>
    </dgm:pt>
    <dgm:pt modelId="{8C2D9B77-5421-4F2D-8FC8-F6D99E3BC8ED}" type="parTrans" cxnId="{85F06916-6F56-445A-9965-C897E1E59DB0}">
      <dgm:prSet/>
      <dgm:spPr/>
    </dgm:pt>
    <dgm:pt modelId="{3FFA2ECE-49D8-47BD-981B-6DCC7043BDC3}" type="sibTrans" cxnId="{85F06916-6F56-445A-9965-C897E1E59DB0}">
      <dgm:prSet/>
      <dgm:spPr/>
    </dgm:pt>
    <dgm:pt modelId="{9C893571-D22B-4229-B0BA-881F045740C9}" type="pres">
      <dgm:prSet presAssocID="{09894146-2DAF-4E88-B770-D4DDE24A4D63}" presName="hierChild1" presStyleCnt="0">
        <dgm:presLayoutVars>
          <dgm:chPref val="1"/>
          <dgm:dir/>
          <dgm:animOne val="branch"/>
          <dgm:animLvl val="lvl"/>
          <dgm:resizeHandles/>
        </dgm:presLayoutVars>
      </dgm:prSet>
      <dgm:spPr/>
    </dgm:pt>
    <dgm:pt modelId="{2E334A10-620A-4EB2-A4BE-00F8C1593A57}" type="pres">
      <dgm:prSet presAssocID="{F02F449B-2A5C-4653-9FE8-53795A90F83A}" presName="hierRoot1" presStyleCnt="0"/>
      <dgm:spPr/>
    </dgm:pt>
    <dgm:pt modelId="{B84DD43A-E32A-439C-A996-00F88B2120A5}" type="pres">
      <dgm:prSet presAssocID="{F02F449B-2A5C-4653-9FE8-53795A90F83A}" presName="composite" presStyleCnt="0"/>
      <dgm:spPr/>
    </dgm:pt>
    <dgm:pt modelId="{F70BD026-A8B9-45A4-9581-10ED3DA07CBA}" type="pres">
      <dgm:prSet presAssocID="{F02F449B-2A5C-4653-9FE8-53795A90F83A}" presName="background" presStyleLbl="node0" presStyleIdx="0" presStyleCnt="3"/>
      <dgm:spPr/>
    </dgm:pt>
    <dgm:pt modelId="{297562EC-BDC2-4ABA-82FB-224734311B5B}" type="pres">
      <dgm:prSet presAssocID="{F02F449B-2A5C-4653-9FE8-53795A90F83A}" presName="text" presStyleLbl="fgAcc0" presStyleIdx="0" presStyleCnt="3">
        <dgm:presLayoutVars>
          <dgm:chPref val="3"/>
        </dgm:presLayoutVars>
      </dgm:prSet>
      <dgm:spPr/>
    </dgm:pt>
    <dgm:pt modelId="{7AAA3FDA-B2A9-4224-8AE9-BBD65602ACD2}" type="pres">
      <dgm:prSet presAssocID="{F02F449B-2A5C-4653-9FE8-53795A90F83A}" presName="hierChild2" presStyleCnt="0"/>
      <dgm:spPr/>
    </dgm:pt>
    <dgm:pt modelId="{47A964F7-74FA-4794-85B8-C22A64A232E3}" type="pres">
      <dgm:prSet presAssocID="{E2A148E0-09BC-451B-A89F-F8B9E4FABF72}" presName="hierRoot1" presStyleCnt="0"/>
      <dgm:spPr/>
    </dgm:pt>
    <dgm:pt modelId="{725D701A-1C16-4A3C-9B81-3FD69C626ABF}" type="pres">
      <dgm:prSet presAssocID="{E2A148E0-09BC-451B-A89F-F8B9E4FABF72}" presName="composite" presStyleCnt="0"/>
      <dgm:spPr/>
    </dgm:pt>
    <dgm:pt modelId="{43880FC1-50F5-4581-A4AC-B97A0D1E8979}" type="pres">
      <dgm:prSet presAssocID="{E2A148E0-09BC-451B-A89F-F8B9E4FABF72}" presName="background" presStyleLbl="node0" presStyleIdx="1" presStyleCnt="3"/>
      <dgm:spPr/>
    </dgm:pt>
    <dgm:pt modelId="{A6C322BF-98C5-4B6B-853E-D92C858D5D83}" type="pres">
      <dgm:prSet presAssocID="{E2A148E0-09BC-451B-A89F-F8B9E4FABF72}" presName="text" presStyleLbl="fgAcc0" presStyleIdx="1" presStyleCnt="3">
        <dgm:presLayoutVars>
          <dgm:chPref val="3"/>
        </dgm:presLayoutVars>
      </dgm:prSet>
      <dgm:spPr/>
    </dgm:pt>
    <dgm:pt modelId="{85009716-8DC4-4174-B163-89242B43E98F}" type="pres">
      <dgm:prSet presAssocID="{E2A148E0-09BC-451B-A89F-F8B9E4FABF72}" presName="hierChild2" presStyleCnt="0"/>
      <dgm:spPr/>
    </dgm:pt>
    <dgm:pt modelId="{393FA1C9-0B97-4AE8-98BB-E2BE9DF0BB05}" type="pres">
      <dgm:prSet presAssocID="{AAA963ED-9927-4A48-9D89-C7778797C1E5}" presName="hierRoot1" presStyleCnt="0"/>
      <dgm:spPr/>
    </dgm:pt>
    <dgm:pt modelId="{0179C29E-C17A-4E15-AD28-DD3FC601AAB3}" type="pres">
      <dgm:prSet presAssocID="{AAA963ED-9927-4A48-9D89-C7778797C1E5}" presName="composite" presStyleCnt="0"/>
      <dgm:spPr/>
    </dgm:pt>
    <dgm:pt modelId="{AB578343-706B-4C83-9190-CBA16B376E6A}" type="pres">
      <dgm:prSet presAssocID="{AAA963ED-9927-4A48-9D89-C7778797C1E5}" presName="background" presStyleLbl="node0" presStyleIdx="2" presStyleCnt="3"/>
      <dgm:spPr/>
    </dgm:pt>
    <dgm:pt modelId="{3CDEDE78-BE21-4803-84CA-073587D8E344}" type="pres">
      <dgm:prSet presAssocID="{AAA963ED-9927-4A48-9D89-C7778797C1E5}" presName="text" presStyleLbl="fgAcc0" presStyleIdx="2" presStyleCnt="3">
        <dgm:presLayoutVars>
          <dgm:chPref val="3"/>
        </dgm:presLayoutVars>
      </dgm:prSet>
      <dgm:spPr/>
    </dgm:pt>
    <dgm:pt modelId="{D2AFC3A8-A170-4C88-B313-D0E147384B5D}" type="pres">
      <dgm:prSet presAssocID="{AAA963ED-9927-4A48-9D89-C7778797C1E5}" presName="hierChild2" presStyleCnt="0"/>
      <dgm:spPr/>
    </dgm:pt>
  </dgm:ptLst>
  <dgm:cxnLst>
    <dgm:cxn modelId="{71C12004-22C5-4EA5-BD0A-E4330C4D4AB6}" type="presOf" srcId="{09894146-2DAF-4E88-B770-D4DDE24A4D63}" destId="{9C893571-D22B-4229-B0BA-881F045740C9}" srcOrd="0" destOrd="0" presId="urn:microsoft.com/office/officeart/2005/8/layout/hierarchy1"/>
    <dgm:cxn modelId="{85F06916-6F56-445A-9965-C897E1E59DB0}" srcId="{09894146-2DAF-4E88-B770-D4DDE24A4D63}" destId="{AAA963ED-9927-4A48-9D89-C7778797C1E5}" srcOrd="2" destOrd="0" parTransId="{8C2D9B77-5421-4F2D-8FC8-F6D99E3BC8ED}" sibTransId="{3FFA2ECE-49D8-47BD-981B-6DCC7043BDC3}"/>
    <dgm:cxn modelId="{435C1838-D703-44BC-A29A-FFB8CB1EB2D9}" srcId="{09894146-2DAF-4E88-B770-D4DDE24A4D63}" destId="{E2A148E0-09BC-451B-A89F-F8B9E4FABF72}" srcOrd="1" destOrd="0" parTransId="{312567F6-C3D0-4D59-ACB8-F90D2C2BF167}" sibTransId="{0A322E8F-5E23-40C2-A4BF-9634B2594D30}"/>
    <dgm:cxn modelId="{1A6AFE39-84A3-49BC-A322-6D4D73E93240}" type="presOf" srcId="{E2A148E0-09BC-451B-A89F-F8B9E4FABF72}" destId="{A6C322BF-98C5-4B6B-853E-D92C858D5D83}" srcOrd="0" destOrd="0" presId="urn:microsoft.com/office/officeart/2005/8/layout/hierarchy1"/>
    <dgm:cxn modelId="{5BE7D3AC-6A58-45B8-BC74-5AE7560239E6}" srcId="{09894146-2DAF-4E88-B770-D4DDE24A4D63}" destId="{F02F449B-2A5C-4653-9FE8-53795A90F83A}" srcOrd="0" destOrd="0" parTransId="{19252822-6CF6-46B7-B1FD-927E83D80105}" sibTransId="{A35E7CCF-39B6-4B45-99E9-3A226D02F3D2}"/>
    <dgm:cxn modelId="{5454B3C8-A247-4AEE-B076-80BE55DB22EF}" type="presOf" srcId="{AAA963ED-9927-4A48-9D89-C7778797C1E5}" destId="{3CDEDE78-BE21-4803-84CA-073587D8E344}" srcOrd="0" destOrd="0" presId="urn:microsoft.com/office/officeart/2005/8/layout/hierarchy1"/>
    <dgm:cxn modelId="{01A67AF6-25D4-406E-AF97-8C0B2FC23BCC}" type="presOf" srcId="{F02F449B-2A5C-4653-9FE8-53795A90F83A}" destId="{297562EC-BDC2-4ABA-82FB-224734311B5B}" srcOrd="0" destOrd="0" presId="urn:microsoft.com/office/officeart/2005/8/layout/hierarchy1"/>
    <dgm:cxn modelId="{DF034587-AF10-4F3D-8C6E-DA65DB509C3C}" type="presParOf" srcId="{9C893571-D22B-4229-B0BA-881F045740C9}" destId="{2E334A10-620A-4EB2-A4BE-00F8C1593A57}" srcOrd="0" destOrd="0" presId="urn:microsoft.com/office/officeart/2005/8/layout/hierarchy1"/>
    <dgm:cxn modelId="{DB6D836B-0624-4ECB-B7F3-0CD8621E7858}" type="presParOf" srcId="{2E334A10-620A-4EB2-A4BE-00F8C1593A57}" destId="{B84DD43A-E32A-439C-A996-00F88B2120A5}" srcOrd="0" destOrd="0" presId="urn:microsoft.com/office/officeart/2005/8/layout/hierarchy1"/>
    <dgm:cxn modelId="{F1895438-9A99-46B8-8D55-73A040B8ED40}" type="presParOf" srcId="{B84DD43A-E32A-439C-A996-00F88B2120A5}" destId="{F70BD026-A8B9-45A4-9581-10ED3DA07CBA}" srcOrd="0" destOrd="0" presId="urn:microsoft.com/office/officeart/2005/8/layout/hierarchy1"/>
    <dgm:cxn modelId="{9690D705-667D-4D2D-AAB3-787E02068C48}" type="presParOf" srcId="{B84DD43A-E32A-439C-A996-00F88B2120A5}" destId="{297562EC-BDC2-4ABA-82FB-224734311B5B}" srcOrd="1" destOrd="0" presId="urn:microsoft.com/office/officeart/2005/8/layout/hierarchy1"/>
    <dgm:cxn modelId="{F2B045FF-B658-4214-A39B-3B6FCB2D9E4E}" type="presParOf" srcId="{2E334A10-620A-4EB2-A4BE-00F8C1593A57}" destId="{7AAA3FDA-B2A9-4224-8AE9-BBD65602ACD2}" srcOrd="1" destOrd="0" presId="urn:microsoft.com/office/officeart/2005/8/layout/hierarchy1"/>
    <dgm:cxn modelId="{F238D781-CE79-405C-B948-78136FB10F71}" type="presParOf" srcId="{9C893571-D22B-4229-B0BA-881F045740C9}" destId="{47A964F7-74FA-4794-85B8-C22A64A232E3}" srcOrd="1" destOrd="0" presId="urn:microsoft.com/office/officeart/2005/8/layout/hierarchy1"/>
    <dgm:cxn modelId="{E55CD33E-2580-4063-A155-9865FCB70742}" type="presParOf" srcId="{47A964F7-74FA-4794-85B8-C22A64A232E3}" destId="{725D701A-1C16-4A3C-9B81-3FD69C626ABF}" srcOrd="0" destOrd="0" presId="urn:microsoft.com/office/officeart/2005/8/layout/hierarchy1"/>
    <dgm:cxn modelId="{FA69A9DA-FD8A-46F2-8BE8-242C72213B9E}" type="presParOf" srcId="{725D701A-1C16-4A3C-9B81-3FD69C626ABF}" destId="{43880FC1-50F5-4581-A4AC-B97A0D1E8979}" srcOrd="0" destOrd="0" presId="urn:microsoft.com/office/officeart/2005/8/layout/hierarchy1"/>
    <dgm:cxn modelId="{DF680C9F-719E-4F00-A28F-40A1D42CEFEE}" type="presParOf" srcId="{725D701A-1C16-4A3C-9B81-3FD69C626ABF}" destId="{A6C322BF-98C5-4B6B-853E-D92C858D5D83}" srcOrd="1" destOrd="0" presId="urn:microsoft.com/office/officeart/2005/8/layout/hierarchy1"/>
    <dgm:cxn modelId="{A9E26C10-7316-4654-9E68-049E48F982CD}" type="presParOf" srcId="{47A964F7-74FA-4794-85B8-C22A64A232E3}" destId="{85009716-8DC4-4174-B163-89242B43E98F}" srcOrd="1" destOrd="0" presId="urn:microsoft.com/office/officeart/2005/8/layout/hierarchy1"/>
    <dgm:cxn modelId="{1E0B6FF5-681D-4AE4-8850-B663B9F7D288}" type="presParOf" srcId="{9C893571-D22B-4229-B0BA-881F045740C9}" destId="{393FA1C9-0B97-4AE8-98BB-E2BE9DF0BB05}" srcOrd="2" destOrd="0" presId="urn:microsoft.com/office/officeart/2005/8/layout/hierarchy1"/>
    <dgm:cxn modelId="{A6FBCA8E-43B3-45E2-9FF1-557519636D62}" type="presParOf" srcId="{393FA1C9-0B97-4AE8-98BB-E2BE9DF0BB05}" destId="{0179C29E-C17A-4E15-AD28-DD3FC601AAB3}" srcOrd="0" destOrd="0" presId="urn:microsoft.com/office/officeart/2005/8/layout/hierarchy1"/>
    <dgm:cxn modelId="{3A84FF34-0341-497D-BFDB-41E039CE927F}" type="presParOf" srcId="{0179C29E-C17A-4E15-AD28-DD3FC601AAB3}" destId="{AB578343-706B-4C83-9190-CBA16B376E6A}" srcOrd="0" destOrd="0" presId="urn:microsoft.com/office/officeart/2005/8/layout/hierarchy1"/>
    <dgm:cxn modelId="{10C0668F-8A95-41CB-8BE4-EAC6EE35D7A2}" type="presParOf" srcId="{0179C29E-C17A-4E15-AD28-DD3FC601AAB3}" destId="{3CDEDE78-BE21-4803-84CA-073587D8E344}" srcOrd="1" destOrd="0" presId="urn:microsoft.com/office/officeart/2005/8/layout/hierarchy1"/>
    <dgm:cxn modelId="{87E5233A-9BFB-464D-A22E-0948C086C5A7}" type="presParOf" srcId="{393FA1C9-0B97-4AE8-98BB-E2BE9DF0BB05}" destId="{D2AFC3A8-A170-4C88-B313-D0E147384B5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6266E8-1FDD-4B7D-8F09-69024817F26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D5192A3-42EA-4DD4-A779-B8F4D8289E4A}">
      <dgm:prSet/>
      <dgm:spPr/>
      <dgm:t>
        <a:bodyPr/>
        <a:lstStyle/>
        <a:p>
          <a:r>
            <a:rPr lang="en-GB"/>
            <a:t>Not guilty by reason of Insanity  (Trial of Lunatics Act 1883, as amended by the Criminal Procedure (Insanity) Act 1964</a:t>
          </a:r>
          <a:endParaRPr lang="en-US"/>
        </a:p>
      </dgm:t>
    </dgm:pt>
    <dgm:pt modelId="{2C9ACDF4-5602-4B47-97CF-E5E2E068541F}" type="parTrans" cxnId="{F8898E57-6C9C-4D94-A6FF-094915390254}">
      <dgm:prSet/>
      <dgm:spPr/>
      <dgm:t>
        <a:bodyPr/>
        <a:lstStyle/>
        <a:p>
          <a:endParaRPr lang="en-US"/>
        </a:p>
      </dgm:t>
    </dgm:pt>
    <dgm:pt modelId="{464F3754-1AF8-4864-9741-C309CDB12F8F}" type="sibTrans" cxnId="{F8898E57-6C9C-4D94-A6FF-094915390254}">
      <dgm:prSet/>
      <dgm:spPr/>
      <dgm:t>
        <a:bodyPr/>
        <a:lstStyle/>
        <a:p>
          <a:endParaRPr lang="en-US"/>
        </a:p>
      </dgm:t>
    </dgm:pt>
    <dgm:pt modelId="{A0A7021B-BFB1-49DB-8777-1ECB7A1B1CD6}">
      <dgm:prSet/>
      <dgm:spPr/>
      <dgm:t>
        <a:bodyPr/>
        <a:lstStyle/>
        <a:p>
          <a:r>
            <a:rPr lang="en-GB"/>
            <a:t>The judge may make any of the following orders specified in s.5 CP(I)A 1964</a:t>
          </a:r>
          <a:endParaRPr lang="en-US"/>
        </a:p>
      </dgm:t>
    </dgm:pt>
    <dgm:pt modelId="{457ADC71-66E6-4869-A1CB-A5D1FB8F8103}" type="parTrans" cxnId="{58832925-63E1-44FE-8349-3E9AD609A6B4}">
      <dgm:prSet/>
      <dgm:spPr/>
      <dgm:t>
        <a:bodyPr/>
        <a:lstStyle/>
        <a:p>
          <a:endParaRPr lang="en-US"/>
        </a:p>
      </dgm:t>
    </dgm:pt>
    <dgm:pt modelId="{141155AD-0310-46A2-BA9B-5F14EE7AC192}" type="sibTrans" cxnId="{58832925-63E1-44FE-8349-3E9AD609A6B4}">
      <dgm:prSet/>
      <dgm:spPr/>
      <dgm:t>
        <a:bodyPr/>
        <a:lstStyle/>
        <a:p>
          <a:endParaRPr lang="en-US"/>
        </a:p>
      </dgm:t>
    </dgm:pt>
    <dgm:pt modelId="{B1743EDC-49D7-4C1B-BC4E-1F4CB257C217}">
      <dgm:prSet/>
      <dgm:spPr/>
      <dgm:t>
        <a:bodyPr/>
        <a:lstStyle/>
        <a:p>
          <a:r>
            <a:rPr lang="en-GB"/>
            <a:t>A) a hospital order </a:t>
          </a:r>
          <a:endParaRPr lang="en-US"/>
        </a:p>
      </dgm:t>
    </dgm:pt>
    <dgm:pt modelId="{40D6B68D-5ECE-47FF-8EB2-AF2BC1A37FAA}" type="parTrans" cxnId="{BF7B0301-582F-4EFA-8DF9-3828FC1CC2AD}">
      <dgm:prSet/>
      <dgm:spPr/>
      <dgm:t>
        <a:bodyPr/>
        <a:lstStyle/>
        <a:p>
          <a:endParaRPr lang="en-US"/>
        </a:p>
      </dgm:t>
    </dgm:pt>
    <dgm:pt modelId="{89E3AE7A-0F7E-4DAB-AF4E-25CCC600B00E}" type="sibTrans" cxnId="{BF7B0301-582F-4EFA-8DF9-3828FC1CC2AD}">
      <dgm:prSet/>
      <dgm:spPr/>
      <dgm:t>
        <a:bodyPr/>
        <a:lstStyle/>
        <a:p>
          <a:endParaRPr lang="en-US"/>
        </a:p>
      </dgm:t>
    </dgm:pt>
    <dgm:pt modelId="{D5C939D0-8BAB-407C-ACA6-559E547D1639}">
      <dgm:prSet/>
      <dgm:spPr/>
      <dgm:t>
        <a:bodyPr/>
        <a:lstStyle/>
        <a:p>
          <a:r>
            <a:rPr lang="en-GB"/>
            <a:t>B) a supervision order; or</a:t>
          </a:r>
          <a:endParaRPr lang="en-US"/>
        </a:p>
      </dgm:t>
    </dgm:pt>
    <dgm:pt modelId="{A28CA6FA-AAAE-400E-BA36-43562D1E98BD}" type="parTrans" cxnId="{BE16DDF6-E4E1-4712-9280-30419934E9EF}">
      <dgm:prSet/>
      <dgm:spPr/>
      <dgm:t>
        <a:bodyPr/>
        <a:lstStyle/>
        <a:p>
          <a:endParaRPr lang="en-US"/>
        </a:p>
      </dgm:t>
    </dgm:pt>
    <dgm:pt modelId="{DA285255-BE21-40BD-9B40-6F365EF6726B}" type="sibTrans" cxnId="{BE16DDF6-E4E1-4712-9280-30419934E9EF}">
      <dgm:prSet/>
      <dgm:spPr/>
      <dgm:t>
        <a:bodyPr/>
        <a:lstStyle/>
        <a:p>
          <a:endParaRPr lang="en-US"/>
        </a:p>
      </dgm:t>
    </dgm:pt>
    <dgm:pt modelId="{B03E0B20-C346-4E4D-BB07-896AFC8C5398}">
      <dgm:prSet/>
      <dgm:spPr/>
      <dgm:t>
        <a:bodyPr/>
        <a:lstStyle/>
        <a:p>
          <a:r>
            <a:rPr lang="en-GB"/>
            <a:t>C) an order for their absolute discharge</a:t>
          </a:r>
          <a:endParaRPr lang="en-US"/>
        </a:p>
      </dgm:t>
    </dgm:pt>
    <dgm:pt modelId="{EEB6C90C-0403-4E37-97F7-10F94D7813EC}" type="parTrans" cxnId="{F60CD14D-CE6B-463E-9C23-746FA31574BE}">
      <dgm:prSet/>
      <dgm:spPr/>
      <dgm:t>
        <a:bodyPr/>
        <a:lstStyle/>
        <a:p>
          <a:endParaRPr lang="en-US"/>
        </a:p>
      </dgm:t>
    </dgm:pt>
    <dgm:pt modelId="{62476788-1929-45EC-8E64-29995F8BE3EA}" type="sibTrans" cxnId="{F60CD14D-CE6B-463E-9C23-746FA31574BE}">
      <dgm:prSet/>
      <dgm:spPr/>
      <dgm:t>
        <a:bodyPr/>
        <a:lstStyle/>
        <a:p>
          <a:endParaRPr lang="en-US"/>
        </a:p>
      </dgm:t>
    </dgm:pt>
    <dgm:pt modelId="{F65824C4-73EB-48DE-BBDC-FA49DF128441}" type="pres">
      <dgm:prSet presAssocID="{5D6266E8-1FDD-4B7D-8F09-69024817F263}" presName="linear" presStyleCnt="0">
        <dgm:presLayoutVars>
          <dgm:animLvl val="lvl"/>
          <dgm:resizeHandles val="exact"/>
        </dgm:presLayoutVars>
      </dgm:prSet>
      <dgm:spPr/>
    </dgm:pt>
    <dgm:pt modelId="{6D003EBF-A768-4BAD-9AB8-D8EFF49D7EC6}" type="pres">
      <dgm:prSet presAssocID="{9D5192A3-42EA-4DD4-A779-B8F4D8289E4A}" presName="parentText" presStyleLbl="node1" presStyleIdx="0" presStyleCnt="5">
        <dgm:presLayoutVars>
          <dgm:chMax val="0"/>
          <dgm:bulletEnabled val="1"/>
        </dgm:presLayoutVars>
      </dgm:prSet>
      <dgm:spPr/>
    </dgm:pt>
    <dgm:pt modelId="{AC3E511E-6E5F-4757-9057-89DBEEF4EEE9}" type="pres">
      <dgm:prSet presAssocID="{464F3754-1AF8-4864-9741-C309CDB12F8F}" presName="spacer" presStyleCnt="0"/>
      <dgm:spPr/>
    </dgm:pt>
    <dgm:pt modelId="{D5733DBA-217C-449E-8F68-F19DA17E3FB7}" type="pres">
      <dgm:prSet presAssocID="{A0A7021B-BFB1-49DB-8777-1ECB7A1B1CD6}" presName="parentText" presStyleLbl="node1" presStyleIdx="1" presStyleCnt="5">
        <dgm:presLayoutVars>
          <dgm:chMax val="0"/>
          <dgm:bulletEnabled val="1"/>
        </dgm:presLayoutVars>
      </dgm:prSet>
      <dgm:spPr/>
    </dgm:pt>
    <dgm:pt modelId="{2F6236F9-7C0E-41F3-A34E-6143BC443117}" type="pres">
      <dgm:prSet presAssocID="{141155AD-0310-46A2-BA9B-5F14EE7AC192}" presName="spacer" presStyleCnt="0"/>
      <dgm:spPr/>
    </dgm:pt>
    <dgm:pt modelId="{979BCB28-6661-490C-8AA9-766E86FC66CC}" type="pres">
      <dgm:prSet presAssocID="{B1743EDC-49D7-4C1B-BC4E-1F4CB257C217}" presName="parentText" presStyleLbl="node1" presStyleIdx="2" presStyleCnt="5">
        <dgm:presLayoutVars>
          <dgm:chMax val="0"/>
          <dgm:bulletEnabled val="1"/>
        </dgm:presLayoutVars>
      </dgm:prSet>
      <dgm:spPr/>
    </dgm:pt>
    <dgm:pt modelId="{BABE0156-B46B-431F-87DA-2B5713787BA8}" type="pres">
      <dgm:prSet presAssocID="{89E3AE7A-0F7E-4DAB-AF4E-25CCC600B00E}" presName="spacer" presStyleCnt="0"/>
      <dgm:spPr/>
    </dgm:pt>
    <dgm:pt modelId="{DF0171AB-04C3-4966-8D66-0ED6A05F1CAC}" type="pres">
      <dgm:prSet presAssocID="{D5C939D0-8BAB-407C-ACA6-559E547D1639}" presName="parentText" presStyleLbl="node1" presStyleIdx="3" presStyleCnt="5">
        <dgm:presLayoutVars>
          <dgm:chMax val="0"/>
          <dgm:bulletEnabled val="1"/>
        </dgm:presLayoutVars>
      </dgm:prSet>
      <dgm:spPr/>
    </dgm:pt>
    <dgm:pt modelId="{D378B067-9C95-4875-96C9-29C4B1338709}" type="pres">
      <dgm:prSet presAssocID="{DA285255-BE21-40BD-9B40-6F365EF6726B}" presName="spacer" presStyleCnt="0"/>
      <dgm:spPr/>
    </dgm:pt>
    <dgm:pt modelId="{76134079-FD7B-4CC9-8747-7CD0B6C568EA}" type="pres">
      <dgm:prSet presAssocID="{B03E0B20-C346-4E4D-BB07-896AFC8C5398}" presName="parentText" presStyleLbl="node1" presStyleIdx="4" presStyleCnt="5">
        <dgm:presLayoutVars>
          <dgm:chMax val="0"/>
          <dgm:bulletEnabled val="1"/>
        </dgm:presLayoutVars>
      </dgm:prSet>
      <dgm:spPr/>
    </dgm:pt>
  </dgm:ptLst>
  <dgm:cxnLst>
    <dgm:cxn modelId="{BF7B0301-582F-4EFA-8DF9-3828FC1CC2AD}" srcId="{5D6266E8-1FDD-4B7D-8F09-69024817F263}" destId="{B1743EDC-49D7-4C1B-BC4E-1F4CB257C217}" srcOrd="2" destOrd="0" parTransId="{40D6B68D-5ECE-47FF-8EB2-AF2BC1A37FAA}" sibTransId="{89E3AE7A-0F7E-4DAB-AF4E-25CCC600B00E}"/>
    <dgm:cxn modelId="{2128671C-7B3C-4051-9DA2-BCFB1791ABBD}" type="presOf" srcId="{B1743EDC-49D7-4C1B-BC4E-1F4CB257C217}" destId="{979BCB28-6661-490C-8AA9-766E86FC66CC}" srcOrd="0" destOrd="0" presId="urn:microsoft.com/office/officeart/2005/8/layout/vList2"/>
    <dgm:cxn modelId="{58832925-63E1-44FE-8349-3E9AD609A6B4}" srcId="{5D6266E8-1FDD-4B7D-8F09-69024817F263}" destId="{A0A7021B-BFB1-49DB-8777-1ECB7A1B1CD6}" srcOrd="1" destOrd="0" parTransId="{457ADC71-66E6-4869-A1CB-A5D1FB8F8103}" sibTransId="{141155AD-0310-46A2-BA9B-5F14EE7AC192}"/>
    <dgm:cxn modelId="{D9ACBA2D-579F-4309-A5D9-52F716E8D56F}" type="presOf" srcId="{D5C939D0-8BAB-407C-ACA6-559E547D1639}" destId="{DF0171AB-04C3-4966-8D66-0ED6A05F1CAC}" srcOrd="0" destOrd="0" presId="urn:microsoft.com/office/officeart/2005/8/layout/vList2"/>
    <dgm:cxn modelId="{340B7D5B-DC43-49BF-B401-7067934DFCAB}" type="presOf" srcId="{B03E0B20-C346-4E4D-BB07-896AFC8C5398}" destId="{76134079-FD7B-4CC9-8747-7CD0B6C568EA}" srcOrd="0" destOrd="0" presId="urn:microsoft.com/office/officeart/2005/8/layout/vList2"/>
    <dgm:cxn modelId="{F60CD14D-CE6B-463E-9C23-746FA31574BE}" srcId="{5D6266E8-1FDD-4B7D-8F09-69024817F263}" destId="{B03E0B20-C346-4E4D-BB07-896AFC8C5398}" srcOrd="4" destOrd="0" parTransId="{EEB6C90C-0403-4E37-97F7-10F94D7813EC}" sibTransId="{62476788-1929-45EC-8E64-29995F8BE3EA}"/>
    <dgm:cxn modelId="{D3C5A16F-238A-40EC-8CE4-D71AE2202D22}" type="presOf" srcId="{A0A7021B-BFB1-49DB-8777-1ECB7A1B1CD6}" destId="{D5733DBA-217C-449E-8F68-F19DA17E3FB7}" srcOrd="0" destOrd="0" presId="urn:microsoft.com/office/officeart/2005/8/layout/vList2"/>
    <dgm:cxn modelId="{F8898E57-6C9C-4D94-A6FF-094915390254}" srcId="{5D6266E8-1FDD-4B7D-8F09-69024817F263}" destId="{9D5192A3-42EA-4DD4-A779-B8F4D8289E4A}" srcOrd="0" destOrd="0" parTransId="{2C9ACDF4-5602-4B47-97CF-E5E2E068541F}" sibTransId="{464F3754-1AF8-4864-9741-C309CDB12F8F}"/>
    <dgm:cxn modelId="{80D1E6B7-BE1E-4CA9-ADA1-0CBADEDE600F}" type="presOf" srcId="{9D5192A3-42EA-4DD4-A779-B8F4D8289E4A}" destId="{6D003EBF-A768-4BAD-9AB8-D8EFF49D7EC6}" srcOrd="0" destOrd="0" presId="urn:microsoft.com/office/officeart/2005/8/layout/vList2"/>
    <dgm:cxn modelId="{2AE88FF3-AC59-421C-8619-554676A9BBDA}" type="presOf" srcId="{5D6266E8-1FDD-4B7D-8F09-69024817F263}" destId="{F65824C4-73EB-48DE-BBDC-FA49DF128441}" srcOrd="0" destOrd="0" presId="urn:microsoft.com/office/officeart/2005/8/layout/vList2"/>
    <dgm:cxn modelId="{BE16DDF6-E4E1-4712-9280-30419934E9EF}" srcId="{5D6266E8-1FDD-4B7D-8F09-69024817F263}" destId="{D5C939D0-8BAB-407C-ACA6-559E547D1639}" srcOrd="3" destOrd="0" parTransId="{A28CA6FA-AAAE-400E-BA36-43562D1E98BD}" sibTransId="{DA285255-BE21-40BD-9B40-6F365EF6726B}"/>
    <dgm:cxn modelId="{3CE221AB-4A9C-4B01-889D-487806DF0CA4}" type="presParOf" srcId="{F65824C4-73EB-48DE-BBDC-FA49DF128441}" destId="{6D003EBF-A768-4BAD-9AB8-D8EFF49D7EC6}" srcOrd="0" destOrd="0" presId="urn:microsoft.com/office/officeart/2005/8/layout/vList2"/>
    <dgm:cxn modelId="{E46AC3A9-5C42-4F2F-B07D-ABD94777383B}" type="presParOf" srcId="{F65824C4-73EB-48DE-BBDC-FA49DF128441}" destId="{AC3E511E-6E5F-4757-9057-89DBEEF4EEE9}" srcOrd="1" destOrd="0" presId="urn:microsoft.com/office/officeart/2005/8/layout/vList2"/>
    <dgm:cxn modelId="{98357CEF-B6F1-4EBA-975B-DD966FF2A095}" type="presParOf" srcId="{F65824C4-73EB-48DE-BBDC-FA49DF128441}" destId="{D5733DBA-217C-449E-8F68-F19DA17E3FB7}" srcOrd="2" destOrd="0" presId="urn:microsoft.com/office/officeart/2005/8/layout/vList2"/>
    <dgm:cxn modelId="{599027A1-F411-457B-81B9-61C26AC8ED74}" type="presParOf" srcId="{F65824C4-73EB-48DE-BBDC-FA49DF128441}" destId="{2F6236F9-7C0E-41F3-A34E-6143BC443117}" srcOrd="3" destOrd="0" presId="urn:microsoft.com/office/officeart/2005/8/layout/vList2"/>
    <dgm:cxn modelId="{2F3F8902-4091-47B8-BB4D-6232400795AA}" type="presParOf" srcId="{F65824C4-73EB-48DE-BBDC-FA49DF128441}" destId="{979BCB28-6661-490C-8AA9-766E86FC66CC}" srcOrd="4" destOrd="0" presId="urn:microsoft.com/office/officeart/2005/8/layout/vList2"/>
    <dgm:cxn modelId="{E07345BC-3B0B-4975-9791-4E7918670ADF}" type="presParOf" srcId="{F65824C4-73EB-48DE-BBDC-FA49DF128441}" destId="{BABE0156-B46B-431F-87DA-2B5713787BA8}" srcOrd="5" destOrd="0" presId="urn:microsoft.com/office/officeart/2005/8/layout/vList2"/>
    <dgm:cxn modelId="{2BEC22EB-272A-4F6D-8968-52072938D3C7}" type="presParOf" srcId="{F65824C4-73EB-48DE-BBDC-FA49DF128441}" destId="{DF0171AB-04C3-4966-8D66-0ED6A05F1CAC}" srcOrd="6" destOrd="0" presId="urn:microsoft.com/office/officeart/2005/8/layout/vList2"/>
    <dgm:cxn modelId="{9FE4A14F-9583-412F-B1BD-5041C9C3C990}" type="presParOf" srcId="{F65824C4-73EB-48DE-BBDC-FA49DF128441}" destId="{D378B067-9C95-4875-96C9-29C4B1338709}" srcOrd="7" destOrd="0" presId="urn:microsoft.com/office/officeart/2005/8/layout/vList2"/>
    <dgm:cxn modelId="{4E22C84A-9F61-466F-920E-942CC8FF315B}" type="presParOf" srcId="{F65824C4-73EB-48DE-BBDC-FA49DF128441}" destId="{76134079-FD7B-4CC9-8747-7CD0B6C568EA}"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BD026-A8B9-45A4-9581-10ED3DA07CBA}">
      <dsp:nvSpPr>
        <dsp:cNvPr id="0" name=""/>
        <dsp:cNvSpPr/>
      </dsp:nvSpPr>
      <dsp:spPr>
        <a:xfrm>
          <a:off x="0"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7562EC-BDC2-4ABA-82FB-224734311B5B}">
      <dsp:nvSpPr>
        <dsp:cNvPr id="0" name=""/>
        <dsp:cNvSpPr/>
      </dsp:nvSpPr>
      <dsp:spPr>
        <a:xfrm>
          <a:off x="305742"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Understand the requirements for a successful plea of insanity</a:t>
          </a:r>
          <a:endParaRPr lang="en-US" sz="2300" kern="1200" dirty="0"/>
        </a:p>
      </dsp:txBody>
      <dsp:txXfrm>
        <a:off x="356919" y="1030847"/>
        <a:ext cx="2649329" cy="1644964"/>
      </dsp:txXfrm>
    </dsp:sp>
    <dsp:sp modelId="{43880FC1-50F5-4581-A4AC-B97A0D1E8979}">
      <dsp:nvSpPr>
        <dsp:cNvPr id="0" name=""/>
        <dsp:cNvSpPr/>
      </dsp:nvSpPr>
      <dsp:spPr>
        <a:xfrm>
          <a:off x="3363168"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C322BF-98C5-4B6B-853E-D92C858D5D83}">
      <dsp:nvSpPr>
        <dsp:cNvPr id="0" name=""/>
        <dsp:cNvSpPr/>
      </dsp:nvSpPr>
      <dsp:spPr>
        <a:xfrm>
          <a:off x="3668911"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Understand the requirements for a successful plea of automatism</a:t>
          </a:r>
          <a:endParaRPr lang="en-US" sz="2300" kern="1200" dirty="0"/>
        </a:p>
      </dsp:txBody>
      <dsp:txXfrm>
        <a:off x="3720088" y="1030847"/>
        <a:ext cx="2649329" cy="1644964"/>
      </dsp:txXfrm>
    </dsp:sp>
    <dsp:sp modelId="{AB578343-706B-4C83-9190-CBA16B376E6A}">
      <dsp:nvSpPr>
        <dsp:cNvPr id="0" name=""/>
        <dsp:cNvSpPr/>
      </dsp:nvSpPr>
      <dsp:spPr>
        <a:xfrm>
          <a:off x="6726337"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DEDE78-BE21-4803-84CA-073587D8E344}">
      <dsp:nvSpPr>
        <dsp:cNvPr id="0" name=""/>
        <dsp:cNvSpPr/>
      </dsp:nvSpPr>
      <dsp:spPr>
        <a:xfrm>
          <a:off x="7032079"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orbel" panose="020B0503020204020204"/>
            </a:rPr>
            <a:t>Understand the requirements for a successful plea of intoxication</a:t>
          </a:r>
        </a:p>
      </dsp:txBody>
      <dsp:txXfrm>
        <a:off x="7083256" y="1030847"/>
        <a:ext cx="2649329" cy="1644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03EBF-A768-4BAD-9AB8-D8EFF49D7EC6}">
      <dsp:nvSpPr>
        <dsp:cNvPr id="0" name=""/>
        <dsp:cNvSpPr/>
      </dsp:nvSpPr>
      <dsp:spPr>
        <a:xfrm>
          <a:off x="0" y="834773"/>
          <a:ext cx="6391275" cy="6762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Not guilty by reason of Insanity  (Trial of Lunatics Act 1883, as amended by the Criminal Procedure (Insanity) Act 1964</a:t>
          </a:r>
          <a:endParaRPr lang="en-US" sz="1700" kern="1200"/>
        </a:p>
      </dsp:txBody>
      <dsp:txXfrm>
        <a:off x="33012" y="867785"/>
        <a:ext cx="6325251" cy="610236"/>
      </dsp:txXfrm>
    </dsp:sp>
    <dsp:sp modelId="{D5733DBA-217C-449E-8F68-F19DA17E3FB7}">
      <dsp:nvSpPr>
        <dsp:cNvPr id="0" name=""/>
        <dsp:cNvSpPr/>
      </dsp:nvSpPr>
      <dsp:spPr>
        <a:xfrm>
          <a:off x="0" y="1559993"/>
          <a:ext cx="6391275" cy="67626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judge may make any of the following orders specified in s.5 CP(I)A 1964</a:t>
          </a:r>
          <a:endParaRPr lang="en-US" sz="1700" kern="1200"/>
        </a:p>
      </dsp:txBody>
      <dsp:txXfrm>
        <a:off x="33012" y="1593005"/>
        <a:ext cx="6325251" cy="610236"/>
      </dsp:txXfrm>
    </dsp:sp>
    <dsp:sp modelId="{979BCB28-6661-490C-8AA9-766E86FC66CC}">
      <dsp:nvSpPr>
        <dsp:cNvPr id="0" name=""/>
        <dsp:cNvSpPr/>
      </dsp:nvSpPr>
      <dsp:spPr>
        <a:xfrm>
          <a:off x="0" y="2285213"/>
          <a:ext cx="6391275" cy="67626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a hospital order </a:t>
          </a:r>
          <a:endParaRPr lang="en-US" sz="1700" kern="1200"/>
        </a:p>
      </dsp:txBody>
      <dsp:txXfrm>
        <a:off x="33012" y="2318225"/>
        <a:ext cx="6325251" cy="610236"/>
      </dsp:txXfrm>
    </dsp:sp>
    <dsp:sp modelId="{DF0171AB-04C3-4966-8D66-0ED6A05F1CAC}">
      <dsp:nvSpPr>
        <dsp:cNvPr id="0" name=""/>
        <dsp:cNvSpPr/>
      </dsp:nvSpPr>
      <dsp:spPr>
        <a:xfrm>
          <a:off x="0" y="3010433"/>
          <a:ext cx="6391275" cy="67626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 a supervision order; or</a:t>
          </a:r>
          <a:endParaRPr lang="en-US" sz="1700" kern="1200"/>
        </a:p>
      </dsp:txBody>
      <dsp:txXfrm>
        <a:off x="33012" y="3043445"/>
        <a:ext cx="6325251" cy="610236"/>
      </dsp:txXfrm>
    </dsp:sp>
    <dsp:sp modelId="{76134079-FD7B-4CC9-8747-7CD0B6C568EA}">
      <dsp:nvSpPr>
        <dsp:cNvPr id="0" name=""/>
        <dsp:cNvSpPr/>
      </dsp:nvSpPr>
      <dsp:spPr>
        <a:xfrm>
          <a:off x="0" y="3735653"/>
          <a:ext cx="6391275" cy="67626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 an order for their absolute discharge</a:t>
          </a:r>
          <a:endParaRPr lang="en-US" sz="1700" kern="1200"/>
        </a:p>
      </dsp:txBody>
      <dsp:txXfrm>
        <a:off x="33012" y="3768665"/>
        <a:ext cx="6325251"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54041B-3ACE-4367-BC03-C53BFFD522F4}" type="datetimeFigureOut">
              <a:rPr lang="en-GB" smtClean="0"/>
              <a:t>27/03/2023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537779-86A5-44D9-86BD-DE2E6C9A14D6}" type="slidenum">
              <a:rPr lang="en-GB" smtClean="0"/>
              <a:t>‹#›</a:t>
            </a:fld>
            <a:endParaRPr lang="en-GB"/>
          </a:p>
        </p:txBody>
      </p:sp>
    </p:spTree>
    <p:extLst>
      <p:ext uri="{BB962C8B-B14F-4D97-AF65-F5344CB8AC3E}">
        <p14:creationId xmlns:p14="http://schemas.microsoft.com/office/powerpoint/2010/main" val="3860893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 defences: This simply means that they can be</a:t>
            </a:r>
            <a:r>
              <a:rPr lang="en-GB" baseline="0" dirty="0"/>
              <a:t> pleaded to any crime</a:t>
            </a:r>
          </a:p>
          <a:p>
            <a:endParaRPr lang="en-GB" baseline="0" dirty="0"/>
          </a:p>
          <a:p>
            <a:r>
              <a:rPr lang="en-GB" baseline="0" dirty="0"/>
              <a:t>Specific defences: For example, the two defences in s5(2) Criminal Damage Act 1971. These defences can only be pleaded when D faces a charge under CDA.</a:t>
            </a:r>
          </a:p>
          <a:p>
            <a:endParaRPr lang="en-GB" baseline="0" dirty="0"/>
          </a:p>
          <a:p>
            <a:r>
              <a:rPr lang="en-GB" baseline="0" dirty="0"/>
              <a:t>Partial defences: examples are the partial defences to murder (loss of control and diminished responsibility). The effect of pleading one of these is that murder is reduced the manslaughter. D does not receive a complete acquittal.</a:t>
            </a:r>
          </a:p>
          <a:p>
            <a:endParaRPr lang="en-GB" baseline="0" dirty="0"/>
          </a:p>
          <a:p>
            <a:r>
              <a:rPr lang="en-GB" baseline="0" dirty="0"/>
              <a:t>Justificatory: Examples would include self defence where D is seeking to justify his conduct.</a:t>
            </a:r>
          </a:p>
          <a:p>
            <a:endParaRPr lang="en-GB" baseline="0" dirty="0"/>
          </a:p>
          <a:p>
            <a:r>
              <a:rPr lang="en-GB" baseline="0" dirty="0"/>
              <a:t>Excusatory: Duress is a defence of excuse. D is arguing that his behaviour should be excused by the fact that he was acting under duress.</a:t>
            </a:r>
          </a:p>
        </p:txBody>
      </p:sp>
      <p:sp>
        <p:nvSpPr>
          <p:cNvPr id="4" name="Slide Number Placeholder 3"/>
          <p:cNvSpPr>
            <a:spLocks noGrp="1"/>
          </p:cNvSpPr>
          <p:nvPr>
            <p:ph type="sldNum" sz="quarter" idx="10"/>
          </p:nvPr>
        </p:nvSpPr>
        <p:spPr/>
        <p:txBody>
          <a:bodyPr/>
          <a:lstStyle/>
          <a:p>
            <a:fld id="{35537779-86A5-44D9-86BD-DE2E6C9A14D6}" type="slidenum">
              <a:rPr lang="en-GB" smtClean="0"/>
              <a:t>3</a:t>
            </a:fld>
            <a:endParaRPr lang="en-GB"/>
          </a:p>
        </p:txBody>
      </p:sp>
    </p:spTree>
    <p:extLst>
      <p:ext uri="{BB962C8B-B14F-4D97-AF65-F5344CB8AC3E}">
        <p14:creationId xmlns:p14="http://schemas.microsoft.com/office/powerpoint/2010/main" val="952273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7</a:t>
            </a:fld>
            <a:endParaRPr lang="en-GB"/>
          </a:p>
        </p:txBody>
      </p:sp>
    </p:spTree>
    <p:extLst>
      <p:ext uri="{BB962C8B-B14F-4D97-AF65-F5344CB8AC3E}">
        <p14:creationId xmlns:p14="http://schemas.microsoft.com/office/powerpoint/2010/main" val="4206623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Sullivan (1984) D committed actual bodily harm while suffering from an epileptic seizure. Insanity was the appropriate defence because</a:t>
            </a:r>
            <a:r>
              <a:rPr lang="en-GB" baseline="0" dirty="0"/>
              <a:t> the malfunctioning of the mind had been caused by an internal factor, amounting to a disease of the mind.</a:t>
            </a:r>
          </a:p>
          <a:p>
            <a:endParaRPr lang="en-GB" baseline="0" dirty="0"/>
          </a:p>
          <a:p>
            <a:r>
              <a:rPr lang="en-GB" baseline="0" dirty="0"/>
              <a:t>Burgess [1991] – It is now clear that sleepwalking is due to an internal cause and the appropriate defence is insanity</a:t>
            </a:r>
          </a:p>
          <a:p>
            <a:endParaRPr lang="en-GB" baseline="0" dirty="0"/>
          </a:p>
          <a:p>
            <a:r>
              <a:rPr lang="en-GB" baseline="0" dirty="0"/>
              <a:t>Hennessy [1989] – a diabetic who had been disqualified from driving took a car and drove it while in a hyperglycaemic state (too much blood sugar). Insanity was the appropriate defence because the malfunctioning of the mind had been caused by this diabetes, an internal factor (he had failed to take his insulin).</a:t>
            </a:r>
          </a:p>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8</a:t>
            </a:fld>
            <a:endParaRPr lang="en-GB"/>
          </a:p>
        </p:txBody>
      </p:sp>
    </p:spTree>
    <p:extLst>
      <p:ext uri="{BB962C8B-B14F-4D97-AF65-F5344CB8AC3E}">
        <p14:creationId xmlns:p14="http://schemas.microsoft.com/office/powerpoint/2010/main" val="2718776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Clarke 1972: D</a:t>
            </a:r>
            <a:r>
              <a:rPr lang="en-GB" baseline="0" dirty="0"/>
              <a:t> claimed that she had taken articles from a supermarket without paying for them because of the absentmindedness resulting from depression. It was held that she had simply failed to use her powers of reasoning and was simply denying that she had the MR.</a:t>
            </a:r>
          </a:p>
          <a:p>
            <a:endParaRPr lang="en-GB" baseline="0" dirty="0"/>
          </a:p>
          <a:p>
            <a:r>
              <a:rPr lang="en-GB" baseline="0" dirty="0"/>
              <a:t>An irresistible impulse to offend  may be caused by greed, jealously and other factors – it would need to be shown that these impulses meant that D did not understand the nature of the act or that it was wrong.</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9</a:t>
            </a:fld>
            <a:endParaRPr lang="en-GB"/>
          </a:p>
        </p:txBody>
      </p:sp>
    </p:spTree>
    <p:extLst>
      <p:ext uri="{BB962C8B-B14F-4D97-AF65-F5344CB8AC3E}">
        <p14:creationId xmlns:p14="http://schemas.microsoft.com/office/powerpoint/2010/main" val="1182347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 failure to appreciate the nature of his</a:t>
            </a:r>
            <a:r>
              <a:rPr lang="en-GB" baseline="0" dirty="0"/>
              <a:t> act or its wrongness must result because of a defect of reason resulting from his disease of the mind. It cannot be because of some other reason, like the fact that he is intoxicated.</a:t>
            </a:r>
          </a:p>
          <a:p>
            <a:endParaRPr lang="en-GB" baseline="0" dirty="0"/>
          </a:p>
          <a:p>
            <a:r>
              <a:rPr lang="en-GB" baseline="0" dirty="0" err="1"/>
              <a:t>Codere</a:t>
            </a:r>
            <a:r>
              <a:rPr lang="en-GB" baseline="0" dirty="0"/>
              <a:t> [1916]: In relation to the nature of the act it is necessary to look at the physical nature of the act. E.g. D will not know the nature and quality of his act when he cuts a woman’s throat thinking that he was cutting a loaf of bread.</a:t>
            </a:r>
          </a:p>
          <a:p>
            <a:endParaRPr lang="en-GB" baseline="0" dirty="0"/>
          </a:p>
          <a:p>
            <a:r>
              <a:rPr lang="en-GB" baseline="0" dirty="0"/>
              <a:t>Johnson (2007) – Confirmed that the test of knowledge is that the D knew act was LEGALLY wrong</a:t>
            </a:r>
          </a:p>
          <a:p>
            <a:r>
              <a:rPr lang="en-GB" baseline="0" dirty="0"/>
              <a:t>D appealed against his conviction for wounding with intent (s.18 GBH). Expert evidence was found to show that D had been suffering from a disease of the mind at the time in question. The evidence was that, because of this, he did not know that his act was morally wrong. He did know that he was legally wrong. The Court of Appeal held that although there had been a highly persuasive argument for extending the scope of the defence to include moral wrongness it was not going to extend it.</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10</a:t>
            </a:fld>
            <a:endParaRPr lang="en-GB"/>
          </a:p>
        </p:txBody>
      </p:sp>
    </p:spTree>
    <p:extLst>
      <p:ext uri="{BB962C8B-B14F-4D97-AF65-F5344CB8AC3E}">
        <p14:creationId xmlns:p14="http://schemas.microsoft.com/office/powerpoint/2010/main" val="710318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12</a:t>
            </a:fld>
            <a:endParaRPr lang="en-GB"/>
          </a:p>
        </p:txBody>
      </p:sp>
    </p:spTree>
    <p:extLst>
      <p:ext uri="{BB962C8B-B14F-4D97-AF65-F5344CB8AC3E}">
        <p14:creationId xmlns:p14="http://schemas.microsoft.com/office/powerpoint/2010/main" val="695509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a:p>
            <a:r>
              <a:rPr lang="en-GB" b="1" u="sng" baseline="0" dirty="0"/>
              <a:t>HYPO/HYPERGLYCAEMIC </a:t>
            </a:r>
          </a:p>
          <a:p>
            <a:endParaRPr lang="en-GB" b="1" u="sng" baseline="0" dirty="0"/>
          </a:p>
          <a:p>
            <a:r>
              <a:rPr lang="en-GB" b="0" u="none" baseline="0" dirty="0"/>
              <a:t>Hypoglycaemic attacks caused by the intake of insulin are externally caused = AUTOMATISM (Quick 1973)</a:t>
            </a:r>
          </a:p>
          <a:p>
            <a:r>
              <a:rPr lang="en-GB" b="0" u="none" baseline="0" dirty="0"/>
              <a:t>Hyperglycaemic attacks caused by diabetes leading to high blood sugar levels are caused internally = INSANITY (Hennessy 1989)</a:t>
            </a:r>
          </a:p>
          <a:p>
            <a:endParaRPr lang="en-GB" b="0" u="none" baseline="0" dirty="0"/>
          </a:p>
          <a:p>
            <a:endParaRPr lang="en-GB" b="0" u="none" baseline="0" dirty="0"/>
          </a:p>
          <a:p>
            <a:endParaRPr lang="en-GB" b="1" u="sng" baseline="0" dirty="0"/>
          </a:p>
        </p:txBody>
      </p:sp>
      <p:sp>
        <p:nvSpPr>
          <p:cNvPr id="4" name="Slide Number Placeholder 3"/>
          <p:cNvSpPr>
            <a:spLocks noGrp="1"/>
          </p:cNvSpPr>
          <p:nvPr>
            <p:ph type="sldNum" sz="quarter" idx="10"/>
          </p:nvPr>
        </p:nvSpPr>
        <p:spPr/>
        <p:txBody>
          <a:bodyPr/>
          <a:lstStyle/>
          <a:p>
            <a:fld id="{35537779-86A5-44D9-86BD-DE2E6C9A14D6}" type="slidenum">
              <a:rPr lang="en-GB" smtClean="0"/>
              <a:t>14</a:t>
            </a:fld>
            <a:endParaRPr lang="en-GB"/>
          </a:p>
        </p:txBody>
      </p:sp>
    </p:spTree>
    <p:extLst>
      <p:ext uri="{BB962C8B-B14F-4D97-AF65-F5344CB8AC3E}">
        <p14:creationId xmlns:p14="http://schemas.microsoft.com/office/powerpoint/2010/main" val="3791910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Broome</a:t>
            </a:r>
            <a:r>
              <a:rPr lang="en-GB" baseline="0" dirty="0"/>
              <a:t> v Perkins [1987] – D was held guilty of driving without due care and attention even though in a hypoglycaemic state, because from time to time he exercised control over the vehicle.</a:t>
            </a:r>
          </a:p>
          <a:p>
            <a:endParaRPr lang="en-GB" baseline="0" dirty="0"/>
          </a:p>
          <a:p>
            <a:r>
              <a:rPr lang="en-GB" baseline="0" dirty="0" err="1"/>
              <a:t>Isitt</a:t>
            </a:r>
            <a:r>
              <a:rPr lang="en-GB" baseline="0" dirty="0"/>
              <a:t> [1978] – D argued that his dangerous driving was due to a previous accident that had led to memory loss. At the time of the offence he could not remember what he had done and his subconscious mind had taken over. CoA dismissed the argument and said D did have control of his actions.</a:t>
            </a:r>
          </a:p>
          <a:p>
            <a:endParaRPr lang="en-GB" baseline="0" dirty="0"/>
          </a:p>
          <a:p>
            <a:r>
              <a:rPr lang="en-GB" baseline="0" dirty="0"/>
              <a:t>Ryan [1967] – D with one hand pointed a loaded shotgun at V, whom he had robbed, and with the other hand he tried to tie up V. V moved and D argued that he involuntarily pressed the trigger because of a reflex action. The pointing of the shotgun and the placing of the finger on the trigger were voluntary acts so D was responsible whether the pressing of the trigger was involuntary or not.</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15</a:t>
            </a:fld>
            <a:endParaRPr lang="en-GB"/>
          </a:p>
        </p:txBody>
      </p:sp>
    </p:spTree>
    <p:extLst>
      <p:ext uri="{BB962C8B-B14F-4D97-AF65-F5344CB8AC3E}">
        <p14:creationId xmlns:p14="http://schemas.microsoft.com/office/powerpoint/2010/main" val="1295563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17</a:t>
            </a:fld>
            <a:endParaRPr lang="en-GB"/>
          </a:p>
        </p:txBody>
      </p:sp>
    </p:spTree>
    <p:extLst>
      <p:ext uri="{BB962C8B-B14F-4D97-AF65-F5344CB8AC3E}">
        <p14:creationId xmlns:p14="http://schemas.microsoft.com/office/powerpoint/2010/main" val="3823338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3/27/2023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8342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9702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6359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3/27/2023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7259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3/27/2023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010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3/27/2023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5727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3/27/2023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660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3/27/2023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6904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3/27/2023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7727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3/27/2023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761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1059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7051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9790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3/27/2023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9327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3/27/2023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2415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79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8793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3/27/2023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57986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9" name="Rectangle 8">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6"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ctrTitle"/>
          </p:nvPr>
        </p:nvSpPr>
        <p:spPr>
          <a:xfrm>
            <a:off x="4678420" y="1370143"/>
            <a:ext cx="6391270" cy="4157446"/>
          </a:xfrm>
        </p:spPr>
        <p:txBody>
          <a:bodyPr anchor="ctr">
            <a:normAutofit/>
          </a:bodyPr>
          <a:lstStyle/>
          <a:p>
            <a:br>
              <a:rPr lang="en-GB" sz="6600" dirty="0"/>
            </a:br>
            <a:r>
              <a:rPr lang="en-GB" sz="6600" dirty="0">
                <a:solidFill>
                  <a:schemeClr val="tx1"/>
                </a:solidFill>
              </a:rPr>
              <a:t>Defences affecting Mens rea</a:t>
            </a:r>
          </a:p>
        </p:txBody>
      </p:sp>
      <p:sp>
        <p:nvSpPr>
          <p:cNvPr id="3" name="Subtitle 2"/>
          <p:cNvSpPr>
            <a:spLocks noGrp="1"/>
          </p:cNvSpPr>
          <p:nvPr>
            <p:ph type="subTitle" idx="1"/>
          </p:nvPr>
        </p:nvSpPr>
        <p:spPr>
          <a:xfrm>
            <a:off x="1121861" y="1370143"/>
            <a:ext cx="2913091" cy="4157446"/>
          </a:xfrm>
        </p:spPr>
        <p:txBody>
          <a:bodyPr vert="horz" lIns="91440" tIns="45720" rIns="91440" bIns="45720" rtlCol="0" anchor="ctr">
            <a:normAutofit/>
          </a:bodyPr>
          <a:lstStyle/>
          <a:p>
            <a:pPr algn="r"/>
            <a:r>
              <a:rPr lang="en-GB" sz="2000"/>
              <a:t>General defences lecture 1</a:t>
            </a:r>
          </a:p>
        </p:txBody>
      </p:sp>
      <p:cxnSp>
        <p:nvCxnSpPr>
          <p:cNvPr id="12" name="Straight Connector 11">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89871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707"/>
    </mc:Choice>
    <mc:Fallback xmlns="">
      <p:transition spd="slow" advTm="17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By the end of this session you should be able to…..</a:t>
            </a:r>
          </a:p>
        </p:txBody>
      </p:sp>
      <p:graphicFrame>
        <p:nvGraphicFramePr>
          <p:cNvPr id="5" name="Content Placeholder 2">
            <a:extLst>
              <a:ext uri="{FF2B5EF4-FFF2-40B4-BE49-F238E27FC236}">
                <a16:creationId xmlns:a16="http://schemas.microsoft.com/office/drawing/2014/main" id="{237948A8-DE92-46C4-9D54-C95FD91E0F0A}"/>
              </a:ext>
            </a:extLst>
          </p:cNvPr>
          <p:cNvGraphicFramePr>
            <a:graphicFrameLocks noGrp="1"/>
          </p:cNvGraphicFramePr>
          <p:nvPr>
            <p:ph idx="1"/>
            <p:extLst>
              <p:ext uri="{D42A27DB-BD31-4B8C-83A1-F6EECF244321}">
                <p14:modId xmlns:p14="http://schemas.microsoft.com/office/powerpoint/2010/main" val="644676190"/>
              </p:ext>
            </p:extLst>
          </p:nvPr>
        </p:nvGraphicFramePr>
        <p:xfrm>
          <a:off x="1203325" y="2476595"/>
          <a:ext cx="9783763" cy="34162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23348632"/>
      </p:ext>
    </p:extLst>
  </p:cSld>
  <p:clrMapOvr>
    <a:masterClrMapping/>
  </p:clrMapOvr>
  <mc:AlternateContent xmlns:mc="http://schemas.openxmlformats.org/markup-compatibility/2006" xmlns:p14="http://schemas.microsoft.com/office/powerpoint/2010/main">
    <mc:Choice Requires="p14">
      <p:transition spd="slow" p14:dur="2000" advTm="65550"/>
    </mc:Choice>
    <mc:Fallback xmlns="">
      <p:transition spd="slow" advTm="65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4" name="Freeform: Shape 3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3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a:solidFill>
                  <a:srgbClr val="EBEBEB"/>
                </a:solidFill>
              </a:rPr>
              <a:t>DEFENCES</a:t>
            </a:r>
          </a:p>
        </p:txBody>
      </p:sp>
      <p:sp>
        <p:nvSpPr>
          <p:cNvPr id="3" name="TextBox 2">
            <a:extLst>
              <a:ext uri="{FF2B5EF4-FFF2-40B4-BE49-F238E27FC236}">
                <a16:creationId xmlns:a16="http://schemas.microsoft.com/office/drawing/2014/main" id="{4EE258EA-864B-40C5-9B7F-633015DD1708}"/>
              </a:ext>
            </a:extLst>
          </p:cNvPr>
          <p:cNvSpPr txBox="1"/>
          <p:nvPr/>
        </p:nvSpPr>
        <p:spPr>
          <a:xfrm>
            <a:off x="5290077" y="437513"/>
            <a:ext cx="5502614" cy="59543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-GENERAL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SPECIFIC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PARTIAL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JUSTIFICATORY</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EXCUSATORY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89291016"/>
      </p:ext>
    </p:extLst>
  </p:cSld>
  <p:clrMapOvr>
    <a:masterClrMapping/>
  </p:clrMapOvr>
  <mc:AlternateContent xmlns:mc="http://schemas.openxmlformats.org/markup-compatibility/2006" xmlns:p14="http://schemas.microsoft.com/office/powerpoint/2010/main">
    <mc:Choice Requires="p14">
      <p:transition spd="slow" p14:dur="2000" advTm="167510"/>
    </mc:Choice>
    <mc:Fallback xmlns="">
      <p:transition spd="slow" advTm="167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13992" y="2332653"/>
            <a:ext cx="7352522" cy="1569660"/>
          </a:xfrm>
          <a:prstGeom prst="rect">
            <a:avLst/>
          </a:prstGeom>
          <a:noFill/>
        </p:spPr>
        <p:txBody>
          <a:bodyPr wrap="square" rtlCol="0">
            <a:spAutoFit/>
          </a:bodyPr>
          <a:lstStyle/>
          <a:p>
            <a:pPr algn="ctr"/>
            <a:r>
              <a:rPr lang="en-GB" sz="9600" dirty="0"/>
              <a:t>INSANITY</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1473396"/>
      </p:ext>
    </p:extLst>
  </p:cSld>
  <p:clrMapOvr>
    <a:masterClrMapping/>
  </p:clrMapOvr>
  <mc:AlternateContent xmlns:mc="http://schemas.openxmlformats.org/markup-compatibility/2006" xmlns:p14="http://schemas.microsoft.com/office/powerpoint/2010/main">
    <mc:Choice Requires="p14">
      <p:transition spd="slow" p14:dur="2000" advTm="4522"/>
    </mc:Choice>
    <mc:Fallback xmlns="">
      <p:transition spd="slow" advTm="4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vert="horz" lIns="91440" tIns="45720" rIns="91440" bIns="45720" rtlCol="0" anchor="ctr">
            <a:normAutofit/>
          </a:bodyPr>
          <a:lstStyle/>
          <a:p>
            <a:r>
              <a:rPr lang="en-US"/>
              <a:t>insanity</a:t>
            </a:r>
          </a:p>
        </p:txBody>
      </p:sp>
      <p:sp>
        <p:nvSpPr>
          <p:cNvPr id="3" name="TextBox 2"/>
          <p:cNvSpPr txBox="1"/>
          <p:nvPr/>
        </p:nvSpPr>
        <p:spPr>
          <a:xfrm>
            <a:off x="1154954" y="2603500"/>
            <a:ext cx="6980394" cy="3746979"/>
          </a:xfrm>
          <a:prstGeom prst="rect">
            <a:avLst/>
          </a:prstGeom>
        </p:spPr>
        <p:txBody>
          <a:bodyPr vert="horz" lIns="91440" tIns="45720" rIns="91440" bIns="45720" rtlCol="0" anchor="ctr">
            <a:normAutofit fontScale="92500" lnSpcReduction="10000"/>
          </a:bodyPr>
          <a:lstStyle/>
          <a:p>
            <a:pPr defTabSz="457200">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rPr>
              <a:t>1</a:t>
            </a:r>
            <a:r>
              <a:rPr lang="en-US" dirty="0">
                <a:solidFill>
                  <a:schemeClr val="tx1">
                    <a:lumMod val="75000"/>
                    <a:lumOff val="25000"/>
                  </a:schemeClr>
                </a:solidFill>
              </a:rPr>
              <a:t>) It may make the D unfit to stand trial- I.e. the illness may have developed after the commission of the offence</a:t>
            </a: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2) It may excuse the D from liability because it operated at the time of the commission of the offence to deprive them of legal responsibility.</a:t>
            </a: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Insanity overlaps with diminished responsibility and automatism:</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Insanity is the appropriate </a:t>
            </a:r>
            <a:r>
              <a:rPr lang="en-US" dirty="0" err="1">
                <a:solidFill>
                  <a:schemeClr val="tx1">
                    <a:lumMod val="75000"/>
                    <a:lumOff val="25000"/>
                  </a:schemeClr>
                </a:solidFill>
              </a:rPr>
              <a:t>defence</a:t>
            </a:r>
            <a:r>
              <a:rPr lang="en-US" dirty="0">
                <a:solidFill>
                  <a:schemeClr val="tx1">
                    <a:lumMod val="75000"/>
                    <a:lumOff val="25000"/>
                  </a:schemeClr>
                </a:solidFill>
              </a:rPr>
              <a:t> where D's mind has been affected by an </a:t>
            </a:r>
            <a:r>
              <a:rPr lang="en-US" dirty="0" err="1">
                <a:solidFill>
                  <a:schemeClr val="tx1">
                    <a:lumMod val="75000"/>
                    <a:lumOff val="25000"/>
                  </a:schemeClr>
                </a:solidFill>
              </a:rPr>
              <a:t>INternal</a:t>
            </a:r>
            <a:r>
              <a:rPr lang="en-US" dirty="0">
                <a:solidFill>
                  <a:schemeClr val="tx1">
                    <a:lumMod val="75000"/>
                    <a:lumOff val="25000"/>
                  </a:schemeClr>
                </a:solidFill>
              </a:rPr>
              <a:t> factor e.g. epilepsy/diabetes</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burden is on the D to prove that they were legally insane</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Medical evidence will be required</a:t>
            </a: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p:txBody>
      </p:sp>
      <p:pic>
        <p:nvPicPr>
          <p:cNvPr id="5" name="Picture 4"/>
          <p:cNvPicPr>
            <a:picLocks noChangeAspect="1"/>
          </p:cNvPicPr>
          <p:nvPr/>
        </p:nvPicPr>
        <p:blipFill rotWithShape="1">
          <a:blip r:embed="rId4"/>
          <a:srcRect l="4442" r="1117"/>
          <a:stretch/>
        </p:blipFill>
        <p:spPr>
          <a:xfrm>
            <a:off x="8509638" y="2775951"/>
            <a:ext cx="2634119" cy="1859465"/>
          </a:xfrm>
          <a:prstGeom prst="roundRect">
            <a:avLst>
              <a:gd name="adj" fmla="val 1858"/>
            </a:avLst>
          </a:prstGeom>
          <a:effectLst>
            <a:outerShdw blurRad="50800" dist="50800" dir="5400000" algn="tl" rotWithShape="0">
              <a:srgbClr val="000000">
                <a:alpha val="43000"/>
              </a:srgbClr>
            </a:outerShdw>
          </a:effec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2861177"/>
      </p:ext>
    </p:extLst>
  </p:cSld>
  <p:clrMapOvr>
    <a:masterClrMapping/>
  </p:clrMapOvr>
  <mc:AlternateContent xmlns:mc="http://schemas.openxmlformats.org/markup-compatibility/2006" xmlns:p14="http://schemas.microsoft.com/office/powerpoint/2010/main">
    <mc:Choice Requires="p14">
      <p:transition spd="slow" p14:dur="2000" advTm="269868"/>
    </mc:Choice>
    <mc:Fallback xmlns="">
      <p:transition spd="slow" advTm="269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606FD410-0010-44E9-B68A-15A6D316BD03}"/>
              </a:ext>
            </a:extLst>
          </p:cNvPr>
          <p:cNvSpPr>
            <a:spLocks noGrp="1"/>
          </p:cNvSpPr>
          <p:nvPr>
            <p:ph type="title"/>
          </p:nvPr>
        </p:nvSpPr>
        <p:spPr>
          <a:xfrm>
            <a:off x="1154955" y="973667"/>
            <a:ext cx="2942210" cy="4833745"/>
          </a:xfrm>
        </p:spPr>
        <p:txBody>
          <a:bodyPr>
            <a:normAutofit/>
          </a:bodyPr>
          <a:lstStyle/>
          <a:p>
            <a:r>
              <a:rPr lang="en-GB">
                <a:solidFill>
                  <a:srgbClr val="EBEBEB"/>
                </a:solidFill>
              </a:rPr>
              <a:t>The  "special verdict"</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B54F9D8-C641-439E-AF2F-FD5DFDD29ACB}"/>
              </a:ext>
            </a:extLst>
          </p:cNvPr>
          <p:cNvGraphicFramePr>
            <a:graphicFrameLocks noGrp="1"/>
          </p:cNvGraphicFramePr>
          <p:nvPr>
            <p:ph idx="1"/>
            <p:extLst>
              <p:ext uri="{D42A27DB-BD31-4B8C-83A1-F6EECF244321}">
                <p14:modId xmlns:p14="http://schemas.microsoft.com/office/powerpoint/2010/main" val="87892431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4022182"/>
      </p:ext>
    </p:extLst>
  </p:cSld>
  <p:clrMapOvr>
    <a:masterClrMapping/>
  </p:clrMapOvr>
  <mc:AlternateContent xmlns:mc="http://schemas.openxmlformats.org/markup-compatibility/2006" xmlns:p14="http://schemas.microsoft.com/office/powerpoint/2010/main">
    <mc:Choice Requires="p14">
      <p:transition spd="slow" p14:dur="2000" advTm="169288"/>
    </mc:Choice>
    <mc:Fallback xmlns="">
      <p:transition spd="slow" advTm="169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Test for insanity: m’Naghten rules</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000" b="1"/>
              <a:t>M’Naghten[1843] </a:t>
            </a:r>
            <a:r>
              <a:rPr lang="en-GB" sz="2000"/>
              <a:t>D had been found to be suffering from delusions and was acquitted of murdering Sir Robert Peel’s secretary.</a:t>
            </a:r>
          </a:p>
          <a:p>
            <a:endParaRPr lang="en-GB" sz="2000"/>
          </a:p>
          <a:p>
            <a:r>
              <a:rPr lang="en-GB" sz="2000" b="1" i="1"/>
              <a:t>Everyman is presumed sane, but this can be rebutted by evidence that he was ‘labouring under such a defect of reason, from disease’</a:t>
            </a:r>
          </a:p>
          <a:p>
            <a:endParaRPr lang="en-GB" sz="2000" b="1" i="1"/>
          </a:p>
          <a:p>
            <a:r>
              <a:rPr lang="en-GB" sz="2000" b="1" u="sng">
                <a:latin typeface="Arial Narrow" panose="020B0606020202030204" pitchFamily="34" charset="0"/>
              </a:rPr>
              <a:t>The elements of the defence are:</a:t>
            </a:r>
          </a:p>
          <a:p>
            <a:pPr marL="0" indent="0">
              <a:buNone/>
            </a:pPr>
            <a:r>
              <a:rPr lang="en-GB" sz="2000">
                <a:latin typeface="Arial Narrow" panose="020B0606020202030204" pitchFamily="34" charset="0"/>
              </a:rPr>
              <a:t>- D has a disease of the mind</a:t>
            </a:r>
          </a:p>
          <a:p>
            <a:pPr marL="0" indent="0">
              <a:buNone/>
            </a:pPr>
            <a:r>
              <a:rPr lang="en-GB" sz="2000">
                <a:latin typeface="Arial Narrow" panose="020B0606020202030204" pitchFamily="34" charset="0"/>
              </a:rPr>
              <a:t>- which leads to a defect of reason</a:t>
            </a:r>
          </a:p>
          <a:p>
            <a:pPr marL="0" indent="0">
              <a:buNone/>
            </a:pPr>
            <a:r>
              <a:rPr lang="en-GB" sz="2000">
                <a:latin typeface="Arial Narrow" panose="020B0606020202030204" pitchFamily="34" charset="0"/>
              </a:rPr>
              <a:t>- which in turn means that D does not know the nature and quality of his act, or that if he does, he does not know that the act is wrong</a:t>
            </a:r>
          </a:p>
          <a:p>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4866914"/>
      </p:ext>
    </p:extLst>
  </p:cSld>
  <p:clrMapOvr>
    <a:masterClrMapping/>
  </p:clrMapOvr>
  <mc:AlternateContent xmlns:mc="http://schemas.openxmlformats.org/markup-compatibility/2006" xmlns:p14="http://schemas.microsoft.com/office/powerpoint/2010/main">
    <mc:Choice Requires="p14">
      <p:transition spd="slow" p14:dur="2000" advTm="109878"/>
    </mc:Choice>
    <mc:Fallback xmlns="">
      <p:transition spd="slow" advTm="109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p:cNvSpPr>
            <a:spLocks noGrp="1"/>
          </p:cNvSpPr>
          <p:nvPr>
            <p:ph type="title"/>
          </p:nvPr>
        </p:nvSpPr>
        <p:spPr>
          <a:xfrm>
            <a:off x="639098" y="629265"/>
            <a:ext cx="6072776" cy="1622322"/>
          </a:xfrm>
        </p:spPr>
        <p:txBody>
          <a:bodyPr>
            <a:normAutofit/>
          </a:bodyPr>
          <a:lstStyle/>
          <a:p>
            <a:r>
              <a:rPr lang="en-GB">
                <a:solidFill>
                  <a:srgbClr val="FFFFFF"/>
                </a:solidFill>
              </a:rPr>
              <a:t>D has a disease of the mind</a:t>
            </a:r>
          </a:p>
        </p:txBody>
      </p:sp>
      <p:pic>
        <p:nvPicPr>
          <p:cNvPr id="4" name="Picture 3"/>
          <p:cNvPicPr>
            <a:picLocks noChangeAspect="1"/>
          </p:cNvPicPr>
          <p:nvPr/>
        </p:nvPicPr>
        <p:blipFill rotWithShape="1">
          <a:blip r:embed="rId5"/>
          <a:srcRect l="18225" r="14572"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pPr>
              <a:lnSpc>
                <a:spcPct val="90000"/>
              </a:lnSpc>
            </a:pPr>
            <a:r>
              <a:rPr lang="en-GB" sz="1400">
                <a:solidFill>
                  <a:srgbClr val="FFFFFF"/>
                </a:solidFill>
              </a:rPr>
              <a:t>- A disease of the mind will be established  where an </a:t>
            </a:r>
            <a:r>
              <a:rPr lang="en-GB" sz="1400" b="1">
                <a:solidFill>
                  <a:srgbClr val="FFFFFF"/>
                </a:solidFill>
              </a:rPr>
              <a:t>internal factor </a:t>
            </a:r>
            <a:r>
              <a:rPr lang="en-GB" sz="1400">
                <a:solidFill>
                  <a:srgbClr val="FFFFFF"/>
                </a:solidFill>
              </a:rPr>
              <a:t>causes a malfunctioning of mind </a:t>
            </a:r>
            <a:r>
              <a:rPr lang="en-GB" sz="1400" b="1">
                <a:solidFill>
                  <a:srgbClr val="FFFFFF"/>
                </a:solidFill>
              </a:rPr>
              <a:t>(Kemp [1957])</a:t>
            </a:r>
          </a:p>
          <a:p>
            <a:pPr>
              <a:lnSpc>
                <a:spcPct val="90000"/>
              </a:lnSpc>
            </a:pPr>
            <a:r>
              <a:rPr lang="en-GB" sz="1400" b="1" u="sng">
                <a:solidFill>
                  <a:srgbClr val="FFFFFF"/>
                </a:solidFill>
              </a:rPr>
              <a:t>(a) INTERNAL FACTORS</a:t>
            </a:r>
          </a:p>
          <a:p>
            <a:pPr>
              <a:lnSpc>
                <a:spcPct val="90000"/>
              </a:lnSpc>
            </a:pPr>
            <a:r>
              <a:rPr lang="en-GB" sz="1400">
                <a:solidFill>
                  <a:srgbClr val="FFFFFF"/>
                </a:solidFill>
              </a:rPr>
              <a:t>- Mental disorders</a:t>
            </a:r>
          </a:p>
          <a:p>
            <a:pPr>
              <a:lnSpc>
                <a:spcPct val="90000"/>
              </a:lnSpc>
            </a:pPr>
            <a:r>
              <a:rPr lang="en-GB" sz="1400">
                <a:solidFill>
                  <a:srgbClr val="FFFFFF"/>
                </a:solidFill>
              </a:rPr>
              <a:t>- some degeneration or changed physical state – </a:t>
            </a:r>
            <a:r>
              <a:rPr lang="en-GB" sz="1400" b="1">
                <a:solidFill>
                  <a:srgbClr val="FFFFFF"/>
                </a:solidFill>
              </a:rPr>
              <a:t>Sullivan [1984]</a:t>
            </a:r>
          </a:p>
          <a:p>
            <a:pPr>
              <a:lnSpc>
                <a:spcPct val="90000"/>
              </a:lnSpc>
            </a:pPr>
            <a:r>
              <a:rPr lang="en-GB" sz="1400">
                <a:solidFill>
                  <a:srgbClr val="FFFFFF"/>
                </a:solidFill>
              </a:rPr>
              <a:t>- sleep walking – </a:t>
            </a:r>
            <a:r>
              <a:rPr lang="en-GB" sz="1400" b="1">
                <a:solidFill>
                  <a:srgbClr val="FFFFFF"/>
                </a:solidFill>
              </a:rPr>
              <a:t>Burgess [1991</a:t>
            </a:r>
            <a:r>
              <a:rPr lang="en-GB" sz="1400">
                <a:solidFill>
                  <a:srgbClr val="FFFFFF"/>
                </a:solidFill>
              </a:rPr>
              <a:t>]</a:t>
            </a:r>
          </a:p>
          <a:p>
            <a:pPr>
              <a:lnSpc>
                <a:spcPct val="90000"/>
              </a:lnSpc>
            </a:pPr>
            <a:r>
              <a:rPr lang="en-GB" sz="1400">
                <a:solidFill>
                  <a:srgbClr val="FFFFFF"/>
                </a:solidFill>
              </a:rPr>
              <a:t>- Diabetes – </a:t>
            </a:r>
            <a:r>
              <a:rPr lang="en-GB" sz="1400" b="1">
                <a:solidFill>
                  <a:srgbClr val="FFFFFF"/>
                </a:solidFill>
              </a:rPr>
              <a:t>Hennessy [1989]</a:t>
            </a:r>
          </a:p>
          <a:p>
            <a:pPr>
              <a:lnSpc>
                <a:spcPct val="90000"/>
              </a:lnSpc>
            </a:pPr>
            <a:r>
              <a:rPr lang="en-GB" sz="1400" b="1" u="sng">
                <a:solidFill>
                  <a:srgbClr val="FFFFFF"/>
                </a:solidFill>
              </a:rPr>
              <a:t>B) Does a disease of the mind have to result in violence?</a:t>
            </a:r>
          </a:p>
          <a:p>
            <a:pPr>
              <a:lnSpc>
                <a:spcPct val="90000"/>
              </a:lnSpc>
            </a:pPr>
            <a:r>
              <a:rPr lang="en-GB" sz="1400" b="1">
                <a:solidFill>
                  <a:srgbClr val="FFFFFF"/>
                </a:solidFill>
              </a:rPr>
              <a:t>Bratt v Attorney General For Northern Ireland [1963] </a:t>
            </a:r>
            <a:r>
              <a:rPr lang="en-GB" sz="1400">
                <a:solidFill>
                  <a:srgbClr val="FFFFFF"/>
                </a:solidFill>
              </a:rPr>
              <a:t>– a disease of the mind is any mental disorder which manifests itself in violence and is prone to recur.</a:t>
            </a:r>
          </a:p>
          <a:p>
            <a:pPr>
              <a:lnSpc>
                <a:spcPct val="90000"/>
              </a:lnSpc>
            </a:pPr>
            <a:r>
              <a:rPr lang="en-GB" sz="1400" b="1">
                <a:solidFill>
                  <a:srgbClr val="FFFFFF"/>
                </a:solidFill>
              </a:rPr>
              <a:t>Quick [1973] -  a person can have a disease of the mind and not be violent</a:t>
            </a:r>
          </a:p>
          <a:p>
            <a:pPr>
              <a:lnSpc>
                <a:spcPct val="90000"/>
              </a:lnSpc>
            </a:pPr>
            <a:endParaRPr lang="en-GB" sz="1400" b="1">
              <a:solidFill>
                <a:srgbClr val="FFFFFF"/>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621307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98159"/>
    </mc:Choice>
    <mc:Fallback xmlns="">
      <p:transition spd="slow" advTm="498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p:cNvSpPr>
            <a:spLocks noGrp="1"/>
          </p:cNvSpPr>
          <p:nvPr>
            <p:ph type="title"/>
          </p:nvPr>
        </p:nvSpPr>
        <p:spPr>
          <a:xfrm>
            <a:off x="639098" y="629265"/>
            <a:ext cx="6072776" cy="1622322"/>
          </a:xfrm>
        </p:spPr>
        <p:txBody>
          <a:bodyPr>
            <a:normAutofit/>
          </a:bodyPr>
          <a:lstStyle/>
          <a:p>
            <a:r>
              <a:rPr lang="en-GB">
                <a:solidFill>
                  <a:srgbClr val="FFFFFF"/>
                </a:solidFill>
              </a:rPr>
              <a:t>Which leads to a defect of reason</a:t>
            </a:r>
          </a:p>
        </p:txBody>
      </p:sp>
      <p:pic>
        <p:nvPicPr>
          <p:cNvPr id="4" name="Picture 3"/>
          <p:cNvPicPr>
            <a:picLocks noChangeAspect="1"/>
          </p:cNvPicPr>
          <p:nvPr/>
        </p:nvPicPr>
        <p:blipFill rotWithShape="1">
          <a:blip r:embed="rId5"/>
          <a:srcRect r="-2" b="10386"/>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r>
              <a:rPr lang="en-GB" b="1">
                <a:solidFill>
                  <a:srgbClr val="FFFFFF"/>
                </a:solidFill>
                <a:latin typeface="Arial" panose="020B0604020202020204" pitchFamily="34" charset="0"/>
                <a:cs typeface="Arial" panose="020B0604020202020204" pitchFamily="34" charset="0"/>
              </a:rPr>
              <a:t>The defence will only apply to those whose cognitive powers of memory, reason and understanding are defective.</a:t>
            </a:r>
          </a:p>
          <a:p>
            <a:endParaRPr lang="en-GB" b="1">
              <a:solidFill>
                <a:srgbClr val="FFFFFF"/>
              </a:solidFill>
            </a:endParaRPr>
          </a:p>
          <a:p>
            <a:r>
              <a:rPr lang="en-GB" b="1">
                <a:solidFill>
                  <a:srgbClr val="FFFFFF"/>
                </a:solidFill>
              </a:rPr>
              <a:t>Clarke (1972) – A defect of reason is not established where D simply fails to use the powers of reasoning which he has. </a:t>
            </a:r>
          </a:p>
          <a:p>
            <a:endParaRPr lang="en-GB">
              <a:solidFill>
                <a:srgbClr val="FFFFFF"/>
              </a:solidFill>
            </a:endParaRPr>
          </a:p>
          <a:p>
            <a:endParaRPr lang="en-GB">
              <a:solidFill>
                <a:srgbClr val="FFFFFF"/>
              </a:solidFill>
            </a:endParaRPr>
          </a:p>
          <a:p>
            <a:r>
              <a:rPr lang="en-GB">
                <a:solidFill>
                  <a:srgbClr val="FFFFFF"/>
                </a:solidFill>
              </a:rPr>
              <a:t>N:B There is a difference between a defect of reason and an irresistible impulse to offend.  </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0244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872"/>
    </mc:Choice>
    <mc:Fallback xmlns="">
      <p:transition spd="slow" advTm="4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pPr>
              <a:lnSpc>
                <a:spcPct val="90000"/>
              </a:lnSpc>
            </a:pPr>
            <a:r>
              <a:rPr lang="en-GB" sz="3200">
                <a:solidFill>
                  <a:srgbClr val="EBEBEB"/>
                </a:solidFill>
              </a:rPr>
              <a:t>THE DEFECT OF REASON MEANS THAT D DOES NOT KNOW THE NATURE AND QUALITY OF HIS ACT, AND/OR HE DOES NOT KNOW THAT THE ACT IS WRONG</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rmAutofit/>
          </a:bodyPr>
          <a:lstStyle/>
          <a:p>
            <a:pPr>
              <a:lnSpc>
                <a:spcPct val="90000"/>
              </a:lnSpc>
            </a:pPr>
            <a:r>
              <a:rPr lang="en-GB" sz="1900" b="1" u="sng"/>
              <a:t>a) Not knowing the nature and quality of his act or his consequences</a:t>
            </a:r>
          </a:p>
          <a:p>
            <a:pPr>
              <a:lnSpc>
                <a:spcPct val="90000"/>
              </a:lnSpc>
            </a:pPr>
            <a:r>
              <a:rPr lang="en-GB" sz="1900"/>
              <a:t>- </a:t>
            </a:r>
            <a:r>
              <a:rPr lang="en-GB" sz="1900" b="1"/>
              <a:t>Codere [1916]: </a:t>
            </a:r>
            <a:r>
              <a:rPr lang="en-GB" sz="1900"/>
              <a:t>physical nature and quality of the act, not the legal or moral quality</a:t>
            </a:r>
          </a:p>
          <a:p>
            <a:pPr>
              <a:lnSpc>
                <a:spcPct val="90000"/>
              </a:lnSpc>
            </a:pPr>
            <a:endParaRPr lang="en-GB" sz="1900"/>
          </a:p>
          <a:p>
            <a:pPr>
              <a:lnSpc>
                <a:spcPct val="90000"/>
              </a:lnSpc>
            </a:pPr>
            <a:r>
              <a:rPr lang="en-GB" sz="1900" b="1" u="sng"/>
              <a:t>b) Not knowing that the act is wrong</a:t>
            </a:r>
          </a:p>
          <a:p>
            <a:pPr>
              <a:lnSpc>
                <a:spcPct val="90000"/>
              </a:lnSpc>
            </a:pPr>
            <a:r>
              <a:rPr lang="en-GB" sz="1900"/>
              <a:t>-  Is the D able to appreciate the legal (opposed to moral) wrongness of his act?</a:t>
            </a:r>
          </a:p>
          <a:p>
            <a:pPr>
              <a:lnSpc>
                <a:spcPct val="90000"/>
              </a:lnSpc>
            </a:pPr>
            <a:r>
              <a:rPr lang="en-GB" sz="1900" b="1"/>
              <a:t>Johnson (2007) – meaning of ‘wrong’ was that the act was contrary to the law ( didn’t extend to include moral wrongness)</a:t>
            </a:r>
          </a:p>
          <a:p>
            <a:pPr>
              <a:lnSpc>
                <a:spcPct val="90000"/>
              </a:lnSpc>
            </a:pPr>
            <a:r>
              <a:rPr lang="en-GB" sz="1900" b="1"/>
              <a:t>Codere, Windle [1952]</a:t>
            </a:r>
          </a:p>
          <a:p>
            <a:pPr>
              <a:lnSpc>
                <a:spcPct val="90000"/>
              </a:lnSpc>
            </a:pPr>
            <a:r>
              <a:rPr lang="en-GB" sz="1900" b="1"/>
              <a:t>Kopsch [1925]</a:t>
            </a:r>
          </a:p>
          <a:p>
            <a:pPr>
              <a:lnSpc>
                <a:spcPct val="90000"/>
              </a:lnSpc>
            </a:pPr>
            <a:r>
              <a:rPr lang="en-GB" sz="1900" b="1"/>
              <a:t>Horseferry Road Magistrates' Court, ex parte K [1996]</a:t>
            </a:r>
          </a:p>
          <a:p>
            <a:pPr>
              <a:lnSpc>
                <a:spcPct val="90000"/>
              </a:lnSpc>
            </a:pPr>
            <a:r>
              <a:rPr lang="en-GB" sz="1900" b="1"/>
              <a:t>DPP V H [1997]</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0850839"/>
      </p:ext>
    </p:extLst>
  </p:cSld>
  <p:clrMapOvr>
    <a:masterClrMapping/>
  </p:clrMapOvr>
  <mc:AlternateContent xmlns:mc="http://schemas.openxmlformats.org/markup-compatibility/2006" xmlns:p14="http://schemas.microsoft.com/office/powerpoint/2010/main">
    <mc:Choice Requires="p14">
      <p:transition spd="slow" p14:dur="2000" advTm="421193"/>
    </mc:Choice>
    <mc:Fallback xmlns="">
      <p:transition spd="slow" advTm="421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1233" y="2519265"/>
            <a:ext cx="6643396" cy="1200329"/>
          </a:xfrm>
          <a:prstGeom prst="rect">
            <a:avLst/>
          </a:prstGeom>
          <a:noFill/>
        </p:spPr>
        <p:txBody>
          <a:bodyPr wrap="square" rtlCol="0">
            <a:spAutoFit/>
          </a:bodyPr>
          <a:lstStyle/>
          <a:p>
            <a:pPr algn="ctr"/>
            <a:r>
              <a:rPr lang="en-GB" sz="7200" dirty="0"/>
              <a:t>AUTOMATISM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5526429"/>
      </p:ext>
    </p:extLst>
  </p:cSld>
  <p:clrMapOvr>
    <a:masterClrMapping/>
  </p:clrMapOvr>
  <mc:AlternateContent xmlns:mc="http://schemas.openxmlformats.org/markup-compatibility/2006" xmlns:p14="http://schemas.microsoft.com/office/powerpoint/2010/main">
    <mc:Choice Requires="p14">
      <p:transition spd="slow" p14:dur="2000" advTm="12348"/>
    </mc:Choice>
    <mc:Fallback xmlns="">
      <p:transition spd="slow" advTm="12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5"/>
          <a:srcRect l="8419" t="31828" r="59770" b="5829"/>
          <a:stretch/>
        </p:blipFill>
        <p:spPr>
          <a:xfrm>
            <a:off x="223933" y="307206"/>
            <a:ext cx="5598369" cy="6168239"/>
          </a:xfrm>
          <a:prstGeom prst="rect">
            <a:avLst/>
          </a:prstGeom>
        </p:spPr>
      </p:pic>
      <p:sp>
        <p:nvSpPr>
          <p:cNvPr id="3" name="TextBox 2"/>
          <p:cNvSpPr txBox="1"/>
          <p:nvPr/>
        </p:nvSpPr>
        <p:spPr>
          <a:xfrm>
            <a:off x="6400800" y="307205"/>
            <a:ext cx="4982547" cy="2246769"/>
          </a:xfrm>
          <a:prstGeom prst="rect">
            <a:avLst/>
          </a:prstGeom>
          <a:noFill/>
        </p:spPr>
        <p:txBody>
          <a:bodyPr wrap="square" rtlCol="0">
            <a:spAutoFit/>
          </a:bodyPr>
          <a:lstStyle/>
          <a:p>
            <a:pPr algn="ctr"/>
            <a:r>
              <a:rPr lang="en-GB" sz="2800" b="1" dirty="0"/>
              <a:t>Automatism concerns involuntary conduct where the source of the involuntariness is not internal, such as disease, but external.</a:t>
            </a:r>
          </a:p>
        </p:txBody>
      </p:sp>
      <p:sp>
        <p:nvSpPr>
          <p:cNvPr id="4" name="TextBox 3"/>
          <p:cNvSpPr txBox="1"/>
          <p:nvPr/>
        </p:nvSpPr>
        <p:spPr>
          <a:xfrm>
            <a:off x="6400799" y="3392059"/>
            <a:ext cx="5471378" cy="3046988"/>
          </a:xfrm>
          <a:prstGeom prst="rect">
            <a:avLst/>
          </a:prstGeom>
          <a:solidFill>
            <a:srgbClr val="FFFF00"/>
          </a:solidFill>
        </p:spPr>
        <p:txBody>
          <a:bodyPr wrap="square" lIns="91440" tIns="45720" rIns="91440" bIns="45720" rtlCol="0" anchor="t">
            <a:spAutoFit/>
          </a:bodyPr>
          <a:lstStyle/>
          <a:p>
            <a:r>
              <a:rPr lang="en-GB" sz="2400" b="1" i="1" dirty="0">
                <a:solidFill>
                  <a:schemeClr val="accent6">
                    <a:lumMod val="50000"/>
                  </a:schemeClr>
                </a:solidFill>
              </a:rPr>
              <a:t>Hill v Baxter [1958]</a:t>
            </a:r>
          </a:p>
          <a:p>
            <a:r>
              <a:rPr lang="en-GB" sz="2400" dirty="0">
                <a:solidFill>
                  <a:schemeClr val="accent6">
                    <a:lumMod val="50000"/>
                  </a:schemeClr>
                </a:solidFill>
              </a:rPr>
              <a:t>A driver was attacked by a swarm of bees causing involuntary movements of his arms and legs as a result of which he crashed his car. Automatism was a complete defence to the crime of driving without due care and attention.</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91070682"/>
      </p:ext>
    </p:extLst>
  </p:cSld>
  <p:clrMapOvr>
    <a:masterClrMapping/>
  </p:clrMapOvr>
  <mc:AlternateContent xmlns:mc="http://schemas.openxmlformats.org/markup-compatibility/2006" xmlns:p14="http://schemas.microsoft.com/office/powerpoint/2010/main">
    <mc:Choice Requires="p14">
      <p:transition spd="slow" p14:dur="2000" advTm="101395"/>
    </mc:Choice>
    <mc:Fallback xmlns="">
      <p:transition spd="slow" advTm="101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Elements of the defence</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rmAutofit/>
          </a:bodyPr>
          <a:lstStyle/>
          <a:p>
            <a:r>
              <a:rPr lang="en-GB" sz="2000"/>
              <a:t>The prosecution must prove that D’s conduct was voluntary (the D was sufficiently in control of his bodily movements) for the conduct to be said to be truly his. </a:t>
            </a:r>
          </a:p>
          <a:p>
            <a:r>
              <a:rPr lang="en-GB" sz="2000"/>
              <a:t>D’s who claim to have been acting involuntarily is called a plea of automatism.</a:t>
            </a:r>
          </a:p>
          <a:p>
            <a:endParaRPr lang="en-GB" sz="2000"/>
          </a:p>
          <a:p>
            <a:pPr marL="0" indent="0">
              <a:buNone/>
            </a:pPr>
            <a:r>
              <a:rPr lang="en-GB" sz="2000" b="1" u="sng"/>
              <a:t>Elements of the offence</a:t>
            </a:r>
          </a:p>
          <a:p>
            <a:pPr>
              <a:buFont typeface="Wingdings" panose="05000000000000000000" pitchFamily="2" charset="2"/>
              <a:buChar char="v"/>
            </a:pPr>
            <a:r>
              <a:rPr lang="en-GB" sz="2000" b="1"/>
              <a:t> An external factor</a:t>
            </a:r>
          </a:p>
          <a:p>
            <a:pPr>
              <a:buFont typeface="Wingdings" panose="05000000000000000000" pitchFamily="2" charset="2"/>
              <a:buChar char="v"/>
            </a:pPr>
            <a:r>
              <a:rPr lang="en-GB" sz="2000" b="1"/>
              <a:t>Results in involuntary conduct by D</a:t>
            </a:r>
          </a:p>
          <a:p>
            <a:pPr>
              <a:buFont typeface="Wingdings" panose="05000000000000000000" pitchFamily="2" charset="2"/>
              <a:buChar char="v"/>
            </a:pPr>
            <a:r>
              <a:rPr lang="en-GB" sz="2000" b="1"/>
              <a:t>Where D is not at fault</a:t>
            </a:r>
          </a:p>
          <a:p>
            <a:pPr>
              <a:buFont typeface="Wingdings" panose="05000000000000000000" pitchFamily="2" charset="2"/>
              <a:buChar char="v"/>
            </a:pPr>
            <a:r>
              <a:rPr lang="en-GB" sz="2000" b="1"/>
              <a:t>Falconer [1990]</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08024415"/>
      </p:ext>
    </p:extLst>
  </p:cSld>
  <p:clrMapOvr>
    <a:masterClrMapping/>
  </p:clrMapOvr>
  <mc:AlternateContent xmlns:mc="http://schemas.openxmlformats.org/markup-compatibility/2006" xmlns:p14="http://schemas.microsoft.com/office/powerpoint/2010/main">
    <mc:Choice Requires="p14">
      <p:transition spd="slow" p14:dur="2000" advTm="44428"/>
    </mc:Choice>
    <mc:Fallback xmlns="">
      <p:transition spd="slow" advTm="44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8" name="Freeform: Shape 11">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9"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6"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5132438" cy="1622322"/>
          </a:xfrm>
        </p:spPr>
        <p:txBody>
          <a:bodyPr>
            <a:normAutofit/>
          </a:bodyPr>
          <a:lstStyle/>
          <a:p>
            <a:r>
              <a:rPr lang="en-GB">
                <a:solidFill>
                  <a:schemeClr val="tx1"/>
                </a:solidFill>
              </a:rPr>
              <a:t>AN EXTERNAL FACTOR</a:t>
            </a:r>
          </a:p>
        </p:txBody>
      </p:sp>
      <p:sp>
        <p:nvSpPr>
          <p:cNvPr id="18" name="Rectangle 17">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5132439" cy="3811742"/>
          </a:xfrm>
        </p:spPr>
        <p:txBody>
          <a:bodyPr anchor="ctr">
            <a:normAutofit/>
          </a:bodyPr>
          <a:lstStyle/>
          <a:p>
            <a:pPr marL="0" indent="0">
              <a:buNone/>
            </a:pPr>
            <a:endParaRPr lang="en-GB">
              <a:solidFill>
                <a:schemeClr val="tx1"/>
              </a:solidFill>
            </a:endParaRPr>
          </a:p>
          <a:p>
            <a:pPr marL="0" indent="0">
              <a:buNone/>
            </a:pPr>
            <a:r>
              <a:rPr lang="en-GB">
                <a:solidFill>
                  <a:schemeClr val="tx1"/>
                </a:solidFill>
              </a:rPr>
              <a:t>It must be shown that D’s inability to control his conduct was due to an </a:t>
            </a:r>
            <a:r>
              <a:rPr lang="en-GB" b="1">
                <a:solidFill>
                  <a:schemeClr val="tx1"/>
                </a:solidFill>
              </a:rPr>
              <a:t>EXTERNAL FACTOR</a:t>
            </a:r>
          </a:p>
          <a:p>
            <a:pPr marL="0" indent="0">
              <a:buNone/>
            </a:pPr>
            <a:endParaRPr lang="en-GB" b="1">
              <a:solidFill>
                <a:schemeClr val="tx1"/>
              </a:solidFill>
            </a:endParaRPr>
          </a:p>
          <a:p>
            <a:pPr marL="0" indent="0">
              <a:buNone/>
            </a:pPr>
            <a:r>
              <a:rPr lang="en-GB" b="1" u="sng">
                <a:solidFill>
                  <a:schemeClr val="tx1"/>
                </a:solidFill>
              </a:rPr>
              <a:t>Examples:</a:t>
            </a:r>
          </a:p>
          <a:p>
            <a:pPr marL="0" indent="0">
              <a:buNone/>
            </a:pPr>
            <a:r>
              <a:rPr lang="en-GB" b="1">
                <a:solidFill>
                  <a:schemeClr val="tx1"/>
                </a:solidFill>
              </a:rPr>
              <a:t>Alcohol consumption</a:t>
            </a:r>
          </a:p>
          <a:p>
            <a:pPr marL="0" indent="0">
              <a:buNone/>
            </a:pPr>
            <a:r>
              <a:rPr lang="en-GB" b="1">
                <a:solidFill>
                  <a:schemeClr val="tx1"/>
                </a:solidFill>
              </a:rPr>
              <a:t>Insulin injection</a:t>
            </a:r>
          </a:p>
          <a:p>
            <a:pPr marL="0" indent="0">
              <a:buNone/>
            </a:pPr>
            <a:r>
              <a:rPr lang="en-GB" b="1">
                <a:solidFill>
                  <a:schemeClr val="tx1"/>
                </a:solidFill>
              </a:rPr>
              <a:t>Concussion </a:t>
            </a:r>
          </a:p>
          <a:p>
            <a:pPr marL="0" indent="0">
              <a:buNone/>
            </a:pPr>
            <a:r>
              <a:rPr lang="en-GB" b="1">
                <a:solidFill>
                  <a:schemeClr val="tx1"/>
                </a:solidFill>
              </a:rPr>
              <a:t>Administration of anaesthetic</a:t>
            </a:r>
          </a:p>
        </p:txBody>
      </p:sp>
      <p:pic>
        <p:nvPicPr>
          <p:cNvPr id="4" name="Picture 3"/>
          <p:cNvPicPr>
            <a:picLocks noChangeAspect="1"/>
          </p:cNvPicPr>
          <p:nvPr/>
        </p:nvPicPr>
        <p:blipFill>
          <a:blip r:embed="rId5"/>
          <a:stretch>
            <a:fillRect/>
          </a:stretch>
        </p:blipFill>
        <p:spPr>
          <a:xfrm>
            <a:off x="7092696" y="645107"/>
            <a:ext cx="4072987" cy="2710388"/>
          </a:xfrm>
          <a:prstGeom prst="rect">
            <a:avLst/>
          </a:prstGeom>
        </p:spPr>
      </p:pic>
      <p:pic>
        <p:nvPicPr>
          <p:cNvPr id="5" name="Picture 4"/>
          <p:cNvPicPr>
            <a:picLocks noChangeAspect="1"/>
          </p:cNvPicPr>
          <p:nvPr/>
        </p:nvPicPr>
        <p:blipFill>
          <a:blip r:embed="rId6"/>
          <a:stretch>
            <a:fillRect/>
          </a:stretch>
        </p:blipFill>
        <p:spPr>
          <a:xfrm>
            <a:off x="7090768" y="3520086"/>
            <a:ext cx="4072988" cy="2710389"/>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12494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3938"/>
    </mc:Choice>
    <mc:Fallback xmlns="">
      <p:transition spd="slow" advTm="63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dirty="0">
                <a:solidFill>
                  <a:srgbClr val="EBEBEB"/>
                </a:solidFill>
              </a:rPr>
              <a:t>Results in involuntary conduct by D</a:t>
            </a:r>
            <a:br>
              <a:rPr lang="en-GB" sz="3200" dirty="0">
                <a:solidFill>
                  <a:srgbClr val="EBEBEB"/>
                </a:solidFill>
              </a:rPr>
            </a:br>
            <a:br>
              <a:rPr lang="en-GB" sz="3200" dirty="0">
                <a:solidFill>
                  <a:srgbClr val="EBEBEB"/>
                </a:solidFill>
              </a:rPr>
            </a:br>
            <a:r>
              <a:rPr lang="en-GB" sz="3200" dirty="0">
                <a:solidFill>
                  <a:srgbClr val="EBEBEB"/>
                </a:solidFill>
              </a:rPr>
              <a:t>conscious /unconscious </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Autofit/>
          </a:bodyPr>
          <a:lstStyle/>
          <a:p>
            <a:r>
              <a:rPr lang="en-GB" sz="2400" b="1" u="sng" dirty="0"/>
              <a:t>A) Where D is conscious</a:t>
            </a:r>
          </a:p>
          <a:p>
            <a:pPr>
              <a:buFontTx/>
              <a:buChar char="-"/>
            </a:pPr>
            <a:r>
              <a:rPr lang="en-GB" sz="2400" dirty="0"/>
              <a:t>D must lack </a:t>
            </a:r>
            <a:r>
              <a:rPr lang="en-GB" sz="2400" b="1" dirty="0"/>
              <a:t>complete </a:t>
            </a:r>
            <a:r>
              <a:rPr lang="en-GB" sz="2400" dirty="0"/>
              <a:t>control over his actions</a:t>
            </a:r>
          </a:p>
          <a:p>
            <a:pPr>
              <a:buFontTx/>
              <a:buChar char="-"/>
            </a:pPr>
            <a:r>
              <a:rPr lang="en-GB" sz="2400" dirty="0"/>
              <a:t>In driving cases this must be for the whole journey </a:t>
            </a:r>
            <a:r>
              <a:rPr lang="en-GB" sz="2400" b="1" dirty="0"/>
              <a:t>– Broome v Perkins [1987]</a:t>
            </a:r>
          </a:p>
          <a:p>
            <a:pPr>
              <a:buFontTx/>
              <a:buChar char="-"/>
            </a:pPr>
            <a:r>
              <a:rPr lang="en-GB" sz="2400" dirty="0"/>
              <a:t>Where D acts in a way that he would not normally act, but where he still retains control, he cannot rely on the defence </a:t>
            </a:r>
            <a:r>
              <a:rPr lang="en-GB" sz="2400" b="1" dirty="0"/>
              <a:t>– Isitt [1978]</a:t>
            </a:r>
          </a:p>
          <a:p>
            <a:pPr>
              <a:buFontTx/>
              <a:buChar char="-"/>
            </a:pPr>
            <a:r>
              <a:rPr lang="en-GB" sz="2400" dirty="0"/>
              <a:t>D will be guilty of automatism where his initial voluntary conduct leads up to an involuntary act </a:t>
            </a:r>
            <a:r>
              <a:rPr lang="en-GB" sz="2400" b="1" dirty="0"/>
              <a:t>– Ryan [1967]</a:t>
            </a:r>
          </a:p>
          <a:p>
            <a:pPr marL="0" indent="0">
              <a:buNone/>
            </a:pPr>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37612442"/>
      </p:ext>
    </p:extLst>
  </p:cSld>
  <p:clrMapOvr>
    <a:masterClrMapping/>
  </p:clrMapOvr>
  <mc:AlternateContent xmlns:mc="http://schemas.openxmlformats.org/markup-compatibility/2006" xmlns:p14="http://schemas.microsoft.com/office/powerpoint/2010/main">
    <mc:Choice Requires="p14">
      <p:transition spd="slow" p14:dur="2000" advTm="187546"/>
    </mc:Choice>
    <mc:Fallback xmlns="">
      <p:transition spd="slow" advTm="187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RESULTS IN INVOLUNATRY CONDUCT BY D</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400" b="1" u="sng" dirty="0"/>
              <a:t>B) Where D is unconscious or in a state of impaired consciousness</a:t>
            </a:r>
          </a:p>
          <a:p>
            <a:endParaRPr lang="en-GB" sz="2400" b="1" u="sng" dirty="0"/>
          </a:p>
          <a:p>
            <a:r>
              <a:rPr lang="en-GB" sz="2400" i="1" dirty="0"/>
              <a:t>IF D IS UNCONSCIOUS THEN HE LACKS CONTROL OVER HIS ACTIONS</a:t>
            </a:r>
          </a:p>
          <a:p>
            <a:r>
              <a:rPr lang="en-GB" sz="2400" dirty="0"/>
              <a:t>E.g. D suffers a hypoglycaemic attack where he is completely unable to control himself.</a:t>
            </a:r>
          </a:p>
          <a:p>
            <a:endParaRPr lang="en-GB" sz="2400" dirty="0"/>
          </a:p>
          <a:p>
            <a:r>
              <a:rPr lang="en-GB" sz="2400" dirty="0"/>
              <a:t>Expert medical opinion is required to establish this</a:t>
            </a:r>
          </a:p>
          <a:p>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8442139"/>
      </p:ext>
    </p:extLst>
  </p:cSld>
  <p:clrMapOvr>
    <a:masterClrMapping/>
  </p:clrMapOvr>
  <mc:AlternateContent xmlns:mc="http://schemas.openxmlformats.org/markup-compatibility/2006" xmlns:p14="http://schemas.microsoft.com/office/powerpoint/2010/main">
    <mc:Choice Requires="p14">
      <p:transition spd="slow" p14:dur="2000" advTm="65461"/>
    </mc:Choice>
    <mc:Fallback xmlns="">
      <p:transition spd="slow" advTm="65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dirty="0"/>
              <a:t>D is not at fault</a:t>
            </a:r>
          </a:p>
        </p:txBody>
      </p:sp>
      <p:pic>
        <p:nvPicPr>
          <p:cNvPr id="4" name="Picture 3"/>
          <p:cNvPicPr>
            <a:picLocks noChangeAspect="1"/>
          </p:cNvPicPr>
          <p:nvPr/>
        </p:nvPicPr>
        <p:blipFill rotWithShape="1">
          <a:blip r:embed="rId5"/>
          <a:srcRect l="7748" r="19617"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5865936" y="2459726"/>
            <a:ext cx="5930846" cy="4178300"/>
          </a:xfrm>
        </p:spPr>
        <p:txBody>
          <a:bodyPr vert="horz" lIns="91440" tIns="45720" rIns="91440" bIns="45720" rtlCol="0" anchor="ctr">
            <a:noAutofit/>
          </a:bodyPr>
          <a:lstStyle/>
          <a:p>
            <a:pPr marL="0" indent="0">
              <a:lnSpc>
                <a:spcPct val="90000"/>
              </a:lnSpc>
              <a:buNone/>
            </a:pPr>
            <a:r>
              <a:rPr lang="en-GB" b="1" u="sng" dirty="0"/>
              <a:t>D voluntarily consumes alcohol or dangerous drugs</a:t>
            </a:r>
          </a:p>
          <a:p>
            <a:pPr marL="0" indent="0">
              <a:lnSpc>
                <a:spcPct val="90000"/>
              </a:lnSpc>
              <a:buNone/>
            </a:pPr>
            <a:r>
              <a:rPr lang="en-GB" b="1" dirty="0"/>
              <a:t>Self -induced automatism is no defence to crimes of basic intent (i.e. crime that can be committed recklessly) – Quick 1973</a:t>
            </a:r>
          </a:p>
          <a:p>
            <a:pPr marL="0" indent="0">
              <a:lnSpc>
                <a:spcPct val="90000"/>
              </a:lnSpc>
              <a:buNone/>
            </a:pPr>
            <a:r>
              <a:rPr lang="en-GB" b="1" dirty="0"/>
              <a:t>Where D has been at fault in voluntarily inducing a state, he may have a defence to a specific intent crime.</a:t>
            </a:r>
            <a:endParaRPr lang="en-GB"/>
          </a:p>
          <a:p>
            <a:pPr marL="0" indent="0">
              <a:lnSpc>
                <a:spcPct val="90000"/>
              </a:lnSpc>
              <a:buNone/>
            </a:pPr>
            <a:r>
              <a:rPr lang="en-GB" b="1" dirty="0"/>
              <a:t>Bailey [1983]</a:t>
            </a:r>
          </a:p>
          <a:p>
            <a:pPr marL="0" indent="0">
              <a:lnSpc>
                <a:spcPct val="90000"/>
              </a:lnSpc>
              <a:buNone/>
            </a:pPr>
            <a:r>
              <a:rPr lang="en-GB" b="1" dirty="0"/>
              <a:t>Lipman [1970]</a:t>
            </a:r>
          </a:p>
          <a:p>
            <a:pPr marL="0" indent="0">
              <a:lnSpc>
                <a:spcPct val="90000"/>
              </a:lnSpc>
              <a:buNone/>
            </a:pPr>
            <a:endParaRPr lang="en-GB" b="1" u="sng" dirty="0"/>
          </a:p>
          <a:p>
            <a:pPr marL="0" indent="0">
              <a:lnSpc>
                <a:spcPct val="90000"/>
              </a:lnSpc>
              <a:buNone/>
            </a:pPr>
            <a:r>
              <a:rPr lang="en-GB" b="1" u="sng" dirty="0"/>
              <a:t>D voluntarily consumes medicinal drugs</a:t>
            </a:r>
          </a:p>
          <a:p>
            <a:pPr marL="0" indent="0">
              <a:lnSpc>
                <a:spcPct val="90000"/>
              </a:lnSpc>
              <a:buNone/>
            </a:pPr>
            <a:r>
              <a:rPr lang="en-GB" b="1" dirty="0"/>
              <a:t>Bailey [19830</a:t>
            </a:r>
          </a:p>
          <a:p>
            <a:pPr marL="0" indent="0">
              <a:lnSpc>
                <a:spcPct val="90000"/>
              </a:lnSpc>
              <a:buNone/>
            </a:pPr>
            <a:r>
              <a:rPr lang="en-GB" b="1" dirty="0"/>
              <a:t>Hardie [1984]</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50601427"/>
      </p:ext>
    </p:extLst>
  </p:cSld>
  <p:clrMapOvr>
    <a:masterClrMapping/>
  </p:clrMapOvr>
  <mc:AlternateContent xmlns:mc="http://schemas.openxmlformats.org/markup-compatibility/2006" xmlns:p14="http://schemas.microsoft.com/office/powerpoint/2010/main">
    <mc:Choice Requires="p14">
      <p:transition spd="slow" p14:dur="2000" advTm="303535"/>
    </mc:Choice>
    <mc:Fallback xmlns="">
      <p:transition spd="slow" advTm="303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st tubes with solution and one is red">
            <a:extLst>
              <a:ext uri="{FF2B5EF4-FFF2-40B4-BE49-F238E27FC236}">
                <a16:creationId xmlns:a16="http://schemas.microsoft.com/office/drawing/2014/main" id="{49543486-ED24-467E-B9A5-AE34CBC0DDBB}"/>
              </a:ext>
            </a:extLst>
          </p:cNvPr>
          <p:cNvPicPr>
            <a:picLocks noChangeAspect="1"/>
          </p:cNvPicPr>
          <p:nvPr/>
        </p:nvPicPr>
        <p:blipFill rotWithShape="1">
          <a:blip r:embed="rId4"/>
          <a:srcRect t="36529" b="1690"/>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9" name="Freeform: Shape 8">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AE93412E-111E-4456-95F0-920F4E7606F3}"/>
              </a:ext>
            </a:extLst>
          </p:cNvPr>
          <p:cNvSpPr>
            <a:spLocks noGrp="1"/>
          </p:cNvSpPr>
          <p:nvPr>
            <p:ph type="ctrTitle"/>
          </p:nvPr>
        </p:nvSpPr>
        <p:spPr>
          <a:xfrm>
            <a:off x="892199" y="4854346"/>
            <a:ext cx="10407602" cy="868026"/>
          </a:xfrm>
        </p:spPr>
        <p:txBody>
          <a:bodyPr>
            <a:normAutofit/>
          </a:bodyPr>
          <a:lstStyle/>
          <a:p>
            <a:pPr algn="ctr"/>
            <a:r>
              <a:rPr lang="en-GB" sz="4400">
                <a:solidFill>
                  <a:srgbClr val="EBEBEB"/>
                </a:solidFill>
              </a:rPr>
              <a:t>INTOXICATION</a:t>
            </a:r>
          </a:p>
        </p:txBody>
      </p:sp>
      <p:sp>
        <p:nvSpPr>
          <p:cNvPr id="3" name="Subtitle 2">
            <a:extLst>
              <a:ext uri="{FF2B5EF4-FFF2-40B4-BE49-F238E27FC236}">
                <a16:creationId xmlns:a16="http://schemas.microsoft.com/office/drawing/2014/main" id="{014CC5F4-7F35-47B8-8A6D-C78331F7B890}"/>
              </a:ext>
            </a:extLst>
          </p:cNvPr>
          <p:cNvSpPr>
            <a:spLocks noGrp="1"/>
          </p:cNvSpPr>
          <p:nvPr>
            <p:ph type="subTitle" idx="1"/>
          </p:nvPr>
        </p:nvSpPr>
        <p:spPr>
          <a:xfrm>
            <a:off x="892199" y="5722374"/>
            <a:ext cx="10407602" cy="487924"/>
          </a:xfrm>
        </p:spPr>
        <p:txBody>
          <a:bodyPr>
            <a:normAutofit/>
          </a:bodyPr>
          <a:lstStyle/>
          <a:p>
            <a:pPr algn="ctr"/>
            <a:endParaRPr lang="en-GB">
              <a:solidFill>
                <a:schemeClr val="tx2">
                  <a:lumMod val="40000"/>
                  <a:lumOff val="60000"/>
                </a:schemeClr>
              </a:solidFill>
            </a:endParaRPr>
          </a:p>
        </p:txBody>
      </p:sp>
      <p:sp>
        <p:nvSpPr>
          <p:cNvPr id="1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4667241"/>
      </p:ext>
    </p:extLst>
  </p:cSld>
  <p:clrMapOvr>
    <a:masterClrMapping/>
  </p:clrMapOvr>
  <mc:AlternateContent xmlns:mc="http://schemas.openxmlformats.org/markup-compatibility/2006" xmlns:p14="http://schemas.microsoft.com/office/powerpoint/2010/main">
    <mc:Choice Requires="p14">
      <p:transition spd="slow" p14:dur="2000" advTm="6557"/>
    </mc:Choice>
    <mc:Fallback xmlns="">
      <p:transition spd="slow" advTm="6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E1C35AA-E7B7-48B0-97EC-3D088CF6796A}"/>
              </a:ext>
            </a:extLst>
          </p:cNvPr>
          <p:cNvPicPr>
            <a:picLocks noGrp="1" noChangeAspect="1"/>
          </p:cNvPicPr>
          <p:nvPr>
            <p:ph idx="1"/>
          </p:nvPr>
        </p:nvPicPr>
        <p:blipFill>
          <a:blip r:embed="rId4"/>
          <a:stretch>
            <a:fillRect/>
          </a:stretch>
        </p:blipFill>
        <p:spPr>
          <a:xfrm>
            <a:off x="-4799" y="-14310"/>
            <a:ext cx="12270916" cy="686914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96389602"/>
      </p:ext>
    </p:extLst>
  </p:cSld>
  <p:clrMapOvr>
    <a:masterClrMapping/>
  </p:clrMapOvr>
  <mc:AlternateContent xmlns:mc="http://schemas.openxmlformats.org/markup-compatibility/2006" xmlns:p14="http://schemas.microsoft.com/office/powerpoint/2010/main">
    <mc:Choice Requires="p14">
      <p:transition spd="slow" p14:dur="2000" advTm="109618"/>
    </mc:Choice>
    <mc:Fallback xmlns="">
      <p:transition spd="slow" advTm="109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BDF32604-C2CB-42D4-BC03-AE347DD4AE3B}"/>
              </a:ext>
            </a:extLst>
          </p:cNvPr>
          <p:cNvPicPr>
            <a:picLocks noGrp="1" noChangeAspect="1"/>
          </p:cNvPicPr>
          <p:nvPr>
            <p:ph idx="1"/>
          </p:nvPr>
        </p:nvPicPr>
        <p:blipFill>
          <a:blip r:embed="rId4"/>
          <a:stretch>
            <a:fillRect/>
          </a:stretch>
        </p:blipFill>
        <p:spPr>
          <a:xfrm>
            <a:off x="99602" y="114302"/>
            <a:ext cx="12005093" cy="6750168"/>
          </a:xfr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0462581"/>
      </p:ext>
    </p:extLst>
  </p:cSld>
  <p:clrMapOvr>
    <a:masterClrMapping/>
  </p:clrMapOvr>
  <mc:AlternateContent xmlns:mc="http://schemas.openxmlformats.org/markup-compatibility/2006" xmlns:p14="http://schemas.microsoft.com/office/powerpoint/2010/main">
    <mc:Choice Requires="p14">
      <p:transition spd="slow" p14:dur="2000" advTm="141928"/>
    </mc:Choice>
    <mc:Fallback xmlns="">
      <p:transition spd="slow" advTm="141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4EB91FB1-DA53-4389-AF06-AF751CADD108}"/>
              </a:ext>
            </a:extLst>
          </p:cNvPr>
          <p:cNvPicPr>
            <a:picLocks noGrp="1" noChangeAspect="1"/>
          </p:cNvPicPr>
          <p:nvPr>
            <p:ph idx="1"/>
          </p:nvPr>
        </p:nvPicPr>
        <p:blipFill rotWithShape="1">
          <a:blip r:embed="rId4"/>
          <a:srcRect/>
          <a:stretch/>
        </p:blipFill>
        <p:spPr>
          <a:xfrm>
            <a:off x="20" y="10"/>
            <a:ext cx="12191980" cy="685799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4306592"/>
      </p:ext>
    </p:extLst>
  </p:cSld>
  <p:clrMapOvr>
    <a:masterClrMapping/>
  </p:clrMapOvr>
  <mc:AlternateContent xmlns:mc="http://schemas.openxmlformats.org/markup-compatibility/2006" xmlns:p14="http://schemas.microsoft.com/office/powerpoint/2010/main">
    <mc:Choice Requires="p14">
      <p:transition spd="slow" p14:dur="2000" advTm="119300"/>
    </mc:Choice>
    <mc:Fallback xmlns="">
      <p:transition spd="slow" advTm="119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8EBF853C-F318-4091-996C-C51E8DA857EB}"/>
              </a:ext>
            </a:extLst>
          </p:cNvPr>
          <p:cNvPicPr>
            <a:picLocks noGrp="1" noChangeAspect="1"/>
          </p:cNvPicPr>
          <p:nvPr>
            <p:ph idx="1"/>
          </p:nvPr>
        </p:nvPicPr>
        <p:blipFill>
          <a:blip r:embed="rId4"/>
          <a:stretch>
            <a:fillRect/>
          </a:stretch>
        </p:blipFill>
        <p:spPr>
          <a:xfrm>
            <a:off x="1143941" y="643467"/>
            <a:ext cx="9904118" cy="5571066"/>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17632116"/>
      </p:ext>
    </p:extLst>
  </p:cSld>
  <p:clrMapOvr>
    <a:masterClrMapping/>
  </p:clrMapOvr>
  <mc:AlternateContent xmlns:mc="http://schemas.openxmlformats.org/markup-compatibility/2006" xmlns:p14="http://schemas.microsoft.com/office/powerpoint/2010/main">
    <mc:Choice Requires="p14">
      <p:transition spd="slow" p14:dur="2000" advTm="54023"/>
    </mc:Choice>
    <mc:Fallback xmlns="">
      <p:transition spd="slow" advTm="54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D7B2BF79-0882-4CA5-8370-62047169B4BB}"/>
              </a:ext>
            </a:extLst>
          </p:cNvPr>
          <p:cNvPicPr>
            <a:picLocks noGrp="1" noChangeAspect="1"/>
          </p:cNvPicPr>
          <p:nvPr>
            <p:ph idx="1"/>
          </p:nvPr>
        </p:nvPicPr>
        <p:blipFill rotWithShape="1">
          <a:blip r:embed="rId4"/>
          <a:srcRect/>
          <a:stretch/>
        </p:blipFill>
        <p:spPr>
          <a:xfrm>
            <a:off x="20" y="10"/>
            <a:ext cx="12191980" cy="685799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17849424"/>
      </p:ext>
    </p:extLst>
  </p:cSld>
  <p:clrMapOvr>
    <a:masterClrMapping/>
  </p:clrMapOvr>
  <mc:AlternateContent xmlns:mc="http://schemas.openxmlformats.org/markup-compatibility/2006" xmlns:p14="http://schemas.microsoft.com/office/powerpoint/2010/main">
    <mc:Choice Requires="p14">
      <p:transition spd="slow" p14:dur="2000" advTm="266939"/>
    </mc:Choice>
    <mc:Fallback xmlns="">
      <p:transition spd="slow" advTm="26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1896</Words>
  <Application>Microsoft Office PowerPoint</Application>
  <PresentationFormat>Widescreen</PresentationFormat>
  <Paragraphs>158</Paragraphs>
  <Slides>23</Slides>
  <Notes>9</Notes>
  <HiddenSlides>0</HiddenSlides>
  <MMClips>23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Arial Narrow</vt:lpstr>
      <vt:lpstr>Calibri</vt:lpstr>
      <vt:lpstr>Century Gothic</vt:lpstr>
      <vt:lpstr>Corbel</vt:lpstr>
      <vt:lpstr>Wingdings</vt:lpstr>
      <vt:lpstr>Wingdings 3</vt:lpstr>
      <vt:lpstr>Ion Boardroom</vt:lpstr>
      <vt:lpstr> Defences affecting Mens rea</vt:lpstr>
      <vt:lpstr>By the end of this session you should be able to…..</vt:lpstr>
      <vt:lpstr>DEFENCES</vt:lpstr>
      <vt:lpstr>PowerPoint Presentation</vt:lpstr>
      <vt:lpstr>insanity</vt:lpstr>
      <vt:lpstr>The  "special verdict"</vt:lpstr>
      <vt:lpstr>Test for insanity: m’Naghten rules</vt:lpstr>
      <vt:lpstr>D has a disease of the mind</vt:lpstr>
      <vt:lpstr>Which leads to a defect of reason</vt:lpstr>
      <vt:lpstr>THE DEFECT OF REASON MEANS THAT D DOES NOT KNOW THE NATURE AND QUALITY OF HIS ACT, AND/OR HE DOES NOT KNOW THAT THE ACT IS WRONG</vt:lpstr>
      <vt:lpstr>PowerPoint Presentation</vt:lpstr>
      <vt:lpstr>PowerPoint Presentation</vt:lpstr>
      <vt:lpstr>Elements of the defence</vt:lpstr>
      <vt:lpstr>AN EXTERNAL FACTOR</vt:lpstr>
      <vt:lpstr>Results in involuntary conduct by D  conscious /unconscious </vt:lpstr>
      <vt:lpstr>RESULTS IN INVOLUNATRY CONDUCT BY D</vt:lpstr>
      <vt:lpstr>D is not at fault</vt:lpstr>
      <vt:lpstr>INTOXICATION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DEFENCES 1: INSANITY AUTOMATISM</dc:title>
  <dc:creator>Laura Knight</dc:creator>
  <cp:lastModifiedBy>Laura Knight</cp:lastModifiedBy>
  <cp:revision>227</cp:revision>
  <dcterms:created xsi:type="dcterms:W3CDTF">2017-11-28T12:08:32Z</dcterms:created>
  <dcterms:modified xsi:type="dcterms:W3CDTF">2023-03-27T20:28:44Z</dcterms:modified>
</cp:coreProperties>
</file>